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10" r:id="rId37"/>
    <p:sldId id="311" r:id="rId38"/>
    <p:sldId id="312" r:id="rId39"/>
    <p:sldId id="313" r:id="rId40"/>
    <p:sldId id="314" r:id="rId41"/>
    <p:sldId id="315" r:id="rId42"/>
    <p:sldId id="298" r:id="rId43"/>
    <p:sldId id="309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6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E67B-F2DC-D94F-9ED7-31F297399BCD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AF07D-4756-6844-819D-66584E19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additions, the filter transform uses 28 floating point instructions, and the inverse transform uses 24 additions.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ADF2-E014-47F6-9B39-3B85BBEA85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5129" y="188467"/>
            <a:ext cx="57937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4397" y="2425700"/>
            <a:ext cx="4612005" cy="1574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86740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2903" y="6561300"/>
            <a:ext cx="16510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stoimen.com/blog/2012/11/26/computer-algorithms-strassens-matrix-multiplication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2753" y="6551676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752600"/>
            <a:ext cx="7467600" cy="1676400"/>
          </a:xfrm>
          <a:custGeom>
            <a:avLst/>
            <a:gdLst/>
            <a:ahLst/>
            <a:cxnLst/>
            <a:rect l="l" t="t" r="r" b="b"/>
            <a:pathLst>
              <a:path w="7467600" h="1676400">
                <a:moveTo>
                  <a:pt x="0" y="0"/>
                </a:moveTo>
                <a:lnTo>
                  <a:pt x="7467600" y="0"/>
                </a:lnTo>
                <a:lnTo>
                  <a:pt x="7467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1339" y="1900428"/>
            <a:ext cx="6141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10" dirty="0">
                <a:latin typeface="Arial Black"/>
                <a:cs typeface="Arial Black"/>
              </a:rPr>
              <a:t>Kernel</a:t>
            </a:r>
            <a:r>
              <a:rPr sz="4400" b="0" spc="-85" dirty="0">
                <a:latin typeface="Arial Black"/>
                <a:cs typeface="Arial Black"/>
              </a:rPr>
              <a:t> </a:t>
            </a:r>
            <a:r>
              <a:rPr sz="4400" b="0" spc="-10" dirty="0">
                <a:latin typeface="Arial Black"/>
                <a:cs typeface="Arial Black"/>
              </a:rPr>
              <a:t>Computation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6481630"/>
            <a:ext cx="52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Arial"/>
                <a:cs typeface="Arial"/>
              </a:rPr>
              <a:t>Thanks to Joel </a:t>
            </a:r>
            <a:r>
              <a:rPr lang="en-US" spc="-25" dirty="0" err="1">
                <a:latin typeface="Arial"/>
                <a:cs typeface="Arial"/>
              </a:rPr>
              <a:t>Emer</a:t>
            </a:r>
            <a:r>
              <a:rPr lang="en-US" spc="-25" dirty="0">
                <a:latin typeface="Arial"/>
                <a:cs typeface="Arial"/>
              </a:rPr>
              <a:t>, </a:t>
            </a:r>
            <a:r>
              <a:rPr lang="en-US" spc="-5" dirty="0">
                <a:latin typeface="Arial"/>
                <a:cs typeface="Arial"/>
              </a:rPr>
              <a:t>Vivienne </a:t>
            </a:r>
            <a:r>
              <a:rPr lang="en-US" dirty="0" err="1">
                <a:latin typeface="Arial"/>
                <a:cs typeface="Arial"/>
              </a:rPr>
              <a:t>Sze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spc="-15" dirty="0">
                <a:latin typeface="Arial"/>
                <a:cs typeface="Arial"/>
              </a:rPr>
              <a:t>Yu-</a:t>
            </a:r>
            <a:r>
              <a:rPr lang="en-US" spc="-15" dirty="0" err="1">
                <a:latin typeface="Arial"/>
                <a:cs typeface="Arial"/>
              </a:rPr>
              <a:t>Hsin</a:t>
            </a:r>
            <a:r>
              <a:rPr lang="en-US" spc="-13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Chen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877" y="2017350"/>
            <a:ext cx="1603375" cy="22225"/>
          </a:xfrm>
          <a:custGeom>
            <a:avLst/>
            <a:gdLst/>
            <a:ahLst/>
            <a:cxnLst/>
            <a:rect l="l" t="t" r="r" b="b"/>
            <a:pathLst>
              <a:path w="1603375" h="22225">
                <a:moveTo>
                  <a:pt x="0" y="22230"/>
                </a:moveTo>
                <a:lnTo>
                  <a:pt x="1603309" y="22230"/>
                </a:lnTo>
                <a:lnTo>
                  <a:pt x="1603309" y="0"/>
                </a:lnTo>
                <a:lnTo>
                  <a:pt x="0" y="0"/>
                </a:lnTo>
                <a:lnTo>
                  <a:pt x="0" y="2223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877" y="2287129"/>
            <a:ext cx="1603375" cy="2321560"/>
          </a:xfrm>
          <a:custGeom>
            <a:avLst/>
            <a:gdLst/>
            <a:ahLst/>
            <a:cxnLst/>
            <a:rect l="l" t="t" r="r" b="b"/>
            <a:pathLst>
              <a:path w="1603375" h="2321560">
                <a:moveTo>
                  <a:pt x="0" y="2321021"/>
                </a:moveTo>
                <a:lnTo>
                  <a:pt x="1603309" y="2321021"/>
                </a:lnTo>
                <a:lnTo>
                  <a:pt x="1603309" y="0"/>
                </a:lnTo>
                <a:lnTo>
                  <a:pt x="0" y="0"/>
                </a:lnTo>
                <a:lnTo>
                  <a:pt x="0" y="2321021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877" y="2017350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381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619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8668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045" y="1837079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80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7542" y="1818242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8660" y="2077397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8660" y="2077397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1628" y="207731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5" y="1206323"/>
                </a:moveTo>
                <a:lnTo>
                  <a:pt x="1809" y="1213759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5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1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9"/>
                </a:lnTo>
                <a:lnTo>
                  <a:pt x="78771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7" y="47924"/>
                </a:moveTo>
                <a:lnTo>
                  <a:pt x="33537" y="68244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50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50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3273" y="2480384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8573" y="1897126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4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9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0256" y="1818242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14325" y="1009395"/>
            <a:ext cx="85661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5561" y="1009395"/>
            <a:ext cx="161734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9358" y="2514091"/>
            <a:ext cx="106807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ts val="177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5375"/>
              </a:lnSpc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34954" y="1840664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4" y="58938"/>
                </a:lnTo>
                <a:lnTo>
                  <a:pt x="23964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7" y="58938"/>
                </a:ln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68244" y="33538"/>
                </a:moveTo>
                <a:lnTo>
                  <a:pt x="23964" y="33538"/>
                </a:lnTo>
                <a:lnTo>
                  <a:pt x="23964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4" h="92710">
                <a:moveTo>
                  <a:pt x="68245" y="58938"/>
                </a:moveTo>
                <a:lnTo>
                  <a:pt x="23964" y="58938"/>
                </a:lnTo>
                <a:lnTo>
                  <a:pt x="68245" y="58938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60729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4" h="92710">
                <a:moveTo>
                  <a:pt x="1805009" y="33536"/>
                </a:moveTo>
                <a:lnTo>
                  <a:pt x="1760729" y="33536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6072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6638" y="1821826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12518" y="1001267"/>
            <a:ext cx="1854200" cy="1014094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11959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39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9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8" y="2522729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9"/>
                </a:lnTo>
                <a:lnTo>
                  <a:pt x="46237" y="2543048"/>
                </a:lnTo>
                <a:lnTo>
                  <a:pt x="58937" y="2522729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8"/>
                </a:lnTo>
                <a:lnTo>
                  <a:pt x="61210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6" y="23958"/>
                </a:lnTo>
                <a:lnTo>
                  <a:pt x="58936" y="68245"/>
                </a:lnTo>
                <a:lnTo>
                  <a:pt x="70934" y="87442"/>
                </a:lnTo>
                <a:lnTo>
                  <a:pt x="78769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8195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50244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21724" y="2752851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3941" y="4760467"/>
            <a:ext cx="7283450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After flattening, </a:t>
            </a:r>
            <a:r>
              <a:rPr sz="2400" dirty="0">
                <a:latin typeface="Arial"/>
                <a:cs typeface="Arial"/>
              </a:rPr>
              <a:t>having a </a:t>
            </a:r>
            <a:r>
              <a:rPr sz="2400" spc="-5" dirty="0">
                <a:latin typeface="Arial"/>
                <a:cs typeface="Arial"/>
              </a:rPr>
              <a:t>batch </a:t>
            </a:r>
            <a:r>
              <a:rPr sz="2400" dirty="0">
                <a:latin typeface="Arial"/>
                <a:cs typeface="Arial"/>
              </a:rPr>
              <a:t>size of N </a:t>
            </a:r>
            <a:r>
              <a:rPr sz="2400" spc="-5" dirty="0">
                <a:latin typeface="Arial"/>
                <a:cs typeface="Arial"/>
              </a:rPr>
              <a:t>turns the  matrix-vector operation into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matrix-matrix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8289" y="2039580"/>
            <a:ext cx="1607185" cy="247650"/>
          </a:xfrm>
          <a:custGeom>
            <a:avLst/>
            <a:gdLst/>
            <a:ahLst/>
            <a:cxnLst/>
            <a:rect l="l" t="t" r="r" b="b"/>
            <a:pathLst>
              <a:path w="1607185" h="247650">
                <a:moveTo>
                  <a:pt x="0" y="0"/>
                </a:moveTo>
                <a:lnTo>
                  <a:pt x="1606897" y="0"/>
                </a:lnTo>
                <a:lnTo>
                  <a:pt x="1606897" y="247548"/>
                </a:lnTo>
                <a:lnTo>
                  <a:pt x="0" y="24754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289" y="2039580"/>
            <a:ext cx="1607185" cy="247650"/>
          </a:xfrm>
          <a:custGeom>
            <a:avLst/>
            <a:gdLst/>
            <a:ahLst/>
            <a:cxnLst/>
            <a:rect l="l" t="t" r="r" b="b"/>
            <a:pathLst>
              <a:path w="1607185" h="247650">
                <a:moveTo>
                  <a:pt x="0" y="0"/>
                </a:moveTo>
                <a:lnTo>
                  <a:pt x="1606897" y="0"/>
                </a:lnTo>
                <a:lnTo>
                  <a:pt x="1606897" y="247548"/>
                </a:lnTo>
                <a:lnTo>
                  <a:pt x="0" y="24754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49569" y="2082388"/>
            <a:ext cx="271145" cy="1253490"/>
          </a:xfrm>
          <a:custGeom>
            <a:avLst/>
            <a:gdLst/>
            <a:ahLst/>
            <a:cxnLst/>
            <a:rect l="l" t="t" r="r" b="b"/>
            <a:pathLst>
              <a:path w="271145" h="1253489">
                <a:moveTo>
                  <a:pt x="0" y="0"/>
                </a:moveTo>
                <a:lnTo>
                  <a:pt x="270954" y="0"/>
                </a:lnTo>
                <a:lnTo>
                  <a:pt x="270954" y="1253063"/>
                </a:lnTo>
                <a:lnTo>
                  <a:pt x="0" y="1253063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9569" y="2082388"/>
            <a:ext cx="271145" cy="1253490"/>
          </a:xfrm>
          <a:custGeom>
            <a:avLst/>
            <a:gdLst/>
            <a:ahLst/>
            <a:cxnLst/>
            <a:rect l="l" t="t" r="r" b="b"/>
            <a:pathLst>
              <a:path w="271145" h="1253489">
                <a:moveTo>
                  <a:pt x="0" y="0"/>
                </a:moveTo>
                <a:lnTo>
                  <a:pt x="270955" y="0"/>
                </a:lnTo>
                <a:lnTo>
                  <a:pt x="270955" y="1253063"/>
                </a:lnTo>
                <a:lnTo>
                  <a:pt x="0" y="125306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12184" y="2013676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69" y="0"/>
                </a:lnTo>
                <a:lnTo>
                  <a:pt x="258669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12184" y="2013676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70" y="0"/>
                </a:lnTo>
                <a:lnTo>
                  <a:pt x="258670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877" y="2017350"/>
            <a:ext cx="1603375" cy="22225"/>
          </a:xfrm>
          <a:custGeom>
            <a:avLst/>
            <a:gdLst/>
            <a:ahLst/>
            <a:cxnLst/>
            <a:rect l="l" t="t" r="r" b="b"/>
            <a:pathLst>
              <a:path w="1603375" h="22225">
                <a:moveTo>
                  <a:pt x="0" y="22230"/>
                </a:moveTo>
                <a:lnTo>
                  <a:pt x="1603309" y="22230"/>
                </a:lnTo>
                <a:lnTo>
                  <a:pt x="1603309" y="0"/>
                </a:lnTo>
                <a:lnTo>
                  <a:pt x="0" y="0"/>
                </a:lnTo>
                <a:lnTo>
                  <a:pt x="0" y="2223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877" y="2287129"/>
            <a:ext cx="1603375" cy="2321560"/>
          </a:xfrm>
          <a:custGeom>
            <a:avLst/>
            <a:gdLst/>
            <a:ahLst/>
            <a:cxnLst/>
            <a:rect l="l" t="t" r="r" b="b"/>
            <a:pathLst>
              <a:path w="1603375" h="2321560">
                <a:moveTo>
                  <a:pt x="0" y="2321021"/>
                </a:moveTo>
                <a:lnTo>
                  <a:pt x="1603309" y="2321021"/>
                </a:lnTo>
                <a:lnTo>
                  <a:pt x="1603309" y="0"/>
                </a:lnTo>
                <a:lnTo>
                  <a:pt x="0" y="0"/>
                </a:lnTo>
                <a:lnTo>
                  <a:pt x="0" y="2321021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877" y="2017350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381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619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8668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045" y="1837079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80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7542" y="1818242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61628" y="207731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5" y="1206323"/>
                </a:moveTo>
                <a:lnTo>
                  <a:pt x="1809" y="1213759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5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1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9"/>
                </a:lnTo>
                <a:lnTo>
                  <a:pt x="78771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7" y="47924"/>
                </a:moveTo>
                <a:lnTo>
                  <a:pt x="33537" y="68244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50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50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3273" y="2480384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8573" y="1897126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4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9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0256" y="1818242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4325" y="1009395"/>
            <a:ext cx="85661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5561" y="1009395"/>
            <a:ext cx="161734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39358" y="2514091"/>
            <a:ext cx="106807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ts val="177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5375"/>
              </a:lnSpc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34954" y="1840664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4" y="58938"/>
                </a:lnTo>
                <a:lnTo>
                  <a:pt x="23964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7" y="58938"/>
                </a:ln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68244" y="33538"/>
                </a:moveTo>
                <a:lnTo>
                  <a:pt x="23964" y="33538"/>
                </a:lnTo>
                <a:lnTo>
                  <a:pt x="23964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4" h="92710">
                <a:moveTo>
                  <a:pt x="68245" y="58938"/>
                </a:moveTo>
                <a:lnTo>
                  <a:pt x="23964" y="58938"/>
                </a:lnTo>
                <a:lnTo>
                  <a:pt x="68245" y="58938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60729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4" h="92710">
                <a:moveTo>
                  <a:pt x="1805009" y="33536"/>
                </a:moveTo>
                <a:lnTo>
                  <a:pt x="1760729" y="33536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6072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6638" y="1821826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12518" y="1001267"/>
            <a:ext cx="1854200" cy="1014094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11959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39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9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8" y="2522729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9"/>
                </a:lnTo>
                <a:lnTo>
                  <a:pt x="46237" y="2543048"/>
                </a:lnTo>
                <a:lnTo>
                  <a:pt x="58937" y="2522729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8"/>
                </a:lnTo>
                <a:lnTo>
                  <a:pt x="61210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6" y="23958"/>
                </a:lnTo>
                <a:lnTo>
                  <a:pt x="58936" y="68245"/>
                </a:lnTo>
                <a:lnTo>
                  <a:pt x="70934" y="87442"/>
                </a:lnTo>
                <a:lnTo>
                  <a:pt x="78769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8195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50244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1724" y="2752851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3941" y="4760467"/>
            <a:ext cx="7283450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After flattening, </a:t>
            </a:r>
            <a:r>
              <a:rPr sz="2400" dirty="0">
                <a:latin typeface="Arial"/>
                <a:cs typeface="Arial"/>
              </a:rPr>
              <a:t>having a </a:t>
            </a:r>
            <a:r>
              <a:rPr sz="2400" spc="-5" dirty="0">
                <a:latin typeface="Arial"/>
                <a:cs typeface="Arial"/>
              </a:rPr>
              <a:t>batch </a:t>
            </a:r>
            <a:r>
              <a:rPr sz="2400" dirty="0">
                <a:latin typeface="Arial"/>
                <a:cs typeface="Arial"/>
              </a:rPr>
              <a:t>size of N </a:t>
            </a:r>
            <a:r>
              <a:rPr sz="2400" spc="-5" dirty="0">
                <a:latin typeface="Arial"/>
                <a:cs typeface="Arial"/>
              </a:rPr>
              <a:t>turns the  matrix-vector operation into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matrix-matrix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8289" y="2039580"/>
            <a:ext cx="1607185" cy="247650"/>
          </a:xfrm>
          <a:custGeom>
            <a:avLst/>
            <a:gdLst/>
            <a:ahLst/>
            <a:cxnLst/>
            <a:rect l="l" t="t" r="r" b="b"/>
            <a:pathLst>
              <a:path w="1607185" h="247650">
                <a:moveTo>
                  <a:pt x="0" y="0"/>
                </a:moveTo>
                <a:lnTo>
                  <a:pt x="1606897" y="0"/>
                </a:lnTo>
                <a:lnTo>
                  <a:pt x="1606897" y="247548"/>
                </a:lnTo>
                <a:lnTo>
                  <a:pt x="0" y="24754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8289" y="2039580"/>
            <a:ext cx="1607185" cy="247650"/>
          </a:xfrm>
          <a:custGeom>
            <a:avLst/>
            <a:gdLst/>
            <a:ahLst/>
            <a:cxnLst/>
            <a:rect l="l" t="t" r="r" b="b"/>
            <a:pathLst>
              <a:path w="1607185" h="247650">
                <a:moveTo>
                  <a:pt x="0" y="0"/>
                </a:moveTo>
                <a:lnTo>
                  <a:pt x="1606897" y="0"/>
                </a:lnTo>
                <a:lnTo>
                  <a:pt x="1606897" y="247548"/>
                </a:lnTo>
                <a:lnTo>
                  <a:pt x="0" y="24754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8000" y="2013676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69" y="0"/>
                </a:lnTo>
                <a:lnTo>
                  <a:pt x="258669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8000" y="2013676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70" y="0"/>
                </a:lnTo>
                <a:lnTo>
                  <a:pt x="258670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735960" y="2054713"/>
          <a:ext cx="182880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45"/>
                <a:gridCol w="271145"/>
                <a:gridCol w="135001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●●●●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7221340" y="1956308"/>
            <a:ext cx="57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●●●●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381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619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8668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5045" y="1837079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80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7542" y="1818242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8660" y="2077397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8660" y="2077397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1628" y="207731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5" y="1206323"/>
                </a:moveTo>
                <a:lnTo>
                  <a:pt x="1809" y="1213759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5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1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9"/>
                </a:lnTo>
                <a:lnTo>
                  <a:pt x="78771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7" y="47924"/>
                </a:moveTo>
                <a:lnTo>
                  <a:pt x="33537" y="68244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50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50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3273" y="2480384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8573" y="1897126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4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9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0256" y="1818242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14325" y="1009395"/>
            <a:ext cx="85661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5561" y="1009395"/>
            <a:ext cx="161734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9358" y="2514091"/>
            <a:ext cx="106807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ts val="177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5375"/>
              </a:lnSpc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34954" y="1840664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4" y="58938"/>
                </a:lnTo>
                <a:lnTo>
                  <a:pt x="23964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7" y="58938"/>
                </a:ln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68244" y="33538"/>
                </a:moveTo>
                <a:lnTo>
                  <a:pt x="23964" y="33538"/>
                </a:lnTo>
                <a:lnTo>
                  <a:pt x="23964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4" h="92710">
                <a:moveTo>
                  <a:pt x="68245" y="58938"/>
                </a:moveTo>
                <a:lnTo>
                  <a:pt x="23964" y="58938"/>
                </a:lnTo>
                <a:lnTo>
                  <a:pt x="68245" y="58938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60729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4" h="92710">
                <a:moveTo>
                  <a:pt x="1805009" y="33536"/>
                </a:moveTo>
                <a:lnTo>
                  <a:pt x="1760729" y="33536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6072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6638" y="1821826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12518" y="1001267"/>
            <a:ext cx="1854200" cy="1014094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11959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39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9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8" y="2522729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9"/>
                </a:lnTo>
                <a:lnTo>
                  <a:pt x="46237" y="2543048"/>
                </a:lnTo>
                <a:lnTo>
                  <a:pt x="58937" y="2522729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8"/>
                </a:lnTo>
                <a:lnTo>
                  <a:pt x="61210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6" y="23958"/>
                </a:lnTo>
                <a:lnTo>
                  <a:pt x="58936" y="68245"/>
                </a:lnTo>
                <a:lnTo>
                  <a:pt x="70934" y="87442"/>
                </a:lnTo>
                <a:lnTo>
                  <a:pt x="78769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8195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747383" y="2004650"/>
          <a:ext cx="1603375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/>
              </a:tblGrid>
              <a:tr h="268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</a:tr>
              <a:tr h="247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2074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6350244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1724" y="2752851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3941" y="4760467"/>
            <a:ext cx="7283450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After flattening, </a:t>
            </a:r>
            <a:r>
              <a:rPr sz="2400" dirty="0">
                <a:latin typeface="Arial"/>
                <a:cs typeface="Arial"/>
              </a:rPr>
              <a:t>having a </a:t>
            </a:r>
            <a:r>
              <a:rPr sz="2400" spc="-5" dirty="0">
                <a:latin typeface="Arial"/>
                <a:cs typeface="Arial"/>
              </a:rPr>
              <a:t>batch </a:t>
            </a:r>
            <a:r>
              <a:rPr sz="2400" dirty="0">
                <a:latin typeface="Arial"/>
                <a:cs typeface="Arial"/>
              </a:rPr>
              <a:t>size of N </a:t>
            </a:r>
            <a:r>
              <a:rPr sz="2400" spc="-5" dirty="0">
                <a:latin typeface="Arial"/>
                <a:cs typeface="Arial"/>
              </a:rPr>
              <a:t>turns the  matrix-vector operation into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matrix-matrix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49569" y="2082388"/>
            <a:ext cx="271145" cy="1253490"/>
          </a:xfrm>
          <a:custGeom>
            <a:avLst/>
            <a:gdLst/>
            <a:ahLst/>
            <a:cxnLst/>
            <a:rect l="l" t="t" r="r" b="b"/>
            <a:pathLst>
              <a:path w="271145" h="1253489">
                <a:moveTo>
                  <a:pt x="0" y="0"/>
                </a:moveTo>
                <a:lnTo>
                  <a:pt x="270954" y="0"/>
                </a:lnTo>
                <a:lnTo>
                  <a:pt x="270954" y="1253063"/>
                </a:lnTo>
                <a:lnTo>
                  <a:pt x="0" y="1253063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9569" y="2082388"/>
            <a:ext cx="271145" cy="1253490"/>
          </a:xfrm>
          <a:custGeom>
            <a:avLst/>
            <a:gdLst/>
            <a:ahLst/>
            <a:cxnLst/>
            <a:rect l="l" t="t" r="r" b="b"/>
            <a:pathLst>
              <a:path w="271145" h="1253489">
                <a:moveTo>
                  <a:pt x="0" y="0"/>
                </a:moveTo>
                <a:lnTo>
                  <a:pt x="270955" y="0"/>
                </a:lnTo>
                <a:lnTo>
                  <a:pt x="270955" y="1253063"/>
                </a:lnTo>
                <a:lnTo>
                  <a:pt x="0" y="125306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2184" y="2244154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69" y="0"/>
                </a:lnTo>
                <a:lnTo>
                  <a:pt x="258669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2184" y="2244154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70" y="0"/>
                </a:lnTo>
                <a:lnTo>
                  <a:pt x="258670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877" y="2017350"/>
            <a:ext cx="1603375" cy="269240"/>
          </a:xfrm>
          <a:custGeom>
            <a:avLst/>
            <a:gdLst/>
            <a:ahLst/>
            <a:cxnLst/>
            <a:rect l="l" t="t" r="r" b="b"/>
            <a:pathLst>
              <a:path w="1603375" h="269239">
                <a:moveTo>
                  <a:pt x="0" y="268649"/>
                </a:moveTo>
                <a:lnTo>
                  <a:pt x="1603309" y="268649"/>
                </a:lnTo>
                <a:lnTo>
                  <a:pt x="1603309" y="0"/>
                </a:lnTo>
                <a:lnTo>
                  <a:pt x="0" y="0"/>
                </a:lnTo>
                <a:lnTo>
                  <a:pt x="0" y="268649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877" y="2533548"/>
            <a:ext cx="1603375" cy="2075180"/>
          </a:xfrm>
          <a:custGeom>
            <a:avLst/>
            <a:gdLst/>
            <a:ahLst/>
            <a:cxnLst/>
            <a:rect l="l" t="t" r="r" b="b"/>
            <a:pathLst>
              <a:path w="1603375" h="2075179">
                <a:moveTo>
                  <a:pt x="0" y="2074602"/>
                </a:moveTo>
                <a:lnTo>
                  <a:pt x="1603309" y="2074602"/>
                </a:lnTo>
                <a:lnTo>
                  <a:pt x="1603309" y="0"/>
                </a:lnTo>
                <a:lnTo>
                  <a:pt x="0" y="0"/>
                </a:lnTo>
                <a:lnTo>
                  <a:pt x="0" y="2074602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877" y="2017350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381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619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8668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5045" y="1837079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80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7542" y="1818242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1628" y="207731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5" y="1206323"/>
                </a:moveTo>
                <a:lnTo>
                  <a:pt x="1809" y="1213759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5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1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9"/>
                </a:lnTo>
                <a:lnTo>
                  <a:pt x="78771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7" y="47924"/>
                </a:moveTo>
                <a:lnTo>
                  <a:pt x="33537" y="68244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50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50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3273" y="2480384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5942" y="2514091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48573" y="1897126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4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9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0256" y="1818242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4325" y="1009395"/>
            <a:ext cx="85661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5561" y="1009395"/>
            <a:ext cx="161734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39358" y="2690876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34954" y="1840664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4" y="58938"/>
                </a:lnTo>
                <a:lnTo>
                  <a:pt x="23964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7" y="58938"/>
                </a:ln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68244" y="33538"/>
                </a:moveTo>
                <a:lnTo>
                  <a:pt x="23964" y="33538"/>
                </a:lnTo>
                <a:lnTo>
                  <a:pt x="23964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4" h="92710">
                <a:moveTo>
                  <a:pt x="68245" y="58938"/>
                </a:moveTo>
                <a:lnTo>
                  <a:pt x="23964" y="58938"/>
                </a:lnTo>
                <a:lnTo>
                  <a:pt x="68245" y="58938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60729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4" h="92710">
                <a:moveTo>
                  <a:pt x="1805009" y="33536"/>
                </a:moveTo>
                <a:lnTo>
                  <a:pt x="1760729" y="33536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6072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6638" y="1821826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12518" y="1001267"/>
            <a:ext cx="1854200" cy="1014094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11959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39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9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8" y="2522729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9"/>
                </a:lnTo>
                <a:lnTo>
                  <a:pt x="46237" y="2543048"/>
                </a:lnTo>
                <a:lnTo>
                  <a:pt x="58937" y="2522729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8"/>
                </a:lnTo>
                <a:lnTo>
                  <a:pt x="61210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6" y="23958"/>
                </a:lnTo>
                <a:lnTo>
                  <a:pt x="58936" y="68245"/>
                </a:lnTo>
                <a:lnTo>
                  <a:pt x="70934" y="87442"/>
                </a:lnTo>
                <a:lnTo>
                  <a:pt x="78769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8195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50244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1724" y="2752851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2313" y="4760467"/>
            <a:ext cx="7775575" cy="150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090" marR="5080" indent="-342900">
              <a:lnSpc>
                <a:spcPct val="117500"/>
              </a:lnSpc>
              <a:spcBef>
                <a:spcPts val="100"/>
              </a:spcBef>
              <a:buChar char="•"/>
              <a:tabLst>
                <a:tab pos="847090" algn="l"/>
                <a:tab pos="847725" algn="l"/>
              </a:tabLst>
            </a:pPr>
            <a:r>
              <a:rPr sz="2400" spc="-5" dirty="0">
                <a:latin typeface="Arial"/>
                <a:cs typeface="Arial"/>
              </a:rPr>
              <a:t>After flattening, </a:t>
            </a:r>
            <a:r>
              <a:rPr sz="2400" dirty="0">
                <a:latin typeface="Arial"/>
                <a:cs typeface="Arial"/>
              </a:rPr>
              <a:t>having a </a:t>
            </a:r>
            <a:r>
              <a:rPr sz="2400" spc="-5" dirty="0">
                <a:latin typeface="Arial"/>
                <a:cs typeface="Arial"/>
              </a:rPr>
              <a:t>batch </a:t>
            </a:r>
            <a:r>
              <a:rPr sz="2400" dirty="0">
                <a:latin typeface="Arial"/>
                <a:cs typeface="Arial"/>
              </a:rPr>
              <a:t>size of N </a:t>
            </a:r>
            <a:r>
              <a:rPr sz="2400" spc="-5" dirty="0">
                <a:latin typeface="Arial"/>
                <a:cs typeface="Arial"/>
              </a:rPr>
              <a:t>turns the  matrix-vector operation into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matrix-matrix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403975" algn="l"/>
              </a:tabLst>
            </a:pPr>
            <a:r>
              <a:rPr sz="2000" dirty="0">
                <a:latin typeface="Arial"/>
                <a:cs typeface="Arial"/>
              </a:rPr>
              <a:t>How </a:t>
            </a:r>
            <a:r>
              <a:rPr sz="2000" spc="-5" dirty="0">
                <a:latin typeface="Arial"/>
                <a:cs typeface="Arial"/>
              </a:rPr>
              <a:t>much temporal </a:t>
            </a:r>
            <a:r>
              <a:rPr sz="2000" dirty="0">
                <a:latin typeface="Arial"/>
                <a:cs typeface="Arial"/>
              </a:rPr>
              <a:t>locality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naïve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implementation?	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None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8289" y="2286000"/>
            <a:ext cx="1607185" cy="247650"/>
          </a:xfrm>
          <a:custGeom>
            <a:avLst/>
            <a:gdLst/>
            <a:ahLst/>
            <a:cxnLst/>
            <a:rect l="l" t="t" r="r" b="b"/>
            <a:pathLst>
              <a:path w="1607185" h="247650">
                <a:moveTo>
                  <a:pt x="0" y="0"/>
                </a:moveTo>
                <a:lnTo>
                  <a:pt x="1606897" y="0"/>
                </a:lnTo>
                <a:lnTo>
                  <a:pt x="1606897" y="247548"/>
                </a:lnTo>
                <a:lnTo>
                  <a:pt x="0" y="24754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8289" y="2286000"/>
            <a:ext cx="1607185" cy="247650"/>
          </a:xfrm>
          <a:custGeom>
            <a:avLst/>
            <a:gdLst/>
            <a:ahLst/>
            <a:cxnLst/>
            <a:rect l="l" t="t" r="r" b="b"/>
            <a:pathLst>
              <a:path w="1607185" h="247650">
                <a:moveTo>
                  <a:pt x="0" y="0"/>
                </a:moveTo>
                <a:lnTo>
                  <a:pt x="1606897" y="0"/>
                </a:lnTo>
                <a:lnTo>
                  <a:pt x="1606897" y="247548"/>
                </a:lnTo>
                <a:lnTo>
                  <a:pt x="0" y="24754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8000" y="2204176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69" y="0"/>
                </a:lnTo>
                <a:lnTo>
                  <a:pt x="258669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8000" y="2204176"/>
            <a:ext cx="259079" cy="194310"/>
          </a:xfrm>
          <a:custGeom>
            <a:avLst/>
            <a:gdLst/>
            <a:ahLst/>
            <a:cxnLst/>
            <a:rect l="l" t="t" r="r" b="b"/>
            <a:pathLst>
              <a:path w="259079" h="194310">
                <a:moveTo>
                  <a:pt x="0" y="0"/>
                </a:moveTo>
                <a:lnTo>
                  <a:pt x="258670" y="0"/>
                </a:lnTo>
                <a:lnTo>
                  <a:pt x="258670" y="194245"/>
                </a:lnTo>
                <a:lnTo>
                  <a:pt x="0" y="1942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735960" y="2054713"/>
          <a:ext cx="182880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45"/>
                <a:gridCol w="271145"/>
                <a:gridCol w="135001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●●●●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1441827" y="2587244"/>
            <a:ext cx="15113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25"/>
              </a:lnSpc>
              <a:spcBef>
                <a:spcPts val="100"/>
              </a:spcBef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25"/>
              </a:lnSpc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35"/>
              </a:lnSpc>
              <a:spcBef>
                <a:spcPts val="45"/>
              </a:spcBef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35"/>
              </a:lnSpc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35042" y="2017824"/>
            <a:ext cx="1828800" cy="25908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R="70485" algn="ctr">
              <a:lnSpc>
                <a:spcPct val="100000"/>
              </a:lnSpc>
              <a:spcBef>
                <a:spcPts val="112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●●●●</a:t>
            </a:r>
            <a:endParaRPr sz="1800">
              <a:latin typeface="Arial"/>
              <a:cs typeface="Arial"/>
            </a:endParaRPr>
          </a:p>
          <a:p>
            <a:pPr marR="122555" algn="ctr">
              <a:lnSpc>
                <a:spcPts val="2125"/>
              </a:lnSpc>
              <a:spcBef>
                <a:spcPts val="24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 marR="122555" algn="ctr">
              <a:lnSpc>
                <a:spcPts val="2125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 marR="122555" algn="ctr">
              <a:lnSpc>
                <a:spcPts val="2125"/>
              </a:lnSpc>
              <a:spcBef>
                <a:spcPts val="5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 marR="122555" algn="ctr">
              <a:lnSpc>
                <a:spcPts val="2125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028" y="188467"/>
            <a:ext cx="7179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Arial"/>
                <a:cs typeface="Arial"/>
              </a:rPr>
              <a:t>Tiled </a:t>
            </a: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816" y="20551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0" y="2516993"/>
                </a:lnTo>
                <a:lnTo>
                  <a:pt x="46237" y="2590972"/>
                </a:lnTo>
                <a:lnTo>
                  <a:pt x="61211" y="2567014"/>
                </a:lnTo>
                <a:lnTo>
                  <a:pt x="33537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7" y="2522728"/>
                </a:moveTo>
                <a:lnTo>
                  <a:pt x="33537" y="2567014"/>
                </a:lnTo>
                <a:lnTo>
                  <a:pt x="58937" y="2567014"/>
                </a:lnTo>
                <a:lnTo>
                  <a:pt x="58937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7" y="2522728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7" y="2522728"/>
                </a:lnTo>
                <a:lnTo>
                  <a:pt x="58937" y="2567014"/>
                </a:lnTo>
                <a:lnTo>
                  <a:pt x="61211" y="2567014"/>
                </a:lnTo>
                <a:lnTo>
                  <a:pt x="92474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7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7" y="2560279"/>
                </a:lnTo>
                <a:lnTo>
                  <a:pt x="58937" y="2522728"/>
                </a:lnTo>
                <a:close/>
              </a:path>
              <a:path w="92709" h="2591435">
                <a:moveTo>
                  <a:pt x="46236" y="47924"/>
                </a:moveTo>
                <a:lnTo>
                  <a:pt x="33536" y="68245"/>
                </a:lnTo>
                <a:lnTo>
                  <a:pt x="33537" y="2522728"/>
                </a:lnTo>
                <a:lnTo>
                  <a:pt x="46237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6" y="47924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9"/>
                </a:lnTo>
                <a:lnTo>
                  <a:pt x="61211" y="23959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9"/>
                </a:moveTo>
                <a:lnTo>
                  <a:pt x="58936" y="23959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1" y="23959"/>
                </a:lnTo>
                <a:close/>
              </a:path>
              <a:path w="92709" h="2591435">
                <a:moveTo>
                  <a:pt x="58936" y="23959"/>
                </a:moveTo>
                <a:lnTo>
                  <a:pt x="33536" y="23959"/>
                </a:lnTo>
                <a:lnTo>
                  <a:pt x="33536" y="68245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9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053" y="32134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102" y="319989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479" y="1874916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9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8" y="78770"/>
                </a:lnTo>
                <a:lnTo>
                  <a:pt x="1508420" y="90666"/>
                </a:lnTo>
                <a:lnTo>
                  <a:pt x="1516249" y="92473"/>
                </a:lnTo>
                <a:lnTo>
                  <a:pt x="1590227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4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4" y="35467"/>
                </a:moveTo>
                <a:lnTo>
                  <a:pt x="1542303" y="46236"/>
                </a:lnTo>
                <a:lnTo>
                  <a:pt x="1559534" y="57006"/>
                </a:lnTo>
                <a:lnTo>
                  <a:pt x="1559534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4" y="35467"/>
                </a:lnTo>
                <a:lnTo>
                  <a:pt x="1559534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4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9" y="0"/>
                </a:moveTo>
                <a:lnTo>
                  <a:pt x="1508414" y="1808"/>
                </a:lnTo>
                <a:lnTo>
                  <a:pt x="1500979" y="13704"/>
                </a:lnTo>
                <a:lnTo>
                  <a:pt x="1502789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2975" y="1856079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7062" y="2115148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4" y="1206323"/>
                </a:moveTo>
                <a:lnTo>
                  <a:pt x="1808" y="1213758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4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0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8"/>
                </a:lnTo>
                <a:lnTo>
                  <a:pt x="78770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6" y="47925"/>
                </a:moveTo>
                <a:lnTo>
                  <a:pt x="33536" y="68245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706" y="2518222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1376" y="2550667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54008" y="1934963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7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3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2" y="57007"/>
                </a:lnTo>
                <a:lnTo>
                  <a:pt x="30692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3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8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2" y="35468"/>
                </a:moveTo>
                <a:lnTo>
                  <a:pt x="30692" y="57007"/>
                </a:lnTo>
                <a:lnTo>
                  <a:pt x="47923" y="46238"/>
                </a:lnTo>
                <a:lnTo>
                  <a:pt x="30692" y="35468"/>
                </a:lnTo>
                <a:close/>
              </a:path>
              <a:path w="1829435" h="92710">
                <a:moveTo>
                  <a:pt x="47923" y="46238"/>
                </a:moveTo>
                <a:lnTo>
                  <a:pt x="30692" y="57007"/>
                </a:lnTo>
                <a:lnTo>
                  <a:pt x="65155" y="57007"/>
                </a:lnTo>
                <a:lnTo>
                  <a:pt x="47923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7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8" y="57006"/>
                </a:lnTo>
                <a:lnTo>
                  <a:pt x="1805007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2" y="35468"/>
                </a:lnTo>
                <a:lnTo>
                  <a:pt x="47925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7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7" y="35467"/>
                </a:lnTo>
                <a:lnTo>
                  <a:pt x="1805007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5690" y="1856079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9758" y="1049020"/>
            <a:ext cx="85661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0994" y="1049020"/>
            <a:ext cx="161734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4792" y="2730500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40389" y="1878501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6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4" y="58936"/>
                </a:lnTo>
                <a:lnTo>
                  <a:pt x="23964" y="58936"/>
                </a:lnTo>
                <a:lnTo>
                  <a:pt x="23964" y="33536"/>
                </a:lnTo>
                <a:lnTo>
                  <a:pt x="68245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08653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68245" y="33536"/>
                </a:moveTo>
                <a:lnTo>
                  <a:pt x="23964" y="33536"/>
                </a:lnTo>
                <a:lnTo>
                  <a:pt x="23964" y="58936"/>
                </a:lnTo>
                <a:lnTo>
                  <a:pt x="68244" y="58936"/>
                </a:lnTo>
                <a:lnTo>
                  <a:pt x="65155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5" y="33536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5" y="33536"/>
                </a:lnTo>
                <a:lnTo>
                  <a:pt x="47924" y="46237"/>
                </a:lnTo>
                <a:lnTo>
                  <a:pt x="68244" y="58936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808653" y="58936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30693" y="35467"/>
                </a:moveTo>
                <a:lnTo>
                  <a:pt x="30693" y="57006"/>
                </a:lnTo>
                <a:lnTo>
                  <a:pt x="47924" y="46237"/>
                </a:lnTo>
                <a:lnTo>
                  <a:pt x="30693" y="35467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6"/>
                </a:lnTo>
                <a:lnTo>
                  <a:pt x="65155" y="57006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6" y="35467"/>
                </a:moveTo>
                <a:lnTo>
                  <a:pt x="30693" y="35467"/>
                </a:lnTo>
                <a:lnTo>
                  <a:pt x="47925" y="46236"/>
                </a:lnTo>
                <a:lnTo>
                  <a:pt x="65156" y="35467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2071" y="1859663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17953" y="1044956"/>
            <a:ext cx="1854200" cy="100711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50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17392" y="20551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8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8" y="252272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9"/>
                </a:lnTo>
                <a:lnTo>
                  <a:pt x="61211" y="23959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9"/>
                </a:moveTo>
                <a:lnTo>
                  <a:pt x="58936" y="23959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6" y="81814"/>
                </a:lnTo>
                <a:lnTo>
                  <a:pt x="92473" y="73980"/>
                </a:lnTo>
                <a:lnTo>
                  <a:pt x="61211" y="23959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9"/>
                </a:moveTo>
                <a:lnTo>
                  <a:pt x="33536" y="23959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9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3629" y="32134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41912" y="2029787"/>
          <a:ext cx="160274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/>
                <a:gridCol w="80137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0,0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0,1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</a:tr>
              <a:tr h="1295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1,0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1,1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728693" y="2089834"/>
          <a:ext cx="1828800" cy="1295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</a:tblGrid>
              <a:tr h="647700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0891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</a:tr>
              <a:tr h="647699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615076" y="2030261"/>
          <a:ext cx="182880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</a:tblGrid>
              <a:tr h="1295400">
                <a:tc>
                  <a:txBody>
                    <a:bodyPr/>
                    <a:lstStyle/>
                    <a:p>
                      <a:pPr marL="76200" algn="ctr">
                        <a:lnSpc>
                          <a:spcPts val="1980"/>
                        </a:lnSpc>
                        <a:spcBef>
                          <a:spcPts val="164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56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891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980"/>
                        </a:lnSpc>
                        <a:spcBef>
                          <a:spcPts val="147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670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</a:tr>
              <a:tr h="1295399">
                <a:tc>
                  <a:txBody>
                    <a:bodyPr/>
                    <a:lstStyle/>
                    <a:p>
                      <a:pPr marL="13970" algn="ctr">
                        <a:lnSpc>
                          <a:spcPts val="1980"/>
                        </a:lnSpc>
                        <a:spcBef>
                          <a:spcPts val="138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980"/>
                        </a:lnSpc>
                        <a:spcBef>
                          <a:spcPts val="133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6355679" y="319989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7158" y="2789427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792" y="5125211"/>
            <a:ext cx="68364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Matrix </a:t>
            </a:r>
            <a:r>
              <a:rPr sz="2000" dirty="0">
                <a:latin typeface="Arial"/>
                <a:cs typeface="Arial"/>
              </a:rPr>
              <a:t>multiply tiled </a:t>
            </a:r>
            <a:r>
              <a:rPr sz="2000" spc="-5" dirty="0">
                <a:latin typeface="Arial"/>
                <a:cs typeface="Arial"/>
              </a:rPr>
              <a:t>to fit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computation ordered to </a:t>
            </a:r>
            <a:r>
              <a:rPr sz="2000" dirty="0">
                <a:latin typeface="Arial"/>
                <a:cs typeface="Arial"/>
              </a:rPr>
              <a:t>maximize </a:t>
            </a:r>
            <a:r>
              <a:rPr sz="2000" spc="-5" dirty="0">
                <a:latin typeface="Arial"/>
                <a:cs typeface="Arial"/>
              </a:rPr>
              <a:t>reuse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data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028" y="188467"/>
            <a:ext cx="7179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Arial"/>
                <a:cs typeface="Arial"/>
              </a:rPr>
              <a:t>Tiled </a:t>
            </a: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816" y="20551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0" y="2516993"/>
                </a:lnTo>
                <a:lnTo>
                  <a:pt x="46237" y="2590972"/>
                </a:lnTo>
                <a:lnTo>
                  <a:pt x="61211" y="2567014"/>
                </a:lnTo>
                <a:lnTo>
                  <a:pt x="33537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7" y="2522728"/>
                </a:moveTo>
                <a:lnTo>
                  <a:pt x="33537" y="2567014"/>
                </a:lnTo>
                <a:lnTo>
                  <a:pt x="58937" y="2567014"/>
                </a:lnTo>
                <a:lnTo>
                  <a:pt x="58937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7" y="2522728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7" y="2522728"/>
                </a:lnTo>
                <a:lnTo>
                  <a:pt x="58937" y="2567014"/>
                </a:lnTo>
                <a:lnTo>
                  <a:pt x="61211" y="2567014"/>
                </a:lnTo>
                <a:lnTo>
                  <a:pt x="92474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7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7" y="2560279"/>
                </a:lnTo>
                <a:lnTo>
                  <a:pt x="58937" y="2522728"/>
                </a:lnTo>
                <a:close/>
              </a:path>
              <a:path w="92709" h="2591435">
                <a:moveTo>
                  <a:pt x="46236" y="47924"/>
                </a:moveTo>
                <a:lnTo>
                  <a:pt x="33536" y="68245"/>
                </a:lnTo>
                <a:lnTo>
                  <a:pt x="33537" y="2522728"/>
                </a:lnTo>
                <a:lnTo>
                  <a:pt x="46237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6" y="47924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9"/>
                </a:lnTo>
                <a:lnTo>
                  <a:pt x="61211" y="23959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9"/>
                </a:moveTo>
                <a:lnTo>
                  <a:pt x="58936" y="23959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1" y="23959"/>
                </a:lnTo>
                <a:close/>
              </a:path>
              <a:path w="92709" h="2591435">
                <a:moveTo>
                  <a:pt x="58936" y="23959"/>
                </a:moveTo>
                <a:lnTo>
                  <a:pt x="33536" y="23959"/>
                </a:lnTo>
                <a:lnTo>
                  <a:pt x="33536" y="68245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9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053" y="32134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102" y="319989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479" y="1874916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9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8" y="78770"/>
                </a:lnTo>
                <a:lnTo>
                  <a:pt x="1508420" y="90666"/>
                </a:lnTo>
                <a:lnTo>
                  <a:pt x="1516249" y="92473"/>
                </a:lnTo>
                <a:lnTo>
                  <a:pt x="1590227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4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4" y="35467"/>
                </a:moveTo>
                <a:lnTo>
                  <a:pt x="1542303" y="46236"/>
                </a:lnTo>
                <a:lnTo>
                  <a:pt x="1559534" y="57006"/>
                </a:lnTo>
                <a:lnTo>
                  <a:pt x="1559534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4" y="35467"/>
                </a:lnTo>
                <a:lnTo>
                  <a:pt x="1559534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4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9" y="0"/>
                </a:moveTo>
                <a:lnTo>
                  <a:pt x="1508414" y="1808"/>
                </a:lnTo>
                <a:lnTo>
                  <a:pt x="1500979" y="13704"/>
                </a:lnTo>
                <a:lnTo>
                  <a:pt x="1502789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2975" y="1856079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7062" y="2115148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4" y="1206323"/>
                </a:moveTo>
                <a:lnTo>
                  <a:pt x="1808" y="1213758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4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0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8"/>
                </a:lnTo>
                <a:lnTo>
                  <a:pt x="78770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6" y="47925"/>
                </a:moveTo>
                <a:lnTo>
                  <a:pt x="33536" y="68245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706" y="2518222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1376" y="2550667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54008" y="1934963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7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3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2" y="57007"/>
                </a:lnTo>
                <a:lnTo>
                  <a:pt x="30692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3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8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2" y="35468"/>
                </a:moveTo>
                <a:lnTo>
                  <a:pt x="30692" y="57007"/>
                </a:lnTo>
                <a:lnTo>
                  <a:pt x="47923" y="46238"/>
                </a:lnTo>
                <a:lnTo>
                  <a:pt x="30692" y="35468"/>
                </a:lnTo>
                <a:close/>
              </a:path>
              <a:path w="1829435" h="92710">
                <a:moveTo>
                  <a:pt x="47923" y="46238"/>
                </a:moveTo>
                <a:lnTo>
                  <a:pt x="30692" y="57007"/>
                </a:lnTo>
                <a:lnTo>
                  <a:pt x="65155" y="57007"/>
                </a:lnTo>
                <a:lnTo>
                  <a:pt x="47923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7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8" y="57006"/>
                </a:lnTo>
                <a:lnTo>
                  <a:pt x="1805007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2" y="35468"/>
                </a:lnTo>
                <a:lnTo>
                  <a:pt x="47925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7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7" y="35467"/>
                </a:lnTo>
                <a:lnTo>
                  <a:pt x="1805007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5690" y="1856079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9758" y="1049020"/>
            <a:ext cx="85661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0994" y="1049020"/>
            <a:ext cx="161734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4792" y="2730500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40389" y="1878501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6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4" y="58936"/>
                </a:lnTo>
                <a:lnTo>
                  <a:pt x="23964" y="58936"/>
                </a:lnTo>
                <a:lnTo>
                  <a:pt x="23964" y="33536"/>
                </a:lnTo>
                <a:lnTo>
                  <a:pt x="68245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08653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68245" y="33536"/>
                </a:moveTo>
                <a:lnTo>
                  <a:pt x="23964" y="33536"/>
                </a:lnTo>
                <a:lnTo>
                  <a:pt x="23964" y="58936"/>
                </a:lnTo>
                <a:lnTo>
                  <a:pt x="68244" y="58936"/>
                </a:lnTo>
                <a:lnTo>
                  <a:pt x="65155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5" y="33536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5" y="33536"/>
                </a:lnTo>
                <a:lnTo>
                  <a:pt x="47924" y="46237"/>
                </a:lnTo>
                <a:lnTo>
                  <a:pt x="68244" y="58936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808653" y="58936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30693" y="35467"/>
                </a:moveTo>
                <a:lnTo>
                  <a:pt x="30693" y="57006"/>
                </a:lnTo>
                <a:lnTo>
                  <a:pt x="47924" y="46237"/>
                </a:lnTo>
                <a:lnTo>
                  <a:pt x="30693" y="35467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6"/>
                </a:lnTo>
                <a:lnTo>
                  <a:pt x="65155" y="57006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6" y="35467"/>
                </a:moveTo>
                <a:lnTo>
                  <a:pt x="30693" y="35467"/>
                </a:lnTo>
                <a:lnTo>
                  <a:pt x="47925" y="46236"/>
                </a:lnTo>
                <a:lnTo>
                  <a:pt x="65156" y="35467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2071" y="1859663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17953" y="1044956"/>
            <a:ext cx="1854200" cy="100711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50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17392" y="20551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8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8" y="252272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9"/>
                </a:lnTo>
                <a:lnTo>
                  <a:pt x="61211" y="23959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9"/>
                </a:moveTo>
                <a:lnTo>
                  <a:pt x="58936" y="23959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6" y="81814"/>
                </a:lnTo>
                <a:lnTo>
                  <a:pt x="92473" y="73980"/>
                </a:lnTo>
                <a:lnTo>
                  <a:pt x="61211" y="23959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9"/>
                </a:moveTo>
                <a:lnTo>
                  <a:pt x="33536" y="23959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9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3629" y="32134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54612" y="2029787"/>
          <a:ext cx="160274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/>
                <a:gridCol w="80137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0,0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0,1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</a:tr>
              <a:tr h="1295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1,0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3000" spc="7" baseline="1111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1,1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728693" y="2102534"/>
          <a:ext cx="1828800" cy="1295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</a:tblGrid>
              <a:tr h="647700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0891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</a:tr>
              <a:tr h="647699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1,0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000" baseline="1111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1,1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615076" y="2030261"/>
          <a:ext cx="182880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</a:tblGrid>
              <a:tr h="1295400">
                <a:tc>
                  <a:txBody>
                    <a:bodyPr/>
                    <a:lstStyle/>
                    <a:p>
                      <a:pPr marL="76200" algn="ctr">
                        <a:lnSpc>
                          <a:spcPts val="1980"/>
                        </a:lnSpc>
                        <a:spcBef>
                          <a:spcPts val="164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56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891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980"/>
                        </a:lnSpc>
                        <a:spcBef>
                          <a:spcPts val="147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670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</a:tr>
              <a:tr h="1295399">
                <a:tc>
                  <a:txBody>
                    <a:bodyPr/>
                    <a:lstStyle/>
                    <a:p>
                      <a:pPr marL="13970" algn="ctr">
                        <a:lnSpc>
                          <a:spcPts val="1980"/>
                        </a:lnSpc>
                        <a:spcBef>
                          <a:spcPts val="138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980"/>
                        </a:lnSpc>
                        <a:spcBef>
                          <a:spcPts val="133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r>
                        <a:rPr sz="2700" spc="-7" baseline="9259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>
                        <a:alpha val="850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6355679" y="319989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7158" y="2789427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792" y="5125211"/>
            <a:ext cx="68364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Matrix </a:t>
            </a:r>
            <a:r>
              <a:rPr sz="2000" dirty="0">
                <a:latin typeface="Arial"/>
                <a:cs typeface="Arial"/>
              </a:rPr>
              <a:t>multiply tiled </a:t>
            </a:r>
            <a:r>
              <a:rPr sz="2000" spc="-5" dirty="0">
                <a:latin typeface="Arial"/>
                <a:cs typeface="Arial"/>
              </a:rPr>
              <a:t>to fit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computation ordered to </a:t>
            </a:r>
            <a:r>
              <a:rPr sz="2000" dirty="0">
                <a:latin typeface="Arial"/>
                <a:cs typeface="Arial"/>
              </a:rPr>
              <a:t>maximize </a:t>
            </a:r>
            <a:r>
              <a:rPr sz="2000" spc="-5" dirty="0">
                <a:latin typeface="Arial"/>
                <a:cs typeface="Arial"/>
              </a:rPr>
              <a:t>reuse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data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Fully-Connected </a:t>
            </a:r>
            <a:r>
              <a:rPr dirty="0"/>
              <a:t>(FC)</a:t>
            </a:r>
            <a:r>
              <a:rPr spc="-30" dirty="0"/>
              <a:t> </a:t>
            </a:r>
            <a:r>
              <a:rPr spc="-5" dirty="0"/>
              <a:t>Layer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141" y="1353819"/>
            <a:ext cx="7971790" cy="473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Implementation: </a:t>
            </a:r>
            <a:r>
              <a:rPr sz="2800" b="1" dirty="0">
                <a:latin typeface="Arial"/>
                <a:cs typeface="Arial"/>
              </a:rPr>
              <a:t>Matrix </a:t>
            </a:r>
            <a:r>
              <a:rPr sz="2800" b="1" spc="-5" dirty="0">
                <a:latin typeface="Arial"/>
                <a:cs typeface="Arial"/>
              </a:rPr>
              <a:t>Multiplication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(GEMM)</a:t>
            </a:r>
            <a:endParaRPr sz="2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800" b="1" spc="-5" dirty="0">
                <a:latin typeface="Arial"/>
                <a:cs typeface="Arial"/>
              </a:rPr>
              <a:t>CPU: </a:t>
            </a:r>
            <a:r>
              <a:rPr sz="2800" spc="-5" dirty="0">
                <a:latin typeface="Arial"/>
                <a:cs typeface="Arial"/>
              </a:rPr>
              <a:t>OpenBLAS, </a:t>
            </a:r>
            <a:r>
              <a:rPr sz="2800" dirty="0">
                <a:latin typeface="Arial"/>
                <a:cs typeface="Arial"/>
              </a:rPr>
              <a:t>Intel </a:t>
            </a:r>
            <a:r>
              <a:rPr sz="2800" spc="-5" dirty="0">
                <a:latin typeface="Arial"/>
                <a:cs typeface="Arial"/>
              </a:rPr>
              <a:t>MKL,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800" b="1" spc="-5" dirty="0">
                <a:latin typeface="Arial"/>
                <a:cs typeface="Arial"/>
              </a:rPr>
              <a:t>GPU: </a:t>
            </a:r>
            <a:r>
              <a:rPr sz="2800" spc="-5" dirty="0">
                <a:latin typeface="Arial"/>
                <a:cs typeface="Arial"/>
              </a:rPr>
              <a:t>cuBLAS, </a:t>
            </a:r>
            <a:r>
              <a:rPr sz="2800" dirty="0">
                <a:latin typeface="Arial"/>
                <a:cs typeface="Arial"/>
              </a:rPr>
              <a:t>cuDNN,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93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Library will note shape of the matrix multiply and  select implementation optimized for that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shape.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677545" indent="-342900">
              <a:lnSpc>
                <a:spcPct val="1193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Optimization usually involves proper tiling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storage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hierarchy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6254" y="188467"/>
            <a:ext cx="5071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GV100 – </a:t>
            </a:r>
            <a:r>
              <a:rPr spc="-40" dirty="0"/>
              <a:t>“Tensor</a:t>
            </a:r>
            <a:r>
              <a:rPr spc="-105" dirty="0"/>
              <a:t> </a:t>
            </a:r>
            <a:r>
              <a:rPr spc="-5" dirty="0"/>
              <a:t>Core”</a:t>
            </a:r>
          </a:p>
        </p:txBody>
      </p:sp>
      <p:sp>
        <p:nvSpPr>
          <p:cNvPr id="3" name="object 3"/>
          <p:cNvSpPr/>
          <p:nvPr/>
        </p:nvSpPr>
        <p:spPr>
          <a:xfrm>
            <a:off x="1449819" y="1332623"/>
            <a:ext cx="6841474" cy="150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2767" y="5082540"/>
            <a:ext cx="304863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Arial"/>
                <a:cs typeface="Arial"/>
              </a:rPr>
              <a:t>Tensor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Core….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120 </a:t>
            </a:r>
            <a:r>
              <a:rPr sz="2000" spc="-5" dirty="0">
                <a:latin typeface="Arial"/>
                <a:cs typeface="Arial"/>
              </a:rPr>
              <a:t>TFLOPS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(FP16)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400 </a:t>
            </a:r>
            <a:r>
              <a:rPr sz="2000" spc="-5" dirty="0">
                <a:latin typeface="Arial"/>
                <a:cs typeface="Arial"/>
              </a:rPr>
              <a:t>GFLOPS/W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(FP16)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71362" y="3220211"/>
            <a:ext cx="5866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New opcodes – </a:t>
            </a:r>
            <a:r>
              <a:rPr sz="2000" spc="-5" dirty="0">
                <a:latin typeface="Arial"/>
                <a:cs typeface="Arial"/>
              </a:rPr>
              <a:t>Matrix </a:t>
            </a:r>
            <a:r>
              <a:rPr sz="2000" dirty="0">
                <a:latin typeface="Arial"/>
                <a:cs typeface="Arial"/>
              </a:rPr>
              <a:t>Multiply </a:t>
            </a:r>
            <a:r>
              <a:rPr sz="2000" spc="-5" dirty="0">
                <a:latin typeface="Arial"/>
                <a:cs typeface="Arial"/>
              </a:rPr>
              <a:t>Accumulate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(HMMA)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4434" y="3528059"/>
            <a:ext cx="1903730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080" indent="-20955">
              <a:lnSpc>
                <a:spcPct val="139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FP16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operands?  </a:t>
            </a:r>
            <a:r>
              <a:rPr sz="2000" dirty="0">
                <a:latin typeface="Arial"/>
                <a:cs typeface="Arial"/>
              </a:rPr>
              <a:t>Multiplies?</a:t>
            </a:r>
            <a:endParaRPr sz="20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Arial"/>
                <a:cs typeface="Arial"/>
              </a:rPr>
              <a:t>Adds?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1158" y="3506723"/>
            <a:ext cx="2518410" cy="13150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Inputs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48 /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Outputs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16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64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64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510" y="5245479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5603" y="6551676"/>
            <a:ext cx="13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5" dirty="0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6266" y="3915155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5141" y="2058375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79" y="305260"/>
                </a:lnTo>
                <a:close/>
              </a:path>
              <a:path w="381634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4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4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4" h="361950">
                <a:moveTo>
                  <a:pt x="346350" y="32978"/>
                </a:moveTo>
                <a:lnTo>
                  <a:pt x="322866" y="37745"/>
                </a:lnTo>
                <a:lnTo>
                  <a:pt x="40779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5" y="56175"/>
                </a:lnTo>
                <a:lnTo>
                  <a:pt x="346350" y="32978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8" y="25703"/>
                </a:lnTo>
                <a:lnTo>
                  <a:pt x="340345" y="56175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5"/>
                </a:lnTo>
                <a:lnTo>
                  <a:pt x="346350" y="32978"/>
                </a:lnTo>
                <a:lnTo>
                  <a:pt x="340345" y="56175"/>
                </a:lnTo>
                <a:lnTo>
                  <a:pt x="372478" y="25703"/>
                </a:lnTo>
                <a:lnTo>
                  <a:pt x="360720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6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6" y="37745"/>
                </a:lnTo>
                <a:lnTo>
                  <a:pt x="346350" y="32978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0" y="32978"/>
                </a:lnTo>
                <a:lnTo>
                  <a:pt x="366265" y="28935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5614" y="2157173"/>
            <a:ext cx="173990" cy="164465"/>
          </a:xfrm>
          <a:custGeom>
            <a:avLst/>
            <a:gdLst/>
            <a:ahLst/>
            <a:cxnLst/>
            <a:rect l="l" t="t" r="r" b="b"/>
            <a:pathLst>
              <a:path w="173990" h="164464">
                <a:moveTo>
                  <a:pt x="138984" y="0"/>
                </a:moveTo>
                <a:lnTo>
                  <a:pt x="0" y="125477"/>
                </a:lnTo>
                <a:lnTo>
                  <a:pt x="34634" y="163838"/>
                </a:lnTo>
                <a:lnTo>
                  <a:pt x="173617" y="38362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33070" y="201117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5145" y="3915155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2433" y="886459"/>
            <a:ext cx="2258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Many  Input fmaps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8734" y="1179067"/>
            <a:ext cx="251206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54075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latin typeface="Arial"/>
                <a:cs typeface="Arial"/>
              </a:rPr>
              <a:t>Many  Output fmaps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64901" y="2797062"/>
            <a:ext cx="217170" cy="2699385"/>
          </a:xfrm>
          <a:custGeom>
            <a:avLst/>
            <a:gdLst/>
            <a:ahLst/>
            <a:cxnLst/>
            <a:rect l="l" t="t" r="r" b="b"/>
            <a:pathLst>
              <a:path w="217169" h="2699385">
                <a:moveTo>
                  <a:pt x="216829" y="2698926"/>
                </a:moveTo>
                <a:lnTo>
                  <a:pt x="173130" y="2693524"/>
                </a:lnTo>
                <a:lnTo>
                  <a:pt x="132429" y="2678032"/>
                </a:lnTo>
                <a:lnTo>
                  <a:pt x="95597" y="2653519"/>
                </a:lnTo>
                <a:lnTo>
                  <a:pt x="63507" y="2621054"/>
                </a:lnTo>
                <a:lnTo>
                  <a:pt x="37030" y="2581706"/>
                </a:lnTo>
                <a:lnTo>
                  <a:pt x="17039" y="2536544"/>
                </a:lnTo>
                <a:lnTo>
                  <a:pt x="4405" y="2486638"/>
                </a:lnTo>
                <a:lnTo>
                  <a:pt x="0" y="2433056"/>
                </a:lnTo>
                <a:lnTo>
                  <a:pt x="0" y="265869"/>
                </a:lnTo>
                <a:lnTo>
                  <a:pt x="4405" y="212287"/>
                </a:lnTo>
                <a:lnTo>
                  <a:pt x="17039" y="162381"/>
                </a:lnTo>
                <a:lnTo>
                  <a:pt x="37030" y="117219"/>
                </a:lnTo>
                <a:lnTo>
                  <a:pt x="63507" y="77871"/>
                </a:lnTo>
                <a:lnTo>
                  <a:pt x="95597" y="45406"/>
                </a:lnTo>
                <a:lnTo>
                  <a:pt x="132429" y="20893"/>
                </a:lnTo>
                <a:lnTo>
                  <a:pt x="173130" y="5401"/>
                </a:lnTo>
                <a:lnTo>
                  <a:pt x="216829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2809" y="2797062"/>
            <a:ext cx="217170" cy="2699385"/>
          </a:xfrm>
          <a:custGeom>
            <a:avLst/>
            <a:gdLst/>
            <a:ahLst/>
            <a:cxnLst/>
            <a:rect l="l" t="t" r="r" b="b"/>
            <a:pathLst>
              <a:path w="217170" h="2699385">
                <a:moveTo>
                  <a:pt x="0" y="2698926"/>
                </a:moveTo>
                <a:lnTo>
                  <a:pt x="43698" y="2693524"/>
                </a:lnTo>
                <a:lnTo>
                  <a:pt x="84399" y="2678032"/>
                </a:lnTo>
                <a:lnTo>
                  <a:pt x="121231" y="2653519"/>
                </a:lnTo>
                <a:lnTo>
                  <a:pt x="153321" y="2621054"/>
                </a:lnTo>
                <a:lnTo>
                  <a:pt x="179798" y="2581706"/>
                </a:lnTo>
                <a:lnTo>
                  <a:pt x="199789" y="2536544"/>
                </a:lnTo>
                <a:lnTo>
                  <a:pt x="212423" y="2486638"/>
                </a:lnTo>
                <a:lnTo>
                  <a:pt x="216829" y="2433056"/>
                </a:lnTo>
                <a:lnTo>
                  <a:pt x="216829" y="265869"/>
                </a:lnTo>
                <a:lnTo>
                  <a:pt x="212423" y="212287"/>
                </a:lnTo>
                <a:lnTo>
                  <a:pt x="199789" y="162381"/>
                </a:lnTo>
                <a:lnTo>
                  <a:pt x="179798" y="117219"/>
                </a:lnTo>
                <a:lnTo>
                  <a:pt x="153321" y="77871"/>
                </a:lnTo>
                <a:lnTo>
                  <a:pt x="121231" y="45406"/>
                </a:lnTo>
                <a:lnTo>
                  <a:pt x="84399" y="20893"/>
                </a:lnTo>
                <a:lnTo>
                  <a:pt x="43698" y="5401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97178" y="3915155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0607" y="2646338"/>
            <a:ext cx="92710" cy="838835"/>
          </a:xfrm>
          <a:custGeom>
            <a:avLst/>
            <a:gdLst/>
            <a:ahLst/>
            <a:cxnLst/>
            <a:rect l="l" t="t" r="r" b="b"/>
            <a:pathLst>
              <a:path w="92709" h="838835">
                <a:moveTo>
                  <a:pt x="13704" y="749123"/>
                </a:moveTo>
                <a:lnTo>
                  <a:pt x="1808" y="756558"/>
                </a:lnTo>
                <a:lnTo>
                  <a:pt x="0" y="764393"/>
                </a:lnTo>
                <a:lnTo>
                  <a:pt x="46237" y="838372"/>
                </a:lnTo>
                <a:lnTo>
                  <a:pt x="61212" y="814412"/>
                </a:lnTo>
                <a:lnTo>
                  <a:pt x="33537" y="814412"/>
                </a:lnTo>
                <a:lnTo>
                  <a:pt x="33537" y="770128"/>
                </a:lnTo>
                <a:lnTo>
                  <a:pt x="21539" y="750931"/>
                </a:lnTo>
                <a:lnTo>
                  <a:pt x="13704" y="749123"/>
                </a:lnTo>
                <a:close/>
              </a:path>
              <a:path w="92709" h="838835">
                <a:moveTo>
                  <a:pt x="33537" y="770128"/>
                </a:moveTo>
                <a:lnTo>
                  <a:pt x="33537" y="814412"/>
                </a:lnTo>
                <a:lnTo>
                  <a:pt x="58937" y="814412"/>
                </a:lnTo>
                <a:lnTo>
                  <a:pt x="58937" y="807679"/>
                </a:lnTo>
                <a:lnTo>
                  <a:pt x="35468" y="807679"/>
                </a:lnTo>
                <a:lnTo>
                  <a:pt x="46237" y="790448"/>
                </a:lnTo>
                <a:lnTo>
                  <a:pt x="33537" y="770128"/>
                </a:lnTo>
                <a:close/>
              </a:path>
              <a:path w="92709" h="838835">
                <a:moveTo>
                  <a:pt x="78770" y="749123"/>
                </a:moveTo>
                <a:lnTo>
                  <a:pt x="70935" y="750931"/>
                </a:lnTo>
                <a:lnTo>
                  <a:pt x="58937" y="770128"/>
                </a:lnTo>
                <a:lnTo>
                  <a:pt x="58937" y="814412"/>
                </a:lnTo>
                <a:lnTo>
                  <a:pt x="61212" y="814412"/>
                </a:lnTo>
                <a:lnTo>
                  <a:pt x="92474" y="764393"/>
                </a:lnTo>
                <a:lnTo>
                  <a:pt x="90666" y="756558"/>
                </a:lnTo>
                <a:lnTo>
                  <a:pt x="78770" y="749123"/>
                </a:lnTo>
                <a:close/>
              </a:path>
              <a:path w="92709" h="838835">
                <a:moveTo>
                  <a:pt x="46237" y="790448"/>
                </a:moveTo>
                <a:lnTo>
                  <a:pt x="35468" y="807679"/>
                </a:lnTo>
                <a:lnTo>
                  <a:pt x="57007" y="807679"/>
                </a:lnTo>
                <a:lnTo>
                  <a:pt x="46237" y="790448"/>
                </a:lnTo>
                <a:close/>
              </a:path>
              <a:path w="92709" h="838835">
                <a:moveTo>
                  <a:pt x="58937" y="770128"/>
                </a:moveTo>
                <a:lnTo>
                  <a:pt x="46237" y="790448"/>
                </a:lnTo>
                <a:lnTo>
                  <a:pt x="57007" y="807679"/>
                </a:lnTo>
                <a:lnTo>
                  <a:pt x="58937" y="807679"/>
                </a:lnTo>
                <a:lnTo>
                  <a:pt x="58937" y="770128"/>
                </a:lnTo>
                <a:close/>
              </a:path>
              <a:path w="92709" h="838835">
                <a:moveTo>
                  <a:pt x="46237" y="47924"/>
                </a:moveTo>
                <a:lnTo>
                  <a:pt x="33537" y="68245"/>
                </a:lnTo>
                <a:lnTo>
                  <a:pt x="33537" y="770128"/>
                </a:lnTo>
                <a:lnTo>
                  <a:pt x="46237" y="790448"/>
                </a:lnTo>
                <a:lnTo>
                  <a:pt x="58937" y="770128"/>
                </a:lnTo>
                <a:lnTo>
                  <a:pt x="58937" y="68245"/>
                </a:lnTo>
                <a:lnTo>
                  <a:pt x="46237" y="47924"/>
                </a:lnTo>
                <a:close/>
              </a:path>
              <a:path w="92709" h="8388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7" y="68245"/>
                </a:lnTo>
                <a:lnTo>
                  <a:pt x="33537" y="23962"/>
                </a:lnTo>
                <a:lnTo>
                  <a:pt x="61213" y="23962"/>
                </a:lnTo>
                <a:lnTo>
                  <a:pt x="46237" y="0"/>
                </a:lnTo>
                <a:close/>
              </a:path>
              <a:path w="92709" h="838835">
                <a:moveTo>
                  <a:pt x="61213" y="23962"/>
                </a:moveTo>
                <a:lnTo>
                  <a:pt x="58937" y="23962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3" y="23962"/>
                </a:lnTo>
                <a:close/>
              </a:path>
              <a:path w="92709" h="8388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838835">
                <a:moveTo>
                  <a:pt x="58937" y="23962"/>
                </a:moveTo>
                <a:lnTo>
                  <a:pt x="33537" y="23962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62"/>
                </a:lnTo>
                <a:close/>
              </a:path>
              <a:path w="92709" h="8388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6844" y="292836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1116" y="29133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10549" y="3556877"/>
            <a:ext cx="842010" cy="92710"/>
          </a:xfrm>
          <a:custGeom>
            <a:avLst/>
            <a:gdLst/>
            <a:ahLst/>
            <a:cxnLst/>
            <a:rect l="l" t="t" r="r" b="b"/>
            <a:pathLst>
              <a:path w="842010" h="92710">
                <a:moveTo>
                  <a:pt x="73979" y="1"/>
                </a:moveTo>
                <a:lnTo>
                  <a:pt x="0" y="46238"/>
                </a:lnTo>
                <a:lnTo>
                  <a:pt x="73979" y="92475"/>
                </a:lnTo>
                <a:lnTo>
                  <a:pt x="81815" y="90666"/>
                </a:lnTo>
                <a:lnTo>
                  <a:pt x="89249" y="78770"/>
                </a:lnTo>
                <a:lnTo>
                  <a:pt x="87441" y="70935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4"/>
                </a:lnTo>
                <a:lnTo>
                  <a:pt x="81808" y="1808"/>
                </a:lnTo>
                <a:lnTo>
                  <a:pt x="73979" y="1"/>
                </a:lnTo>
                <a:close/>
              </a:path>
              <a:path w="842010" h="92710">
                <a:moveTo>
                  <a:pt x="821100" y="33536"/>
                </a:moveTo>
                <a:lnTo>
                  <a:pt x="817459" y="33536"/>
                </a:lnTo>
                <a:lnTo>
                  <a:pt x="817459" y="58936"/>
                </a:lnTo>
                <a:lnTo>
                  <a:pt x="773175" y="58938"/>
                </a:lnTo>
                <a:lnTo>
                  <a:pt x="753979" y="70935"/>
                </a:lnTo>
                <a:lnTo>
                  <a:pt x="752171" y="78771"/>
                </a:lnTo>
                <a:lnTo>
                  <a:pt x="759612" y="90667"/>
                </a:lnTo>
                <a:lnTo>
                  <a:pt x="767441" y="92475"/>
                </a:lnTo>
                <a:lnTo>
                  <a:pt x="841420" y="46236"/>
                </a:lnTo>
                <a:lnTo>
                  <a:pt x="821100" y="33536"/>
                </a:lnTo>
                <a:close/>
              </a:path>
              <a:path w="842010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6" y="35468"/>
                </a:lnTo>
                <a:lnTo>
                  <a:pt x="68244" y="33538"/>
                </a:lnTo>
                <a:close/>
              </a:path>
              <a:path w="842010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842010" h="92710">
                <a:moveTo>
                  <a:pt x="773175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773177" y="58936"/>
                </a:lnTo>
                <a:lnTo>
                  <a:pt x="793495" y="46238"/>
                </a:lnTo>
                <a:lnTo>
                  <a:pt x="773175" y="33536"/>
                </a:lnTo>
                <a:close/>
              </a:path>
              <a:path w="842010" h="92710">
                <a:moveTo>
                  <a:pt x="793496" y="46237"/>
                </a:moveTo>
                <a:lnTo>
                  <a:pt x="773177" y="58936"/>
                </a:lnTo>
                <a:lnTo>
                  <a:pt x="817459" y="58936"/>
                </a:lnTo>
                <a:lnTo>
                  <a:pt x="817459" y="57006"/>
                </a:lnTo>
                <a:lnTo>
                  <a:pt x="810726" y="57006"/>
                </a:lnTo>
                <a:lnTo>
                  <a:pt x="793496" y="46237"/>
                </a:lnTo>
                <a:close/>
              </a:path>
              <a:path w="842010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842010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842010" h="92710">
                <a:moveTo>
                  <a:pt x="810726" y="35468"/>
                </a:moveTo>
                <a:lnTo>
                  <a:pt x="793497" y="46236"/>
                </a:lnTo>
                <a:lnTo>
                  <a:pt x="810726" y="57006"/>
                </a:lnTo>
                <a:lnTo>
                  <a:pt x="810726" y="35468"/>
                </a:lnTo>
                <a:close/>
              </a:path>
              <a:path w="842010" h="92710">
                <a:moveTo>
                  <a:pt x="817459" y="35468"/>
                </a:moveTo>
                <a:lnTo>
                  <a:pt x="810726" y="35468"/>
                </a:lnTo>
                <a:lnTo>
                  <a:pt x="810726" y="57006"/>
                </a:lnTo>
                <a:lnTo>
                  <a:pt x="817459" y="57006"/>
                </a:lnTo>
                <a:lnTo>
                  <a:pt x="817459" y="35468"/>
                </a:lnTo>
                <a:close/>
              </a:path>
              <a:path w="842010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842010" h="92710">
                <a:moveTo>
                  <a:pt x="817459" y="33536"/>
                </a:moveTo>
                <a:lnTo>
                  <a:pt x="773175" y="33536"/>
                </a:lnTo>
                <a:lnTo>
                  <a:pt x="793497" y="46236"/>
                </a:lnTo>
                <a:lnTo>
                  <a:pt x="810726" y="35468"/>
                </a:lnTo>
                <a:lnTo>
                  <a:pt x="817459" y="35468"/>
                </a:lnTo>
                <a:lnTo>
                  <a:pt x="817459" y="33536"/>
                </a:lnTo>
                <a:close/>
              </a:path>
              <a:path w="842010" h="92710">
                <a:moveTo>
                  <a:pt x="767441" y="0"/>
                </a:moveTo>
                <a:lnTo>
                  <a:pt x="759604" y="1809"/>
                </a:lnTo>
                <a:lnTo>
                  <a:pt x="752171" y="13705"/>
                </a:lnTo>
                <a:lnTo>
                  <a:pt x="753981" y="21540"/>
                </a:lnTo>
                <a:lnTo>
                  <a:pt x="773175" y="33536"/>
                </a:lnTo>
                <a:lnTo>
                  <a:pt x="821100" y="33536"/>
                </a:lnTo>
                <a:lnTo>
                  <a:pt x="767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8379" y="360311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42359" y="346506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8020" y="2271712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1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6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4" y="328459"/>
                </a:moveTo>
                <a:lnTo>
                  <a:pt x="14860" y="332502"/>
                </a:lnTo>
                <a:lnTo>
                  <a:pt x="29681" y="348131"/>
                </a:lnTo>
                <a:lnTo>
                  <a:pt x="34774" y="328459"/>
                </a:lnTo>
                <a:close/>
              </a:path>
              <a:path w="381634" h="361950">
                <a:moveTo>
                  <a:pt x="58256" y="323692"/>
                </a:moveTo>
                <a:lnTo>
                  <a:pt x="34774" y="328459"/>
                </a:lnTo>
                <a:lnTo>
                  <a:pt x="29681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4" h="361950">
                <a:moveTo>
                  <a:pt x="346351" y="32978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6" y="56174"/>
                </a:lnTo>
                <a:lnTo>
                  <a:pt x="346351" y="32978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91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1" y="84456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20" y="13305"/>
                </a:moveTo>
                <a:lnTo>
                  <a:pt x="351443" y="13305"/>
                </a:lnTo>
                <a:lnTo>
                  <a:pt x="366264" y="28935"/>
                </a:lnTo>
                <a:lnTo>
                  <a:pt x="346351" y="32978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20" y="13305"/>
                </a:lnTo>
                <a:close/>
              </a:path>
              <a:path w="381634" h="361950">
                <a:moveTo>
                  <a:pt x="381124" y="0"/>
                </a:moveTo>
                <a:lnTo>
                  <a:pt x="295629" y="17357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4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8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8"/>
                </a:lnTo>
                <a:lnTo>
                  <a:pt x="366264" y="28935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1635" y="2285107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7" y="0"/>
                </a:lnTo>
                <a:lnTo>
                  <a:pt x="841247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1635" y="2285107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6835" y="2579169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7" y="0"/>
                </a:lnTo>
                <a:lnTo>
                  <a:pt x="841247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6835" y="2579169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0635" y="2646424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7" y="0"/>
                </a:lnTo>
                <a:lnTo>
                  <a:pt x="841247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635" y="2646424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1482" y="2340594"/>
            <a:ext cx="200660" cy="194310"/>
          </a:xfrm>
          <a:custGeom>
            <a:avLst/>
            <a:gdLst/>
            <a:ahLst/>
            <a:cxnLst/>
            <a:rect l="l" t="t" r="r" b="b"/>
            <a:pathLst>
              <a:path w="200659" h="194310">
                <a:moveTo>
                  <a:pt x="138984" y="0"/>
                </a:moveTo>
                <a:lnTo>
                  <a:pt x="0" y="125475"/>
                </a:lnTo>
                <a:lnTo>
                  <a:pt x="61643" y="193755"/>
                </a:lnTo>
                <a:lnTo>
                  <a:pt x="200627" y="68279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0607" y="4937297"/>
            <a:ext cx="92710" cy="838835"/>
          </a:xfrm>
          <a:custGeom>
            <a:avLst/>
            <a:gdLst/>
            <a:ahLst/>
            <a:cxnLst/>
            <a:rect l="l" t="t" r="r" b="b"/>
            <a:pathLst>
              <a:path w="92709" h="838835">
                <a:moveTo>
                  <a:pt x="13704" y="749123"/>
                </a:moveTo>
                <a:lnTo>
                  <a:pt x="1808" y="756558"/>
                </a:lnTo>
                <a:lnTo>
                  <a:pt x="0" y="764392"/>
                </a:lnTo>
                <a:lnTo>
                  <a:pt x="46237" y="838372"/>
                </a:lnTo>
                <a:lnTo>
                  <a:pt x="61213" y="814411"/>
                </a:lnTo>
                <a:lnTo>
                  <a:pt x="33537" y="814411"/>
                </a:lnTo>
                <a:lnTo>
                  <a:pt x="33537" y="770127"/>
                </a:lnTo>
                <a:lnTo>
                  <a:pt x="21539" y="750930"/>
                </a:lnTo>
                <a:lnTo>
                  <a:pt x="13704" y="749123"/>
                </a:lnTo>
                <a:close/>
              </a:path>
              <a:path w="92709" h="838835">
                <a:moveTo>
                  <a:pt x="33537" y="770127"/>
                </a:moveTo>
                <a:lnTo>
                  <a:pt x="33537" y="814411"/>
                </a:lnTo>
                <a:lnTo>
                  <a:pt x="58937" y="814411"/>
                </a:lnTo>
                <a:lnTo>
                  <a:pt x="58937" y="807679"/>
                </a:lnTo>
                <a:lnTo>
                  <a:pt x="35468" y="807679"/>
                </a:lnTo>
                <a:lnTo>
                  <a:pt x="46237" y="790447"/>
                </a:lnTo>
                <a:lnTo>
                  <a:pt x="33537" y="770127"/>
                </a:lnTo>
                <a:close/>
              </a:path>
              <a:path w="92709" h="838835">
                <a:moveTo>
                  <a:pt x="78770" y="749123"/>
                </a:moveTo>
                <a:lnTo>
                  <a:pt x="70935" y="750930"/>
                </a:lnTo>
                <a:lnTo>
                  <a:pt x="58937" y="770127"/>
                </a:lnTo>
                <a:lnTo>
                  <a:pt x="58937" y="814411"/>
                </a:lnTo>
                <a:lnTo>
                  <a:pt x="61213" y="814411"/>
                </a:lnTo>
                <a:lnTo>
                  <a:pt x="92474" y="764392"/>
                </a:lnTo>
                <a:lnTo>
                  <a:pt x="90666" y="756558"/>
                </a:lnTo>
                <a:lnTo>
                  <a:pt x="78770" y="749123"/>
                </a:lnTo>
                <a:close/>
              </a:path>
              <a:path w="92709" h="838835">
                <a:moveTo>
                  <a:pt x="46237" y="790447"/>
                </a:moveTo>
                <a:lnTo>
                  <a:pt x="35468" y="807679"/>
                </a:lnTo>
                <a:lnTo>
                  <a:pt x="57007" y="807679"/>
                </a:lnTo>
                <a:lnTo>
                  <a:pt x="46237" y="790447"/>
                </a:lnTo>
                <a:close/>
              </a:path>
              <a:path w="92709" h="838835">
                <a:moveTo>
                  <a:pt x="58937" y="770127"/>
                </a:moveTo>
                <a:lnTo>
                  <a:pt x="46237" y="790447"/>
                </a:lnTo>
                <a:lnTo>
                  <a:pt x="57007" y="807679"/>
                </a:lnTo>
                <a:lnTo>
                  <a:pt x="58937" y="807679"/>
                </a:lnTo>
                <a:lnTo>
                  <a:pt x="58937" y="770127"/>
                </a:lnTo>
                <a:close/>
              </a:path>
              <a:path w="92709" h="838835">
                <a:moveTo>
                  <a:pt x="46237" y="47924"/>
                </a:moveTo>
                <a:lnTo>
                  <a:pt x="33537" y="68244"/>
                </a:lnTo>
                <a:lnTo>
                  <a:pt x="33537" y="770127"/>
                </a:lnTo>
                <a:lnTo>
                  <a:pt x="46237" y="790447"/>
                </a:lnTo>
                <a:lnTo>
                  <a:pt x="58937" y="770127"/>
                </a:lnTo>
                <a:lnTo>
                  <a:pt x="58937" y="68244"/>
                </a:lnTo>
                <a:lnTo>
                  <a:pt x="46237" y="47924"/>
                </a:lnTo>
                <a:close/>
              </a:path>
              <a:path w="92709" h="838835">
                <a:moveTo>
                  <a:pt x="46237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7" y="68244"/>
                </a:lnTo>
                <a:lnTo>
                  <a:pt x="33537" y="23961"/>
                </a:lnTo>
                <a:lnTo>
                  <a:pt x="61212" y="23961"/>
                </a:lnTo>
                <a:lnTo>
                  <a:pt x="46237" y="0"/>
                </a:lnTo>
                <a:close/>
              </a:path>
              <a:path w="92709" h="838835">
                <a:moveTo>
                  <a:pt x="61212" y="23961"/>
                </a:moveTo>
                <a:lnTo>
                  <a:pt x="58937" y="23961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12" y="23961"/>
                </a:lnTo>
                <a:close/>
              </a:path>
              <a:path w="92709" h="8388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838835">
                <a:moveTo>
                  <a:pt x="58937" y="23961"/>
                </a:moveTo>
                <a:lnTo>
                  <a:pt x="33537" y="23961"/>
                </a:lnTo>
                <a:lnTo>
                  <a:pt x="33537" y="68244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61"/>
                </a:lnTo>
                <a:close/>
              </a:path>
              <a:path w="92709" h="8388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6844" y="521932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1116" y="520547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10549" y="5847836"/>
            <a:ext cx="842010" cy="92710"/>
          </a:xfrm>
          <a:custGeom>
            <a:avLst/>
            <a:gdLst/>
            <a:ahLst/>
            <a:cxnLst/>
            <a:rect l="l" t="t" r="r" b="b"/>
            <a:pathLst>
              <a:path w="842010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6"/>
                </a:lnTo>
                <a:lnTo>
                  <a:pt x="89249" y="78770"/>
                </a:lnTo>
                <a:lnTo>
                  <a:pt x="87439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842010" h="92710">
                <a:moveTo>
                  <a:pt x="821100" y="33536"/>
                </a:moveTo>
                <a:lnTo>
                  <a:pt x="817459" y="33536"/>
                </a:lnTo>
                <a:lnTo>
                  <a:pt x="817459" y="58936"/>
                </a:lnTo>
                <a:lnTo>
                  <a:pt x="773173" y="58938"/>
                </a:lnTo>
                <a:lnTo>
                  <a:pt x="753979" y="70935"/>
                </a:lnTo>
                <a:lnTo>
                  <a:pt x="752170" y="78770"/>
                </a:lnTo>
                <a:lnTo>
                  <a:pt x="759606" y="90666"/>
                </a:lnTo>
                <a:lnTo>
                  <a:pt x="767441" y="92473"/>
                </a:lnTo>
                <a:lnTo>
                  <a:pt x="841420" y="46236"/>
                </a:lnTo>
                <a:lnTo>
                  <a:pt x="821100" y="33536"/>
                </a:lnTo>
                <a:close/>
              </a:path>
              <a:path w="842010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842010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842010" h="92710">
                <a:moveTo>
                  <a:pt x="773175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773175" y="58936"/>
                </a:lnTo>
                <a:lnTo>
                  <a:pt x="793495" y="46236"/>
                </a:lnTo>
                <a:lnTo>
                  <a:pt x="773175" y="33536"/>
                </a:lnTo>
                <a:close/>
              </a:path>
              <a:path w="842010" h="92710">
                <a:moveTo>
                  <a:pt x="793495" y="46236"/>
                </a:moveTo>
                <a:lnTo>
                  <a:pt x="773175" y="58936"/>
                </a:lnTo>
                <a:lnTo>
                  <a:pt x="817459" y="58936"/>
                </a:lnTo>
                <a:lnTo>
                  <a:pt x="817459" y="57006"/>
                </a:lnTo>
                <a:lnTo>
                  <a:pt x="810726" y="57006"/>
                </a:lnTo>
                <a:lnTo>
                  <a:pt x="793495" y="46236"/>
                </a:lnTo>
                <a:close/>
              </a:path>
              <a:path w="842010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842010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842010" h="92710">
                <a:moveTo>
                  <a:pt x="810726" y="35467"/>
                </a:moveTo>
                <a:lnTo>
                  <a:pt x="793495" y="46236"/>
                </a:lnTo>
                <a:lnTo>
                  <a:pt x="810726" y="57006"/>
                </a:lnTo>
                <a:lnTo>
                  <a:pt x="810726" y="35467"/>
                </a:lnTo>
                <a:close/>
              </a:path>
              <a:path w="842010" h="92710">
                <a:moveTo>
                  <a:pt x="817459" y="35467"/>
                </a:moveTo>
                <a:lnTo>
                  <a:pt x="810726" y="35467"/>
                </a:lnTo>
                <a:lnTo>
                  <a:pt x="810726" y="57006"/>
                </a:lnTo>
                <a:lnTo>
                  <a:pt x="817459" y="57006"/>
                </a:lnTo>
                <a:lnTo>
                  <a:pt x="817459" y="35467"/>
                </a:lnTo>
                <a:close/>
              </a:path>
              <a:path w="842010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842010" h="92710">
                <a:moveTo>
                  <a:pt x="817459" y="33536"/>
                </a:moveTo>
                <a:lnTo>
                  <a:pt x="773175" y="33536"/>
                </a:lnTo>
                <a:lnTo>
                  <a:pt x="793495" y="46236"/>
                </a:lnTo>
                <a:lnTo>
                  <a:pt x="810726" y="35467"/>
                </a:lnTo>
                <a:lnTo>
                  <a:pt x="817459" y="35467"/>
                </a:lnTo>
                <a:lnTo>
                  <a:pt x="817459" y="33536"/>
                </a:lnTo>
                <a:close/>
              </a:path>
              <a:path w="842010" h="92710">
                <a:moveTo>
                  <a:pt x="767441" y="0"/>
                </a:moveTo>
                <a:lnTo>
                  <a:pt x="759605" y="1808"/>
                </a:lnTo>
                <a:lnTo>
                  <a:pt x="752170" y="13704"/>
                </a:lnTo>
                <a:lnTo>
                  <a:pt x="753981" y="21540"/>
                </a:lnTo>
                <a:lnTo>
                  <a:pt x="773175" y="33536"/>
                </a:lnTo>
                <a:lnTo>
                  <a:pt x="821100" y="33536"/>
                </a:lnTo>
                <a:lnTo>
                  <a:pt x="767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8379" y="589407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42359" y="575716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18900000">
            <a:off x="1065838" y="457991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63504" y="4523102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8020" y="456267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4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4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4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4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8" y="37744"/>
                </a:lnTo>
                <a:lnTo>
                  <a:pt x="40779" y="305261"/>
                </a:lnTo>
                <a:lnTo>
                  <a:pt x="34774" y="328458"/>
                </a:lnTo>
                <a:lnTo>
                  <a:pt x="58257" y="323691"/>
                </a:lnTo>
                <a:lnTo>
                  <a:pt x="340346" y="56175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5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1" y="84455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20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5"/>
                </a:lnTo>
                <a:lnTo>
                  <a:pt x="372477" y="25703"/>
                </a:lnTo>
                <a:lnTo>
                  <a:pt x="360720" y="13305"/>
                </a:lnTo>
                <a:close/>
              </a:path>
              <a:path w="381634" h="361950">
                <a:moveTo>
                  <a:pt x="381124" y="0"/>
                </a:moveTo>
                <a:lnTo>
                  <a:pt x="295629" y="17355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8" y="37744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4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8" y="37744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1635" y="4576065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7" y="0"/>
                </a:lnTo>
                <a:lnTo>
                  <a:pt x="841247" y="838199"/>
                </a:lnTo>
                <a:lnTo>
                  <a:pt x="0" y="838199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1635" y="4576065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6835" y="4870128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7" y="0"/>
                </a:lnTo>
                <a:lnTo>
                  <a:pt x="841247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6835" y="4870128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0635" y="4937383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7" y="0"/>
                </a:lnTo>
                <a:lnTo>
                  <a:pt x="841247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0635" y="4937383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 rot="18900000">
            <a:off x="1872976" y="541811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21482" y="4631552"/>
            <a:ext cx="200660" cy="194310"/>
          </a:xfrm>
          <a:custGeom>
            <a:avLst/>
            <a:gdLst/>
            <a:ahLst/>
            <a:cxnLst/>
            <a:rect l="l" t="t" r="r" b="b"/>
            <a:pathLst>
              <a:path w="200659" h="194310">
                <a:moveTo>
                  <a:pt x="138984" y="0"/>
                </a:moveTo>
                <a:lnTo>
                  <a:pt x="0" y="125477"/>
                </a:lnTo>
                <a:lnTo>
                  <a:pt x="61643" y="193756"/>
                </a:lnTo>
                <a:lnTo>
                  <a:pt x="200627" y="68280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011427" y="454101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18900000">
            <a:off x="1872976" y="457991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1427" y="2248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18900000">
            <a:off x="1870980" y="228782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18900000">
            <a:off x="1870980" y="312907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18900000">
            <a:off x="1066308" y="228782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44728" y="1733803"/>
            <a:ext cx="75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filters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18900000">
            <a:off x="6527780" y="451286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98751" y="4823454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3"/>
                </a:moveTo>
                <a:lnTo>
                  <a:pt x="1808" y="1015638"/>
                </a:lnTo>
                <a:lnTo>
                  <a:pt x="1" y="1023472"/>
                </a:lnTo>
                <a:lnTo>
                  <a:pt x="46238" y="1097452"/>
                </a:lnTo>
                <a:lnTo>
                  <a:pt x="61214" y="1073490"/>
                </a:lnTo>
                <a:lnTo>
                  <a:pt x="33538" y="1073490"/>
                </a:lnTo>
                <a:lnTo>
                  <a:pt x="33538" y="1029207"/>
                </a:lnTo>
                <a:lnTo>
                  <a:pt x="21540" y="1010010"/>
                </a:lnTo>
                <a:lnTo>
                  <a:pt x="13704" y="1008203"/>
                </a:lnTo>
                <a:close/>
              </a:path>
              <a:path w="92710" h="1097914">
                <a:moveTo>
                  <a:pt x="33538" y="1029207"/>
                </a:moveTo>
                <a:lnTo>
                  <a:pt x="33538" y="1073490"/>
                </a:lnTo>
                <a:lnTo>
                  <a:pt x="58938" y="1073490"/>
                </a:lnTo>
                <a:lnTo>
                  <a:pt x="58938" y="1066759"/>
                </a:lnTo>
                <a:lnTo>
                  <a:pt x="35468" y="1066759"/>
                </a:lnTo>
                <a:lnTo>
                  <a:pt x="46238" y="1049527"/>
                </a:lnTo>
                <a:lnTo>
                  <a:pt x="33538" y="1029207"/>
                </a:lnTo>
                <a:close/>
              </a:path>
              <a:path w="92710" h="1097914">
                <a:moveTo>
                  <a:pt x="78770" y="1008203"/>
                </a:moveTo>
                <a:lnTo>
                  <a:pt x="70935" y="1010010"/>
                </a:lnTo>
                <a:lnTo>
                  <a:pt x="58938" y="1029207"/>
                </a:lnTo>
                <a:lnTo>
                  <a:pt x="58938" y="1073490"/>
                </a:lnTo>
                <a:lnTo>
                  <a:pt x="61214" y="1073490"/>
                </a:lnTo>
                <a:lnTo>
                  <a:pt x="92475" y="1023472"/>
                </a:lnTo>
                <a:lnTo>
                  <a:pt x="90666" y="1015638"/>
                </a:lnTo>
                <a:lnTo>
                  <a:pt x="78770" y="1008203"/>
                </a:lnTo>
                <a:close/>
              </a:path>
              <a:path w="92710" h="1097914">
                <a:moveTo>
                  <a:pt x="46238" y="1049527"/>
                </a:moveTo>
                <a:lnTo>
                  <a:pt x="35468" y="1066759"/>
                </a:lnTo>
                <a:lnTo>
                  <a:pt x="57007" y="1066759"/>
                </a:lnTo>
                <a:lnTo>
                  <a:pt x="46238" y="1049527"/>
                </a:lnTo>
                <a:close/>
              </a:path>
              <a:path w="92710" h="1097914">
                <a:moveTo>
                  <a:pt x="58938" y="1029207"/>
                </a:moveTo>
                <a:lnTo>
                  <a:pt x="46238" y="1049527"/>
                </a:lnTo>
                <a:lnTo>
                  <a:pt x="57007" y="1066759"/>
                </a:lnTo>
                <a:lnTo>
                  <a:pt x="58938" y="1066759"/>
                </a:lnTo>
                <a:lnTo>
                  <a:pt x="58938" y="1029207"/>
                </a:lnTo>
                <a:close/>
              </a:path>
              <a:path w="92710" h="1097914">
                <a:moveTo>
                  <a:pt x="46236" y="47924"/>
                </a:moveTo>
                <a:lnTo>
                  <a:pt x="33536" y="68244"/>
                </a:lnTo>
                <a:lnTo>
                  <a:pt x="33538" y="1029207"/>
                </a:lnTo>
                <a:lnTo>
                  <a:pt x="46238" y="1049527"/>
                </a:lnTo>
                <a:lnTo>
                  <a:pt x="58938" y="102920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61"/>
                </a:lnTo>
                <a:lnTo>
                  <a:pt x="61212" y="23961"/>
                </a:lnTo>
                <a:lnTo>
                  <a:pt x="46236" y="0"/>
                </a:lnTo>
                <a:close/>
              </a:path>
              <a:path w="92710" h="1097914">
                <a:moveTo>
                  <a:pt x="61212" y="23961"/>
                </a:moveTo>
                <a:lnTo>
                  <a:pt x="58936" y="23961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12" y="23961"/>
                </a:lnTo>
                <a:close/>
              </a:path>
              <a:path w="92710" h="1097914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097914">
                <a:moveTo>
                  <a:pt x="58936" y="23961"/>
                </a:moveTo>
                <a:lnTo>
                  <a:pt x="33536" y="23961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1"/>
                </a:lnTo>
                <a:close/>
              </a:path>
              <a:path w="92710" h="1097914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44989" y="523502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275290" y="521766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868758" y="4507485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68758" y="4507485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63958" y="4801548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E6B9B8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63958" y="4801548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87758" y="4868803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87758" y="4868803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87671" y="6044383"/>
            <a:ext cx="1097915" cy="92710"/>
          </a:xfrm>
          <a:custGeom>
            <a:avLst/>
            <a:gdLst/>
            <a:ahLst/>
            <a:cxnLst/>
            <a:rect l="l" t="t" r="r" b="b"/>
            <a:pathLst>
              <a:path w="1097915" h="92710">
                <a:moveTo>
                  <a:pt x="73978" y="1"/>
                </a:moveTo>
                <a:lnTo>
                  <a:pt x="0" y="46238"/>
                </a:lnTo>
                <a:lnTo>
                  <a:pt x="73978" y="92475"/>
                </a:lnTo>
                <a:lnTo>
                  <a:pt x="81815" y="90666"/>
                </a:lnTo>
                <a:lnTo>
                  <a:pt x="89248" y="78770"/>
                </a:lnTo>
                <a:lnTo>
                  <a:pt x="87440" y="70935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1097915" h="92710">
                <a:moveTo>
                  <a:pt x="1077132" y="33536"/>
                </a:moveTo>
                <a:lnTo>
                  <a:pt x="1073490" y="33536"/>
                </a:lnTo>
                <a:lnTo>
                  <a:pt x="1073490" y="58936"/>
                </a:lnTo>
                <a:lnTo>
                  <a:pt x="1029206" y="58938"/>
                </a:lnTo>
                <a:lnTo>
                  <a:pt x="1010010" y="70935"/>
                </a:lnTo>
                <a:lnTo>
                  <a:pt x="1008204" y="78771"/>
                </a:lnTo>
                <a:lnTo>
                  <a:pt x="1015643" y="90667"/>
                </a:lnTo>
                <a:lnTo>
                  <a:pt x="1023472" y="92475"/>
                </a:lnTo>
                <a:lnTo>
                  <a:pt x="1097452" y="46236"/>
                </a:lnTo>
                <a:lnTo>
                  <a:pt x="1077132" y="33536"/>
                </a:lnTo>
                <a:close/>
              </a:path>
              <a:path w="109791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09791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097915" h="92710">
                <a:moveTo>
                  <a:pt x="102920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029208" y="58936"/>
                </a:lnTo>
                <a:lnTo>
                  <a:pt x="1049527" y="46236"/>
                </a:lnTo>
                <a:lnTo>
                  <a:pt x="1029207" y="33536"/>
                </a:lnTo>
                <a:close/>
              </a:path>
              <a:path w="1097915" h="92710">
                <a:moveTo>
                  <a:pt x="1049527" y="46237"/>
                </a:moveTo>
                <a:lnTo>
                  <a:pt x="1029208" y="58936"/>
                </a:lnTo>
                <a:lnTo>
                  <a:pt x="1073490" y="58936"/>
                </a:lnTo>
                <a:lnTo>
                  <a:pt x="1073490" y="57006"/>
                </a:lnTo>
                <a:lnTo>
                  <a:pt x="1066759" y="57006"/>
                </a:lnTo>
                <a:lnTo>
                  <a:pt x="1049527" y="46237"/>
                </a:lnTo>
                <a:close/>
              </a:path>
              <a:path w="109791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09791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097915" h="92710">
                <a:moveTo>
                  <a:pt x="1066759" y="35467"/>
                </a:moveTo>
                <a:lnTo>
                  <a:pt x="1049528" y="46236"/>
                </a:lnTo>
                <a:lnTo>
                  <a:pt x="1066759" y="57006"/>
                </a:lnTo>
                <a:lnTo>
                  <a:pt x="1066759" y="35467"/>
                </a:lnTo>
                <a:close/>
              </a:path>
              <a:path w="1097915" h="92710">
                <a:moveTo>
                  <a:pt x="1073490" y="35467"/>
                </a:moveTo>
                <a:lnTo>
                  <a:pt x="1066759" y="35467"/>
                </a:lnTo>
                <a:lnTo>
                  <a:pt x="1066759" y="57006"/>
                </a:lnTo>
                <a:lnTo>
                  <a:pt x="1073490" y="57006"/>
                </a:lnTo>
                <a:lnTo>
                  <a:pt x="1073490" y="35467"/>
                </a:lnTo>
                <a:close/>
              </a:path>
              <a:path w="109791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097915" h="92710">
                <a:moveTo>
                  <a:pt x="1073490" y="33536"/>
                </a:moveTo>
                <a:lnTo>
                  <a:pt x="1029207" y="33536"/>
                </a:lnTo>
                <a:lnTo>
                  <a:pt x="1049528" y="46236"/>
                </a:lnTo>
                <a:lnTo>
                  <a:pt x="1066759" y="35467"/>
                </a:lnTo>
                <a:lnTo>
                  <a:pt x="1073490" y="35467"/>
                </a:lnTo>
                <a:lnTo>
                  <a:pt x="1073490" y="33536"/>
                </a:lnTo>
                <a:close/>
              </a:path>
              <a:path w="1097915" h="92710">
                <a:moveTo>
                  <a:pt x="1023472" y="0"/>
                </a:moveTo>
                <a:lnTo>
                  <a:pt x="1015637" y="1809"/>
                </a:lnTo>
                <a:lnTo>
                  <a:pt x="1008203" y="13705"/>
                </a:lnTo>
                <a:lnTo>
                  <a:pt x="1010012" y="21540"/>
                </a:lnTo>
                <a:lnTo>
                  <a:pt x="1029207" y="33536"/>
                </a:lnTo>
                <a:lnTo>
                  <a:pt x="1077132" y="33536"/>
                </a:lnTo>
                <a:lnTo>
                  <a:pt x="1023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53518" y="609062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69906" y="5952235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 rot="18900000">
            <a:off x="7609301" y="560404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 rot="18900000">
            <a:off x="7609301" y="451286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108726" y="2134274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4" y="1282523"/>
                </a:moveTo>
                <a:lnTo>
                  <a:pt x="1808" y="1289958"/>
                </a:lnTo>
                <a:lnTo>
                  <a:pt x="1" y="1297793"/>
                </a:lnTo>
                <a:lnTo>
                  <a:pt x="46238" y="1371772"/>
                </a:lnTo>
                <a:lnTo>
                  <a:pt x="61213" y="1347811"/>
                </a:lnTo>
                <a:lnTo>
                  <a:pt x="33538" y="1347811"/>
                </a:lnTo>
                <a:lnTo>
                  <a:pt x="33538" y="1303528"/>
                </a:lnTo>
                <a:lnTo>
                  <a:pt x="21540" y="1284331"/>
                </a:lnTo>
                <a:lnTo>
                  <a:pt x="13704" y="1282523"/>
                </a:lnTo>
                <a:close/>
              </a:path>
              <a:path w="92710" h="1372235">
                <a:moveTo>
                  <a:pt x="33538" y="1303528"/>
                </a:moveTo>
                <a:lnTo>
                  <a:pt x="33538" y="1347811"/>
                </a:lnTo>
                <a:lnTo>
                  <a:pt x="58938" y="1347811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8" y="1323848"/>
                </a:lnTo>
                <a:lnTo>
                  <a:pt x="33538" y="1303528"/>
                </a:lnTo>
                <a:close/>
              </a:path>
              <a:path w="92710" h="1372235">
                <a:moveTo>
                  <a:pt x="78770" y="1282523"/>
                </a:moveTo>
                <a:lnTo>
                  <a:pt x="70935" y="1284331"/>
                </a:lnTo>
                <a:lnTo>
                  <a:pt x="58938" y="1303528"/>
                </a:lnTo>
                <a:lnTo>
                  <a:pt x="58938" y="1347811"/>
                </a:lnTo>
                <a:lnTo>
                  <a:pt x="61213" y="1347811"/>
                </a:lnTo>
                <a:lnTo>
                  <a:pt x="92475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10" h="1372235">
                <a:moveTo>
                  <a:pt x="46238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8" y="1323848"/>
                </a:lnTo>
                <a:close/>
              </a:path>
              <a:path w="92710" h="1372235">
                <a:moveTo>
                  <a:pt x="58938" y="1303528"/>
                </a:moveTo>
                <a:lnTo>
                  <a:pt x="46238" y="1323848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8"/>
                </a:lnTo>
                <a:close/>
              </a:path>
              <a:path w="92710" h="1372235">
                <a:moveTo>
                  <a:pt x="46236" y="47925"/>
                </a:moveTo>
                <a:lnTo>
                  <a:pt x="33536" y="68245"/>
                </a:lnTo>
                <a:lnTo>
                  <a:pt x="33538" y="1303528"/>
                </a:lnTo>
                <a:lnTo>
                  <a:pt x="46238" y="1323848"/>
                </a:lnTo>
                <a:lnTo>
                  <a:pt x="58938" y="130352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7"/>
                </a:lnTo>
                <a:lnTo>
                  <a:pt x="61209" y="23957"/>
                </a:lnTo>
                <a:lnTo>
                  <a:pt x="46236" y="0"/>
                </a:lnTo>
                <a:close/>
              </a:path>
              <a:path w="92710" h="1372235">
                <a:moveTo>
                  <a:pt x="61209" y="23957"/>
                </a:moveTo>
                <a:lnTo>
                  <a:pt x="58936" y="23957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09" y="23957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372235">
                <a:moveTo>
                  <a:pt x="58936" y="23957"/>
                </a:moveTo>
                <a:lnTo>
                  <a:pt x="33536" y="23957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7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54962" y="268300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069234" y="266954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659755" y="177304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59755" y="177304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95196" y="1759648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5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5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79" y="305260"/>
                </a:lnTo>
                <a:close/>
              </a:path>
              <a:path w="381635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5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5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5" h="361950">
                <a:moveTo>
                  <a:pt x="346350" y="32978"/>
                </a:moveTo>
                <a:lnTo>
                  <a:pt x="322866" y="37745"/>
                </a:lnTo>
                <a:lnTo>
                  <a:pt x="40779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6" y="56174"/>
                </a:lnTo>
                <a:lnTo>
                  <a:pt x="346350" y="32978"/>
                </a:lnTo>
                <a:close/>
              </a:path>
              <a:path w="381635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5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5"/>
                </a:lnTo>
                <a:lnTo>
                  <a:pt x="346350" y="32978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20" y="13305"/>
                </a:lnTo>
                <a:close/>
              </a:path>
              <a:path w="381635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6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5" h="361950">
                <a:moveTo>
                  <a:pt x="354999" y="7273"/>
                </a:moveTo>
                <a:lnTo>
                  <a:pt x="322866" y="37745"/>
                </a:lnTo>
                <a:lnTo>
                  <a:pt x="346350" y="32978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5" h="361950">
                <a:moveTo>
                  <a:pt x="351443" y="13305"/>
                </a:moveTo>
                <a:lnTo>
                  <a:pt x="346350" y="32978"/>
                </a:lnTo>
                <a:lnTo>
                  <a:pt x="366265" y="28935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 rot="18900000">
            <a:off x="4670730" y="31351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18900000">
            <a:off x="4670730" y="177880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354955" y="206710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8EB4E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54955" y="206710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78755" y="213436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78755" y="213436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90789" y="1829846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7"/>
                </a:lnTo>
                <a:lnTo>
                  <a:pt x="60455" y="192440"/>
                </a:lnTo>
                <a:lnTo>
                  <a:pt x="199439" y="66964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279140" y="174294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8900000">
            <a:off x="3321440" y="177880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08726" y="4829450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4" y="1282523"/>
                </a:moveTo>
                <a:lnTo>
                  <a:pt x="1808" y="1289958"/>
                </a:lnTo>
                <a:lnTo>
                  <a:pt x="1" y="1297793"/>
                </a:lnTo>
                <a:lnTo>
                  <a:pt x="46238" y="1371772"/>
                </a:lnTo>
                <a:lnTo>
                  <a:pt x="61214" y="1347810"/>
                </a:lnTo>
                <a:lnTo>
                  <a:pt x="33538" y="1347810"/>
                </a:lnTo>
                <a:lnTo>
                  <a:pt x="33538" y="1303528"/>
                </a:lnTo>
                <a:lnTo>
                  <a:pt x="21540" y="1284331"/>
                </a:lnTo>
                <a:lnTo>
                  <a:pt x="13704" y="1282523"/>
                </a:lnTo>
                <a:close/>
              </a:path>
              <a:path w="92710" h="1372235">
                <a:moveTo>
                  <a:pt x="33538" y="1303528"/>
                </a:moveTo>
                <a:lnTo>
                  <a:pt x="33538" y="1347810"/>
                </a:lnTo>
                <a:lnTo>
                  <a:pt x="58938" y="1347810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8" y="1323848"/>
                </a:lnTo>
                <a:lnTo>
                  <a:pt x="33538" y="1303528"/>
                </a:lnTo>
                <a:close/>
              </a:path>
              <a:path w="92710" h="1372235">
                <a:moveTo>
                  <a:pt x="78770" y="1282523"/>
                </a:moveTo>
                <a:lnTo>
                  <a:pt x="70935" y="1284331"/>
                </a:lnTo>
                <a:lnTo>
                  <a:pt x="58938" y="1303528"/>
                </a:lnTo>
                <a:lnTo>
                  <a:pt x="58938" y="1347810"/>
                </a:lnTo>
                <a:lnTo>
                  <a:pt x="61214" y="1347810"/>
                </a:lnTo>
                <a:lnTo>
                  <a:pt x="92475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10" h="1372235">
                <a:moveTo>
                  <a:pt x="46238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8" y="1323848"/>
                </a:lnTo>
                <a:close/>
              </a:path>
              <a:path w="92710" h="1372235">
                <a:moveTo>
                  <a:pt x="58938" y="1303528"/>
                </a:moveTo>
                <a:lnTo>
                  <a:pt x="46238" y="1323848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8"/>
                </a:lnTo>
                <a:close/>
              </a:path>
              <a:path w="92710" h="1372235">
                <a:moveTo>
                  <a:pt x="46236" y="47924"/>
                </a:moveTo>
                <a:lnTo>
                  <a:pt x="33536" y="68244"/>
                </a:lnTo>
                <a:lnTo>
                  <a:pt x="33538" y="1303528"/>
                </a:lnTo>
                <a:lnTo>
                  <a:pt x="46238" y="1323848"/>
                </a:lnTo>
                <a:lnTo>
                  <a:pt x="58938" y="1303528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56"/>
                </a:lnTo>
                <a:lnTo>
                  <a:pt x="61209" y="23956"/>
                </a:lnTo>
                <a:lnTo>
                  <a:pt x="46236" y="0"/>
                </a:lnTo>
                <a:close/>
              </a:path>
              <a:path w="92710" h="1372235">
                <a:moveTo>
                  <a:pt x="61209" y="23956"/>
                </a:moveTo>
                <a:lnTo>
                  <a:pt x="58936" y="23956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09" y="23956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372235">
                <a:moveTo>
                  <a:pt x="58936" y="23956"/>
                </a:moveTo>
                <a:lnTo>
                  <a:pt x="33536" y="23956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6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54962" y="5378176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069234" y="536397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59755" y="446821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59755" y="446821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01122" y="4613224"/>
            <a:ext cx="2367915" cy="694690"/>
          </a:xfrm>
          <a:custGeom>
            <a:avLst/>
            <a:gdLst/>
            <a:ahLst/>
            <a:cxnLst/>
            <a:rect l="l" t="t" r="r" b="b"/>
            <a:pathLst>
              <a:path w="2367915" h="694689">
                <a:moveTo>
                  <a:pt x="0" y="694088"/>
                </a:moveTo>
                <a:lnTo>
                  <a:pt x="2367635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78668" y="6275451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6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3" y="78770"/>
                </a:lnTo>
                <a:lnTo>
                  <a:pt x="1289958" y="90666"/>
                </a:lnTo>
                <a:lnTo>
                  <a:pt x="1297792" y="92473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9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7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9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2" y="0"/>
                </a:moveTo>
                <a:lnTo>
                  <a:pt x="1289957" y="1809"/>
                </a:lnTo>
                <a:lnTo>
                  <a:pt x="1282523" y="13704"/>
                </a:lnTo>
                <a:lnTo>
                  <a:pt x="1284332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81675" y="6321688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843903" y="618388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95196" y="4454824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5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5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1"/>
                </a:lnTo>
                <a:lnTo>
                  <a:pt x="34774" y="328458"/>
                </a:lnTo>
                <a:lnTo>
                  <a:pt x="40779" y="305260"/>
                </a:lnTo>
                <a:close/>
              </a:path>
              <a:path w="381635" h="361950">
                <a:moveTo>
                  <a:pt x="80443" y="319187"/>
                </a:moveTo>
                <a:lnTo>
                  <a:pt x="58256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5" h="361950">
                <a:moveTo>
                  <a:pt x="34774" y="328458"/>
                </a:moveTo>
                <a:lnTo>
                  <a:pt x="14860" y="332501"/>
                </a:lnTo>
                <a:lnTo>
                  <a:pt x="29682" y="348131"/>
                </a:lnTo>
                <a:lnTo>
                  <a:pt x="34774" y="328458"/>
                </a:lnTo>
                <a:close/>
              </a:path>
              <a:path w="381635" h="361950">
                <a:moveTo>
                  <a:pt x="58256" y="323691"/>
                </a:moveTo>
                <a:lnTo>
                  <a:pt x="34774" y="328458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1"/>
                </a:lnTo>
                <a:close/>
              </a:path>
              <a:path w="381635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0"/>
                </a:lnTo>
                <a:lnTo>
                  <a:pt x="34774" y="328458"/>
                </a:lnTo>
                <a:lnTo>
                  <a:pt x="58256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5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5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20" y="13305"/>
                </a:lnTo>
                <a:close/>
              </a:path>
              <a:path w="381635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5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5" h="361950">
                <a:moveTo>
                  <a:pt x="351443" y="13305"/>
                </a:moveTo>
                <a:lnTo>
                  <a:pt x="346351" y="32977"/>
                </a:lnTo>
                <a:lnTo>
                  <a:pt x="366265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59755" y="4468219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 rot="18900000">
            <a:off x="4670730" y="582959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18900000">
            <a:off x="4670730" y="447323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354955" y="476228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8EB4E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54955" y="476228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54955" y="4762281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78755" y="482953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78755" y="482953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78755" y="4829536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 rot="18900000">
            <a:off x="4140981" y="447323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290789" y="4525022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6"/>
                </a:lnTo>
                <a:lnTo>
                  <a:pt x="60455" y="192440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279140" y="44373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18900000">
            <a:off x="3321440" y="447323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119763" y="4613224"/>
            <a:ext cx="2749550" cy="218440"/>
          </a:xfrm>
          <a:custGeom>
            <a:avLst/>
            <a:gdLst/>
            <a:ahLst/>
            <a:cxnLst/>
            <a:rect l="l" t="t" r="r" b="b"/>
            <a:pathLst>
              <a:path w="2749550" h="218439">
                <a:moveTo>
                  <a:pt x="0" y="218394"/>
                </a:moveTo>
                <a:lnTo>
                  <a:pt x="2748995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9351" y="4613224"/>
            <a:ext cx="2749550" cy="1059815"/>
          </a:xfrm>
          <a:custGeom>
            <a:avLst/>
            <a:gdLst/>
            <a:ahLst/>
            <a:cxnLst/>
            <a:rect l="l" t="t" r="r" b="b"/>
            <a:pathLst>
              <a:path w="2749550" h="1059814">
                <a:moveTo>
                  <a:pt x="0" y="1059534"/>
                </a:moveTo>
                <a:lnTo>
                  <a:pt x="2749407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91127" y="4469743"/>
            <a:ext cx="2378075" cy="143510"/>
          </a:xfrm>
          <a:custGeom>
            <a:avLst/>
            <a:gdLst/>
            <a:ahLst/>
            <a:cxnLst/>
            <a:rect l="l" t="t" r="r" b="b"/>
            <a:pathLst>
              <a:path w="2378075" h="143510">
                <a:moveTo>
                  <a:pt x="0" y="0"/>
                </a:moveTo>
                <a:lnTo>
                  <a:pt x="2377631" y="143481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91005" y="5207302"/>
            <a:ext cx="2353945" cy="184150"/>
          </a:xfrm>
          <a:custGeom>
            <a:avLst/>
            <a:gdLst/>
            <a:ahLst/>
            <a:cxnLst/>
            <a:rect l="l" t="t" r="r" b="b"/>
            <a:pathLst>
              <a:path w="2353945" h="184150">
                <a:moveTo>
                  <a:pt x="2280880" y="44762"/>
                </a:moveTo>
                <a:lnTo>
                  <a:pt x="0" y="158189"/>
                </a:lnTo>
                <a:lnTo>
                  <a:pt x="1261" y="183559"/>
                </a:lnTo>
                <a:lnTo>
                  <a:pt x="2282142" y="70131"/>
                </a:lnTo>
                <a:lnTo>
                  <a:pt x="2303256" y="56365"/>
                </a:lnTo>
                <a:lnTo>
                  <a:pt x="2280880" y="44762"/>
                </a:lnTo>
                <a:close/>
              </a:path>
              <a:path w="2353945" h="184150">
                <a:moveTo>
                  <a:pt x="2331557" y="42429"/>
                </a:moveTo>
                <a:lnTo>
                  <a:pt x="2327790" y="42429"/>
                </a:lnTo>
                <a:lnTo>
                  <a:pt x="2329051" y="67798"/>
                </a:lnTo>
                <a:lnTo>
                  <a:pt x="2282142" y="70131"/>
                </a:lnTo>
                <a:lnTo>
                  <a:pt x="2241720" y="96485"/>
                </a:lnTo>
                <a:lnTo>
                  <a:pt x="2240062" y="104354"/>
                </a:lnTo>
                <a:lnTo>
                  <a:pt x="2247723" y="116104"/>
                </a:lnTo>
                <a:lnTo>
                  <a:pt x="2255592" y="117763"/>
                </a:lnTo>
                <a:lnTo>
                  <a:pt x="2353604" y="53861"/>
                </a:lnTo>
                <a:lnTo>
                  <a:pt x="2331557" y="42429"/>
                </a:lnTo>
                <a:close/>
              </a:path>
              <a:path w="2353945" h="184150">
                <a:moveTo>
                  <a:pt x="2303256" y="56365"/>
                </a:moveTo>
                <a:lnTo>
                  <a:pt x="2282142" y="70131"/>
                </a:lnTo>
                <a:lnTo>
                  <a:pt x="2329051" y="67798"/>
                </a:lnTo>
                <a:lnTo>
                  <a:pt x="2328981" y="66387"/>
                </a:lnTo>
                <a:lnTo>
                  <a:pt x="2322583" y="66387"/>
                </a:lnTo>
                <a:lnTo>
                  <a:pt x="2303256" y="56365"/>
                </a:lnTo>
                <a:close/>
              </a:path>
              <a:path w="2353945" h="184150">
                <a:moveTo>
                  <a:pt x="2321493" y="44475"/>
                </a:moveTo>
                <a:lnTo>
                  <a:pt x="2303256" y="56365"/>
                </a:lnTo>
                <a:lnTo>
                  <a:pt x="2322583" y="66387"/>
                </a:lnTo>
                <a:lnTo>
                  <a:pt x="2321493" y="44475"/>
                </a:lnTo>
                <a:close/>
              </a:path>
              <a:path w="2353945" h="184150">
                <a:moveTo>
                  <a:pt x="2327892" y="44475"/>
                </a:moveTo>
                <a:lnTo>
                  <a:pt x="2321493" y="44475"/>
                </a:lnTo>
                <a:lnTo>
                  <a:pt x="2322583" y="66387"/>
                </a:lnTo>
                <a:lnTo>
                  <a:pt x="2328981" y="66387"/>
                </a:lnTo>
                <a:lnTo>
                  <a:pt x="2327892" y="44475"/>
                </a:lnTo>
                <a:close/>
              </a:path>
              <a:path w="2353945" h="184150">
                <a:moveTo>
                  <a:pt x="2327790" y="42429"/>
                </a:moveTo>
                <a:lnTo>
                  <a:pt x="2280880" y="44762"/>
                </a:lnTo>
                <a:lnTo>
                  <a:pt x="2303256" y="56365"/>
                </a:lnTo>
                <a:lnTo>
                  <a:pt x="2321493" y="44475"/>
                </a:lnTo>
                <a:lnTo>
                  <a:pt x="2327892" y="44475"/>
                </a:lnTo>
                <a:lnTo>
                  <a:pt x="2327790" y="42429"/>
                </a:lnTo>
                <a:close/>
              </a:path>
              <a:path w="2353945" h="184150">
                <a:moveTo>
                  <a:pt x="2249736" y="0"/>
                </a:moveTo>
                <a:lnTo>
                  <a:pt x="2242070" y="2430"/>
                </a:lnTo>
                <a:lnTo>
                  <a:pt x="2235612" y="14883"/>
                </a:lnTo>
                <a:lnTo>
                  <a:pt x="2238043" y="22548"/>
                </a:lnTo>
                <a:lnTo>
                  <a:pt x="2280880" y="44762"/>
                </a:lnTo>
                <a:lnTo>
                  <a:pt x="2327790" y="42429"/>
                </a:lnTo>
                <a:lnTo>
                  <a:pt x="2331557" y="42429"/>
                </a:lnTo>
                <a:lnTo>
                  <a:pt x="22497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 rot="18900000">
            <a:off x="6527780" y="208055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298751" y="2435922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3"/>
                </a:moveTo>
                <a:lnTo>
                  <a:pt x="1808" y="1015638"/>
                </a:lnTo>
                <a:lnTo>
                  <a:pt x="1" y="1023473"/>
                </a:lnTo>
                <a:lnTo>
                  <a:pt x="46238" y="1097452"/>
                </a:lnTo>
                <a:lnTo>
                  <a:pt x="61213" y="1073491"/>
                </a:lnTo>
                <a:lnTo>
                  <a:pt x="33538" y="1073491"/>
                </a:lnTo>
                <a:lnTo>
                  <a:pt x="33538" y="1029208"/>
                </a:lnTo>
                <a:lnTo>
                  <a:pt x="21540" y="1010011"/>
                </a:lnTo>
                <a:lnTo>
                  <a:pt x="13704" y="1008203"/>
                </a:lnTo>
                <a:close/>
              </a:path>
              <a:path w="92710" h="1097914">
                <a:moveTo>
                  <a:pt x="33538" y="1029208"/>
                </a:moveTo>
                <a:lnTo>
                  <a:pt x="33538" y="1073491"/>
                </a:lnTo>
                <a:lnTo>
                  <a:pt x="58938" y="1073491"/>
                </a:lnTo>
                <a:lnTo>
                  <a:pt x="58938" y="1066759"/>
                </a:lnTo>
                <a:lnTo>
                  <a:pt x="35468" y="1066759"/>
                </a:lnTo>
                <a:lnTo>
                  <a:pt x="46238" y="1049528"/>
                </a:lnTo>
                <a:lnTo>
                  <a:pt x="33538" y="1029208"/>
                </a:lnTo>
                <a:close/>
              </a:path>
              <a:path w="92710" h="1097914">
                <a:moveTo>
                  <a:pt x="78770" y="1008203"/>
                </a:moveTo>
                <a:lnTo>
                  <a:pt x="70935" y="1010011"/>
                </a:lnTo>
                <a:lnTo>
                  <a:pt x="58938" y="1029208"/>
                </a:lnTo>
                <a:lnTo>
                  <a:pt x="58938" y="1073491"/>
                </a:lnTo>
                <a:lnTo>
                  <a:pt x="61213" y="1073491"/>
                </a:lnTo>
                <a:lnTo>
                  <a:pt x="92475" y="1023473"/>
                </a:lnTo>
                <a:lnTo>
                  <a:pt x="90666" y="1015638"/>
                </a:lnTo>
                <a:lnTo>
                  <a:pt x="78770" y="1008203"/>
                </a:lnTo>
                <a:close/>
              </a:path>
              <a:path w="92710" h="1097914">
                <a:moveTo>
                  <a:pt x="46238" y="1049528"/>
                </a:moveTo>
                <a:lnTo>
                  <a:pt x="35468" y="1066759"/>
                </a:lnTo>
                <a:lnTo>
                  <a:pt x="57007" y="1066759"/>
                </a:lnTo>
                <a:lnTo>
                  <a:pt x="46238" y="1049528"/>
                </a:lnTo>
                <a:close/>
              </a:path>
              <a:path w="92710" h="1097914">
                <a:moveTo>
                  <a:pt x="58938" y="1029208"/>
                </a:moveTo>
                <a:lnTo>
                  <a:pt x="46238" y="1049528"/>
                </a:lnTo>
                <a:lnTo>
                  <a:pt x="57007" y="1066759"/>
                </a:lnTo>
                <a:lnTo>
                  <a:pt x="58938" y="1066759"/>
                </a:lnTo>
                <a:lnTo>
                  <a:pt x="58938" y="1029208"/>
                </a:lnTo>
                <a:close/>
              </a:path>
              <a:path w="92710" h="1097914">
                <a:moveTo>
                  <a:pt x="46236" y="47925"/>
                </a:moveTo>
                <a:lnTo>
                  <a:pt x="33536" y="68245"/>
                </a:lnTo>
                <a:lnTo>
                  <a:pt x="33538" y="1029208"/>
                </a:lnTo>
                <a:lnTo>
                  <a:pt x="46238" y="1049528"/>
                </a:lnTo>
                <a:lnTo>
                  <a:pt x="58938" y="102920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097914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097914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097914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097914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44989" y="2847488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275290" y="283413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868758" y="207469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68758" y="207469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63958" y="236875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E6B9B8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63958" y="236875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87758" y="2436008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87758" y="2436008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 rot="18900000">
            <a:off x="7609301" y="317174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 rot="18900000">
            <a:off x="7609301" y="208055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868758" y="4507485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0" y="0"/>
                </a:moveTo>
                <a:lnTo>
                  <a:pt x="211475" y="0"/>
                </a:lnTo>
                <a:lnTo>
                  <a:pt x="211475" y="211475"/>
                </a:lnTo>
                <a:lnTo>
                  <a:pt x="0" y="2114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68758" y="4507485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0" y="0"/>
                </a:moveTo>
                <a:lnTo>
                  <a:pt x="211475" y="0"/>
                </a:lnTo>
                <a:lnTo>
                  <a:pt x="211475" y="211475"/>
                </a:lnTo>
                <a:lnTo>
                  <a:pt x="0" y="21147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354955" y="3144643"/>
            <a:ext cx="1295400" cy="294640"/>
          </a:xfrm>
          <a:prstGeom prst="rect">
            <a:avLst/>
          </a:prstGeom>
          <a:solidFill>
            <a:srgbClr val="C6D9F1">
              <a:alpha val="85099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563958" y="3171971"/>
            <a:ext cx="1021080" cy="294640"/>
          </a:xfrm>
          <a:prstGeom prst="rect">
            <a:avLst/>
          </a:prstGeom>
          <a:solidFill>
            <a:srgbClr val="F2DCDB">
              <a:alpha val="85099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29555" y="5739891"/>
            <a:ext cx="1308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63958" y="5604765"/>
            <a:ext cx="1021080" cy="2946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616239" y="516374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93806" y="6992"/>
                </a:lnTo>
                <a:lnTo>
                  <a:pt x="56154" y="26463"/>
                </a:lnTo>
                <a:lnTo>
                  <a:pt x="26463" y="56154"/>
                </a:lnTo>
                <a:lnTo>
                  <a:pt x="6992" y="93806"/>
                </a:lnTo>
                <a:lnTo>
                  <a:pt x="0" y="137159"/>
                </a:lnTo>
                <a:lnTo>
                  <a:pt x="6992" y="180513"/>
                </a:lnTo>
                <a:lnTo>
                  <a:pt x="26463" y="218165"/>
                </a:lnTo>
                <a:lnTo>
                  <a:pt x="56154" y="247856"/>
                </a:lnTo>
                <a:lnTo>
                  <a:pt x="93806" y="267327"/>
                </a:lnTo>
                <a:lnTo>
                  <a:pt x="137160" y="274319"/>
                </a:lnTo>
                <a:lnTo>
                  <a:pt x="180513" y="267327"/>
                </a:lnTo>
                <a:lnTo>
                  <a:pt x="218165" y="247856"/>
                </a:lnTo>
                <a:lnTo>
                  <a:pt x="247856" y="218165"/>
                </a:lnTo>
                <a:lnTo>
                  <a:pt x="267327" y="180513"/>
                </a:lnTo>
                <a:lnTo>
                  <a:pt x="274320" y="137159"/>
                </a:lnTo>
                <a:lnTo>
                  <a:pt x="267327" y="93806"/>
                </a:lnTo>
                <a:lnTo>
                  <a:pt x="247856" y="56154"/>
                </a:lnTo>
                <a:lnTo>
                  <a:pt x="218165" y="26463"/>
                </a:lnTo>
                <a:lnTo>
                  <a:pt x="180513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53399" y="516374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16239" y="530090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16239" y="516374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137160"/>
                </a:moveTo>
                <a:lnTo>
                  <a:pt x="6992" y="93806"/>
                </a:lnTo>
                <a:lnTo>
                  <a:pt x="26463" y="56155"/>
                </a:lnTo>
                <a:lnTo>
                  <a:pt x="56155" y="26463"/>
                </a:lnTo>
                <a:lnTo>
                  <a:pt x="93806" y="6992"/>
                </a:lnTo>
                <a:lnTo>
                  <a:pt x="137160" y="0"/>
                </a:lnTo>
                <a:lnTo>
                  <a:pt x="180513" y="6992"/>
                </a:lnTo>
                <a:lnTo>
                  <a:pt x="218164" y="26463"/>
                </a:lnTo>
                <a:lnTo>
                  <a:pt x="247856" y="56155"/>
                </a:lnTo>
                <a:lnTo>
                  <a:pt x="267327" y="93806"/>
                </a:lnTo>
                <a:lnTo>
                  <a:pt x="274320" y="137160"/>
                </a:lnTo>
                <a:lnTo>
                  <a:pt x="267327" y="180513"/>
                </a:lnTo>
                <a:lnTo>
                  <a:pt x="247856" y="218164"/>
                </a:lnTo>
                <a:lnTo>
                  <a:pt x="218164" y="247856"/>
                </a:lnTo>
                <a:lnTo>
                  <a:pt x="180513" y="267327"/>
                </a:lnTo>
                <a:lnTo>
                  <a:pt x="137160" y="274320"/>
                </a:lnTo>
                <a:lnTo>
                  <a:pt x="93806" y="267327"/>
                </a:lnTo>
                <a:lnTo>
                  <a:pt x="56155" y="247856"/>
                </a:lnTo>
                <a:lnTo>
                  <a:pt x="26463" y="218164"/>
                </a:lnTo>
                <a:lnTo>
                  <a:pt x="6992" y="180513"/>
                </a:lnTo>
                <a:lnTo>
                  <a:pt x="0" y="1371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13636" y="5458027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10" h="194310">
                <a:moveTo>
                  <a:pt x="0" y="0"/>
                </a:moveTo>
                <a:lnTo>
                  <a:pt x="193973" y="19397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13636" y="5458027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10" h="194310">
                <a:moveTo>
                  <a:pt x="193973" y="0"/>
                </a:moveTo>
                <a:lnTo>
                  <a:pt x="0" y="19397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73463" y="541785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6992" y="93806"/>
                </a:lnTo>
                <a:lnTo>
                  <a:pt x="26463" y="56155"/>
                </a:lnTo>
                <a:lnTo>
                  <a:pt x="56155" y="26463"/>
                </a:lnTo>
                <a:lnTo>
                  <a:pt x="93806" y="6992"/>
                </a:lnTo>
                <a:lnTo>
                  <a:pt x="137160" y="0"/>
                </a:lnTo>
                <a:lnTo>
                  <a:pt x="180513" y="6992"/>
                </a:lnTo>
                <a:lnTo>
                  <a:pt x="218164" y="26463"/>
                </a:lnTo>
                <a:lnTo>
                  <a:pt x="247856" y="56155"/>
                </a:lnTo>
                <a:lnTo>
                  <a:pt x="267327" y="93806"/>
                </a:lnTo>
                <a:lnTo>
                  <a:pt x="274320" y="137160"/>
                </a:lnTo>
                <a:lnTo>
                  <a:pt x="267327" y="180513"/>
                </a:lnTo>
                <a:lnTo>
                  <a:pt x="247856" y="218164"/>
                </a:lnTo>
                <a:lnTo>
                  <a:pt x="218164" y="247856"/>
                </a:lnTo>
                <a:lnTo>
                  <a:pt x="180513" y="267327"/>
                </a:lnTo>
                <a:lnTo>
                  <a:pt x="137160" y="274320"/>
                </a:lnTo>
                <a:lnTo>
                  <a:pt x="93806" y="267327"/>
                </a:lnTo>
                <a:lnTo>
                  <a:pt x="56155" y="247856"/>
                </a:lnTo>
                <a:lnTo>
                  <a:pt x="26463" y="218164"/>
                </a:lnTo>
                <a:lnTo>
                  <a:pt x="6992" y="180513"/>
                </a:lnTo>
                <a:lnTo>
                  <a:pt x="0" y="1371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77991" y="3580274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3" y="90666"/>
                </a:lnTo>
                <a:lnTo>
                  <a:pt x="89248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07" y="1808"/>
                </a:lnTo>
                <a:lnTo>
                  <a:pt x="73978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4" y="78771"/>
                </a:lnTo>
                <a:lnTo>
                  <a:pt x="1289958" y="90666"/>
                </a:lnTo>
                <a:lnTo>
                  <a:pt x="1297792" y="92473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9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7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9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2" y="0"/>
                </a:moveTo>
                <a:lnTo>
                  <a:pt x="1289957" y="1809"/>
                </a:lnTo>
                <a:lnTo>
                  <a:pt x="1282522" y="13704"/>
                </a:lnTo>
                <a:lnTo>
                  <a:pt x="1284332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80998" y="3603652"/>
            <a:ext cx="365760" cy="130175"/>
          </a:xfrm>
          <a:custGeom>
            <a:avLst/>
            <a:gdLst/>
            <a:ahLst/>
            <a:cxnLst/>
            <a:rect l="l" t="t" r="r" b="b"/>
            <a:pathLst>
              <a:path w="365760" h="130175">
                <a:moveTo>
                  <a:pt x="0" y="0"/>
                </a:moveTo>
                <a:lnTo>
                  <a:pt x="365759" y="0"/>
                </a:lnTo>
                <a:lnTo>
                  <a:pt x="365759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3843227" y="3489452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487936" y="3611589"/>
            <a:ext cx="1097915" cy="92710"/>
          </a:xfrm>
          <a:custGeom>
            <a:avLst/>
            <a:gdLst/>
            <a:ahLst/>
            <a:cxnLst/>
            <a:rect l="l" t="t" r="r" b="b"/>
            <a:pathLst>
              <a:path w="1097915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2" y="58938"/>
                </a:lnTo>
                <a:lnTo>
                  <a:pt x="23962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097915" h="92710">
                <a:moveTo>
                  <a:pt x="1077132" y="33536"/>
                </a:moveTo>
                <a:lnTo>
                  <a:pt x="1073491" y="33536"/>
                </a:lnTo>
                <a:lnTo>
                  <a:pt x="1073491" y="58936"/>
                </a:lnTo>
                <a:lnTo>
                  <a:pt x="1029206" y="58938"/>
                </a:lnTo>
                <a:lnTo>
                  <a:pt x="1010011" y="70935"/>
                </a:lnTo>
                <a:lnTo>
                  <a:pt x="1008204" y="78770"/>
                </a:lnTo>
                <a:lnTo>
                  <a:pt x="1015644" y="90666"/>
                </a:lnTo>
                <a:lnTo>
                  <a:pt x="1023473" y="92473"/>
                </a:lnTo>
                <a:lnTo>
                  <a:pt x="1097452" y="46236"/>
                </a:lnTo>
                <a:lnTo>
                  <a:pt x="1077132" y="33536"/>
                </a:lnTo>
                <a:close/>
              </a:path>
              <a:path w="1097915" h="92710">
                <a:moveTo>
                  <a:pt x="68244" y="33538"/>
                </a:moveTo>
                <a:lnTo>
                  <a:pt x="23962" y="33538"/>
                </a:lnTo>
                <a:lnTo>
                  <a:pt x="23962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097915" h="92710">
                <a:moveTo>
                  <a:pt x="68245" y="58938"/>
                </a:moveTo>
                <a:lnTo>
                  <a:pt x="23962" y="58938"/>
                </a:lnTo>
                <a:lnTo>
                  <a:pt x="68245" y="58938"/>
                </a:lnTo>
                <a:close/>
              </a:path>
              <a:path w="1097915" h="92710">
                <a:moveTo>
                  <a:pt x="1029208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029208" y="58936"/>
                </a:lnTo>
                <a:lnTo>
                  <a:pt x="1049528" y="46236"/>
                </a:lnTo>
                <a:lnTo>
                  <a:pt x="1029208" y="33536"/>
                </a:lnTo>
                <a:close/>
              </a:path>
              <a:path w="1097915" h="92710">
                <a:moveTo>
                  <a:pt x="1049528" y="46236"/>
                </a:moveTo>
                <a:lnTo>
                  <a:pt x="1029208" y="58936"/>
                </a:lnTo>
                <a:lnTo>
                  <a:pt x="1073491" y="58936"/>
                </a:lnTo>
                <a:lnTo>
                  <a:pt x="1073491" y="57006"/>
                </a:lnTo>
                <a:lnTo>
                  <a:pt x="1066759" y="57006"/>
                </a:lnTo>
                <a:lnTo>
                  <a:pt x="1049528" y="46236"/>
                </a:lnTo>
                <a:close/>
              </a:path>
              <a:path w="109791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097915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097915" h="92710">
                <a:moveTo>
                  <a:pt x="1066759" y="35467"/>
                </a:moveTo>
                <a:lnTo>
                  <a:pt x="1049528" y="46236"/>
                </a:lnTo>
                <a:lnTo>
                  <a:pt x="1066759" y="57006"/>
                </a:lnTo>
                <a:lnTo>
                  <a:pt x="1066759" y="35467"/>
                </a:lnTo>
                <a:close/>
              </a:path>
              <a:path w="1097915" h="92710">
                <a:moveTo>
                  <a:pt x="1073491" y="35467"/>
                </a:moveTo>
                <a:lnTo>
                  <a:pt x="1066759" y="35467"/>
                </a:lnTo>
                <a:lnTo>
                  <a:pt x="1066759" y="57006"/>
                </a:lnTo>
                <a:lnTo>
                  <a:pt x="1073491" y="57006"/>
                </a:lnTo>
                <a:lnTo>
                  <a:pt x="1073491" y="35467"/>
                </a:lnTo>
                <a:close/>
              </a:path>
              <a:path w="109791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097915" h="92710">
                <a:moveTo>
                  <a:pt x="1073491" y="33536"/>
                </a:moveTo>
                <a:lnTo>
                  <a:pt x="1029208" y="33536"/>
                </a:lnTo>
                <a:lnTo>
                  <a:pt x="1049528" y="46236"/>
                </a:lnTo>
                <a:lnTo>
                  <a:pt x="1066759" y="35467"/>
                </a:lnTo>
                <a:lnTo>
                  <a:pt x="1073491" y="35467"/>
                </a:lnTo>
                <a:lnTo>
                  <a:pt x="1073491" y="33536"/>
                </a:lnTo>
                <a:close/>
              </a:path>
              <a:path w="1097915" h="92710">
                <a:moveTo>
                  <a:pt x="1023473" y="0"/>
                </a:moveTo>
                <a:lnTo>
                  <a:pt x="1015637" y="1808"/>
                </a:lnTo>
                <a:lnTo>
                  <a:pt x="1008203" y="13704"/>
                </a:lnTo>
                <a:lnTo>
                  <a:pt x="1010011" y="21539"/>
                </a:lnTo>
                <a:lnTo>
                  <a:pt x="1029208" y="33536"/>
                </a:lnTo>
                <a:lnTo>
                  <a:pt x="1077132" y="33536"/>
                </a:lnTo>
                <a:lnTo>
                  <a:pt x="102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53782" y="3657826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6970171" y="3519932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88940" y="6478523"/>
            <a:ext cx="17329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Batch </a:t>
            </a:r>
            <a:r>
              <a:rPr sz="2000" b="1" spc="-5" dirty="0">
                <a:latin typeface="Arial"/>
                <a:cs typeface="Arial"/>
              </a:rPr>
              <a:t>Size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5603" y="6551676"/>
            <a:ext cx="13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5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1" y="188467"/>
            <a:ext cx="619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 </a:t>
            </a:r>
            <a:r>
              <a:rPr spc="-5" dirty="0"/>
              <a:t>Layer</a:t>
            </a:r>
            <a:r>
              <a:rPr spc="-40" dirty="0"/>
              <a:t> </a:t>
            </a:r>
            <a:r>
              <a:rPr spc="-5" dirty="0"/>
              <a:t>Implementation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267" y="1215644"/>
            <a:ext cx="5577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Naïve </a:t>
            </a:r>
            <a:r>
              <a:rPr sz="2400" b="1" dirty="0">
                <a:latin typeface="Arial"/>
                <a:cs typeface="Arial"/>
              </a:rPr>
              <a:t>7-layer </a:t>
            </a:r>
            <a:r>
              <a:rPr sz="2400" b="1" spc="-5" dirty="0">
                <a:latin typeface="Arial"/>
                <a:cs typeface="Arial"/>
              </a:rPr>
              <a:t>for-loop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implementation: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711" y="2077211"/>
            <a:ext cx="3273425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40576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8001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F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19316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E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-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7512" y="3144011"/>
            <a:ext cx="6423660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Consolas"/>
                <a:cs typeface="Consolas"/>
              </a:rPr>
              <a:t>O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] =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b="1" i="1" spc="5" dirty="0">
                <a:latin typeface="Consolas"/>
                <a:cs typeface="Consolas"/>
              </a:rPr>
              <a:t>B</a:t>
            </a:r>
            <a:r>
              <a:rPr sz="1400" spc="5" dirty="0">
                <a:latin typeface="Consolas"/>
                <a:cs typeface="Consolas"/>
              </a:rPr>
              <a:t>[</a:t>
            </a:r>
            <a:r>
              <a:rPr sz="1400" spc="5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spc="5" dirty="0">
                <a:latin typeface="Consolas"/>
                <a:cs typeface="Consolas"/>
              </a:rPr>
              <a:t>];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i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i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R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i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-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405765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j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j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S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j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799465">
              <a:lnSpc>
                <a:spcPts val="1630"/>
              </a:lnSpc>
              <a:spcBef>
                <a:spcPts val="25"/>
              </a:spcBef>
            </a:pPr>
            <a:r>
              <a:rPr sz="1400" dirty="0">
                <a:solidFill>
                  <a:srgbClr val="0432FF"/>
                </a:solidFill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k</a:t>
            </a:r>
            <a:r>
              <a:rPr sz="1400" dirty="0">
                <a:latin typeface="Consolas"/>
                <a:cs typeface="Consolas"/>
              </a:rPr>
              <a:t>=0;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k</a:t>
            </a:r>
            <a:r>
              <a:rPr sz="1400" dirty="0"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C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k</a:t>
            </a:r>
            <a:r>
              <a:rPr sz="1400" dirty="0">
                <a:latin typeface="Consolas"/>
                <a:cs typeface="Consolas"/>
              </a:rPr>
              <a:t>++)</a:t>
            </a:r>
            <a:r>
              <a:rPr sz="1400" spc="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193165">
              <a:lnSpc>
                <a:spcPts val="1630"/>
              </a:lnSpc>
            </a:pPr>
            <a:r>
              <a:rPr sz="1400" b="1" i="1" dirty="0">
                <a:latin typeface="Consolas"/>
                <a:cs typeface="Consolas"/>
              </a:rPr>
              <a:t>O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] += </a:t>
            </a:r>
            <a:r>
              <a:rPr sz="1400" b="1" i="1" dirty="0">
                <a:latin typeface="Consolas"/>
                <a:cs typeface="Consolas"/>
              </a:rPr>
              <a:t>I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k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U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+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i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U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+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j</a:t>
            </a:r>
            <a:r>
              <a:rPr sz="1400" dirty="0">
                <a:latin typeface="Consolas"/>
                <a:cs typeface="Consolas"/>
              </a:rPr>
              <a:t>] ×</a:t>
            </a:r>
            <a:r>
              <a:rPr sz="1400" spc="85" dirty="0">
                <a:latin typeface="Consolas"/>
                <a:cs typeface="Consolas"/>
              </a:rPr>
              <a:t> </a:t>
            </a:r>
            <a:r>
              <a:rPr sz="1400" b="1" i="1" spc="5" dirty="0">
                <a:latin typeface="Consolas"/>
                <a:cs typeface="Consolas"/>
              </a:rPr>
              <a:t>W</a:t>
            </a:r>
            <a:r>
              <a:rPr sz="1400" spc="5" dirty="0">
                <a:latin typeface="Consolas"/>
                <a:cs typeface="Consolas"/>
              </a:rPr>
              <a:t>[</a:t>
            </a:r>
            <a:r>
              <a:rPr sz="1400" spc="5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spc="5" dirty="0">
                <a:latin typeface="Consolas"/>
                <a:cs typeface="Consolas"/>
              </a:rPr>
              <a:t>][</a:t>
            </a:r>
            <a:r>
              <a:rPr sz="1400" spc="5" dirty="0">
                <a:solidFill>
                  <a:srgbClr val="00B050"/>
                </a:solidFill>
                <a:latin typeface="Consolas"/>
                <a:cs typeface="Consolas"/>
              </a:rPr>
              <a:t>k</a:t>
            </a:r>
            <a:r>
              <a:rPr sz="1400" spc="5" dirty="0">
                <a:latin typeface="Consolas"/>
                <a:cs typeface="Consolas"/>
              </a:rPr>
              <a:t>][</a:t>
            </a:r>
            <a:r>
              <a:rPr sz="1400" spc="5" dirty="0">
                <a:solidFill>
                  <a:srgbClr val="00B050"/>
                </a:solidFill>
                <a:latin typeface="Consolas"/>
                <a:cs typeface="Consolas"/>
              </a:rPr>
              <a:t>i</a:t>
            </a:r>
            <a:r>
              <a:rPr sz="1400" spc="5" dirty="0">
                <a:latin typeface="Consolas"/>
                <a:cs typeface="Consolas"/>
              </a:rPr>
              <a:t>][</a:t>
            </a:r>
            <a:r>
              <a:rPr sz="1400" spc="5" dirty="0">
                <a:solidFill>
                  <a:srgbClr val="00B050"/>
                </a:solidFill>
                <a:latin typeface="Consolas"/>
                <a:cs typeface="Consolas"/>
              </a:rPr>
              <a:t>j</a:t>
            </a:r>
            <a:r>
              <a:rPr sz="1400" spc="5" dirty="0">
                <a:latin typeface="Consolas"/>
                <a:cs typeface="Consolas"/>
              </a:rPr>
              <a:t>];</a:t>
            </a:r>
            <a:endParaRPr sz="1400">
              <a:latin typeface="Consolas"/>
              <a:cs typeface="Consolas"/>
            </a:endParaRPr>
          </a:p>
          <a:p>
            <a:pPr marL="79946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40576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711" y="5061203"/>
            <a:ext cx="573468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Consolas"/>
                <a:cs typeface="Consolas"/>
              </a:rPr>
              <a:t>O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] =</a:t>
            </a:r>
            <a:r>
              <a:rPr sz="1400" spc="9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Activation(</a:t>
            </a:r>
            <a:r>
              <a:rPr sz="1400" b="1" i="1" dirty="0">
                <a:latin typeface="Consolas"/>
                <a:cs typeface="Consolas"/>
              </a:rPr>
              <a:t>O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n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m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x</a:t>
            </a:r>
            <a:r>
              <a:rPr sz="1400" dirty="0">
                <a:latin typeface="Consolas"/>
                <a:cs typeface="Consolas"/>
              </a:rPr>
              <a:t>][</a:t>
            </a:r>
            <a:r>
              <a:rPr sz="1400" dirty="0">
                <a:solidFill>
                  <a:srgbClr val="00B050"/>
                </a:solidFill>
                <a:latin typeface="Consolas"/>
                <a:cs typeface="Consolas"/>
              </a:rPr>
              <a:t>y</a:t>
            </a:r>
            <a:r>
              <a:rPr sz="1400" dirty="0">
                <a:latin typeface="Consolas"/>
                <a:cs typeface="Consolas"/>
              </a:rPr>
              <a:t>]);</a:t>
            </a:r>
            <a:endParaRPr sz="1400">
              <a:latin typeface="Consolas"/>
              <a:cs typeface="Consolas"/>
            </a:endParaRPr>
          </a:p>
          <a:p>
            <a:pPr marL="119316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8001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40576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12844" y="2133600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0" y="0"/>
                </a:moveTo>
                <a:lnTo>
                  <a:pt x="44490" y="1496"/>
                </a:lnTo>
                <a:lnTo>
                  <a:pt x="80822" y="5579"/>
                </a:lnTo>
                <a:lnTo>
                  <a:pt x="105318" y="11634"/>
                </a:lnTo>
                <a:lnTo>
                  <a:pt x="114300" y="19049"/>
                </a:lnTo>
                <a:lnTo>
                  <a:pt x="114300" y="400050"/>
                </a:lnTo>
                <a:lnTo>
                  <a:pt x="123282" y="407465"/>
                </a:lnTo>
                <a:lnTo>
                  <a:pt x="147778" y="413520"/>
                </a:lnTo>
                <a:lnTo>
                  <a:pt x="184110" y="417603"/>
                </a:lnTo>
                <a:lnTo>
                  <a:pt x="228600" y="419100"/>
                </a:lnTo>
                <a:lnTo>
                  <a:pt x="184110" y="420596"/>
                </a:lnTo>
                <a:lnTo>
                  <a:pt x="147778" y="424679"/>
                </a:lnTo>
                <a:lnTo>
                  <a:pt x="123282" y="430734"/>
                </a:lnTo>
                <a:lnTo>
                  <a:pt x="114300" y="438149"/>
                </a:lnTo>
                <a:lnTo>
                  <a:pt x="114300" y="819150"/>
                </a:lnTo>
                <a:lnTo>
                  <a:pt x="105318" y="826565"/>
                </a:lnTo>
                <a:lnTo>
                  <a:pt x="80822" y="832620"/>
                </a:lnTo>
                <a:lnTo>
                  <a:pt x="44490" y="836703"/>
                </a:ln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9643" y="3147749"/>
            <a:ext cx="223520" cy="1752600"/>
          </a:xfrm>
          <a:custGeom>
            <a:avLst/>
            <a:gdLst/>
            <a:ahLst/>
            <a:cxnLst/>
            <a:rect l="l" t="t" r="r" b="b"/>
            <a:pathLst>
              <a:path w="223519" h="1752600">
                <a:moveTo>
                  <a:pt x="223303" y="0"/>
                </a:moveTo>
                <a:lnTo>
                  <a:pt x="179843" y="1462"/>
                </a:lnTo>
                <a:lnTo>
                  <a:pt x="144354" y="5449"/>
                </a:lnTo>
                <a:lnTo>
                  <a:pt x="120426" y="11364"/>
                </a:lnTo>
                <a:lnTo>
                  <a:pt x="111651" y="18607"/>
                </a:lnTo>
                <a:lnTo>
                  <a:pt x="111651" y="857693"/>
                </a:lnTo>
                <a:lnTo>
                  <a:pt x="102877" y="864935"/>
                </a:lnTo>
                <a:lnTo>
                  <a:pt x="78949" y="870850"/>
                </a:lnTo>
                <a:lnTo>
                  <a:pt x="43459" y="874837"/>
                </a:lnTo>
                <a:lnTo>
                  <a:pt x="0" y="876300"/>
                </a:lnTo>
                <a:lnTo>
                  <a:pt x="43459" y="877762"/>
                </a:lnTo>
                <a:lnTo>
                  <a:pt x="78949" y="881749"/>
                </a:lnTo>
                <a:lnTo>
                  <a:pt x="102877" y="887664"/>
                </a:lnTo>
                <a:lnTo>
                  <a:pt x="111651" y="894907"/>
                </a:lnTo>
                <a:lnTo>
                  <a:pt x="111651" y="1733993"/>
                </a:lnTo>
                <a:lnTo>
                  <a:pt x="120426" y="1741235"/>
                </a:lnTo>
                <a:lnTo>
                  <a:pt x="144354" y="1747150"/>
                </a:lnTo>
                <a:lnTo>
                  <a:pt x="179843" y="1751137"/>
                </a:lnTo>
                <a:lnTo>
                  <a:pt x="223303" y="1752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96384" y="2372867"/>
            <a:ext cx="30276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each </a:t>
            </a:r>
            <a:r>
              <a:rPr sz="2000" spc="-5" dirty="0">
                <a:latin typeface="Arial"/>
                <a:cs typeface="Arial"/>
              </a:rPr>
              <a:t>output fmap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546" y="3393948"/>
            <a:ext cx="11277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842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convo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ve  a window  and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apply  </a:t>
            </a:r>
            <a:r>
              <a:rPr sz="2000" spc="-5" dirty="0">
                <a:latin typeface="Arial"/>
                <a:cs typeface="Arial"/>
              </a:rPr>
              <a:t>activation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780" y="5062598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" y="6519671"/>
            <a:ext cx="393192" cy="216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6525860"/>
            <a:ext cx="317500" cy="210185"/>
          </a:xfrm>
          <a:custGeom>
            <a:avLst/>
            <a:gdLst/>
            <a:ahLst/>
            <a:cxnLst/>
            <a:rect l="l" t="t" r="r" b="b"/>
            <a:pathLst>
              <a:path w="317500" h="210184">
                <a:moveTo>
                  <a:pt x="118397" y="185366"/>
                </a:moveTo>
                <a:lnTo>
                  <a:pt x="118397" y="209979"/>
                </a:lnTo>
                <a:lnTo>
                  <a:pt x="317325" y="209979"/>
                </a:lnTo>
                <a:lnTo>
                  <a:pt x="317325" y="186037"/>
                </a:lnTo>
                <a:lnTo>
                  <a:pt x="126851" y="186037"/>
                </a:lnTo>
                <a:lnTo>
                  <a:pt x="122584" y="185767"/>
                </a:lnTo>
                <a:lnTo>
                  <a:pt x="118397" y="185366"/>
                </a:lnTo>
                <a:close/>
              </a:path>
              <a:path w="317500" h="210184">
                <a:moveTo>
                  <a:pt x="317325" y="111462"/>
                </a:moveTo>
                <a:lnTo>
                  <a:pt x="257322" y="111462"/>
                </a:lnTo>
                <a:lnTo>
                  <a:pt x="264800" y="116206"/>
                </a:lnTo>
                <a:lnTo>
                  <a:pt x="275715" y="122286"/>
                </a:lnTo>
                <a:lnTo>
                  <a:pt x="286451" y="128427"/>
                </a:lnTo>
                <a:lnTo>
                  <a:pt x="216535" y="170634"/>
                </a:lnTo>
                <a:lnTo>
                  <a:pt x="171139" y="181907"/>
                </a:lnTo>
                <a:lnTo>
                  <a:pt x="131287" y="186037"/>
                </a:lnTo>
                <a:lnTo>
                  <a:pt x="317325" y="186037"/>
                </a:lnTo>
                <a:lnTo>
                  <a:pt x="317325" y="111462"/>
                </a:lnTo>
                <a:close/>
              </a:path>
              <a:path w="317500" h="210184">
                <a:moveTo>
                  <a:pt x="118397" y="28331"/>
                </a:moveTo>
                <a:lnTo>
                  <a:pt x="73129" y="39671"/>
                </a:lnTo>
                <a:lnTo>
                  <a:pt x="35404" y="59656"/>
                </a:lnTo>
                <a:lnTo>
                  <a:pt x="9576" y="78686"/>
                </a:lnTo>
                <a:lnTo>
                  <a:pt x="0" y="87162"/>
                </a:lnTo>
                <a:lnTo>
                  <a:pt x="6226" y="101348"/>
                </a:lnTo>
                <a:lnTo>
                  <a:pt x="26469" y="133176"/>
                </a:lnTo>
                <a:lnTo>
                  <a:pt x="63077" y="166547"/>
                </a:lnTo>
                <a:lnTo>
                  <a:pt x="118397" y="185366"/>
                </a:lnTo>
                <a:lnTo>
                  <a:pt x="118397" y="169042"/>
                </a:lnTo>
                <a:lnTo>
                  <a:pt x="77944" y="153353"/>
                </a:lnTo>
                <a:lnTo>
                  <a:pt x="51392" y="126698"/>
                </a:lnTo>
                <a:lnTo>
                  <a:pt x="36848" y="101553"/>
                </a:lnTo>
                <a:lnTo>
                  <a:pt x="32421" y="90398"/>
                </a:lnTo>
                <a:lnTo>
                  <a:pt x="37799" y="83715"/>
                </a:lnTo>
                <a:lnTo>
                  <a:pt x="53927" y="68684"/>
                </a:lnTo>
                <a:lnTo>
                  <a:pt x="80796" y="52833"/>
                </a:lnTo>
                <a:lnTo>
                  <a:pt x="118397" y="43687"/>
                </a:lnTo>
                <a:lnTo>
                  <a:pt x="118397" y="28331"/>
                </a:lnTo>
                <a:close/>
              </a:path>
              <a:path w="317500" h="210184">
                <a:moveTo>
                  <a:pt x="118397" y="151528"/>
                </a:moveTo>
                <a:lnTo>
                  <a:pt x="118397" y="169042"/>
                </a:lnTo>
                <a:lnTo>
                  <a:pt x="122275" y="169534"/>
                </a:lnTo>
                <a:lnTo>
                  <a:pt x="126291" y="169824"/>
                </a:lnTo>
                <a:lnTo>
                  <a:pt x="130483" y="169824"/>
                </a:lnTo>
                <a:lnTo>
                  <a:pt x="167228" y="165154"/>
                </a:lnTo>
                <a:lnTo>
                  <a:pt x="199015" y="152806"/>
                </a:lnTo>
                <a:lnTo>
                  <a:pt x="127758" y="152806"/>
                </a:lnTo>
                <a:lnTo>
                  <a:pt x="122932" y="152331"/>
                </a:lnTo>
                <a:lnTo>
                  <a:pt x="118397" y="151528"/>
                </a:lnTo>
                <a:close/>
              </a:path>
              <a:path w="317500" h="210184">
                <a:moveTo>
                  <a:pt x="317325" y="27998"/>
                </a:moveTo>
                <a:lnTo>
                  <a:pt x="123994" y="27998"/>
                </a:lnTo>
                <a:lnTo>
                  <a:pt x="173045" y="36217"/>
                </a:lnTo>
                <a:lnTo>
                  <a:pt x="210619" y="56668"/>
                </a:lnTo>
                <a:lnTo>
                  <a:pt x="234665" y="77576"/>
                </a:lnTo>
                <a:lnTo>
                  <a:pt x="243136" y="87162"/>
                </a:lnTo>
                <a:lnTo>
                  <a:pt x="233822" y="97419"/>
                </a:lnTo>
                <a:lnTo>
                  <a:pt x="209113" y="119984"/>
                </a:lnTo>
                <a:lnTo>
                  <a:pt x="173860" y="142549"/>
                </a:lnTo>
                <a:lnTo>
                  <a:pt x="132910" y="152806"/>
                </a:lnTo>
                <a:lnTo>
                  <a:pt x="199015" y="152806"/>
                </a:lnTo>
                <a:lnTo>
                  <a:pt x="199785" y="152506"/>
                </a:lnTo>
                <a:lnTo>
                  <a:pt x="229401" y="133928"/>
                </a:lnTo>
                <a:lnTo>
                  <a:pt x="257322" y="111462"/>
                </a:lnTo>
                <a:lnTo>
                  <a:pt x="317325" y="111462"/>
                </a:lnTo>
                <a:lnTo>
                  <a:pt x="317325" y="27998"/>
                </a:lnTo>
                <a:close/>
              </a:path>
              <a:path w="317500" h="210184">
                <a:moveTo>
                  <a:pt x="118397" y="62655"/>
                </a:moveTo>
                <a:lnTo>
                  <a:pt x="92450" y="69091"/>
                </a:lnTo>
                <a:lnTo>
                  <a:pt x="73000" y="79181"/>
                </a:lnTo>
                <a:lnTo>
                  <a:pt x="60789" y="88490"/>
                </a:lnTo>
                <a:lnTo>
                  <a:pt x="56554" y="92579"/>
                </a:lnTo>
                <a:lnTo>
                  <a:pt x="59410" y="100576"/>
                </a:lnTo>
                <a:lnTo>
                  <a:pt x="69323" y="118817"/>
                </a:lnTo>
                <a:lnTo>
                  <a:pt x="88313" y="138677"/>
                </a:lnTo>
                <a:lnTo>
                  <a:pt x="118397" y="151528"/>
                </a:lnTo>
                <a:lnTo>
                  <a:pt x="118397" y="136575"/>
                </a:lnTo>
                <a:lnTo>
                  <a:pt x="101234" y="126296"/>
                </a:lnTo>
                <a:lnTo>
                  <a:pt x="90084" y="112622"/>
                </a:lnTo>
                <a:lnTo>
                  <a:pt x="84019" y="100576"/>
                </a:lnTo>
                <a:lnTo>
                  <a:pt x="82240" y="95545"/>
                </a:lnTo>
                <a:lnTo>
                  <a:pt x="85088" y="92579"/>
                </a:lnTo>
                <a:lnTo>
                  <a:pt x="92685" y="86387"/>
                </a:lnTo>
                <a:lnTo>
                  <a:pt x="104139" y="80603"/>
                </a:lnTo>
                <a:lnTo>
                  <a:pt x="118348" y="79052"/>
                </a:lnTo>
                <a:lnTo>
                  <a:pt x="118397" y="62655"/>
                </a:lnTo>
                <a:close/>
              </a:path>
              <a:path w="317500" h="210184">
                <a:moveTo>
                  <a:pt x="118397" y="79061"/>
                </a:moveTo>
                <a:lnTo>
                  <a:pt x="118397" y="136575"/>
                </a:lnTo>
                <a:lnTo>
                  <a:pt x="122978" y="138112"/>
                </a:lnTo>
                <a:lnTo>
                  <a:pt x="128058" y="139028"/>
                </a:lnTo>
                <a:lnTo>
                  <a:pt x="133734" y="139028"/>
                </a:lnTo>
                <a:lnTo>
                  <a:pt x="162262" y="131050"/>
                </a:lnTo>
                <a:lnTo>
                  <a:pt x="186599" y="113500"/>
                </a:lnTo>
                <a:lnTo>
                  <a:pt x="189342" y="110658"/>
                </a:lnTo>
                <a:lnTo>
                  <a:pt x="154798" y="110658"/>
                </a:lnTo>
                <a:lnTo>
                  <a:pt x="146827" y="97527"/>
                </a:lnTo>
                <a:lnTo>
                  <a:pt x="139617" y="88185"/>
                </a:lnTo>
                <a:lnTo>
                  <a:pt x="130897" y="82181"/>
                </a:lnTo>
                <a:lnTo>
                  <a:pt x="118397" y="79061"/>
                </a:lnTo>
                <a:close/>
              </a:path>
              <a:path w="317500" h="210184">
                <a:moveTo>
                  <a:pt x="181059" y="62038"/>
                </a:moveTo>
                <a:lnTo>
                  <a:pt x="128862" y="62038"/>
                </a:lnTo>
                <a:lnTo>
                  <a:pt x="151152" y="66077"/>
                </a:lnTo>
                <a:lnTo>
                  <a:pt x="167793" y="74964"/>
                </a:lnTo>
                <a:lnTo>
                  <a:pt x="178204" y="83852"/>
                </a:lnTo>
                <a:lnTo>
                  <a:pt x="181803" y="87891"/>
                </a:lnTo>
                <a:lnTo>
                  <a:pt x="154798" y="110658"/>
                </a:lnTo>
                <a:lnTo>
                  <a:pt x="189342" y="110658"/>
                </a:lnTo>
                <a:lnTo>
                  <a:pt x="203545" y="95950"/>
                </a:lnTo>
                <a:lnTo>
                  <a:pt x="209904" y="87972"/>
                </a:lnTo>
                <a:lnTo>
                  <a:pt x="203776" y="80779"/>
                </a:lnTo>
                <a:lnTo>
                  <a:pt x="186403" y="65074"/>
                </a:lnTo>
                <a:lnTo>
                  <a:pt x="181059" y="62038"/>
                </a:lnTo>
                <a:close/>
              </a:path>
              <a:path w="317500" h="210184">
                <a:moveTo>
                  <a:pt x="118397" y="79052"/>
                </a:moveTo>
                <a:close/>
              </a:path>
              <a:path w="317500" h="210184">
                <a:moveTo>
                  <a:pt x="123994" y="43399"/>
                </a:moveTo>
                <a:lnTo>
                  <a:pt x="122099" y="43458"/>
                </a:lnTo>
                <a:lnTo>
                  <a:pt x="120239" y="43557"/>
                </a:lnTo>
                <a:lnTo>
                  <a:pt x="118397" y="43687"/>
                </a:lnTo>
                <a:lnTo>
                  <a:pt x="118397" y="62655"/>
                </a:lnTo>
                <a:lnTo>
                  <a:pt x="121790" y="62293"/>
                </a:lnTo>
                <a:lnTo>
                  <a:pt x="125246" y="62038"/>
                </a:lnTo>
                <a:lnTo>
                  <a:pt x="181059" y="62038"/>
                </a:lnTo>
                <a:lnTo>
                  <a:pt x="159303" y="49676"/>
                </a:lnTo>
                <a:lnTo>
                  <a:pt x="123994" y="43399"/>
                </a:lnTo>
                <a:close/>
              </a:path>
              <a:path w="317500" h="210184">
                <a:moveTo>
                  <a:pt x="317325" y="0"/>
                </a:moveTo>
                <a:lnTo>
                  <a:pt x="118397" y="0"/>
                </a:lnTo>
                <a:lnTo>
                  <a:pt x="118397" y="28331"/>
                </a:lnTo>
                <a:lnTo>
                  <a:pt x="120260" y="28183"/>
                </a:lnTo>
                <a:lnTo>
                  <a:pt x="122123" y="28065"/>
                </a:lnTo>
                <a:lnTo>
                  <a:pt x="123994" y="27998"/>
                </a:lnTo>
                <a:lnTo>
                  <a:pt x="317325" y="27998"/>
                </a:lnTo>
                <a:lnTo>
                  <a:pt x="317325" y="0"/>
                </a:lnTo>
                <a:close/>
              </a:path>
            </a:pathLst>
          </a:custGeom>
          <a:solidFill>
            <a:srgbClr val="81B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8830" y="2075264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5" y="1282523"/>
                </a:moveTo>
                <a:lnTo>
                  <a:pt x="1809" y="1289959"/>
                </a:lnTo>
                <a:lnTo>
                  <a:pt x="1" y="1297793"/>
                </a:lnTo>
                <a:lnTo>
                  <a:pt x="46238" y="1371772"/>
                </a:lnTo>
                <a:lnTo>
                  <a:pt x="61213" y="1347811"/>
                </a:lnTo>
                <a:lnTo>
                  <a:pt x="33538" y="1347811"/>
                </a:lnTo>
                <a:lnTo>
                  <a:pt x="33538" y="1303528"/>
                </a:lnTo>
                <a:lnTo>
                  <a:pt x="21540" y="1284331"/>
                </a:lnTo>
                <a:lnTo>
                  <a:pt x="13705" y="1282523"/>
                </a:lnTo>
                <a:close/>
              </a:path>
              <a:path w="92710" h="1372235">
                <a:moveTo>
                  <a:pt x="33538" y="1303528"/>
                </a:moveTo>
                <a:lnTo>
                  <a:pt x="33538" y="1347811"/>
                </a:lnTo>
                <a:lnTo>
                  <a:pt x="58938" y="1347811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8" y="1323848"/>
                </a:lnTo>
                <a:lnTo>
                  <a:pt x="33538" y="1303528"/>
                </a:lnTo>
                <a:close/>
              </a:path>
              <a:path w="92710" h="1372235">
                <a:moveTo>
                  <a:pt x="78771" y="1282523"/>
                </a:moveTo>
                <a:lnTo>
                  <a:pt x="70935" y="1284331"/>
                </a:lnTo>
                <a:lnTo>
                  <a:pt x="58938" y="1303528"/>
                </a:lnTo>
                <a:lnTo>
                  <a:pt x="58938" y="1347811"/>
                </a:lnTo>
                <a:lnTo>
                  <a:pt x="61213" y="1347811"/>
                </a:lnTo>
                <a:lnTo>
                  <a:pt x="92475" y="1297793"/>
                </a:lnTo>
                <a:lnTo>
                  <a:pt x="90667" y="1289959"/>
                </a:lnTo>
                <a:lnTo>
                  <a:pt x="78771" y="1282523"/>
                </a:lnTo>
                <a:close/>
              </a:path>
              <a:path w="92710" h="1372235">
                <a:moveTo>
                  <a:pt x="46238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8" y="1323848"/>
                </a:lnTo>
                <a:close/>
              </a:path>
              <a:path w="92710" h="1372235">
                <a:moveTo>
                  <a:pt x="58938" y="1303528"/>
                </a:moveTo>
                <a:lnTo>
                  <a:pt x="46238" y="1323848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8"/>
                </a:lnTo>
                <a:close/>
              </a:path>
              <a:path w="92710" h="1372235">
                <a:moveTo>
                  <a:pt x="46237" y="47924"/>
                </a:moveTo>
                <a:lnTo>
                  <a:pt x="33537" y="68244"/>
                </a:lnTo>
                <a:lnTo>
                  <a:pt x="33538" y="1303528"/>
                </a:lnTo>
                <a:lnTo>
                  <a:pt x="46238" y="1323848"/>
                </a:lnTo>
                <a:lnTo>
                  <a:pt x="58938" y="13035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10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7"/>
                </a:lnTo>
                <a:lnTo>
                  <a:pt x="61210" y="23957"/>
                </a:lnTo>
                <a:lnTo>
                  <a:pt x="46236" y="0"/>
                </a:lnTo>
                <a:close/>
              </a:path>
              <a:path w="92710" h="1372235">
                <a:moveTo>
                  <a:pt x="61210" y="23957"/>
                </a:moveTo>
                <a:lnTo>
                  <a:pt x="58936" y="23957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49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0" y="23957"/>
                </a:lnTo>
                <a:close/>
              </a:path>
              <a:path w="92710" h="1372235">
                <a:moveTo>
                  <a:pt x="58936" y="23957"/>
                </a:moveTo>
                <a:lnTo>
                  <a:pt x="33536" y="23957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7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5068" y="262399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9339" y="26085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9859" y="171403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9859" y="171403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8773" y="3521266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80" y="0"/>
                </a:moveTo>
                <a:lnTo>
                  <a:pt x="0" y="46236"/>
                </a:lnTo>
                <a:lnTo>
                  <a:pt x="73980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2" y="70934"/>
                </a:lnTo>
                <a:lnTo>
                  <a:pt x="68245" y="58936"/>
                </a:lnTo>
                <a:lnTo>
                  <a:pt x="23962" y="58936"/>
                </a:lnTo>
                <a:lnTo>
                  <a:pt x="23962" y="33536"/>
                </a:lnTo>
                <a:lnTo>
                  <a:pt x="68245" y="33536"/>
                </a:lnTo>
                <a:lnTo>
                  <a:pt x="87442" y="21537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372235" h="92710">
                <a:moveTo>
                  <a:pt x="1323848" y="46236"/>
                </a:moveTo>
                <a:lnTo>
                  <a:pt x="1284331" y="70934"/>
                </a:lnTo>
                <a:lnTo>
                  <a:pt x="1282524" y="78770"/>
                </a:lnTo>
                <a:lnTo>
                  <a:pt x="1289964" y="90666"/>
                </a:lnTo>
                <a:lnTo>
                  <a:pt x="1297793" y="92473"/>
                </a:lnTo>
                <a:lnTo>
                  <a:pt x="1351452" y="58936"/>
                </a:lnTo>
                <a:lnTo>
                  <a:pt x="1347816" y="58936"/>
                </a:lnTo>
                <a:lnTo>
                  <a:pt x="1347816" y="57006"/>
                </a:lnTo>
                <a:lnTo>
                  <a:pt x="1341079" y="57006"/>
                </a:lnTo>
                <a:lnTo>
                  <a:pt x="1323848" y="46236"/>
                </a:lnTo>
                <a:close/>
              </a:path>
              <a:path w="1372235" h="92710">
                <a:moveTo>
                  <a:pt x="68245" y="33536"/>
                </a:moveTo>
                <a:lnTo>
                  <a:pt x="23962" y="33536"/>
                </a:lnTo>
                <a:lnTo>
                  <a:pt x="23962" y="58936"/>
                </a:lnTo>
                <a:lnTo>
                  <a:pt x="68245" y="58936"/>
                </a:lnTo>
                <a:lnTo>
                  <a:pt x="65156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5" y="33536"/>
                </a:lnTo>
                <a:close/>
              </a:path>
              <a:path w="1372235" h="92710">
                <a:moveTo>
                  <a:pt x="1303529" y="33536"/>
                </a:moveTo>
                <a:lnTo>
                  <a:pt x="68245" y="33536"/>
                </a:lnTo>
                <a:lnTo>
                  <a:pt x="47925" y="46236"/>
                </a:lnTo>
                <a:lnTo>
                  <a:pt x="68245" y="58936"/>
                </a:lnTo>
                <a:lnTo>
                  <a:pt x="1303528" y="58936"/>
                </a:lnTo>
                <a:lnTo>
                  <a:pt x="1323848" y="46236"/>
                </a:lnTo>
                <a:lnTo>
                  <a:pt x="1303529" y="33536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6" y="33536"/>
                </a:lnTo>
                <a:lnTo>
                  <a:pt x="1347816" y="58936"/>
                </a:lnTo>
                <a:lnTo>
                  <a:pt x="1351452" y="58936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30693" y="35467"/>
                </a:moveTo>
                <a:lnTo>
                  <a:pt x="30693" y="57006"/>
                </a:lnTo>
                <a:lnTo>
                  <a:pt x="47925" y="46236"/>
                </a:lnTo>
                <a:lnTo>
                  <a:pt x="30693" y="35467"/>
                </a:lnTo>
                <a:close/>
              </a:path>
              <a:path w="1372235" h="92710">
                <a:moveTo>
                  <a:pt x="47925" y="46236"/>
                </a:moveTo>
                <a:lnTo>
                  <a:pt x="30693" y="57006"/>
                </a:lnTo>
                <a:lnTo>
                  <a:pt x="65156" y="57006"/>
                </a:lnTo>
                <a:lnTo>
                  <a:pt x="47925" y="46236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8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6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6" y="57006"/>
                </a:lnTo>
                <a:lnTo>
                  <a:pt x="1347816" y="35467"/>
                </a:lnTo>
                <a:close/>
              </a:path>
              <a:path w="1372235" h="92710">
                <a:moveTo>
                  <a:pt x="65156" y="35467"/>
                </a:moveTo>
                <a:lnTo>
                  <a:pt x="30693" y="35467"/>
                </a:lnTo>
                <a:lnTo>
                  <a:pt x="47925" y="46236"/>
                </a:lnTo>
                <a:lnTo>
                  <a:pt x="65156" y="35467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7" y="1808"/>
                </a:lnTo>
                <a:lnTo>
                  <a:pt x="1282523" y="13704"/>
                </a:lnTo>
                <a:lnTo>
                  <a:pt x="1284333" y="21539"/>
                </a:lnTo>
                <a:lnTo>
                  <a:pt x="1323848" y="46236"/>
                </a:lnTo>
                <a:lnTo>
                  <a:pt x="1341079" y="35467"/>
                </a:lnTo>
                <a:lnTo>
                  <a:pt x="1347816" y="35467"/>
                </a:lnTo>
                <a:lnTo>
                  <a:pt x="1347816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1779" y="3567503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64009" y="3428492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15302" y="1700639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5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80" y="305260"/>
                </a:lnTo>
                <a:lnTo>
                  <a:pt x="46452" y="283347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5" h="361950">
                <a:moveTo>
                  <a:pt x="40780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80" y="305260"/>
                </a:lnTo>
                <a:close/>
              </a:path>
              <a:path w="381635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5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5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5" h="361950">
                <a:moveTo>
                  <a:pt x="346351" y="32978"/>
                </a:moveTo>
                <a:lnTo>
                  <a:pt x="322868" y="37745"/>
                </a:lnTo>
                <a:lnTo>
                  <a:pt x="40780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6" y="56175"/>
                </a:lnTo>
                <a:lnTo>
                  <a:pt x="346351" y="32978"/>
                </a:lnTo>
                <a:close/>
              </a:path>
              <a:path w="381635" h="361950">
                <a:moveTo>
                  <a:pt x="379242" y="7274"/>
                </a:moveTo>
                <a:lnTo>
                  <a:pt x="354999" y="7274"/>
                </a:lnTo>
                <a:lnTo>
                  <a:pt x="372477" y="25704"/>
                </a:lnTo>
                <a:lnTo>
                  <a:pt x="340346" y="56175"/>
                </a:lnTo>
                <a:lnTo>
                  <a:pt x="334672" y="78091"/>
                </a:lnTo>
                <a:lnTo>
                  <a:pt x="338752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4"/>
                </a:lnTo>
                <a:close/>
              </a:path>
              <a:path w="381635" h="361950">
                <a:moveTo>
                  <a:pt x="360720" y="13307"/>
                </a:moveTo>
                <a:lnTo>
                  <a:pt x="351443" y="13307"/>
                </a:lnTo>
                <a:lnTo>
                  <a:pt x="366265" y="28935"/>
                </a:lnTo>
                <a:lnTo>
                  <a:pt x="346351" y="32978"/>
                </a:lnTo>
                <a:lnTo>
                  <a:pt x="340346" y="56175"/>
                </a:lnTo>
                <a:lnTo>
                  <a:pt x="372477" y="25704"/>
                </a:lnTo>
                <a:lnTo>
                  <a:pt x="360720" y="13307"/>
                </a:lnTo>
                <a:close/>
              </a:path>
              <a:path w="381635" h="361950">
                <a:moveTo>
                  <a:pt x="381125" y="0"/>
                </a:moveTo>
                <a:lnTo>
                  <a:pt x="295629" y="17357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8" y="37745"/>
                </a:lnTo>
                <a:lnTo>
                  <a:pt x="354999" y="7274"/>
                </a:lnTo>
                <a:lnTo>
                  <a:pt x="379242" y="7274"/>
                </a:lnTo>
                <a:lnTo>
                  <a:pt x="381125" y="0"/>
                </a:lnTo>
                <a:close/>
              </a:path>
              <a:path w="381635" h="361950">
                <a:moveTo>
                  <a:pt x="354999" y="7274"/>
                </a:moveTo>
                <a:lnTo>
                  <a:pt x="322868" y="37745"/>
                </a:lnTo>
                <a:lnTo>
                  <a:pt x="346351" y="32978"/>
                </a:lnTo>
                <a:lnTo>
                  <a:pt x="351443" y="13307"/>
                </a:lnTo>
                <a:lnTo>
                  <a:pt x="360720" y="13307"/>
                </a:lnTo>
                <a:lnTo>
                  <a:pt x="354999" y="7274"/>
                </a:lnTo>
                <a:close/>
              </a:path>
              <a:path w="381635" h="361950">
                <a:moveTo>
                  <a:pt x="351443" y="13307"/>
                </a:moveTo>
                <a:lnTo>
                  <a:pt x="346351" y="32978"/>
                </a:lnTo>
                <a:lnTo>
                  <a:pt x="366265" y="28935"/>
                </a:lnTo>
                <a:lnTo>
                  <a:pt x="351443" y="13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51614" y="2493134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79859" y="171403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18900000">
            <a:off x="4690834" y="307420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8900000">
            <a:off x="4667032" y="174223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75059" y="200809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8EB4E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5059" y="200809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5059" y="2008097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8859" y="207535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8859" y="207535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8859" y="2075351"/>
            <a:ext cx="1369695" cy="1370330"/>
          </a:xfrm>
          <a:custGeom>
            <a:avLst/>
            <a:gdLst/>
            <a:ahLst/>
            <a:cxnLst/>
            <a:rect l="l" t="t" r="r" b="b"/>
            <a:pathLst>
              <a:path w="1369695" h="1370329">
                <a:moveTo>
                  <a:pt x="0" y="0"/>
                </a:moveTo>
                <a:lnTo>
                  <a:pt x="1369378" y="0"/>
                </a:lnTo>
                <a:lnTo>
                  <a:pt x="1369378" y="1370058"/>
                </a:lnTo>
                <a:lnTo>
                  <a:pt x="0" y="137005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0895" y="1770838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5"/>
                </a:lnTo>
                <a:lnTo>
                  <a:pt x="60454" y="192439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99245" y="168503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8900000">
            <a:off x="3341544" y="171784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6959" y="3085633"/>
            <a:ext cx="1331595" cy="327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57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Fully-Connected </a:t>
            </a:r>
            <a:r>
              <a:rPr dirty="0"/>
              <a:t>(FC)</a:t>
            </a:r>
            <a:r>
              <a:rPr spc="-30" dirty="0"/>
              <a:t> </a:t>
            </a:r>
            <a:r>
              <a:rPr spc="-5" dirty="0"/>
              <a:t>Layer</a:t>
            </a:r>
          </a:p>
        </p:txBody>
      </p:sp>
      <p:sp>
        <p:nvSpPr>
          <p:cNvPr id="30" name="object 30"/>
          <p:cNvSpPr/>
          <p:nvPr/>
        </p:nvSpPr>
        <p:spPr>
          <a:xfrm>
            <a:off x="6405141" y="192994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79" y="305260"/>
                </a:lnTo>
                <a:close/>
              </a:path>
              <a:path w="381634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4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4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4" h="361950">
                <a:moveTo>
                  <a:pt x="346350" y="32978"/>
                </a:moveTo>
                <a:lnTo>
                  <a:pt x="322866" y="37745"/>
                </a:lnTo>
                <a:lnTo>
                  <a:pt x="40779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5" y="56175"/>
                </a:lnTo>
                <a:lnTo>
                  <a:pt x="346350" y="32978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8" y="25703"/>
                </a:lnTo>
                <a:lnTo>
                  <a:pt x="340345" y="56175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5"/>
                </a:lnTo>
                <a:lnTo>
                  <a:pt x="346350" y="32978"/>
                </a:lnTo>
                <a:lnTo>
                  <a:pt x="340345" y="56175"/>
                </a:lnTo>
                <a:lnTo>
                  <a:pt x="372478" y="25703"/>
                </a:lnTo>
                <a:lnTo>
                  <a:pt x="360720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6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6" y="37745"/>
                </a:lnTo>
                <a:lnTo>
                  <a:pt x="346350" y="32978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0" y="32978"/>
                </a:lnTo>
                <a:lnTo>
                  <a:pt x="366265" y="28935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25614" y="2028739"/>
            <a:ext cx="173990" cy="164465"/>
          </a:xfrm>
          <a:custGeom>
            <a:avLst/>
            <a:gdLst/>
            <a:ahLst/>
            <a:cxnLst/>
            <a:rect l="l" t="t" r="r" b="b"/>
            <a:pathLst>
              <a:path w="173990" h="164464">
                <a:moveTo>
                  <a:pt x="138984" y="0"/>
                </a:moveTo>
                <a:lnTo>
                  <a:pt x="0" y="125477"/>
                </a:lnTo>
                <a:lnTo>
                  <a:pt x="34634" y="163838"/>
                </a:lnTo>
                <a:lnTo>
                  <a:pt x="173617" y="38362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33070" y="188315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51047" y="1105915"/>
            <a:ext cx="160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1481" y="1377188"/>
            <a:ext cx="1788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12944" y="3799332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65628" y="1124203"/>
            <a:ext cx="75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filters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18900000">
            <a:off x="6527780" y="1949494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98751" y="2307488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3"/>
                </a:moveTo>
                <a:lnTo>
                  <a:pt x="1808" y="1015638"/>
                </a:lnTo>
                <a:lnTo>
                  <a:pt x="1" y="1023473"/>
                </a:lnTo>
                <a:lnTo>
                  <a:pt x="46238" y="1097452"/>
                </a:lnTo>
                <a:lnTo>
                  <a:pt x="61213" y="1073491"/>
                </a:lnTo>
                <a:lnTo>
                  <a:pt x="33538" y="1073491"/>
                </a:lnTo>
                <a:lnTo>
                  <a:pt x="33538" y="1029208"/>
                </a:lnTo>
                <a:lnTo>
                  <a:pt x="21540" y="1010011"/>
                </a:lnTo>
                <a:lnTo>
                  <a:pt x="13704" y="1008203"/>
                </a:lnTo>
                <a:close/>
              </a:path>
              <a:path w="92710" h="1097914">
                <a:moveTo>
                  <a:pt x="33538" y="1029208"/>
                </a:moveTo>
                <a:lnTo>
                  <a:pt x="33538" y="1073491"/>
                </a:lnTo>
                <a:lnTo>
                  <a:pt x="58938" y="1073491"/>
                </a:lnTo>
                <a:lnTo>
                  <a:pt x="58938" y="1066759"/>
                </a:lnTo>
                <a:lnTo>
                  <a:pt x="35468" y="1066759"/>
                </a:lnTo>
                <a:lnTo>
                  <a:pt x="46238" y="1049528"/>
                </a:lnTo>
                <a:lnTo>
                  <a:pt x="33538" y="1029208"/>
                </a:lnTo>
                <a:close/>
              </a:path>
              <a:path w="92710" h="1097914">
                <a:moveTo>
                  <a:pt x="78770" y="1008203"/>
                </a:moveTo>
                <a:lnTo>
                  <a:pt x="70935" y="1010011"/>
                </a:lnTo>
                <a:lnTo>
                  <a:pt x="58938" y="1029208"/>
                </a:lnTo>
                <a:lnTo>
                  <a:pt x="58938" y="1073491"/>
                </a:lnTo>
                <a:lnTo>
                  <a:pt x="61213" y="1073491"/>
                </a:lnTo>
                <a:lnTo>
                  <a:pt x="92475" y="1023473"/>
                </a:lnTo>
                <a:lnTo>
                  <a:pt x="90666" y="1015638"/>
                </a:lnTo>
                <a:lnTo>
                  <a:pt x="78770" y="1008203"/>
                </a:lnTo>
                <a:close/>
              </a:path>
              <a:path w="92710" h="1097914">
                <a:moveTo>
                  <a:pt x="46238" y="1049528"/>
                </a:moveTo>
                <a:lnTo>
                  <a:pt x="35468" y="1066759"/>
                </a:lnTo>
                <a:lnTo>
                  <a:pt x="57007" y="1066759"/>
                </a:lnTo>
                <a:lnTo>
                  <a:pt x="46238" y="1049528"/>
                </a:lnTo>
                <a:close/>
              </a:path>
              <a:path w="92710" h="1097914">
                <a:moveTo>
                  <a:pt x="58938" y="1029208"/>
                </a:moveTo>
                <a:lnTo>
                  <a:pt x="46238" y="1049528"/>
                </a:lnTo>
                <a:lnTo>
                  <a:pt x="57007" y="1066759"/>
                </a:lnTo>
                <a:lnTo>
                  <a:pt x="58938" y="1066759"/>
                </a:lnTo>
                <a:lnTo>
                  <a:pt x="58938" y="1029208"/>
                </a:lnTo>
                <a:close/>
              </a:path>
              <a:path w="92710" h="1097914">
                <a:moveTo>
                  <a:pt x="46236" y="47925"/>
                </a:moveTo>
                <a:lnTo>
                  <a:pt x="33536" y="68245"/>
                </a:lnTo>
                <a:lnTo>
                  <a:pt x="33538" y="1029208"/>
                </a:lnTo>
                <a:lnTo>
                  <a:pt x="46238" y="1049528"/>
                </a:lnTo>
                <a:lnTo>
                  <a:pt x="58938" y="102920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097914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097914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097914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097914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44989" y="271905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75290" y="27030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68758" y="194625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68758" y="194625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63958" y="2240319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E6B9B8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3958" y="2240319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7758" y="230757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87758" y="230757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 rot="18900000">
            <a:off x="7609301" y="304372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18900000">
            <a:off x="7609301" y="1949494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61999" y="2954019"/>
            <a:ext cx="10109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70171" y="33919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75431" y="2043217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09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2"/>
                </a:lnTo>
                <a:lnTo>
                  <a:pt x="46237" y="1371772"/>
                </a:lnTo>
                <a:lnTo>
                  <a:pt x="61214" y="1347810"/>
                </a:lnTo>
                <a:lnTo>
                  <a:pt x="33537" y="1347810"/>
                </a:lnTo>
                <a:lnTo>
                  <a:pt x="33537" y="1303527"/>
                </a:lnTo>
                <a:lnTo>
                  <a:pt x="21540" y="1284330"/>
                </a:lnTo>
                <a:lnTo>
                  <a:pt x="13704" y="1282523"/>
                </a:lnTo>
                <a:close/>
              </a:path>
              <a:path w="92709" h="1372235">
                <a:moveTo>
                  <a:pt x="33537" y="1303527"/>
                </a:moveTo>
                <a:lnTo>
                  <a:pt x="33537" y="1347810"/>
                </a:lnTo>
                <a:lnTo>
                  <a:pt x="58937" y="1347810"/>
                </a:lnTo>
                <a:lnTo>
                  <a:pt x="58937" y="1341079"/>
                </a:lnTo>
                <a:lnTo>
                  <a:pt x="35468" y="1341079"/>
                </a:lnTo>
                <a:lnTo>
                  <a:pt x="46237" y="1323847"/>
                </a:lnTo>
                <a:lnTo>
                  <a:pt x="33537" y="1303527"/>
                </a:lnTo>
                <a:close/>
              </a:path>
              <a:path w="92709" h="1372235">
                <a:moveTo>
                  <a:pt x="78770" y="1282523"/>
                </a:moveTo>
                <a:lnTo>
                  <a:pt x="70935" y="1284330"/>
                </a:lnTo>
                <a:lnTo>
                  <a:pt x="58937" y="1303527"/>
                </a:lnTo>
                <a:lnTo>
                  <a:pt x="58937" y="1347810"/>
                </a:lnTo>
                <a:lnTo>
                  <a:pt x="61214" y="1347810"/>
                </a:lnTo>
                <a:lnTo>
                  <a:pt x="92474" y="1297792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09" h="1372235">
                <a:moveTo>
                  <a:pt x="46237" y="1323847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7"/>
                </a:lnTo>
                <a:close/>
              </a:path>
              <a:path w="92709" h="1372235">
                <a:moveTo>
                  <a:pt x="58937" y="1303527"/>
                </a:moveTo>
                <a:lnTo>
                  <a:pt x="46237" y="1323847"/>
                </a:lnTo>
                <a:lnTo>
                  <a:pt x="57007" y="1341079"/>
                </a:lnTo>
                <a:lnTo>
                  <a:pt x="58937" y="1341079"/>
                </a:lnTo>
                <a:lnTo>
                  <a:pt x="58937" y="1303527"/>
                </a:lnTo>
                <a:close/>
              </a:path>
              <a:path w="92709" h="1372235">
                <a:moveTo>
                  <a:pt x="46237" y="47924"/>
                </a:moveTo>
                <a:lnTo>
                  <a:pt x="33537" y="68244"/>
                </a:lnTo>
                <a:lnTo>
                  <a:pt x="33537" y="1303527"/>
                </a:lnTo>
                <a:lnTo>
                  <a:pt x="46237" y="1323847"/>
                </a:lnTo>
                <a:lnTo>
                  <a:pt x="58937" y="1303527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09" h="1372235">
                <a:moveTo>
                  <a:pt x="46237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7" y="23956"/>
                </a:lnTo>
                <a:lnTo>
                  <a:pt x="61209" y="23956"/>
                </a:lnTo>
                <a:lnTo>
                  <a:pt x="46237" y="0"/>
                </a:lnTo>
                <a:close/>
              </a:path>
              <a:path w="92709" h="1372235">
                <a:moveTo>
                  <a:pt x="61209" y="23956"/>
                </a:moveTo>
                <a:lnTo>
                  <a:pt x="58937" y="23956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09" y="23956"/>
                </a:lnTo>
                <a:close/>
              </a:path>
              <a:path w="92709" h="13722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1372235">
                <a:moveTo>
                  <a:pt x="58937" y="23956"/>
                </a:moveTo>
                <a:lnTo>
                  <a:pt x="33537" y="23956"/>
                </a:lnTo>
                <a:lnTo>
                  <a:pt x="33537" y="68244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6"/>
                </a:lnTo>
                <a:close/>
              </a:path>
              <a:path w="92709" h="13722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668" y="259194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35940" y="257810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26459" y="168198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6459" y="168198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1902" y="166859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3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3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3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3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3" y="328458"/>
                </a:lnTo>
                <a:lnTo>
                  <a:pt x="58257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2" y="84454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19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19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5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19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 rot="18900000">
            <a:off x="2137434" y="304372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 rot="18900000">
            <a:off x="2137434" y="16873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21660" y="197604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1660" y="197604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460" y="20433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5460" y="20433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7495" y="1738789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5"/>
                </a:lnTo>
                <a:lnTo>
                  <a:pt x="60455" y="192439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45844" y="165150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 rot="18900000">
            <a:off x="788144" y="16873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1660" y="3053585"/>
            <a:ext cx="1295400" cy="294640"/>
          </a:xfrm>
          <a:prstGeom prst="rect">
            <a:avLst/>
          </a:prstGeom>
          <a:solidFill>
            <a:srgbClr val="EBF1DE">
              <a:alpha val="85099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44696" y="3489218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9" y="0"/>
                </a:moveTo>
                <a:lnTo>
                  <a:pt x="0" y="46236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9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08" y="1807"/>
                </a:lnTo>
                <a:lnTo>
                  <a:pt x="73979" y="0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284331" y="70935"/>
                </a:lnTo>
                <a:lnTo>
                  <a:pt x="1282523" y="78770"/>
                </a:lnTo>
                <a:lnTo>
                  <a:pt x="1289963" y="90666"/>
                </a:lnTo>
                <a:lnTo>
                  <a:pt x="1297793" y="92473"/>
                </a:lnTo>
                <a:lnTo>
                  <a:pt x="1351452" y="58936"/>
                </a:lnTo>
                <a:lnTo>
                  <a:pt x="1347816" y="58936"/>
                </a:lnTo>
                <a:lnTo>
                  <a:pt x="1347816" y="57006"/>
                </a:lnTo>
                <a:lnTo>
                  <a:pt x="1341078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4" y="33536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6"/>
                </a:lnTo>
                <a:lnTo>
                  <a:pt x="47924" y="46237"/>
                </a:lnTo>
                <a:lnTo>
                  <a:pt x="68243" y="58936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6" y="33536"/>
                </a:lnTo>
                <a:lnTo>
                  <a:pt x="1347816" y="58936"/>
                </a:lnTo>
                <a:lnTo>
                  <a:pt x="1351452" y="58936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30693" y="35467"/>
                </a:moveTo>
                <a:lnTo>
                  <a:pt x="30693" y="57006"/>
                </a:lnTo>
                <a:lnTo>
                  <a:pt x="47924" y="46237"/>
                </a:lnTo>
                <a:lnTo>
                  <a:pt x="30693" y="35467"/>
                </a:lnTo>
                <a:close/>
              </a:path>
              <a:path w="137223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1372235" h="92710">
                <a:moveTo>
                  <a:pt x="1341078" y="35467"/>
                </a:moveTo>
                <a:lnTo>
                  <a:pt x="1323847" y="46236"/>
                </a:lnTo>
                <a:lnTo>
                  <a:pt x="1341078" y="57006"/>
                </a:lnTo>
                <a:lnTo>
                  <a:pt x="1341078" y="35467"/>
                </a:lnTo>
                <a:close/>
              </a:path>
              <a:path w="1372235" h="92710">
                <a:moveTo>
                  <a:pt x="1347816" y="35467"/>
                </a:moveTo>
                <a:lnTo>
                  <a:pt x="1341078" y="35467"/>
                </a:lnTo>
                <a:lnTo>
                  <a:pt x="1341078" y="57006"/>
                </a:lnTo>
                <a:lnTo>
                  <a:pt x="1347816" y="57006"/>
                </a:lnTo>
                <a:lnTo>
                  <a:pt x="1347816" y="35467"/>
                </a:lnTo>
                <a:close/>
              </a:path>
              <a:path w="1372235" h="92710">
                <a:moveTo>
                  <a:pt x="65156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6" y="35467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6" y="1808"/>
                </a:lnTo>
                <a:lnTo>
                  <a:pt x="1282523" y="13704"/>
                </a:lnTo>
                <a:lnTo>
                  <a:pt x="1284331" y="21539"/>
                </a:lnTo>
                <a:lnTo>
                  <a:pt x="1323847" y="46236"/>
                </a:lnTo>
                <a:lnTo>
                  <a:pt x="1341078" y="35467"/>
                </a:lnTo>
                <a:lnTo>
                  <a:pt x="1347816" y="35467"/>
                </a:lnTo>
                <a:lnTo>
                  <a:pt x="1347816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47703" y="3512596"/>
            <a:ext cx="365760" cy="130175"/>
          </a:xfrm>
          <a:custGeom>
            <a:avLst/>
            <a:gdLst/>
            <a:ahLst/>
            <a:cxnLst/>
            <a:rect l="l" t="t" r="r" b="b"/>
            <a:pathLst>
              <a:path w="365759" h="130175">
                <a:moveTo>
                  <a:pt x="0" y="0"/>
                </a:moveTo>
                <a:lnTo>
                  <a:pt x="365759" y="0"/>
                </a:lnTo>
                <a:lnTo>
                  <a:pt x="365759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309932" y="3398011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14997" y="4647153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09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3"/>
                </a:lnTo>
                <a:lnTo>
                  <a:pt x="46237" y="1371772"/>
                </a:lnTo>
                <a:lnTo>
                  <a:pt x="61213" y="1347811"/>
                </a:lnTo>
                <a:lnTo>
                  <a:pt x="33537" y="1347811"/>
                </a:lnTo>
                <a:lnTo>
                  <a:pt x="33537" y="1303528"/>
                </a:lnTo>
                <a:lnTo>
                  <a:pt x="21540" y="1284331"/>
                </a:lnTo>
                <a:lnTo>
                  <a:pt x="13704" y="1282523"/>
                </a:lnTo>
                <a:close/>
              </a:path>
              <a:path w="92709" h="1372235">
                <a:moveTo>
                  <a:pt x="33537" y="1303528"/>
                </a:moveTo>
                <a:lnTo>
                  <a:pt x="33537" y="1347811"/>
                </a:lnTo>
                <a:lnTo>
                  <a:pt x="58937" y="1347811"/>
                </a:lnTo>
                <a:lnTo>
                  <a:pt x="58937" y="1341079"/>
                </a:lnTo>
                <a:lnTo>
                  <a:pt x="35468" y="1341079"/>
                </a:lnTo>
                <a:lnTo>
                  <a:pt x="46237" y="1323848"/>
                </a:lnTo>
                <a:lnTo>
                  <a:pt x="33537" y="1303528"/>
                </a:lnTo>
                <a:close/>
              </a:path>
              <a:path w="92709" h="1372235">
                <a:moveTo>
                  <a:pt x="78770" y="1282523"/>
                </a:moveTo>
                <a:lnTo>
                  <a:pt x="70935" y="1284331"/>
                </a:lnTo>
                <a:lnTo>
                  <a:pt x="58937" y="1303528"/>
                </a:lnTo>
                <a:lnTo>
                  <a:pt x="58937" y="1347811"/>
                </a:lnTo>
                <a:lnTo>
                  <a:pt x="61213" y="1347811"/>
                </a:lnTo>
                <a:lnTo>
                  <a:pt x="92474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09" h="1372235">
                <a:moveTo>
                  <a:pt x="46237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8"/>
                </a:lnTo>
                <a:close/>
              </a:path>
              <a:path w="92709" h="1372235">
                <a:moveTo>
                  <a:pt x="58937" y="1303528"/>
                </a:moveTo>
                <a:lnTo>
                  <a:pt x="46237" y="1323848"/>
                </a:lnTo>
                <a:lnTo>
                  <a:pt x="57007" y="1341079"/>
                </a:lnTo>
                <a:lnTo>
                  <a:pt x="58937" y="1341079"/>
                </a:lnTo>
                <a:lnTo>
                  <a:pt x="58937" y="1303528"/>
                </a:lnTo>
                <a:close/>
              </a:path>
              <a:path w="92709" h="1372235">
                <a:moveTo>
                  <a:pt x="46236" y="47924"/>
                </a:moveTo>
                <a:lnTo>
                  <a:pt x="33537" y="68244"/>
                </a:lnTo>
                <a:lnTo>
                  <a:pt x="33537" y="1303528"/>
                </a:lnTo>
                <a:lnTo>
                  <a:pt x="46237" y="1323848"/>
                </a:lnTo>
                <a:lnTo>
                  <a:pt x="58937" y="1303528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09" h="13722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7" y="23956"/>
                </a:lnTo>
                <a:lnTo>
                  <a:pt x="61209" y="23956"/>
                </a:lnTo>
                <a:lnTo>
                  <a:pt x="46236" y="0"/>
                </a:lnTo>
                <a:close/>
              </a:path>
              <a:path w="92709" h="1372235">
                <a:moveTo>
                  <a:pt x="61209" y="23956"/>
                </a:moveTo>
                <a:lnTo>
                  <a:pt x="58937" y="23956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09" y="23956"/>
                </a:lnTo>
                <a:close/>
              </a:path>
              <a:path w="92709" h="1372235">
                <a:moveTo>
                  <a:pt x="58937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1372235">
                <a:moveTo>
                  <a:pt x="58937" y="23956"/>
                </a:moveTo>
                <a:lnTo>
                  <a:pt x="33537" y="23956"/>
                </a:lnTo>
                <a:lnTo>
                  <a:pt x="33537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6"/>
                </a:lnTo>
                <a:close/>
              </a:path>
              <a:path w="92709" h="13722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1234" y="5195879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4939" y="6093154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2" y="78770"/>
                </a:lnTo>
                <a:lnTo>
                  <a:pt x="1289964" y="90666"/>
                </a:lnTo>
                <a:lnTo>
                  <a:pt x="1297793" y="92473"/>
                </a:lnTo>
                <a:lnTo>
                  <a:pt x="1371771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8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8" y="35467"/>
                </a:moveTo>
                <a:lnTo>
                  <a:pt x="1323847" y="46236"/>
                </a:lnTo>
                <a:lnTo>
                  <a:pt x="1341078" y="57006"/>
                </a:lnTo>
                <a:lnTo>
                  <a:pt x="1341078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8" y="35467"/>
                </a:lnTo>
                <a:lnTo>
                  <a:pt x="1341078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8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8" y="1808"/>
                </a:lnTo>
                <a:lnTo>
                  <a:pt x="1282523" y="13704"/>
                </a:lnTo>
                <a:lnTo>
                  <a:pt x="1284333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87945" y="6139391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50175" y="600100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01468" y="4272527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3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3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3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3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3" y="328458"/>
                </a:lnTo>
                <a:lnTo>
                  <a:pt x="58257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2" y="84455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19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19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19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 rot="18900000">
            <a:off x="2077000" y="564671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18900000">
            <a:off x="2053198" y="431474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61225" y="457998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1225" y="4579984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1225" y="4579984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5025" y="464723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5025" y="464723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5025" y="4647239"/>
            <a:ext cx="1369695" cy="1370330"/>
          </a:xfrm>
          <a:custGeom>
            <a:avLst/>
            <a:gdLst/>
            <a:ahLst/>
            <a:cxnLst/>
            <a:rect l="l" t="t" r="r" b="b"/>
            <a:pathLst>
              <a:path w="1369695" h="1370329">
                <a:moveTo>
                  <a:pt x="0" y="0"/>
                </a:moveTo>
                <a:lnTo>
                  <a:pt x="1369378" y="0"/>
                </a:lnTo>
                <a:lnTo>
                  <a:pt x="1369378" y="1370058"/>
                </a:lnTo>
                <a:lnTo>
                  <a:pt x="0" y="137005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7061" y="4342725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7"/>
                </a:lnTo>
                <a:lnTo>
                  <a:pt x="60455" y="192440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75506" y="4254500"/>
            <a:ext cx="40068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18900000">
            <a:off x="727710" y="429035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3125" y="5657522"/>
            <a:ext cx="1331595" cy="327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575"/>
              </a:lnSpc>
            </a:pPr>
            <a:r>
              <a:rPr sz="2800" b="1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738372" y="2452312"/>
            <a:ext cx="2026920" cy="152400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1953693" y="45003"/>
                </a:moveTo>
                <a:lnTo>
                  <a:pt x="0" y="126941"/>
                </a:lnTo>
                <a:lnTo>
                  <a:pt x="1065" y="152319"/>
                </a:lnTo>
                <a:lnTo>
                  <a:pt x="1954757" y="70380"/>
                </a:lnTo>
                <a:lnTo>
                  <a:pt x="1975977" y="56779"/>
                </a:lnTo>
                <a:lnTo>
                  <a:pt x="1953693" y="45003"/>
                </a:lnTo>
                <a:close/>
              </a:path>
              <a:path w="2026920" h="152400">
                <a:moveTo>
                  <a:pt x="2004331" y="43035"/>
                </a:moveTo>
                <a:lnTo>
                  <a:pt x="2000628" y="43035"/>
                </a:lnTo>
                <a:lnTo>
                  <a:pt x="2001692" y="68412"/>
                </a:lnTo>
                <a:lnTo>
                  <a:pt x="1954757" y="70380"/>
                </a:lnTo>
                <a:lnTo>
                  <a:pt x="1914131" y="96420"/>
                </a:lnTo>
                <a:lnTo>
                  <a:pt x="1912411" y="104275"/>
                </a:lnTo>
                <a:lnTo>
                  <a:pt x="1919982" y="116085"/>
                </a:lnTo>
                <a:lnTo>
                  <a:pt x="1927837" y="117805"/>
                </a:lnTo>
                <a:lnTo>
                  <a:pt x="2026342" y="54667"/>
                </a:lnTo>
                <a:lnTo>
                  <a:pt x="2004331" y="43035"/>
                </a:lnTo>
                <a:close/>
              </a:path>
              <a:path w="2026920" h="152400">
                <a:moveTo>
                  <a:pt x="1975977" y="56779"/>
                </a:moveTo>
                <a:lnTo>
                  <a:pt x="1954757" y="70380"/>
                </a:lnTo>
                <a:lnTo>
                  <a:pt x="2001692" y="68412"/>
                </a:lnTo>
                <a:lnTo>
                  <a:pt x="2001631" y="66951"/>
                </a:lnTo>
                <a:lnTo>
                  <a:pt x="1995225" y="66951"/>
                </a:lnTo>
                <a:lnTo>
                  <a:pt x="1975977" y="56779"/>
                </a:lnTo>
                <a:close/>
              </a:path>
              <a:path w="2026920" h="152400">
                <a:moveTo>
                  <a:pt x="1994306" y="45031"/>
                </a:moveTo>
                <a:lnTo>
                  <a:pt x="1975977" y="56779"/>
                </a:lnTo>
                <a:lnTo>
                  <a:pt x="1995225" y="66951"/>
                </a:lnTo>
                <a:lnTo>
                  <a:pt x="1994306" y="45031"/>
                </a:lnTo>
                <a:close/>
              </a:path>
              <a:path w="2026920" h="152400">
                <a:moveTo>
                  <a:pt x="2000712" y="45031"/>
                </a:moveTo>
                <a:lnTo>
                  <a:pt x="1994306" y="45031"/>
                </a:lnTo>
                <a:lnTo>
                  <a:pt x="1995225" y="66951"/>
                </a:lnTo>
                <a:lnTo>
                  <a:pt x="2001631" y="66951"/>
                </a:lnTo>
                <a:lnTo>
                  <a:pt x="2000712" y="45031"/>
                </a:lnTo>
                <a:close/>
              </a:path>
              <a:path w="2026920" h="152400">
                <a:moveTo>
                  <a:pt x="2000628" y="43035"/>
                </a:moveTo>
                <a:lnTo>
                  <a:pt x="1953693" y="45003"/>
                </a:lnTo>
                <a:lnTo>
                  <a:pt x="1975977" y="56779"/>
                </a:lnTo>
                <a:lnTo>
                  <a:pt x="1994306" y="45031"/>
                </a:lnTo>
                <a:lnTo>
                  <a:pt x="2000712" y="45031"/>
                </a:lnTo>
                <a:lnTo>
                  <a:pt x="2000628" y="43035"/>
                </a:lnTo>
                <a:close/>
              </a:path>
              <a:path w="2026920" h="152400">
                <a:moveTo>
                  <a:pt x="1922896" y="0"/>
                </a:moveTo>
                <a:lnTo>
                  <a:pt x="1915213" y="2371"/>
                </a:lnTo>
                <a:lnTo>
                  <a:pt x="1908658" y="14773"/>
                </a:lnTo>
                <a:lnTo>
                  <a:pt x="1911028" y="22457"/>
                </a:lnTo>
                <a:lnTo>
                  <a:pt x="1953693" y="45003"/>
                </a:lnTo>
                <a:lnTo>
                  <a:pt x="2000628" y="43035"/>
                </a:lnTo>
                <a:lnTo>
                  <a:pt x="2004331" y="43035"/>
                </a:lnTo>
                <a:lnTo>
                  <a:pt x="19228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39264" y="2753182"/>
            <a:ext cx="1660525" cy="340360"/>
          </a:xfrm>
          <a:custGeom>
            <a:avLst/>
            <a:gdLst/>
            <a:ahLst/>
            <a:cxnLst/>
            <a:rect l="l" t="t" r="r" b="b"/>
            <a:pathLst>
              <a:path w="1660525" h="340360">
                <a:moveTo>
                  <a:pt x="0" y="340290"/>
                </a:moveTo>
                <a:lnTo>
                  <a:pt x="1659969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48827" y="2074960"/>
            <a:ext cx="2092325" cy="683260"/>
          </a:xfrm>
          <a:custGeom>
            <a:avLst/>
            <a:gdLst/>
            <a:ahLst/>
            <a:cxnLst/>
            <a:rect l="l" t="t" r="r" b="b"/>
            <a:pathLst>
              <a:path w="2092325" h="683260">
                <a:moveTo>
                  <a:pt x="0" y="0"/>
                </a:moveTo>
                <a:lnTo>
                  <a:pt x="2092148" y="682639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1089" y="2753182"/>
            <a:ext cx="2080260" cy="693420"/>
          </a:xfrm>
          <a:custGeom>
            <a:avLst/>
            <a:gdLst/>
            <a:ahLst/>
            <a:cxnLst/>
            <a:rect l="l" t="t" r="r" b="b"/>
            <a:pathLst>
              <a:path w="2080259" h="693420">
                <a:moveTo>
                  <a:pt x="0" y="693378"/>
                </a:moveTo>
                <a:lnTo>
                  <a:pt x="2079886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46327" y="1725592"/>
            <a:ext cx="1652905" cy="1028065"/>
          </a:xfrm>
          <a:custGeom>
            <a:avLst/>
            <a:gdLst/>
            <a:ahLst/>
            <a:cxnLst/>
            <a:rect l="l" t="t" r="r" b="b"/>
            <a:pathLst>
              <a:path w="1652904" h="1028064">
                <a:moveTo>
                  <a:pt x="0" y="0"/>
                </a:moveTo>
                <a:lnTo>
                  <a:pt x="1652906" y="102759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61282" y="317243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93806" y="6992"/>
                </a:lnTo>
                <a:lnTo>
                  <a:pt x="56154" y="26463"/>
                </a:lnTo>
                <a:lnTo>
                  <a:pt x="26463" y="56154"/>
                </a:lnTo>
                <a:lnTo>
                  <a:pt x="6992" y="93806"/>
                </a:lnTo>
                <a:lnTo>
                  <a:pt x="0" y="137160"/>
                </a:lnTo>
                <a:lnTo>
                  <a:pt x="6992" y="180513"/>
                </a:lnTo>
                <a:lnTo>
                  <a:pt x="26463" y="218165"/>
                </a:lnTo>
                <a:lnTo>
                  <a:pt x="56154" y="247856"/>
                </a:lnTo>
                <a:lnTo>
                  <a:pt x="93806" y="267327"/>
                </a:lnTo>
                <a:lnTo>
                  <a:pt x="137160" y="274320"/>
                </a:lnTo>
                <a:lnTo>
                  <a:pt x="180513" y="267327"/>
                </a:lnTo>
                <a:lnTo>
                  <a:pt x="218165" y="247856"/>
                </a:lnTo>
                <a:lnTo>
                  <a:pt x="247856" y="218165"/>
                </a:lnTo>
                <a:lnTo>
                  <a:pt x="267327" y="180513"/>
                </a:lnTo>
                <a:lnTo>
                  <a:pt x="274320" y="137160"/>
                </a:lnTo>
                <a:lnTo>
                  <a:pt x="267327" y="93806"/>
                </a:lnTo>
                <a:lnTo>
                  <a:pt x="247856" y="56154"/>
                </a:lnTo>
                <a:lnTo>
                  <a:pt x="218165" y="26463"/>
                </a:lnTo>
                <a:lnTo>
                  <a:pt x="180513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98442" y="3172435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61282" y="330959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61282" y="317243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137160"/>
                </a:moveTo>
                <a:lnTo>
                  <a:pt x="6992" y="93806"/>
                </a:lnTo>
                <a:lnTo>
                  <a:pt x="26463" y="56155"/>
                </a:lnTo>
                <a:lnTo>
                  <a:pt x="56155" y="26463"/>
                </a:lnTo>
                <a:lnTo>
                  <a:pt x="93806" y="6992"/>
                </a:lnTo>
                <a:lnTo>
                  <a:pt x="137160" y="0"/>
                </a:lnTo>
                <a:lnTo>
                  <a:pt x="180513" y="6992"/>
                </a:lnTo>
                <a:lnTo>
                  <a:pt x="218164" y="26463"/>
                </a:lnTo>
                <a:lnTo>
                  <a:pt x="247856" y="56155"/>
                </a:lnTo>
                <a:lnTo>
                  <a:pt x="267327" y="93806"/>
                </a:lnTo>
                <a:lnTo>
                  <a:pt x="274320" y="137160"/>
                </a:lnTo>
                <a:lnTo>
                  <a:pt x="267327" y="180513"/>
                </a:lnTo>
                <a:lnTo>
                  <a:pt x="247856" y="218164"/>
                </a:lnTo>
                <a:lnTo>
                  <a:pt x="218164" y="247856"/>
                </a:lnTo>
                <a:lnTo>
                  <a:pt x="180513" y="267327"/>
                </a:lnTo>
                <a:lnTo>
                  <a:pt x="137160" y="274320"/>
                </a:lnTo>
                <a:lnTo>
                  <a:pt x="93806" y="267327"/>
                </a:lnTo>
                <a:lnTo>
                  <a:pt x="56155" y="247856"/>
                </a:lnTo>
                <a:lnTo>
                  <a:pt x="26463" y="218164"/>
                </a:lnTo>
                <a:lnTo>
                  <a:pt x="6992" y="180513"/>
                </a:lnTo>
                <a:lnTo>
                  <a:pt x="0" y="1371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5603" y="6551676"/>
            <a:ext cx="13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5" dirty="0"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7535" y="1507879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79761" y="1086611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213" y="1086611"/>
            <a:ext cx="3079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6230" algn="l"/>
              </a:tabLst>
            </a:pP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	</a:t>
            </a: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7862" y="1526540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5949" y="153974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72367" y="149418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976354" y="3076648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97368" y="308934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368" y="308934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168" y="308934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168" y="308934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7368" y="3394148"/>
            <a:ext cx="304800" cy="304800"/>
          </a:xfrm>
          <a:prstGeom prst="rect">
            <a:avLst/>
          </a:prstGeom>
          <a:solidFill>
            <a:srgbClr val="9BBB59"/>
          </a:solidFill>
          <a:ln w="254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168" y="3394148"/>
            <a:ext cx="304800" cy="304800"/>
          </a:xfrm>
          <a:prstGeom prst="rect">
            <a:avLst/>
          </a:prstGeom>
          <a:solidFill>
            <a:srgbClr val="77933C"/>
          </a:solidFill>
          <a:ln w="254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4994" y="309727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6739" y="310946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117" y="3075649"/>
            <a:ext cx="303530" cy="304800"/>
          </a:xfrm>
          <a:prstGeom prst="rect">
            <a:avLst/>
          </a:prstGeom>
          <a:solidFill>
            <a:srgbClr val="F2DCDB"/>
          </a:solidFill>
          <a:ln w="25400">
            <a:solidFill>
              <a:srgbClr val="0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14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59117" y="3075649"/>
            <a:ext cx="609600" cy="623570"/>
          </a:xfrm>
          <a:custGeom>
            <a:avLst/>
            <a:gdLst/>
            <a:ahLst/>
            <a:cxnLst/>
            <a:rect l="l" t="t" r="r" b="b"/>
            <a:pathLst>
              <a:path w="609600" h="623570">
                <a:moveTo>
                  <a:pt x="0" y="0"/>
                </a:moveTo>
                <a:lnTo>
                  <a:pt x="609408" y="0"/>
                </a:lnTo>
                <a:lnTo>
                  <a:pt x="609408" y="623300"/>
                </a:lnTo>
                <a:lnTo>
                  <a:pt x="0" y="6233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281154" y="3960491"/>
          <a:ext cx="6057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84668" y="3960491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414994" y="398119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26739" y="3993388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7600" y="3959491"/>
            <a:ext cx="606425" cy="623570"/>
          </a:xfrm>
          <a:custGeom>
            <a:avLst/>
            <a:gdLst/>
            <a:ahLst/>
            <a:cxnLst/>
            <a:rect l="l" t="t" r="r" b="b"/>
            <a:pathLst>
              <a:path w="606425" h="623570">
                <a:moveTo>
                  <a:pt x="0" y="0"/>
                </a:moveTo>
                <a:lnTo>
                  <a:pt x="605883" y="0"/>
                </a:lnTo>
                <a:lnTo>
                  <a:pt x="605883" y="623299"/>
                </a:lnTo>
                <a:lnTo>
                  <a:pt x="0" y="6232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2401" y="395949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75101" y="3972192"/>
            <a:ext cx="274320" cy="279400"/>
          </a:xfrm>
          <a:prstGeom prst="rect">
            <a:avLst/>
          </a:prstGeom>
          <a:solidFill>
            <a:srgbClr val="E6B9B8"/>
          </a:solidFill>
        </p:spPr>
        <p:txBody>
          <a:bodyPr vert="horz" wrap="square" lIns="0" tIns="190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976354" y="4830634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84668" y="4855978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414994" y="4874259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26739" y="4889500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57600" y="4854978"/>
            <a:ext cx="607060" cy="591185"/>
          </a:xfrm>
          <a:custGeom>
            <a:avLst/>
            <a:gdLst/>
            <a:ahLst/>
            <a:cxnLst/>
            <a:rect l="l" t="t" r="r" b="b"/>
            <a:pathLst>
              <a:path w="607060" h="591185">
                <a:moveTo>
                  <a:pt x="0" y="0"/>
                </a:moveTo>
                <a:lnTo>
                  <a:pt x="606472" y="0"/>
                </a:lnTo>
                <a:lnTo>
                  <a:pt x="606472" y="591029"/>
                </a:lnTo>
                <a:lnTo>
                  <a:pt x="0" y="59102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7600" y="515978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670300" y="5172480"/>
            <a:ext cx="279400" cy="25209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540" rIns="0" bIns="0" rtlCol="0">
            <a:spAutoFit/>
          </a:bodyPr>
          <a:lstStyle/>
          <a:p>
            <a:pPr marL="75565">
              <a:lnSpc>
                <a:spcPts val="1955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2281154" y="5739000"/>
          <a:ext cx="6057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484668" y="5739820"/>
          <a:ext cx="609600" cy="60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1414994" y="5758179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26739" y="577341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57600" y="5738822"/>
            <a:ext cx="606425" cy="609600"/>
          </a:xfrm>
          <a:custGeom>
            <a:avLst/>
            <a:gdLst/>
            <a:ahLst/>
            <a:cxnLst/>
            <a:rect l="l" t="t" r="r" b="b"/>
            <a:pathLst>
              <a:path w="606425" h="609600">
                <a:moveTo>
                  <a:pt x="0" y="0"/>
                </a:moveTo>
                <a:lnTo>
                  <a:pt x="605882" y="0"/>
                </a:lnTo>
                <a:lnTo>
                  <a:pt x="605882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2400" y="604362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75100" y="6056322"/>
            <a:ext cx="274320" cy="279400"/>
          </a:xfrm>
          <a:prstGeom prst="rect">
            <a:avLst/>
          </a:prstGeom>
          <a:solidFill>
            <a:srgbClr val="953735"/>
          </a:solidFill>
        </p:spPr>
        <p:txBody>
          <a:bodyPr vert="horz" wrap="square" lIns="0" tIns="317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6994626" y="3062949"/>
          <a:ext cx="304800" cy="1191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291099"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291100">
                <a:tc>
                  <a:txBody>
                    <a:bodyPr/>
                    <a:lstStyle/>
                    <a:p>
                      <a:pPr marL="17145" algn="ctr">
                        <a:lnSpc>
                          <a:spcPts val="206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5098333" y="3090349"/>
          <a:ext cx="120713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292734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6557278" y="299059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38313" y="302107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913556" y="308934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13556" y="308934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926256" y="3102048"/>
            <a:ext cx="279400" cy="286385"/>
          </a:xfrm>
          <a:prstGeom prst="rect">
            <a:avLst/>
          </a:prstGeom>
          <a:solidFill>
            <a:srgbClr val="F2DCDB"/>
          </a:solidFill>
        </p:spPr>
        <p:txBody>
          <a:bodyPr vert="horz" wrap="square" lIns="0" tIns="381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913556" y="3089348"/>
            <a:ext cx="1068070" cy="318770"/>
          </a:xfrm>
          <a:custGeom>
            <a:avLst/>
            <a:gdLst/>
            <a:ahLst/>
            <a:cxnLst/>
            <a:rect l="l" t="t" r="r" b="b"/>
            <a:pathLst>
              <a:path w="1068070" h="318770">
                <a:moveTo>
                  <a:pt x="0" y="0"/>
                </a:moveTo>
                <a:lnTo>
                  <a:pt x="1067624" y="0"/>
                </a:lnTo>
                <a:lnTo>
                  <a:pt x="1067624" y="318500"/>
                </a:lnTo>
                <a:lnTo>
                  <a:pt x="0" y="318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6998168" y="4609236"/>
          <a:ext cx="3048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5092700" y="4622937"/>
          <a:ext cx="122428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7340"/>
                <a:gridCol w="30734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6540912" y="456031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75773" y="4545076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7898747" y="4609237"/>
          <a:ext cx="1077594" cy="31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467994"/>
              </a:tblGrid>
              <a:tr h="31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6618241" y="2528315"/>
            <a:ext cx="1084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Flattened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81783" y="2564891"/>
            <a:ext cx="1606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Filtering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steps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50016" y="5789676"/>
            <a:ext cx="96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495800" y="3255449"/>
            <a:ext cx="381000" cy="291465"/>
          </a:xfrm>
          <a:custGeom>
            <a:avLst/>
            <a:gdLst/>
            <a:ahLst/>
            <a:cxnLst/>
            <a:rect l="l" t="t" r="r" b="b"/>
            <a:pathLst>
              <a:path w="381000" h="291464">
                <a:moveTo>
                  <a:pt x="235450" y="0"/>
                </a:moveTo>
                <a:lnTo>
                  <a:pt x="235450" y="72774"/>
                </a:lnTo>
                <a:lnTo>
                  <a:pt x="0" y="72774"/>
                </a:lnTo>
                <a:lnTo>
                  <a:pt x="0" y="218324"/>
                </a:lnTo>
                <a:lnTo>
                  <a:pt x="235450" y="218324"/>
                </a:lnTo>
                <a:lnTo>
                  <a:pt x="235450" y="291099"/>
                </a:lnTo>
                <a:lnTo>
                  <a:pt x="381000" y="145549"/>
                </a:lnTo>
                <a:lnTo>
                  <a:pt x="23545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95800" y="3255449"/>
            <a:ext cx="381000" cy="291465"/>
          </a:xfrm>
          <a:custGeom>
            <a:avLst/>
            <a:gdLst/>
            <a:ahLst/>
            <a:cxnLst/>
            <a:rect l="l" t="t" r="r" b="b"/>
            <a:pathLst>
              <a:path w="381000" h="291464">
                <a:moveTo>
                  <a:pt x="0" y="72775"/>
                </a:moveTo>
                <a:lnTo>
                  <a:pt x="235450" y="72775"/>
                </a:lnTo>
                <a:lnTo>
                  <a:pt x="235450" y="0"/>
                </a:lnTo>
                <a:lnTo>
                  <a:pt x="381000" y="145550"/>
                </a:lnTo>
                <a:lnTo>
                  <a:pt x="235450" y="291100"/>
                </a:lnTo>
                <a:lnTo>
                  <a:pt x="235450" y="218325"/>
                </a:lnTo>
                <a:lnTo>
                  <a:pt x="0" y="218325"/>
                </a:lnTo>
                <a:lnTo>
                  <a:pt x="0" y="72775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37021" y="4182769"/>
            <a:ext cx="355600" cy="313690"/>
          </a:xfrm>
          <a:custGeom>
            <a:avLst/>
            <a:gdLst/>
            <a:ahLst/>
            <a:cxnLst/>
            <a:rect l="l" t="t" r="r" b="b"/>
            <a:pathLst>
              <a:path w="355600" h="313689">
                <a:moveTo>
                  <a:pt x="82440" y="0"/>
                </a:moveTo>
                <a:lnTo>
                  <a:pt x="0" y="119951"/>
                </a:lnTo>
                <a:lnTo>
                  <a:pt x="194039" y="253312"/>
                </a:lnTo>
                <a:lnTo>
                  <a:pt x="152817" y="313288"/>
                </a:lnTo>
                <a:lnTo>
                  <a:pt x="355210" y="275779"/>
                </a:lnTo>
                <a:lnTo>
                  <a:pt x="328815" y="133362"/>
                </a:lnTo>
                <a:lnTo>
                  <a:pt x="276480" y="133362"/>
                </a:lnTo>
                <a:lnTo>
                  <a:pt x="82440" y="0"/>
                </a:lnTo>
                <a:close/>
              </a:path>
              <a:path w="355600" h="313689">
                <a:moveTo>
                  <a:pt x="317700" y="73386"/>
                </a:moveTo>
                <a:lnTo>
                  <a:pt x="276480" y="133362"/>
                </a:lnTo>
                <a:lnTo>
                  <a:pt x="328815" y="133362"/>
                </a:lnTo>
                <a:lnTo>
                  <a:pt x="317700" y="73386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37020" y="4182770"/>
            <a:ext cx="355600" cy="313690"/>
          </a:xfrm>
          <a:custGeom>
            <a:avLst/>
            <a:gdLst/>
            <a:ahLst/>
            <a:cxnLst/>
            <a:rect l="l" t="t" r="r" b="b"/>
            <a:pathLst>
              <a:path w="355600" h="313689">
                <a:moveTo>
                  <a:pt x="82441" y="0"/>
                </a:moveTo>
                <a:lnTo>
                  <a:pt x="276480" y="133361"/>
                </a:lnTo>
                <a:lnTo>
                  <a:pt x="317701" y="73386"/>
                </a:lnTo>
                <a:lnTo>
                  <a:pt x="355210" y="275778"/>
                </a:lnTo>
                <a:lnTo>
                  <a:pt x="152818" y="313288"/>
                </a:lnTo>
                <a:lnTo>
                  <a:pt x="194039" y="253312"/>
                </a:lnTo>
                <a:lnTo>
                  <a:pt x="0" y="119950"/>
                </a:lnTo>
                <a:lnTo>
                  <a:pt x="82441" y="0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55514" y="5203422"/>
            <a:ext cx="314325" cy="354330"/>
          </a:xfrm>
          <a:custGeom>
            <a:avLst/>
            <a:gdLst/>
            <a:ahLst/>
            <a:cxnLst/>
            <a:rect l="l" t="t" r="r" b="b"/>
            <a:pathLst>
              <a:path w="314325" h="354329">
                <a:moveTo>
                  <a:pt x="119426" y="0"/>
                </a:moveTo>
                <a:lnTo>
                  <a:pt x="0" y="83198"/>
                </a:lnTo>
                <a:lnTo>
                  <a:pt x="134588" y="276390"/>
                </a:lnTo>
                <a:lnTo>
                  <a:pt x="74874" y="317990"/>
                </a:lnTo>
                <a:lnTo>
                  <a:pt x="277500" y="354216"/>
                </a:lnTo>
                <a:lnTo>
                  <a:pt x="306290" y="193191"/>
                </a:lnTo>
                <a:lnTo>
                  <a:pt x="254013" y="193191"/>
                </a:lnTo>
                <a:lnTo>
                  <a:pt x="119426" y="0"/>
                </a:lnTo>
                <a:close/>
              </a:path>
              <a:path w="314325" h="354329">
                <a:moveTo>
                  <a:pt x="313728" y="151591"/>
                </a:moveTo>
                <a:lnTo>
                  <a:pt x="254013" y="193191"/>
                </a:lnTo>
                <a:lnTo>
                  <a:pt x="306290" y="193191"/>
                </a:lnTo>
                <a:lnTo>
                  <a:pt x="313728" y="15159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55514" y="5203421"/>
            <a:ext cx="314325" cy="354330"/>
          </a:xfrm>
          <a:custGeom>
            <a:avLst/>
            <a:gdLst/>
            <a:ahLst/>
            <a:cxnLst/>
            <a:rect l="l" t="t" r="r" b="b"/>
            <a:pathLst>
              <a:path w="314325" h="354329">
                <a:moveTo>
                  <a:pt x="119426" y="0"/>
                </a:moveTo>
                <a:lnTo>
                  <a:pt x="254014" y="193191"/>
                </a:lnTo>
                <a:lnTo>
                  <a:pt x="313727" y="151591"/>
                </a:lnTo>
                <a:lnTo>
                  <a:pt x="277500" y="354217"/>
                </a:lnTo>
                <a:lnTo>
                  <a:pt x="74874" y="317989"/>
                </a:lnTo>
                <a:lnTo>
                  <a:pt x="134587" y="276390"/>
                </a:lnTo>
                <a:lnTo>
                  <a:pt x="0" y="83199"/>
                </a:lnTo>
                <a:lnTo>
                  <a:pt x="119426" y="0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2400" y="2269756"/>
            <a:ext cx="1231265" cy="902969"/>
          </a:xfrm>
          <a:custGeom>
            <a:avLst/>
            <a:gdLst/>
            <a:ahLst/>
            <a:cxnLst/>
            <a:rect l="l" t="t" r="r" b="b"/>
            <a:pathLst>
              <a:path w="1231265" h="902969">
                <a:moveTo>
                  <a:pt x="856196" y="514791"/>
                </a:moveTo>
                <a:lnTo>
                  <a:pt x="599337" y="514791"/>
                </a:lnTo>
                <a:lnTo>
                  <a:pt x="1230971" y="902619"/>
                </a:lnTo>
                <a:lnTo>
                  <a:pt x="856196" y="514791"/>
                </a:lnTo>
                <a:close/>
              </a:path>
              <a:path w="1231265" h="902969">
                <a:moveTo>
                  <a:pt x="1027435" y="0"/>
                </a:moveTo>
                <a:lnTo>
                  <a:pt x="0" y="0"/>
                </a:lnTo>
                <a:lnTo>
                  <a:pt x="0" y="514791"/>
                </a:lnTo>
                <a:lnTo>
                  <a:pt x="1027435" y="514791"/>
                </a:lnTo>
                <a:lnTo>
                  <a:pt x="102743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2400" y="2269756"/>
            <a:ext cx="1231265" cy="902969"/>
          </a:xfrm>
          <a:custGeom>
            <a:avLst/>
            <a:gdLst/>
            <a:ahLst/>
            <a:cxnLst/>
            <a:rect l="l" t="t" r="r" b="b"/>
            <a:pathLst>
              <a:path w="1231265" h="902969">
                <a:moveTo>
                  <a:pt x="0" y="0"/>
                </a:moveTo>
                <a:lnTo>
                  <a:pt x="599337" y="0"/>
                </a:lnTo>
                <a:lnTo>
                  <a:pt x="856196" y="0"/>
                </a:lnTo>
                <a:lnTo>
                  <a:pt x="1027436" y="0"/>
                </a:lnTo>
                <a:lnTo>
                  <a:pt x="1027436" y="300295"/>
                </a:lnTo>
                <a:lnTo>
                  <a:pt x="1027436" y="428992"/>
                </a:lnTo>
                <a:lnTo>
                  <a:pt x="1027436" y="514791"/>
                </a:lnTo>
                <a:lnTo>
                  <a:pt x="856196" y="514791"/>
                </a:lnTo>
                <a:lnTo>
                  <a:pt x="1230971" y="902618"/>
                </a:lnTo>
                <a:lnTo>
                  <a:pt x="599337" y="514791"/>
                </a:lnTo>
                <a:lnTo>
                  <a:pt x="0" y="514791"/>
                </a:lnTo>
                <a:lnTo>
                  <a:pt x="0" y="428992"/>
                </a:lnTo>
                <a:lnTo>
                  <a:pt x="0" y="30029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59718" y="2239771"/>
            <a:ext cx="835025" cy="11531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26670" indent="5715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2D dot  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326390">
              <a:lnSpc>
                <a:spcPct val="100000"/>
              </a:lnSpc>
              <a:tabLst>
                <a:tab pos="631190" algn="l"/>
              </a:tabLst>
            </a:pPr>
            <a:r>
              <a:rPr sz="1800" dirty="0">
                <a:latin typeface="Arial"/>
                <a:cs typeface="Arial"/>
              </a:rPr>
              <a:t>1	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150900" y="2050088"/>
            <a:ext cx="1231265" cy="902969"/>
          </a:xfrm>
          <a:custGeom>
            <a:avLst/>
            <a:gdLst/>
            <a:ahLst/>
            <a:cxnLst/>
            <a:rect l="l" t="t" r="r" b="b"/>
            <a:pathLst>
              <a:path w="1231264" h="902969">
                <a:moveTo>
                  <a:pt x="856197" y="514791"/>
                </a:moveTo>
                <a:lnTo>
                  <a:pt x="599338" y="514791"/>
                </a:lnTo>
                <a:lnTo>
                  <a:pt x="1230971" y="902619"/>
                </a:lnTo>
                <a:lnTo>
                  <a:pt x="856197" y="514791"/>
                </a:lnTo>
                <a:close/>
              </a:path>
              <a:path w="1231264" h="902969">
                <a:moveTo>
                  <a:pt x="1027436" y="0"/>
                </a:moveTo>
                <a:lnTo>
                  <a:pt x="0" y="0"/>
                </a:lnTo>
                <a:lnTo>
                  <a:pt x="0" y="514791"/>
                </a:lnTo>
                <a:lnTo>
                  <a:pt x="1027436" y="514791"/>
                </a:lnTo>
                <a:lnTo>
                  <a:pt x="102743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50900" y="2050088"/>
            <a:ext cx="1231265" cy="902969"/>
          </a:xfrm>
          <a:custGeom>
            <a:avLst/>
            <a:gdLst/>
            <a:ahLst/>
            <a:cxnLst/>
            <a:rect l="l" t="t" r="r" b="b"/>
            <a:pathLst>
              <a:path w="1231264" h="902969">
                <a:moveTo>
                  <a:pt x="0" y="0"/>
                </a:moveTo>
                <a:lnTo>
                  <a:pt x="599337" y="0"/>
                </a:lnTo>
                <a:lnTo>
                  <a:pt x="856196" y="0"/>
                </a:lnTo>
                <a:lnTo>
                  <a:pt x="1027436" y="0"/>
                </a:lnTo>
                <a:lnTo>
                  <a:pt x="1027436" y="300295"/>
                </a:lnTo>
                <a:lnTo>
                  <a:pt x="1027436" y="428992"/>
                </a:lnTo>
                <a:lnTo>
                  <a:pt x="1027436" y="514791"/>
                </a:lnTo>
                <a:lnTo>
                  <a:pt x="856196" y="514791"/>
                </a:lnTo>
                <a:lnTo>
                  <a:pt x="1230971" y="902618"/>
                </a:lnTo>
                <a:lnTo>
                  <a:pt x="599337" y="514791"/>
                </a:lnTo>
                <a:lnTo>
                  <a:pt x="0" y="514791"/>
                </a:lnTo>
                <a:lnTo>
                  <a:pt x="0" y="428992"/>
                </a:lnTo>
                <a:lnTo>
                  <a:pt x="0" y="30029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2049222" y="1488983"/>
          <a:ext cx="894080" cy="91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317500"/>
                <a:gridCol w="288290"/>
              </a:tblGrid>
              <a:tr h="306751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1654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29305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sp>
        <p:nvSpPr>
          <p:cNvPr id="73" name="object 73"/>
          <p:cNvSpPr txBox="1"/>
          <p:nvPr/>
        </p:nvSpPr>
        <p:spPr>
          <a:xfrm>
            <a:off x="5258218" y="2020315"/>
            <a:ext cx="8134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5715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1D dot  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74767" y="1736479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96992" y="1315211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44" y="1315211"/>
            <a:ext cx="1308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4623" y="1315211"/>
            <a:ext cx="1504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093" y="1755140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3179" y="176834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889598" y="172278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05752" y="2840228"/>
            <a:ext cx="1723389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Convolution: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R="26034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Flattened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13139" y="3293958"/>
            <a:ext cx="288925" cy="683260"/>
          </a:xfrm>
          <a:custGeom>
            <a:avLst/>
            <a:gdLst/>
            <a:ahLst/>
            <a:cxnLst/>
            <a:rect l="l" t="t" r="r" b="b"/>
            <a:pathLst>
              <a:path w="288925" h="683260">
                <a:moveTo>
                  <a:pt x="288439" y="538507"/>
                </a:moveTo>
                <a:lnTo>
                  <a:pt x="0" y="538507"/>
                </a:lnTo>
                <a:lnTo>
                  <a:pt x="144219" y="682727"/>
                </a:lnTo>
                <a:lnTo>
                  <a:pt x="288439" y="538507"/>
                </a:lnTo>
                <a:close/>
              </a:path>
              <a:path w="288925" h="683260">
                <a:moveTo>
                  <a:pt x="216329" y="0"/>
                </a:moveTo>
                <a:lnTo>
                  <a:pt x="72110" y="0"/>
                </a:lnTo>
                <a:lnTo>
                  <a:pt x="72110" y="538507"/>
                </a:lnTo>
                <a:lnTo>
                  <a:pt x="216329" y="538507"/>
                </a:lnTo>
                <a:lnTo>
                  <a:pt x="21632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3139" y="3293958"/>
            <a:ext cx="288925" cy="683260"/>
          </a:xfrm>
          <a:custGeom>
            <a:avLst/>
            <a:gdLst/>
            <a:ahLst/>
            <a:cxnLst/>
            <a:rect l="l" t="t" r="r" b="b"/>
            <a:pathLst>
              <a:path w="288925" h="683260">
                <a:moveTo>
                  <a:pt x="0" y="538507"/>
                </a:moveTo>
                <a:lnTo>
                  <a:pt x="72109" y="538507"/>
                </a:lnTo>
                <a:lnTo>
                  <a:pt x="72109" y="0"/>
                </a:lnTo>
                <a:lnTo>
                  <a:pt x="216329" y="0"/>
                </a:lnTo>
                <a:lnTo>
                  <a:pt x="216329" y="538507"/>
                </a:lnTo>
                <a:lnTo>
                  <a:pt x="288439" y="538507"/>
                </a:lnTo>
                <a:lnTo>
                  <a:pt x="144219" y="682727"/>
                </a:lnTo>
                <a:lnTo>
                  <a:pt x="0" y="538507"/>
                </a:lnTo>
                <a:close/>
              </a:path>
            </a:pathLst>
          </a:custGeom>
          <a:ln w="254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005686" y="4642435"/>
          <a:ext cx="304800" cy="119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291100">
                <a:tc>
                  <a:txBody>
                    <a:bodyPr/>
                    <a:lstStyle/>
                    <a:p>
                      <a:pPr marL="88900">
                        <a:lnSpc>
                          <a:spcPts val="208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291100">
                <a:tc>
                  <a:txBody>
                    <a:bodyPr/>
                    <a:lstStyle/>
                    <a:p>
                      <a:pPr marL="97155">
                        <a:lnSpc>
                          <a:spcPts val="206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9394" y="4669835"/>
          <a:ext cx="120713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292734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568338" y="4572507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9373" y="459993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24617" y="466883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4617" y="466883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37317" y="4681536"/>
            <a:ext cx="279400" cy="286385"/>
          </a:xfrm>
          <a:prstGeom prst="rect">
            <a:avLst/>
          </a:prstGeom>
          <a:solidFill>
            <a:srgbClr val="F2DCDB"/>
          </a:solidFill>
        </p:spPr>
        <p:txBody>
          <a:bodyPr vert="horz" wrap="square" lIns="0" tIns="317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24617" y="4668836"/>
            <a:ext cx="1068070" cy="318770"/>
          </a:xfrm>
          <a:custGeom>
            <a:avLst/>
            <a:gdLst/>
            <a:ahLst/>
            <a:cxnLst/>
            <a:rect l="l" t="t" r="r" b="b"/>
            <a:pathLst>
              <a:path w="1068070" h="318770">
                <a:moveTo>
                  <a:pt x="0" y="0"/>
                </a:moveTo>
                <a:lnTo>
                  <a:pt x="1067624" y="0"/>
                </a:lnTo>
                <a:lnTo>
                  <a:pt x="1067624" y="318500"/>
                </a:lnTo>
                <a:lnTo>
                  <a:pt x="0" y="318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274320" y="4626321"/>
          <a:ext cx="3048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</a:tbl>
          </a:graphicData>
        </a:graphic>
      </p:graphicFrame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368851" y="4640022"/>
          <a:ext cx="122428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7340"/>
                <a:gridCol w="30734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5817064" y="457555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51925" y="456031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174899" y="4626323"/>
          <a:ext cx="1077594" cy="31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467994"/>
              </a:tblGrid>
              <a:tr h="31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051894" y="1719573"/>
          <a:ext cx="912494" cy="91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05"/>
                <a:gridCol w="299085"/>
                <a:gridCol w="306704"/>
              </a:tblGrid>
              <a:tr h="309006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14292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295307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8562986" y="4561332"/>
            <a:ext cx="375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. .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05686" y="4642435"/>
          <a:ext cx="304800" cy="119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291100">
                <a:tc>
                  <a:txBody>
                    <a:bodyPr/>
                    <a:lstStyle/>
                    <a:p>
                      <a:pPr marL="88900">
                        <a:lnSpc>
                          <a:spcPts val="208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291100">
                <a:tc>
                  <a:txBody>
                    <a:bodyPr/>
                    <a:lstStyle/>
                    <a:p>
                      <a:pPr marL="97155">
                        <a:lnSpc>
                          <a:spcPts val="206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9394" y="4669835"/>
          <a:ext cx="120713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292734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568338" y="4572507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9373" y="459993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4617" y="466883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4617" y="466883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37317" y="4681536"/>
            <a:ext cx="279400" cy="286385"/>
          </a:xfrm>
          <a:prstGeom prst="rect">
            <a:avLst/>
          </a:prstGeom>
          <a:solidFill>
            <a:srgbClr val="F2DCDB"/>
          </a:solidFill>
        </p:spPr>
        <p:txBody>
          <a:bodyPr vert="horz" wrap="square" lIns="0" tIns="317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24617" y="4668836"/>
            <a:ext cx="1068070" cy="318770"/>
          </a:xfrm>
          <a:custGeom>
            <a:avLst/>
            <a:gdLst/>
            <a:ahLst/>
            <a:cxnLst/>
            <a:rect l="l" t="t" r="r" b="b"/>
            <a:pathLst>
              <a:path w="1068070" h="318770">
                <a:moveTo>
                  <a:pt x="0" y="0"/>
                </a:moveTo>
                <a:lnTo>
                  <a:pt x="1067624" y="0"/>
                </a:lnTo>
                <a:lnTo>
                  <a:pt x="1067624" y="318500"/>
                </a:lnTo>
                <a:lnTo>
                  <a:pt x="0" y="318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74320" y="4626321"/>
          <a:ext cx="3048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368851" y="4640022"/>
          <a:ext cx="122428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7340"/>
                <a:gridCol w="30734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5817064" y="457555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1925" y="456031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174899" y="4626323"/>
          <a:ext cx="1077594" cy="31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467994"/>
              </a:tblGrid>
              <a:tr h="31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8562986" y="4561332"/>
            <a:ext cx="375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. .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066452" y="1736479"/>
          <a:ext cx="91059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74767" y="1736479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2596992" y="1315211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80444" y="1315211"/>
            <a:ext cx="1308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54623" y="1315211"/>
            <a:ext cx="1504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5093" y="1755140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3179" y="176834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889598" y="172278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805752" y="2840228"/>
            <a:ext cx="1723389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Convolution: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R="26034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Flattened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3139" y="3293958"/>
            <a:ext cx="288925" cy="683260"/>
          </a:xfrm>
          <a:custGeom>
            <a:avLst/>
            <a:gdLst/>
            <a:ahLst/>
            <a:cxnLst/>
            <a:rect l="l" t="t" r="r" b="b"/>
            <a:pathLst>
              <a:path w="288925" h="683260">
                <a:moveTo>
                  <a:pt x="288439" y="538507"/>
                </a:moveTo>
                <a:lnTo>
                  <a:pt x="0" y="538507"/>
                </a:lnTo>
                <a:lnTo>
                  <a:pt x="144219" y="682727"/>
                </a:lnTo>
                <a:lnTo>
                  <a:pt x="288439" y="538507"/>
                </a:lnTo>
                <a:close/>
              </a:path>
              <a:path w="288925" h="683260">
                <a:moveTo>
                  <a:pt x="216329" y="0"/>
                </a:moveTo>
                <a:lnTo>
                  <a:pt x="72110" y="0"/>
                </a:lnTo>
                <a:lnTo>
                  <a:pt x="72110" y="538507"/>
                </a:lnTo>
                <a:lnTo>
                  <a:pt x="216329" y="538507"/>
                </a:lnTo>
                <a:lnTo>
                  <a:pt x="21632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3139" y="3293958"/>
            <a:ext cx="288925" cy="683260"/>
          </a:xfrm>
          <a:custGeom>
            <a:avLst/>
            <a:gdLst/>
            <a:ahLst/>
            <a:cxnLst/>
            <a:rect l="l" t="t" r="r" b="b"/>
            <a:pathLst>
              <a:path w="288925" h="683260">
                <a:moveTo>
                  <a:pt x="0" y="538507"/>
                </a:moveTo>
                <a:lnTo>
                  <a:pt x="72109" y="538507"/>
                </a:lnTo>
                <a:lnTo>
                  <a:pt x="72109" y="0"/>
                </a:lnTo>
                <a:lnTo>
                  <a:pt x="216329" y="0"/>
                </a:lnTo>
                <a:lnTo>
                  <a:pt x="216329" y="538507"/>
                </a:lnTo>
                <a:lnTo>
                  <a:pt x="288439" y="538507"/>
                </a:lnTo>
                <a:lnTo>
                  <a:pt x="144219" y="682727"/>
                </a:lnTo>
                <a:lnTo>
                  <a:pt x="0" y="538507"/>
                </a:lnTo>
                <a:close/>
              </a:path>
            </a:pathLst>
          </a:custGeom>
          <a:ln w="254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7903" y="4494276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×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3510" y="452373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2944" y="2907920"/>
            <a:ext cx="367030" cy="716915"/>
          </a:xfrm>
          <a:custGeom>
            <a:avLst/>
            <a:gdLst/>
            <a:ahLst/>
            <a:cxnLst/>
            <a:rect l="l" t="t" r="r" b="b"/>
            <a:pathLst>
              <a:path w="367029" h="716914">
                <a:moveTo>
                  <a:pt x="366670" y="533448"/>
                </a:moveTo>
                <a:lnTo>
                  <a:pt x="0" y="533448"/>
                </a:lnTo>
                <a:lnTo>
                  <a:pt x="183334" y="716782"/>
                </a:lnTo>
                <a:lnTo>
                  <a:pt x="366670" y="533448"/>
                </a:lnTo>
                <a:close/>
              </a:path>
              <a:path w="367029" h="716914">
                <a:moveTo>
                  <a:pt x="275001" y="0"/>
                </a:moveTo>
                <a:lnTo>
                  <a:pt x="91667" y="0"/>
                </a:lnTo>
                <a:lnTo>
                  <a:pt x="91667" y="533448"/>
                </a:lnTo>
                <a:lnTo>
                  <a:pt x="275001" y="533448"/>
                </a:lnTo>
                <a:lnTo>
                  <a:pt x="27500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2944" y="2907920"/>
            <a:ext cx="367030" cy="716915"/>
          </a:xfrm>
          <a:custGeom>
            <a:avLst/>
            <a:gdLst/>
            <a:ahLst/>
            <a:cxnLst/>
            <a:rect l="l" t="t" r="r" b="b"/>
            <a:pathLst>
              <a:path w="367029" h="716914">
                <a:moveTo>
                  <a:pt x="0" y="533448"/>
                </a:moveTo>
                <a:lnTo>
                  <a:pt x="91667" y="533448"/>
                </a:lnTo>
                <a:lnTo>
                  <a:pt x="91667" y="0"/>
                </a:lnTo>
                <a:lnTo>
                  <a:pt x="275002" y="0"/>
                </a:lnTo>
                <a:lnTo>
                  <a:pt x="275002" y="533448"/>
                </a:lnTo>
                <a:lnTo>
                  <a:pt x="366670" y="533448"/>
                </a:lnTo>
                <a:lnTo>
                  <a:pt x="183335" y="716783"/>
                </a:lnTo>
                <a:lnTo>
                  <a:pt x="0" y="533448"/>
                </a:lnTo>
                <a:close/>
              </a:path>
            </a:pathLst>
          </a:custGeom>
          <a:ln w="254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07286" y="137191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286" y="166147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5992" y="196627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7286" y="2258886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994" y="139935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794" y="139935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0594" y="139935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3436" y="139935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9373" y="127761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4617" y="1347906"/>
            <a:ext cx="304800" cy="16510"/>
          </a:xfrm>
          <a:custGeom>
            <a:avLst/>
            <a:gdLst/>
            <a:ahLst/>
            <a:cxnLst/>
            <a:rect l="l" t="t" r="r" b="b"/>
            <a:pathLst>
              <a:path w="304800" h="16509">
                <a:moveTo>
                  <a:pt x="0" y="16473"/>
                </a:moveTo>
                <a:lnTo>
                  <a:pt x="304800" y="16473"/>
                </a:lnTo>
                <a:lnTo>
                  <a:pt x="304800" y="0"/>
                </a:lnTo>
                <a:lnTo>
                  <a:pt x="0" y="0"/>
                </a:lnTo>
                <a:lnTo>
                  <a:pt x="0" y="16473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4617" y="134790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13517" y="138411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4617" y="1347906"/>
            <a:ext cx="1068070" cy="318770"/>
          </a:xfrm>
          <a:custGeom>
            <a:avLst/>
            <a:gdLst/>
            <a:ahLst/>
            <a:cxnLst/>
            <a:rect l="l" t="t" r="r" b="b"/>
            <a:pathLst>
              <a:path w="1068070" h="318769">
                <a:moveTo>
                  <a:pt x="0" y="0"/>
                </a:moveTo>
                <a:lnTo>
                  <a:pt x="1067624" y="0"/>
                </a:lnTo>
                <a:lnTo>
                  <a:pt x="1067624" y="318500"/>
                </a:lnTo>
                <a:lnTo>
                  <a:pt x="0" y="318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75920" y="135363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75920" y="165843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5920" y="196323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5920" y="226803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0451" y="136887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75251" y="136887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80051" y="136887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90485" y="136887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81300" y="135363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89852" y="1348906"/>
          <a:ext cx="1223009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8609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568338" y="1256284"/>
            <a:ext cx="5417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50" algn="l"/>
                <a:tab pos="5196205" algn="l"/>
              </a:tabLst>
            </a:pPr>
            <a:r>
              <a:rPr sz="2800" dirty="0">
                <a:latin typeface="Arial"/>
                <a:cs typeface="Arial"/>
              </a:rPr>
              <a:t>●	●	</a:t>
            </a:r>
            <a:r>
              <a:rPr sz="4200" b="1" baseline="1984" dirty="0">
                <a:latin typeface="Arial"/>
                <a:cs typeface="Arial"/>
              </a:rPr>
              <a:t>=</a:t>
            </a:r>
            <a:endParaRPr sz="4200" baseline="1984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02857" y="1303751"/>
          <a:ext cx="304800" cy="1209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3052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2979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368851" y="1317402"/>
          <a:ext cx="1221738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6069"/>
                <a:gridCol w="306069"/>
              </a:tblGrid>
              <a:tr h="304800">
                <a:tc>
                  <a:txBody>
                    <a:bodyPr/>
                    <a:lstStyle/>
                    <a:p>
                      <a:pPr marL="90170">
                        <a:lnSpc>
                          <a:spcPts val="2155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155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155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155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6274320" y="1303751"/>
          <a:ext cx="304800" cy="1214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303192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5938517" y="4599860"/>
          <a:ext cx="1218563" cy="310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"/>
                <a:gridCol w="304799"/>
                <a:gridCol w="304800"/>
                <a:gridCol w="306704"/>
              </a:tblGrid>
              <a:tr h="31055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8562986" y="1239011"/>
            <a:ext cx="375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. .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Flattened</a:t>
            </a: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/>
              <a:t>Matrix Multiply </a:t>
            </a:r>
            <a:r>
              <a:rPr dirty="0"/>
              <a:t>(by </a:t>
            </a:r>
            <a:r>
              <a:rPr spc="-35" dirty="0"/>
              <a:t>Toeplitz</a:t>
            </a:r>
            <a:r>
              <a:rPr spc="-60" dirty="0"/>
              <a:t> </a:t>
            </a:r>
            <a:r>
              <a:rPr spc="-5" dirty="0"/>
              <a:t>Matrix)</a:t>
            </a:r>
          </a:p>
        </p:txBody>
      </p:sp>
      <p:sp>
        <p:nvSpPr>
          <p:cNvPr id="37" name="object 37"/>
          <p:cNvSpPr/>
          <p:nvPr/>
        </p:nvSpPr>
        <p:spPr>
          <a:xfrm>
            <a:off x="2926707" y="136438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6707" y="136438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174899" y="1304187"/>
          <a:ext cx="1077594" cy="31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/>
                <a:gridCol w="304800"/>
                <a:gridCol w="466724"/>
              </a:tblGrid>
              <a:tr h="31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192911" y="4557533"/>
          <a:ext cx="1221105" cy="309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05"/>
                <a:gridCol w="304800"/>
                <a:gridCol w="304800"/>
                <a:gridCol w="304800"/>
              </a:tblGrid>
              <a:tr h="309714">
                <a:tc>
                  <a:txBody>
                    <a:bodyPr/>
                    <a:lstStyle/>
                    <a:p>
                      <a:pPr marL="90805">
                        <a:lnSpc>
                          <a:spcPts val="215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215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215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215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4058602" y="4549403"/>
          <a:ext cx="1220469" cy="1225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/>
                <a:gridCol w="305435"/>
                <a:gridCol w="302895"/>
                <a:gridCol w="308609"/>
              </a:tblGrid>
              <a:tr h="319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1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1585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2939407" y="1368843"/>
            <a:ext cx="277495" cy="283845"/>
          </a:xfrm>
          <a:prstGeom prst="rect">
            <a:avLst/>
          </a:prstGeom>
          <a:solidFill>
            <a:srgbClr val="F2DCDB"/>
          </a:solidFill>
        </p:spPr>
        <p:txBody>
          <a:bodyPr vert="horz" wrap="square" lIns="0" tIns="11430" rIns="0" bIns="0" rtlCol="0">
            <a:spAutoFit/>
          </a:bodyPr>
          <a:lstStyle/>
          <a:p>
            <a:pPr marL="75565">
              <a:lnSpc>
                <a:spcPts val="2140"/>
              </a:lnSpc>
              <a:spcBef>
                <a:spcPts val="9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7611" y="6098540"/>
            <a:ext cx="6981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Convert </a:t>
            </a:r>
            <a:r>
              <a:rPr sz="2400" spc="-5" dirty="0">
                <a:latin typeface="Arial"/>
                <a:cs typeface="Arial"/>
              </a:rPr>
              <a:t>to matrix multiply </a:t>
            </a:r>
            <a:r>
              <a:rPr sz="2400" dirty="0">
                <a:latin typeface="Arial"/>
                <a:cs typeface="Arial"/>
              </a:rPr>
              <a:t>using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b="1" spc="-30" dirty="0">
                <a:latin typeface="Arial"/>
                <a:cs typeface="Arial"/>
              </a:rPr>
              <a:t>Toeplitz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Matrix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90252" y="1507879"/>
          <a:ext cx="91059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98567" y="1507879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20792" y="1086611"/>
            <a:ext cx="4362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6035" algn="l"/>
                <a:tab pos="2870200" algn="l"/>
              </a:tabLst>
            </a:pPr>
            <a:r>
              <a:rPr sz="2000" dirty="0">
                <a:latin typeface="Arial"/>
                <a:cs typeface="Arial"/>
              </a:rPr>
              <a:t>Filter	</a:t>
            </a: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	</a:t>
            </a: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8893" y="1526540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6979" y="153974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813398" y="149418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942413" y="4599862"/>
          <a:ext cx="1219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058602" y="4573789"/>
          <a:ext cx="1220469" cy="120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40"/>
                <a:gridCol w="305435"/>
                <a:gridCol w="302894"/>
                <a:gridCol w="304800"/>
              </a:tblGrid>
              <a:tr h="303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1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1585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</a:tr>
              <a:tr h="303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197100" y="4573789"/>
          <a:ext cx="1219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617903" y="4494276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×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3510" y="452373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4397" y="2511044"/>
            <a:ext cx="46120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Convolution: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Matrix Multiply </a:t>
            </a:r>
            <a:r>
              <a:rPr sz="2400" dirty="0">
                <a:latin typeface="Arial"/>
                <a:cs typeface="Arial"/>
              </a:rPr>
              <a:t>(by </a:t>
            </a:r>
            <a:r>
              <a:rPr sz="2400" spc="-35" dirty="0">
                <a:latin typeface="Arial"/>
                <a:cs typeface="Arial"/>
              </a:rPr>
              <a:t>Toeplitz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Matrix)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61322" y="2939031"/>
            <a:ext cx="304800" cy="645795"/>
          </a:xfrm>
          <a:custGeom>
            <a:avLst/>
            <a:gdLst/>
            <a:ahLst/>
            <a:cxnLst/>
            <a:rect l="l" t="t" r="r" b="b"/>
            <a:pathLst>
              <a:path w="304800" h="645795">
                <a:moveTo>
                  <a:pt x="304800" y="493010"/>
                </a:moveTo>
                <a:lnTo>
                  <a:pt x="0" y="493010"/>
                </a:lnTo>
                <a:lnTo>
                  <a:pt x="152400" y="645408"/>
                </a:lnTo>
                <a:lnTo>
                  <a:pt x="304800" y="493010"/>
                </a:lnTo>
                <a:close/>
              </a:path>
              <a:path w="304800" h="645795">
                <a:moveTo>
                  <a:pt x="228600" y="0"/>
                </a:moveTo>
                <a:lnTo>
                  <a:pt x="76200" y="0"/>
                </a:lnTo>
                <a:lnTo>
                  <a:pt x="76200" y="493010"/>
                </a:lnTo>
                <a:lnTo>
                  <a:pt x="228600" y="493010"/>
                </a:lnTo>
                <a:lnTo>
                  <a:pt x="2286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1322" y="2939031"/>
            <a:ext cx="304800" cy="645795"/>
          </a:xfrm>
          <a:custGeom>
            <a:avLst/>
            <a:gdLst/>
            <a:ahLst/>
            <a:cxnLst/>
            <a:rect l="l" t="t" r="r" b="b"/>
            <a:pathLst>
              <a:path w="304800" h="645795">
                <a:moveTo>
                  <a:pt x="0" y="493009"/>
                </a:moveTo>
                <a:lnTo>
                  <a:pt x="76199" y="493009"/>
                </a:lnTo>
                <a:lnTo>
                  <a:pt x="76199" y="0"/>
                </a:lnTo>
                <a:lnTo>
                  <a:pt x="228600" y="0"/>
                </a:lnTo>
                <a:lnTo>
                  <a:pt x="228600" y="493009"/>
                </a:lnTo>
                <a:lnTo>
                  <a:pt x="304800" y="493009"/>
                </a:lnTo>
                <a:lnTo>
                  <a:pt x="152400" y="645409"/>
                </a:lnTo>
                <a:lnTo>
                  <a:pt x="0" y="493009"/>
                </a:lnTo>
                <a:close/>
              </a:path>
            </a:pathLst>
          </a:custGeom>
          <a:ln w="254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42413" y="4599862"/>
          <a:ext cx="1219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58602" y="4573789"/>
          <a:ext cx="1220469" cy="120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40"/>
                <a:gridCol w="305435"/>
                <a:gridCol w="302894"/>
                <a:gridCol w="304800"/>
              </a:tblGrid>
              <a:tr h="303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796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1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dirty="0">
                          <a:solidFill>
                            <a:srgbClr val="00FD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1585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796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C3D69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</a:tr>
              <a:tr h="303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00FD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C3D69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97100" y="4573789"/>
          <a:ext cx="1219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17903" y="4494276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×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3510" y="4523739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5685" y="5980683"/>
            <a:ext cx="26396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Data is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repeated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90252" y="1507879"/>
          <a:ext cx="91059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98567" y="1507879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520792" y="1086611"/>
            <a:ext cx="4362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6035" algn="l"/>
                <a:tab pos="2870200" algn="l"/>
              </a:tabLst>
            </a:pPr>
            <a:r>
              <a:rPr sz="2000" dirty="0">
                <a:latin typeface="Arial"/>
                <a:cs typeface="Arial"/>
              </a:rPr>
              <a:t>Filter	</a:t>
            </a: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	</a:t>
            </a: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8893" y="1526540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6979" y="153974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813398" y="149418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184397" y="2511044"/>
            <a:ext cx="46120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Convolution: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Matrix Multiply </a:t>
            </a:r>
            <a:r>
              <a:rPr sz="2400" dirty="0">
                <a:latin typeface="Arial"/>
                <a:cs typeface="Arial"/>
              </a:rPr>
              <a:t>(by </a:t>
            </a:r>
            <a:r>
              <a:rPr sz="2400" spc="-35" dirty="0">
                <a:latin typeface="Arial"/>
                <a:cs typeface="Arial"/>
              </a:rPr>
              <a:t>Toeplitz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Matrix)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61322" y="2939031"/>
            <a:ext cx="304800" cy="645795"/>
          </a:xfrm>
          <a:custGeom>
            <a:avLst/>
            <a:gdLst/>
            <a:ahLst/>
            <a:cxnLst/>
            <a:rect l="l" t="t" r="r" b="b"/>
            <a:pathLst>
              <a:path w="304800" h="645795">
                <a:moveTo>
                  <a:pt x="304800" y="493010"/>
                </a:moveTo>
                <a:lnTo>
                  <a:pt x="0" y="493010"/>
                </a:lnTo>
                <a:lnTo>
                  <a:pt x="152400" y="645408"/>
                </a:lnTo>
                <a:lnTo>
                  <a:pt x="304800" y="493010"/>
                </a:lnTo>
                <a:close/>
              </a:path>
              <a:path w="304800" h="645795">
                <a:moveTo>
                  <a:pt x="228600" y="0"/>
                </a:moveTo>
                <a:lnTo>
                  <a:pt x="76200" y="0"/>
                </a:lnTo>
                <a:lnTo>
                  <a:pt x="76200" y="493010"/>
                </a:lnTo>
                <a:lnTo>
                  <a:pt x="228600" y="493010"/>
                </a:lnTo>
                <a:lnTo>
                  <a:pt x="2286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1322" y="2939031"/>
            <a:ext cx="304800" cy="645795"/>
          </a:xfrm>
          <a:custGeom>
            <a:avLst/>
            <a:gdLst/>
            <a:ahLst/>
            <a:cxnLst/>
            <a:rect l="l" t="t" r="r" b="b"/>
            <a:pathLst>
              <a:path w="304800" h="645795">
                <a:moveTo>
                  <a:pt x="0" y="493009"/>
                </a:moveTo>
                <a:lnTo>
                  <a:pt x="76199" y="493009"/>
                </a:lnTo>
                <a:lnTo>
                  <a:pt x="76199" y="0"/>
                </a:lnTo>
                <a:lnTo>
                  <a:pt x="228600" y="0"/>
                </a:lnTo>
                <a:lnTo>
                  <a:pt x="228600" y="493009"/>
                </a:lnTo>
                <a:lnTo>
                  <a:pt x="304800" y="493009"/>
                </a:lnTo>
                <a:lnTo>
                  <a:pt x="152400" y="645409"/>
                </a:lnTo>
                <a:lnTo>
                  <a:pt x="0" y="493009"/>
                </a:lnTo>
                <a:close/>
              </a:path>
            </a:pathLst>
          </a:custGeom>
          <a:ln w="254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817" y="1343659"/>
            <a:ext cx="355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Multiple </a:t>
            </a: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49652" y="2972799"/>
          <a:ext cx="609600" cy="609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798" y="3110484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Filter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3524" y="1876044"/>
            <a:ext cx="1308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4313" y="3067811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7552" y="2992627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7877" y="300583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422316" y="295910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82463" y="3832860"/>
            <a:ext cx="163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	</a:t>
            </a: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40912" y="2972799"/>
          <a:ext cx="910590" cy="91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724264" y="3921252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074" y="3924300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120695" y="2973092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B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A37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087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E612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714533" y="2972799"/>
          <a:ext cx="910590" cy="91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C9D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8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67EA"/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158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64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D33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22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D1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00B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054789" y="1869947"/>
            <a:ext cx="1505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1000" y="4813899"/>
            <a:ext cx="4530090" cy="1016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Key:</a:t>
            </a:r>
            <a:endParaRPr sz="2000">
              <a:latin typeface="Arial"/>
              <a:cs typeface="Arial"/>
            </a:endParaRPr>
          </a:p>
          <a:p>
            <a:pPr marL="1005205" marR="9137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Black: </a:t>
            </a:r>
            <a:r>
              <a:rPr sz="2000" spc="-5" dirty="0">
                <a:latin typeface="Arial"/>
                <a:cs typeface="Arial"/>
              </a:rPr>
              <a:t>Input </a:t>
            </a:r>
            <a:r>
              <a:rPr sz="2000" dirty="0">
                <a:latin typeface="Arial"/>
                <a:cs typeface="Arial"/>
              </a:rPr>
              <a:t>channel 1  </a:t>
            </a:r>
            <a:r>
              <a:rPr sz="2000" spc="-25" dirty="0">
                <a:latin typeface="Arial"/>
                <a:cs typeface="Arial"/>
              </a:rPr>
              <a:t>Yellow: </a:t>
            </a:r>
            <a:r>
              <a:rPr sz="2000" spc="-5" dirty="0">
                <a:latin typeface="Arial"/>
                <a:cs typeface="Arial"/>
              </a:rPr>
              <a:t>Input </a:t>
            </a:r>
            <a:r>
              <a:rPr sz="2000" dirty="0">
                <a:latin typeface="Arial"/>
                <a:cs typeface="Arial"/>
              </a:rPr>
              <a:t>channel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62352" y="2474569"/>
            <a:ext cx="1480820" cy="114300"/>
          </a:xfrm>
          <a:custGeom>
            <a:avLst/>
            <a:gdLst/>
            <a:ahLst/>
            <a:cxnLst/>
            <a:rect l="l" t="t" r="r" b="b"/>
            <a:pathLst>
              <a:path w="1480820" h="114300">
                <a:moveTo>
                  <a:pt x="114300" y="0"/>
                </a:moveTo>
                <a:lnTo>
                  <a:pt x="0" y="57148"/>
                </a:lnTo>
                <a:lnTo>
                  <a:pt x="114300" y="114300"/>
                </a:lnTo>
                <a:lnTo>
                  <a:pt x="114300" y="76198"/>
                </a:lnTo>
                <a:lnTo>
                  <a:pt x="95250" y="76198"/>
                </a:lnTo>
                <a:lnTo>
                  <a:pt x="95250" y="38098"/>
                </a:lnTo>
                <a:lnTo>
                  <a:pt x="114300" y="38098"/>
                </a:lnTo>
                <a:lnTo>
                  <a:pt x="114300" y="0"/>
                </a:lnTo>
                <a:close/>
              </a:path>
              <a:path w="1480820" h="114300">
                <a:moveTo>
                  <a:pt x="1366342" y="76199"/>
                </a:moveTo>
                <a:lnTo>
                  <a:pt x="1366342" y="114300"/>
                </a:lnTo>
                <a:lnTo>
                  <a:pt x="1442542" y="76200"/>
                </a:lnTo>
                <a:lnTo>
                  <a:pt x="1366342" y="76199"/>
                </a:lnTo>
                <a:close/>
              </a:path>
              <a:path w="1480820" h="114300">
                <a:moveTo>
                  <a:pt x="1366342" y="38099"/>
                </a:moveTo>
                <a:lnTo>
                  <a:pt x="1366342" y="76199"/>
                </a:lnTo>
                <a:lnTo>
                  <a:pt x="1385392" y="76200"/>
                </a:lnTo>
                <a:lnTo>
                  <a:pt x="1385392" y="38100"/>
                </a:lnTo>
                <a:lnTo>
                  <a:pt x="1366342" y="38099"/>
                </a:lnTo>
                <a:close/>
              </a:path>
              <a:path w="1480820" h="114300">
                <a:moveTo>
                  <a:pt x="1366342" y="0"/>
                </a:moveTo>
                <a:lnTo>
                  <a:pt x="1366342" y="38099"/>
                </a:lnTo>
                <a:lnTo>
                  <a:pt x="1385392" y="38100"/>
                </a:lnTo>
                <a:lnTo>
                  <a:pt x="1385392" y="76200"/>
                </a:lnTo>
                <a:lnTo>
                  <a:pt x="1442545" y="76198"/>
                </a:lnTo>
                <a:lnTo>
                  <a:pt x="1480642" y="57150"/>
                </a:lnTo>
                <a:lnTo>
                  <a:pt x="1366342" y="0"/>
                </a:lnTo>
                <a:close/>
              </a:path>
              <a:path w="1480820" h="114300">
                <a:moveTo>
                  <a:pt x="114300" y="38098"/>
                </a:moveTo>
                <a:lnTo>
                  <a:pt x="114300" y="76198"/>
                </a:lnTo>
                <a:lnTo>
                  <a:pt x="1366342" y="76199"/>
                </a:lnTo>
                <a:lnTo>
                  <a:pt x="1366342" y="38099"/>
                </a:lnTo>
                <a:lnTo>
                  <a:pt x="114300" y="38098"/>
                </a:lnTo>
                <a:close/>
              </a:path>
              <a:path w="1480820" h="114300">
                <a:moveTo>
                  <a:pt x="95250" y="38098"/>
                </a:moveTo>
                <a:lnTo>
                  <a:pt x="95250" y="76198"/>
                </a:lnTo>
                <a:lnTo>
                  <a:pt x="114300" y="76198"/>
                </a:lnTo>
                <a:lnTo>
                  <a:pt x="114300" y="38098"/>
                </a:lnTo>
                <a:lnTo>
                  <a:pt x="95250" y="38098"/>
                </a:lnTo>
                <a:close/>
              </a:path>
              <a:path w="1480820" h="114300">
                <a:moveTo>
                  <a:pt x="114300" y="38098"/>
                </a:moveTo>
                <a:lnTo>
                  <a:pt x="95250" y="38098"/>
                </a:lnTo>
                <a:lnTo>
                  <a:pt x="114300" y="38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8097" y="2334489"/>
            <a:ext cx="414655" cy="400685"/>
          </a:xfrm>
          <a:custGeom>
            <a:avLst/>
            <a:gdLst/>
            <a:ahLst/>
            <a:cxnLst/>
            <a:rect l="l" t="t" r="r" b="b"/>
            <a:pathLst>
              <a:path w="414655" h="400685">
                <a:moveTo>
                  <a:pt x="0" y="0"/>
                </a:moveTo>
                <a:lnTo>
                  <a:pt x="414046" y="0"/>
                </a:lnTo>
                <a:lnTo>
                  <a:pt x="414046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36837" y="2354579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7398" y="1851659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45524" y="2483074"/>
            <a:ext cx="1992630" cy="114300"/>
          </a:xfrm>
          <a:custGeom>
            <a:avLst/>
            <a:gdLst/>
            <a:ahLst/>
            <a:cxnLst/>
            <a:rect l="l" t="t" r="r" b="b"/>
            <a:pathLst>
              <a:path w="1992629" h="114300">
                <a:moveTo>
                  <a:pt x="1878091" y="76201"/>
                </a:moveTo>
                <a:lnTo>
                  <a:pt x="1878091" y="114301"/>
                </a:lnTo>
                <a:lnTo>
                  <a:pt x="1954291" y="76201"/>
                </a:lnTo>
                <a:lnTo>
                  <a:pt x="1878091" y="76201"/>
                </a:lnTo>
                <a:close/>
              </a:path>
              <a:path w="199262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992629" h="114300">
                <a:moveTo>
                  <a:pt x="1878091" y="38101"/>
                </a:moveTo>
                <a:lnTo>
                  <a:pt x="1878091" y="76201"/>
                </a:lnTo>
                <a:lnTo>
                  <a:pt x="1897142" y="76201"/>
                </a:lnTo>
                <a:lnTo>
                  <a:pt x="1897142" y="38101"/>
                </a:lnTo>
                <a:lnTo>
                  <a:pt x="1878091" y="38101"/>
                </a:lnTo>
                <a:close/>
              </a:path>
              <a:path w="1992629" h="114300">
                <a:moveTo>
                  <a:pt x="1878091" y="1"/>
                </a:moveTo>
                <a:lnTo>
                  <a:pt x="1878091" y="38101"/>
                </a:lnTo>
                <a:lnTo>
                  <a:pt x="1897142" y="38101"/>
                </a:lnTo>
                <a:lnTo>
                  <a:pt x="1897142" y="76201"/>
                </a:lnTo>
                <a:lnTo>
                  <a:pt x="1954293" y="76200"/>
                </a:lnTo>
                <a:lnTo>
                  <a:pt x="1992391" y="57151"/>
                </a:lnTo>
                <a:lnTo>
                  <a:pt x="1878091" y="1"/>
                </a:lnTo>
                <a:close/>
              </a:path>
              <a:path w="1992629" h="114300">
                <a:moveTo>
                  <a:pt x="114300" y="38100"/>
                </a:moveTo>
                <a:lnTo>
                  <a:pt x="114300" y="76200"/>
                </a:lnTo>
                <a:lnTo>
                  <a:pt x="1878091" y="76201"/>
                </a:lnTo>
                <a:lnTo>
                  <a:pt x="1878091" y="38101"/>
                </a:lnTo>
                <a:lnTo>
                  <a:pt x="114300" y="38100"/>
                </a:lnTo>
                <a:close/>
              </a:path>
              <a:path w="1992629" h="114300">
                <a:moveTo>
                  <a:pt x="95250" y="38100"/>
                </a:move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50" y="38100"/>
                </a:lnTo>
                <a:close/>
              </a:path>
              <a:path w="1992629" h="114300">
                <a:moveTo>
                  <a:pt x="114300" y="38100"/>
                </a:moveTo>
                <a:lnTo>
                  <a:pt x="95250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8219" y="2342996"/>
            <a:ext cx="414655" cy="400685"/>
          </a:xfrm>
          <a:custGeom>
            <a:avLst/>
            <a:gdLst/>
            <a:ahLst/>
            <a:cxnLst/>
            <a:rect l="l" t="t" r="r" b="b"/>
            <a:pathLst>
              <a:path w="414654" h="400685">
                <a:moveTo>
                  <a:pt x="0" y="0"/>
                </a:moveTo>
                <a:lnTo>
                  <a:pt x="414046" y="0"/>
                </a:lnTo>
                <a:lnTo>
                  <a:pt x="414046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26959" y="2363723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6375" y="3757712"/>
            <a:ext cx="1903095" cy="2131695"/>
          </a:xfrm>
          <a:custGeom>
            <a:avLst/>
            <a:gdLst/>
            <a:ahLst/>
            <a:cxnLst/>
            <a:rect l="l" t="t" r="r" b="b"/>
            <a:pathLst>
              <a:path w="1903095" h="2131695">
                <a:moveTo>
                  <a:pt x="1902832" y="1115665"/>
                </a:moveTo>
                <a:lnTo>
                  <a:pt x="0" y="1115665"/>
                </a:lnTo>
                <a:lnTo>
                  <a:pt x="0" y="2131329"/>
                </a:lnTo>
                <a:lnTo>
                  <a:pt x="1902832" y="2131329"/>
                </a:lnTo>
                <a:lnTo>
                  <a:pt x="1902832" y="1115665"/>
                </a:lnTo>
                <a:close/>
              </a:path>
              <a:path w="1903095" h="2131695">
                <a:moveTo>
                  <a:pt x="901370" y="0"/>
                </a:moveTo>
                <a:lnTo>
                  <a:pt x="317138" y="1115665"/>
                </a:lnTo>
                <a:lnTo>
                  <a:pt x="792846" y="1115665"/>
                </a:lnTo>
                <a:lnTo>
                  <a:pt x="90137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375" y="3757712"/>
            <a:ext cx="1903095" cy="2131695"/>
          </a:xfrm>
          <a:custGeom>
            <a:avLst/>
            <a:gdLst/>
            <a:ahLst/>
            <a:cxnLst/>
            <a:rect l="l" t="t" r="r" b="b"/>
            <a:pathLst>
              <a:path w="1903095" h="2131695">
                <a:moveTo>
                  <a:pt x="0" y="1115666"/>
                </a:moveTo>
                <a:lnTo>
                  <a:pt x="317138" y="1115666"/>
                </a:lnTo>
                <a:lnTo>
                  <a:pt x="901371" y="0"/>
                </a:lnTo>
                <a:lnTo>
                  <a:pt x="792846" y="1115666"/>
                </a:lnTo>
                <a:lnTo>
                  <a:pt x="1902832" y="1115666"/>
                </a:lnTo>
                <a:lnTo>
                  <a:pt x="1902832" y="1284944"/>
                </a:lnTo>
                <a:lnTo>
                  <a:pt x="1902832" y="1538859"/>
                </a:lnTo>
                <a:lnTo>
                  <a:pt x="1902832" y="2131329"/>
                </a:lnTo>
                <a:lnTo>
                  <a:pt x="792846" y="2131329"/>
                </a:lnTo>
                <a:lnTo>
                  <a:pt x="317138" y="2131329"/>
                </a:lnTo>
                <a:lnTo>
                  <a:pt x="0" y="2131329"/>
                </a:lnTo>
                <a:lnTo>
                  <a:pt x="0" y="1538859"/>
                </a:lnTo>
                <a:lnTo>
                  <a:pt x="0" y="1284944"/>
                </a:lnTo>
                <a:lnTo>
                  <a:pt x="0" y="111566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375" y="3965529"/>
            <a:ext cx="3381375" cy="1924050"/>
          </a:xfrm>
          <a:custGeom>
            <a:avLst/>
            <a:gdLst/>
            <a:ahLst/>
            <a:cxnLst/>
            <a:rect l="l" t="t" r="r" b="b"/>
            <a:pathLst>
              <a:path w="3381375" h="1924050">
                <a:moveTo>
                  <a:pt x="1902832" y="907849"/>
                </a:moveTo>
                <a:lnTo>
                  <a:pt x="0" y="907849"/>
                </a:lnTo>
                <a:lnTo>
                  <a:pt x="0" y="1923512"/>
                </a:lnTo>
                <a:lnTo>
                  <a:pt x="1902832" y="1923512"/>
                </a:lnTo>
                <a:lnTo>
                  <a:pt x="1902832" y="907849"/>
                </a:lnTo>
                <a:close/>
              </a:path>
              <a:path w="3381375" h="1924050">
                <a:moveTo>
                  <a:pt x="3381352" y="0"/>
                </a:moveTo>
                <a:lnTo>
                  <a:pt x="1109985" y="907849"/>
                </a:lnTo>
                <a:lnTo>
                  <a:pt x="1585692" y="907849"/>
                </a:lnTo>
                <a:lnTo>
                  <a:pt x="33813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375" y="3965528"/>
            <a:ext cx="3381375" cy="1924050"/>
          </a:xfrm>
          <a:custGeom>
            <a:avLst/>
            <a:gdLst/>
            <a:ahLst/>
            <a:cxnLst/>
            <a:rect l="l" t="t" r="r" b="b"/>
            <a:pathLst>
              <a:path w="3381375" h="1924050">
                <a:moveTo>
                  <a:pt x="0" y="907850"/>
                </a:moveTo>
                <a:lnTo>
                  <a:pt x="1109985" y="907850"/>
                </a:lnTo>
                <a:lnTo>
                  <a:pt x="3381352" y="0"/>
                </a:lnTo>
                <a:lnTo>
                  <a:pt x="1585693" y="907850"/>
                </a:lnTo>
                <a:lnTo>
                  <a:pt x="1902832" y="907850"/>
                </a:lnTo>
                <a:lnTo>
                  <a:pt x="1902832" y="1077128"/>
                </a:lnTo>
                <a:lnTo>
                  <a:pt x="1902832" y="1331043"/>
                </a:lnTo>
                <a:lnTo>
                  <a:pt x="1902832" y="1923513"/>
                </a:lnTo>
                <a:lnTo>
                  <a:pt x="1585693" y="1923513"/>
                </a:lnTo>
                <a:lnTo>
                  <a:pt x="1109985" y="1923513"/>
                </a:lnTo>
                <a:lnTo>
                  <a:pt x="0" y="1923513"/>
                </a:lnTo>
                <a:lnTo>
                  <a:pt x="0" y="1331043"/>
                </a:lnTo>
                <a:lnTo>
                  <a:pt x="0" y="1077128"/>
                </a:lnTo>
                <a:lnTo>
                  <a:pt x="0" y="90785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0090" y="5229859"/>
            <a:ext cx="129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Stacks…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7831" y="315518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2570" y="3134868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×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3264" y="1845564"/>
            <a:ext cx="1648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Input Fmap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  </a:t>
            </a:r>
            <a:r>
              <a:rPr sz="2000" spc="-30" dirty="0">
                <a:latin typeface="Arial"/>
                <a:cs typeface="Arial"/>
              </a:rPr>
              <a:t>Toeplitz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matrix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817" y="1343659"/>
            <a:ext cx="355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Multiple </a:t>
            </a: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73642" y="3086718"/>
          <a:ext cx="2425698" cy="313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6705"/>
                <a:gridCol w="307975"/>
                <a:gridCol w="294640"/>
                <a:gridCol w="306704"/>
                <a:gridCol w="306069"/>
                <a:gridCol w="300355"/>
                <a:gridCol w="298450"/>
              </a:tblGrid>
              <a:tr h="31370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BBFB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5A37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70874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E612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389659" y="3086717"/>
          <a:ext cx="1212849" cy="2413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/>
                <a:gridCol w="302895"/>
                <a:gridCol w="304800"/>
                <a:gridCol w="299084"/>
              </a:tblGrid>
              <a:tr h="292388">
                <a:tc>
                  <a:txBody>
                    <a:bodyPr/>
                    <a:lstStyle/>
                    <a:p>
                      <a:pPr marL="1270"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2170">
                <a:tc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</a:tr>
              <a:tr h="30821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  <a:tr h="30507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C9DF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80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158E3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</a:tr>
              <a:tr h="30660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80F1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767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E33D4"/>
                    </a:solidFill>
                  </a:tcPr>
                </a:tc>
              </a:tr>
              <a:tr h="30660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158E3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22C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D11C6"/>
                    </a:solidFill>
                  </a:tcPr>
                </a:tc>
              </a:tr>
              <a:tr h="288554">
                <a:tc>
                  <a:txBody>
                    <a:bodyPr/>
                    <a:lstStyle/>
                    <a:p>
                      <a:pPr marL="7620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E33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D11C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5300B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427284" y="2692908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8887" y="2692908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798" y="3110484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Filter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4329" y="3957828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4329" y="5158740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7620" y="3049523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48544" y="3828133"/>
            <a:ext cx="2933065" cy="2039620"/>
          </a:xfrm>
          <a:custGeom>
            <a:avLst/>
            <a:gdLst/>
            <a:ahLst/>
            <a:cxnLst/>
            <a:rect l="l" t="t" r="r" b="b"/>
            <a:pathLst>
              <a:path w="2933065" h="2039620">
                <a:moveTo>
                  <a:pt x="1979833" y="508768"/>
                </a:moveTo>
                <a:lnTo>
                  <a:pt x="0" y="508768"/>
                </a:lnTo>
                <a:lnTo>
                  <a:pt x="0" y="2039266"/>
                </a:lnTo>
                <a:lnTo>
                  <a:pt x="1979833" y="2039266"/>
                </a:lnTo>
                <a:lnTo>
                  <a:pt x="1979833" y="1146477"/>
                </a:lnTo>
                <a:lnTo>
                  <a:pt x="2297852" y="763851"/>
                </a:lnTo>
                <a:lnTo>
                  <a:pt x="1979833" y="763851"/>
                </a:lnTo>
                <a:lnTo>
                  <a:pt x="1979833" y="508768"/>
                </a:lnTo>
                <a:close/>
              </a:path>
              <a:path w="2933065" h="2039620">
                <a:moveTo>
                  <a:pt x="2932728" y="0"/>
                </a:moveTo>
                <a:lnTo>
                  <a:pt x="1979833" y="763851"/>
                </a:lnTo>
                <a:lnTo>
                  <a:pt x="2297852" y="763851"/>
                </a:lnTo>
                <a:lnTo>
                  <a:pt x="293272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8544" y="3828133"/>
            <a:ext cx="2933065" cy="2039620"/>
          </a:xfrm>
          <a:custGeom>
            <a:avLst/>
            <a:gdLst/>
            <a:ahLst/>
            <a:cxnLst/>
            <a:rect l="l" t="t" r="r" b="b"/>
            <a:pathLst>
              <a:path w="2933065" h="2039620">
                <a:moveTo>
                  <a:pt x="0" y="508768"/>
                </a:moveTo>
                <a:lnTo>
                  <a:pt x="1154903" y="508768"/>
                </a:lnTo>
                <a:lnTo>
                  <a:pt x="1649862" y="508768"/>
                </a:lnTo>
                <a:lnTo>
                  <a:pt x="1979834" y="508768"/>
                </a:lnTo>
                <a:lnTo>
                  <a:pt x="1979834" y="763851"/>
                </a:lnTo>
                <a:lnTo>
                  <a:pt x="2932729" y="0"/>
                </a:lnTo>
                <a:lnTo>
                  <a:pt x="1979834" y="1146477"/>
                </a:lnTo>
                <a:lnTo>
                  <a:pt x="1979834" y="2039267"/>
                </a:lnTo>
                <a:lnTo>
                  <a:pt x="1649862" y="2039267"/>
                </a:lnTo>
                <a:lnTo>
                  <a:pt x="1154903" y="2039267"/>
                </a:lnTo>
                <a:lnTo>
                  <a:pt x="0" y="2039267"/>
                </a:lnTo>
                <a:lnTo>
                  <a:pt x="0" y="1146477"/>
                </a:lnTo>
                <a:lnTo>
                  <a:pt x="0" y="763851"/>
                </a:lnTo>
                <a:lnTo>
                  <a:pt x="0" y="508768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8544" y="3814282"/>
            <a:ext cx="1979930" cy="2053589"/>
          </a:xfrm>
          <a:custGeom>
            <a:avLst/>
            <a:gdLst/>
            <a:ahLst/>
            <a:cxnLst/>
            <a:rect l="l" t="t" r="r" b="b"/>
            <a:pathLst>
              <a:path w="1979929" h="2053589">
                <a:moveTo>
                  <a:pt x="1979833" y="522618"/>
                </a:moveTo>
                <a:lnTo>
                  <a:pt x="0" y="522618"/>
                </a:lnTo>
                <a:lnTo>
                  <a:pt x="0" y="2053117"/>
                </a:lnTo>
                <a:lnTo>
                  <a:pt x="1979833" y="2053117"/>
                </a:lnTo>
                <a:lnTo>
                  <a:pt x="1979833" y="522618"/>
                </a:lnTo>
                <a:close/>
              </a:path>
              <a:path w="1979929" h="2053589">
                <a:moveTo>
                  <a:pt x="466627" y="0"/>
                </a:moveTo>
                <a:lnTo>
                  <a:pt x="329971" y="522618"/>
                </a:lnTo>
                <a:lnTo>
                  <a:pt x="824929" y="522618"/>
                </a:lnTo>
                <a:lnTo>
                  <a:pt x="46662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544" y="3814282"/>
            <a:ext cx="1979930" cy="2053589"/>
          </a:xfrm>
          <a:custGeom>
            <a:avLst/>
            <a:gdLst/>
            <a:ahLst/>
            <a:cxnLst/>
            <a:rect l="l" t="t" r="r" b="b"/>
            <a:pathLst>
              <a:path w="1979929" h="2053589">
                <a:moveTo>
                  <a:pt x="0" y="522619"/>
                </a:moveTo>
                <a:lnTo>
                  <a:pt x="329972" y="522619"/>
                </a:lnTo>
                <a:lnTo>
                  <a:pt x="466627" y="0"/>
                </a:lnTo>
                <a:lnTo>
                  <a:pt x="824930" y="522619"/>
                </a:lnTo>
                <a:lnTo>
                  <a:pt x="1979834" y="522619"/>
                </a:lnTo>
                <a:lnTo>
                  <a:pt x="1979834" y="777702"/>
                </a:lnTo>
                <a:lnTo>
                  <a:pt x="1979834" y="1160327"/>
                </a:lnTo>
                <a:lnTo>
                  <a:pt x="1979834" y="2053118"/>
                </a:lnTo>
                <a:lnTo>
                  <a:pt x="824930" y="2053118"/>
                </a:lnTo>
                <a:lnTo>
                  <a:pt x="329972" y="2053118"/>
                </a:lnTo>
                <a:lnTo>
                  <a:pt x="0" y="2053118"/>
                </a:lnTo>
                <a:lnTo>
                  <a:pt x="0" y="1160327"/>
                </a:lnTo>
                <a:lnTo>
                  <a:pt x="0" y="777702"/>
                </a:lnTo>
                <a:lnTo>
                  <a:pt x="0" y="522619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623344" y="3084492"/>
          <a:ext cx="1213484" cy="313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5"/>
                <a:gridCol w="304800"/>
                <a:gridCol w="304799"/>
                <a:gridCol w="313690"/>
              </a:tblGrid>
              <a:tr h="31370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487559" y="4815332"/>
            <a:ext cx="17024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450850">
              <a:lnSpc>
                <a:spcPts val="2090"/>
              </a:lnSpc>
              <a:spcBef>
                <a:spcPts val="225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Toeplitz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converted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00593" y="1854708"/>
            <a:ext cx="1505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7398" y="1851659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817" y="1343659"/>
            <a:ext cx="652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Multiple Input </a:t>
            </a:r>
            <a:r>
              <a:rPr sz="2400" dirty="0">
                <a:latin typeface="Arial"/>
                <a:cs typeface="Arial"/>
              </a:rPr>
              <a:t>Channels and </a:t>
            </a: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49652" y="2972799"/>
          <a:ext cx="609600" cy="609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798" y="3110484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Filter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4313" y="3067811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7552" y="2992627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7877" y="300583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22316" y="2959100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49652" y="3790096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9F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D4A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4A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A812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89797" y="3921252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Filter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2463" y="4530852"/>
            <a:ext cx="163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3000" spc="-7" baseline="1388" dirty="0">
                <a:latin typeface="Arial"/>
                <a:cs typeface="Arial"/>
              </a:rPr>
              <a:t>Chnl</a:t>
            </a:r>
            <a:r>
              <a:rPr sz="3000" spc="7" baseline="1388" dirty="0">
                <a:latin typeface="Arial"/>
                <a:cs typeface="Arial"/>
              </a:rPr>
              <a:t> </a:t>
            </a:r>
            <a:r>
              <a:rPr sz="3000" baseline="1388" dirty="0">
                <a:latin typeface="Arial"/>
                <a:cs typeface="Arial"/>
              </a:rPr>
              <a:t>1	</a:t>
            </a: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640912" y="2972799"/>
          <a:ext cx="910590" cy="91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724264" y="3921252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074" y="3924300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120695" y="2973092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B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A37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087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E612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123545" y="3788046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C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4A17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278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34F1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714533" y="2972799"/>
          <a:ext cx="910590" cy="91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2895"/>
                <a:gridCol w="302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C9D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8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67EA"/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158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64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D33D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22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D1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00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422316" y="3790096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B0AC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8C8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2A26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51A17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7724311" y="3921252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1000" y="4813899"/>
            <a:ext cx="4530090" cy="13239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Key:</a:t>
            </a:r>
            <a:endParaRPr sz="2000">
              <a:latin typeface="Arial"/>
              <a:cs typeface="Arial"/>
            </a:endParaRPr>
          </a:p>
          <a:p>
            <a:pPr marL="1005205" marR="2139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Black: </a:t>
            </a:r>
            <a:r>
              <a:rPr sz="2000" spc="-5" dirty="0">
                <a:latin typeface="Arial"/>
                <a:cs typeface="Arial"/>
              </a:rPr>
              <a:t>Input </a:t>
            </a:r>
            <a:r>
              <a:rPr sz="2000" dirty="0">
                <a:latin typeface="Arial"/>
                <a:cs typeface="Arial"/>
              </a:rPr>
              <a:t>channel 1  </a:t>
            </a:r>
            <a:r>
              <a:rPr sz="2000" spc="-25" dirty="0">
                <a:latin typeface="Arial"/>
                <a:cs typeface="Arial"/>
              </a:rPr>
              <a:t>Yellow: </a:t>
            </a:r>
            <a:r>
              <a:rPr sz="2000" spc="-5" dirty="0">
                <a:latin typeface="Arial"/>
                <a:cs typeface="Arial"/>
              </a:rPr>
              <a:t>Input </a:t>
            </a:r>
            <a:r>
              <a:rPr sz="2000" dirty="0">
                <a:latin typeface="Arial"/>
                <a:cs typeface="Arial"/>
              </a:rPr>
              <a:t>channel 2  Underlined: </a:t>
            </a:r>
            <a:r>
              <a:rPr sz="2000" spc="-5" dirty="0">
                <a:latin typeface="Arial"/>
                <a:cs typeface="Arial"/>
              </a:rPr>
              <a:t>Output </a:t>
            </a:r>
            <a:r>
              <a:rPr sz="2000" dirty="0">
                <a:latin typeface="Arial"/>
                <a:cs typeface="Arial"/>
              </a:rPr>
              <a:t>channel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62352" y="2474569"/>
            <a:ext cx="1480820" cy="114300"/>
          </a:xfrm>
          <a:custGeom>
            <a:avLst/>
            <a:gdLst/>
            <a:ahLst/>
            <a:cxnLst/>
            <a:rect l="l" t="t" r="r" b="b"/>
            <a:pathLst>
              <a:path w="1480820" h="114300">
                <a:moveTo>
                  <a:pt x="114300" y="0"/>
                </a:moveTo>
                <a:lnTo>
                  <a:pt x="0" y="57148"/>
                </a:lnTo>
                <a:lnTo>
                  <a:pt x="114300" y="114300"/>
                </a:lnTo>
                <a:lnTo>
                  <a:pt x="114300" y="76198"/>
                </a:lnTo>
                <a:lnTo>
                  <a:pt x="95250" y="76198"/>
                </a:lnTo>
                <a:lnTo>
                  <a:pt x="95250" y="38098"/>
                </a:lnTo>
                <a:lnTo>
                  <a:pt x="114300" y="38098"/>
                </a:lnTo>
                <a:lnTo>
                  <a:pt x="114300" y="0"/>
                </a:lnTo>
                <a:close/>
              </a:path>
              <a:path w="1480820" h="114300">
                <a:moveTo>
                  <a:pt x="1366342" y="76199"/>
                </a:moveTo>
                <a:lnTo>
                  <a:pt x="1366342" y="114300"/>
                </a:lnTo>
                <a:lnTo>
                  <a:pt x="1442542" y="76200"/>
                </a:lnTo>
                <a:lnTo>
                  <a:pt x="1366342" y="76199"/>
                </a:lnTo>
                <a:close/>
              </a:path>
              <a:path w="1480820" h="114300">
                <a:moveTo>
                  <a:pt x="1366342" y="38099"/>
                </a:moveTo>
                <a:lnTo>
                  <a:pt x="1366342" y="76199"/>
                </a:lnTo>
                <a:lnTo>
                  <a:pt x="1385392" y="76200"/>
                </a:lnTo>
                <a:lnTo>
                  <a:pt x="1385392" y="38100"/>
                </a:lnTo>
                <a:lnTo>
                  <a:pt x="1366342" y="38099"/>
                </a:lnTo>
                <a:close/>
              </a:path>
              <a:path w="1480820" h="114300">
                <a:moveTo>
                  <a:pt x="1366342" y="0"/>
                </a:moveTo>
                <a:lnTo>
                  <a:pt x="1366342" y="38099"/>
                </a:lnTo>
                <a:lnTo>
                  <a:pt x="1385392" y="38100"/>
                </a:lnTo>
                <a:lnTo>
                  <a:pt x="1385392" y="76200"/>
                </a:lnTo>
                <a:lnTo>
                  <a:pt x="1442545" y="76198"/>
                </a:lnTo>
                <a:lnTo>
                  <a:pt x="1480642" y="57150"/>
                </a:lnTo>
                <a:lnTo>
                  <a:pt x="1366342" y="0"/>
                </a:lnTo>
                <a:close/>
              </a:path>
              <a:path w="1480820" h="114300">
                <a:moveTo>
                  <a:pt x="114300" y="38098"/>
                </a:moveTo>
                <a:lnTo>
                  <a:pt x="114300" y="76198"/>
                </a:lnTo>
                <a:lnTo>
                  <a:pt x="1366342" y="76199"/>
                </a:lnTo>
                <a:lnTo>
                  <a:pt x="1366342" y="38099"/>
                </a:lnTo>
                <a:lnTo>
                  <a:pt x="114300" y="38098"/>
                </a:lnTo>
                <a:close/>
              </a:path>
              <a:path w="1480820" h="114300">
                <a:moveTo>
                  <a:pt x="95250" y="38098"/>
                </a:moveTo>
                <a:lnTo>
                  <a:pt x="95250" y="76198"/>
                </a:lnTo>
                <a:lnTo>
                  <a:pt x="114300" y="76198"/>
                </a:lnTo>
                <a:lnTo>
                  <a:pt x="114300" y="38098"/>
                </a:lnTo>
                <a:lnTo>
                  <a:pt x="95250" y="38098"/>
                </a:lnTo>
                <a:close/>
              </a:path>
              <a:path w="1480820" h="114300">
                <a:moveTo>
                  <a:pt x="114300" y="38098"/>
                </a:moveTo>
                <a:lnTo>
                  <a:pt x="95250" y="38098"/>
                </a:lnTo>
                <a:lnTo>
                  <a:pt x="114300" y="38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8097" y="2334489"/>
            <a:ext cx="414655" cy="400685"/>
          </a:xfrm>
          <a:custGeom>
            <a:avLst/>
            <a:gdLst/>
            <a:ahLst/>
            <a:cxnLst/>
            <a:rect l="l" t="t" r="r" b="b"/>
            <a:pathLst>
              <a:path w="414655" h="400685">
                <a:moveTo>
                  <a:pt x="0" y="0"/>
                </a:moveTo>
                <a:lnTo>
                  <a:pt x="414046" y="0"/>
                </a:lnTo>
                <a:lnTo>
                  <a:pt x="414046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36837" y="2354579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07398" y="1851659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45524" y="2483074"/>
            <a:ext cx="1992630" cy="114300"/>
          </a:xfrm>
          <a:custGeom>
            <a:avLst/>
            <a:gdLst/>
            <a:ahLst/>
            <a:cxnLst/>
            <a:rect l="l" t="t" r="r" b="b"/>
            <a:pathLst>
              <a:path w="1992629" h="114300">
                <a:moveTo>
                  <a:pt x="1878091" y="76201"/>
                </a:moveTo>
                <a:lnTo>
                  <a:pt x="1878091" y="114301"/>
                </a:lnTo>
                <a:lnTo>
                  <a:pt x="1954291" y="76201"/>
                </a:lnTo>
                <a:lnTo>
                  <a:pt x="1878091" y="76201"/>
                </a:lnTo>
                <a:close/>
              </a:path>
              <a:path w="199262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992629" h="114300">
                <a:moveTo>
                  <a:pt x="1878091" y="38101"/>
                </a:moveTo>
                <a:lnTo>
                  <a:pt x="1878091" y="76201"/>
                </a:lnTo>
                <a:lnTo>
                  <a:pt x="1897142" y="76201"/>
                </a:lnTo>
                <a:lnTo>
                  <a:pt x="1897142" y="38101"/>
                </a:lnTo>
                <a:lnTo>
                  <a:pt x="1878091" y="38101"/>
                </a:lnTo>
                <a:close/>
              </a:path>
              <a:path w="1992629" h="114300">
                <a:moveTo>
                  <a:pt x="1878091" y="1"/>
                </a:moveTo>
                <a:lnTo>
                  <a:pt x="1878091" y="38101"/>
                </a:lnTo>
                <a:lnTo>
                  <a:pt x="1897142" y="38101"/>
                </a:lnTo>
                <a:lnTo>
                  <a:pt x="1897142" y="76201"/>
                </a:lnTo>
                <a:lnTo>
                  <a:pt x="1954293" y="76200"/>
                </a:lnTo>
                <a:lnTo>
                  <a:pt x="1992391" y="57151"/>
                </a:lnTo>
                <a:lnTo>
                  <a:pt x="1878091" y="1"/>
                </a:lnTo>
                <a:close/>
              </a:path>
              <a:path w="1992629" h="114300">
                <a:moveTo>
                  <a:pt x="114300" y="38100"/>
                </a:moveTo>
                <a:lnTo>
                  <a:pt x="114300" y="76200"/>
                </a:lnTo>
                <a:lnTo>
                  <a:pt x="1878091" y="76201"/>
                </a:lnTo>
                <a:lnTo>
                  <a:pt x="1878091" y="38101"/>
                </a:lnTo>
                <a:lnTo>
                  <a:pt x="114300" y="38100"/>
                </a:lnTo>
                <a:close/>
              </a:path>
              <a:path w="1992629" h="114300">
                <a:moveTo>
                  <a:pt x="95250" y="38100"/>
                </a:move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50" y="38100"/>
                </a:lnTo>
                <a:close/>
              </a:path>
              <a:path w="1992629" h="114300">
                <a:moveTo>
                  <a:pt x="114300" y="38100"/>
                </a:moveTo>
                <a:lnTo>
                  <a:pt x="95250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8219" y="2342996"/>
            <a:ext cx="414655" cy="400685"/>
          </a:xfrm>
          <a:custGeom>
            <a:avLst/>
            <a:gdLst/>
            <a:ahLst/>
            <a:cxnLst/>
            <a:rect l="l" t="t" r="r" b="b"/>
            <a:pathLst>
              <a:path w="414654" h="400685">
                <a:moveTo>
                  <a:pt x="0" y="0"/>
                </a:moveTo>
                <a:lnTo>
                  <a:pt x="414046" y="0"/>
                </a:lnTo>
                <a:lnTo>
                  <a:pt x="414046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23524" y="1876044"/>
            <a:ext cx="35369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3430" algn="l"/>
              </a:tabLst>
            </a:pP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	</a:t>
            </a:r>
            <a:r>
              <a:rPr sz="3000" spc="-15" baseline="1388" dirty="0">
                <a:latin typeface="Arial"/>
                <a:cs typeface="Arial"/>
              </a:rPr>
              <a:t>Output</a:t>
            </a:r>
            <a:r>
              <a:rPr sz="3000" spc="-82" baseline="1388" dirty="0">
                <a:latin typeface="Arial"/>
                <a:cs typeface="Arial"/>
              </a:rPr>
              <a:t> </a:t>
            </a:r>
            <a:r>
              <a:rPr sz="3000" spc="-7" baseline="1388" dirty="0">
                <a:latin typeface="Arial"/>
                <a:cs typeface="Arial"/>
              </a:rPr>
              <a:t>Fmap</a:t>
            </a:r>
            <a:endParaRPr sz="3000" baseline="1388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Convolution (CONV)</a:t>
            </a:r>
            <a:r>
              <a:rPr spc="-10" dirty="0"/>
              <a:t> </a:t>
            </a:r>
            <a:r>
              <a:rPr spc="-5" dirty="0"/>
              <a:t>Layer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37831" y="315518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2570" y="3134868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×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817" y="1343659"/>
            <a:ext cx="652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Multiple Input </a:t>
            </a:r>
            <a:r>
              <a:rPr sz="2400" dirty="0">
                <a:latin typeface="Arial"/>
                <a:cs typeface="Arial"/>
              </a:rPr>
              <a:t>Channels and </a:t>
            </a: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72839" y="3086718"/>
          <a:ext cx="2421886" cy="63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/>
                <a:gridCol w="306070"/>
                <a:gridCol w="305434"/>
                <a:gridCol w="295909"/>
                <a:gridCol w="306069"/>
                <a:gridCol w="303530"/>
                <a:gridCol w="301625"/>
                <a:gridCol w="297814"/>
              </a:tblGrid>
              <a:tr h="318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BBFB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5A376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7087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E6127"/>
                    </a:solidFill>
                  </a:tcPr>
                </a:tc>
              </a:tr>
              <a:tr h="3171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9FEE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AED4A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74AA6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3A8128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BCCB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84A17C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5278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u="sng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234F1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89659" y="3086717"/>
          <a:ext cx="1212849" cy="2413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/>
                <a:gridCol w="302895"/>
                <a:gridCol w="304800"/>
                <a:gridCol w="299084"/>
              </a:tblGrid>
              <a:tr h="292388">
                <a:tc>
                  <a:txBody>
                    <a:bodyPr/>
                    <a:lstStyle/>
                    <a:p>
                      <a:pPr marL="1270"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1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  <a:tr h="3040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9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</a:tr>
              <a:tr h="302170">
                <a:tc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2239C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155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</a:tr>
              <a:tr h="30821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334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1123C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DBF"/>
                    </a:solidFill>
                  </a:tcPr>
                </a:tc>
              </a:tr>
              <a:tr h="30507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C9DF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80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158E3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</a:tr>
              <a:tr h="30660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7880F1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767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E33D4"/>
                    </a:solidFill>
                  </a:tcPr>
                </a:tc>
              </a:tr>
              <a:tr h="30660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158E3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22C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D11C6"/>
                    </a:solidFill>
                  </a:tcPr>
                </a:tc>
              </a:tr>
              <a:tr h="288554">
                <a:tc>
                  <a:txBody>
                    <a:bodyPr/>
                    <a:lstStyle/>
                    <a:p>
                      <a:pPr marL="7620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5645D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E33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D11C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5300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623344" y="3084492"/>
          <a:ext cx="1213484" cy="63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"/>
                <a:gridCol w="304800"/>
                <a:gridCol w="304799"/>
                <a:gridCol w="307340"/>
              </a:tblGrid>
              <a:tr h="31627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53735"/>
                    </a:solidFill>
                  </a:tcPr>
                </a:tc>
              </a:tr>
              <a:tr h="31627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68C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C02A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951A17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427284" y="2692908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8887" y="2692908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752" y="3110484"/>
            <a:ext cx="806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Filter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Filter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4329" y="3957828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4329" y="5158740"/>
            <a:ext cx="760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7620" y="2982467"/>
            <a:ext cx="760730" cy="7696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spc="-5" dirty="0">
                <a:latin typeface="Arial"/>
                <a:cs typeface="Arial"/>
              </a:rPr>
              <a:t>Chnl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3264" y="1854708"/>
            <a:ext cx="3782695" cy="6261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635">
              <a:lnSpc>
                <a:spcPts val="2330"/>
              </a:lnSpc>
              <a:spcBef>
                <a:spcPts val="235"/>
              </a:spcBef>
              <a:tabLst>
                <a:tab pos="2289810" algn="l"/>
              </a:tabLst>
            </a:pPr>
            <a:r>
              <a:rPr sz="3000" spc="-7" baseline="1388" dirty="0">
                <a:latin typeface="Arial"/>
                <a:cs typeface="Arial"/>
              </a:rPr>
              <a:t>Input</a:t>
            </a:r>
            <a:r>
              <a:rPr sz="3000" spc="-15" baseline="1388" dirty="0">
                <a:latin typeface="Arial"/>
                <a:cs typeface="Arial"/>
              </a:rPr>
              <a:t> </a:t>
            </a:r>
            <a:r>
              <a:rPr sz="3000" spc="-7" baseline="1388" dirty="0">
                <a:latin typeface="Arial"/>
                <a:cs typeface="Arial"/>
              </a:rPr>
              <a:t>Fmap </a:t>
            </a:r>
            <a:r>
              <a:rPr sz="3000" baseline="1388" dirty="0">
                <a:latin typeface="Arial"/>
                <a:cs typeface="Arial"/>
              </a:rPr>
              <a:t>as	</a:t>
            </a: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  </a:t>
            </a:r>
            <a:r>
              <a:rPr sz="2000" spc="-30" dirty="0">
                <a:latin typeface="Arial"/>
                <a:cs typeface="Arial"/>
              </a:rPr>
              <a:t>Toeplitz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matrix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477" y="1824228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780" y="5062598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" y="6519671"/>
            <a:ext cx="393192" cy="216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6525860"/>
            <a:ext cx="317500" cy="210185"/>
          </a:xfrm>
          <a:custGeom>
            <a:avLst/>
            <a:gdLst/>
            <a:ahLst/>
            <a:cxnLst/>
            <a:rect l="l" t="t" r="r" b="b"/>
            <a:pathLst>
              <a:path w="317500" h="210184">
                <a:moveTo>
                  <a:pt x="118397" y="185366"/>
                </a:moveTo>
                <a:lnTo>
                  <a:pt x="118397" y="209979"/>
                </a:lnTo>
                <a:lnTo>
                  <a:pt x="317325" y="209979"/>
                </a:lnTo>
                <a:lnTo>
                  <a:pt x="317325" y="186037"/>
                </a:lnTo>
                <a:lnTo>
                  <a:pt x="126851" y="186037"/>
                </a:lnTo>
                <a:lnTo>
                  <a:pt x="122584" y="185767"/>
                </a:lnTo>
                <a:lnTo>
                  <a:pt x="118397" y="185366"/>
                </a:lnTo>
                <a:close/>
              </a:path>
              <a:path w="317500" h="210184">
                <a:moveTo>
                  <a:pt x="317325" y="111462"/>
                </a:moveTo>
                <a:lnTo>
                  <a:pt x="257322" y="111462"/>
                </a:lnTo>
                <a:lnTo>
                  <a:pt x="264800" y="116206"/>
                </a:lnTo>
                <a:lnTo>
                  <a:pt x="275715" y="122286"/>
                </a:lnTo>
                <a:lnTo>
                  <a:pt x="286451" y="128427"/>
                </a:lnTo>
                <a:lnTo>
                  <a:pt x="216535" y="170634"/>
                </a:lnTo>
                <a:lnTo>
                  <a:pt x="171139" y="181907"/>
                </a:lnTo>
                <a:lnTo>
                  <a:pt x="131287" y="186037"/>
                </a:lnTo>
                <a:lnTo>
                  <a:pt x="317325" y="186037"/>
                </a:lnTo>
                <a:lnTo>
                  <a:pt x="317325" y="111462"/>
                </a:lnTo>
                <a:close/>
              </a:path>
              <a:path w="317500" h="210184">
                <a:moveTo>
                  <a:pt x="118397" y="28331"/>
                </a:moveTo>
                <a:lnTo>
                  <a:pt x="73129" y="39671"/>
                </a:lnTo>
                <a:lnTo>
                  <a:pt x="35404" y="59656"/>
                </a:lnTo>
                <a:lnTo>
                  <a:pt x="9576" y="78686"/>
                </a:lnTo>
                <a:lnTo>
                  <a:pt x="0" y="87162"/>
                </a:lnTo>
                <a:lnTo>
                  <a:pt x="6226" y="101348"/>
                </a:lnTo>
                <a:lnTo>
                  <a:pt x="26469" y="133176"/>
                </a:lnTo>
                <a:lnTo>
                  <a:pt x="63077" y="166547"/>
                </a:lnTo>
                <a:lnTo>
                  <a:pt x="118397" y="185366"/>
                </a:lnTo>
                <a:lnTo>
                  <a:pt x="118397" y="169042"/>
                </a:lnTo>
                <a:lnTo>
                  <a:pt x="77944" y="153353"/>
                </a:lnTo>
                <a:lnTo>
                  <a:pt x="51392" y="126698"/>
                </a:lnTo>
                <a:lnTo>
                  <a:pt x="36848" y="101553"/>
                </a:lnTo>
                <a:lnTo>
                  <a:pt x="32421" y="90398"/>
                </a:lnTo>
                <a:lnTo>
                  <a:pt x="37799" y="83715"/>
                </a:lnTo>
                <a:lnTo>
                  <a:pt x="53927" y="68684"/>
                </a:lnTo>
                <a:lnTo>
                  <a:pt x="80796" y="52833"/>
                </a:lnTo>
                <a:lnTo>
                  <a:pt x="118397" y="43687"/>
                </a:lnTo>
                <a:lnTo>
                  <a:pt x="118397" y="28331"/>
                </a:lnTo>
                <a:close/>
              </a:path>
              <a:path w="317500" h="210184">
                <a:moveTo>
                  <a:pt x="118397" y="151528"/>
                </a:moveTo>
                <a:lnTo>
                  <a:pt x="118397" y="169042"/>
                </a:lnTo>
                <a:lnTo>
                  <a:pt x="122275" y="169534"/>
                </a:lnTo>
                <a:lnTo>
                  <a:pt x="126291" y="169824"/>
                </a:lnTo>
                <a:lnTo>
                  <a:pt x="130483" y="169824"/>
                </a:lnTo>
                <a:lnTo>
                  <a:pt x="167228" y="165154"/>
                </a:lnTo>
                <a:lnTo>
                  <a:pt x="199015" y="152806"/>
                </a:lnTo>
                <a:lnTo>
                  <a:pt x="127758" y="152806"/>
                </a:lnTo>
                <a:lnTo>
                  <a:pt x="122932" y="152331"/>
                </a:lnTo>
                <a:lnTo>
                  <a:pt x="118397" y="151528"/>
                </a:lnTo>
                <a:close/>
              </a:path>
              <a:path w="317500" h="210184">
                <a:moveTo>
                  <a:pt x="317325" y="27998"/>
                </a:moveTo>
                <a:lnTo>
                  <a:pt x="123994" y="27998"/>
                </a:lnTo>
                <a:lnTo>
                  <a:pt x="173045" y="36217"/>
                </a:lnTo>
                <a:lnTo>
                  <a:pt x="210619" y="56668"/>
                </a:lnTo>
                <a:lnTo>
                  <a:pt x="234665" y="77576"/>
                </a:lnTo>
                <a:lnTo>
                  <a:pt x="243136" y="87162"/>
                </a:lnTo>
                <a:lnTo>
                  <a:pt x="233822" y="97419"/>
                </a:lnTo>
                <a:lnTo>
                  <a:pt x="209113" y="119984"/>
                </a:lnTo>
                <a:lnTo>
                  <a:pt x="173860" y="142549"/>
                </a:lnTo>
                <a:lnTo>
                  <a:pt x="132910" y="152806"/>
                </a:lnTo>
                <a:lnTo>
                  <a:pt x="199015" y="152806"/>
                </a:lnTo>
                <a:lnTo>
                  <a:pt x="199785" y="152506"/>
                </a:lnTo>
                <a:lnTo>
                  <a:pt x="229401" y="133928"/>
                </a:lnTo>
                <a:lnTo>
                  <a:pt x="257322" y="111462"/>
                </a:lnTo>
                <a:lnTo>
                  <a:pt x="317325" y="111462"/>
                </a:lnTo>
                <a:lnTo>
                  <a:pt x="317325" y="27998"/>
                </a:lnTo>
                <a:close/>
              </a:path>
              <a:path w="317500" h="210184">
                <a:moveTo>
                  <a:pt x="118397" y="62655"/>
                </a:moveTo>
                <a:lnTo>
                  <a:pt x="92450" y="69091"/>
                </a:lnTo>
                <a:lnTo>
                  <a:pt x="73000" y="79181"/>
                </a:lnTo>
                <a:lnTo>
                  <a:pt x="60789" y="88490"/>
                </a:lnTo>
                <a:lnTo>
                  <a:pt x="56554" y="92579"/>
                </a:lnTo>
                <a:lnTo>
                  <a:pt x="59410" y="100576"/>
                </a:lnTo>
                <a:lnTo>
                  <a:pt x="69323" y="118817"/>
                </a:lnTo>
                <a:lnTo>
                  <a:pt x="88313" y="138677"/>
                </a:lnTo>
                <a:lnTo>
                  <a:pt x="118397" y="151528"/>
                </a:lnTo>
                <a:lnTo>
                  <a:pt x="118397" y="136575"/>
                </a:lnTo>
                <a:lnTo>
                  <a:pt x="101234" y="126296"/>
                </a:lnTo>
                <a:lnTo>
                  <a:pt x="90084" y="112622"/>
                </a:lnTo>
                <a:lnTo>
                  <a:pt x="84019" y="100576"/>
                </a:lnTo>
                <a:lnTo>
                  <a:pt x="82240" y="95545"/>
                </a:lnTo>
                <a:lnTo>
                  <a:pt x="85088" y="92579"/>
                </a:lnTo>
                <a:lnTo>
                  <a:pt x="92685" y="86387"/>
                </a:lnTo>
                <a:lnTo>
                  <a:pt x="104139" y="80603"/>
                </a:lnTo>
                <a:lnTo>
                  <a:pt x="118348" y="79052"/>
                </a:lnTo>
                <a:lnTo>
                  <a:pt x="118397" y="62655"/>
                </a:lnTo>
                <a:close/>
              </a:path>
              <a:path w="317500" h="210184">
                <a:moveTo>
                  <a:pt x="118397" y="79061"/>
                </a:moveTo>
                <a:lnTo>
                  <a:pt x="118397" y="136575"/>
                </a:lnTo>
                <a:lnTo>
                  <a:pt x="122978" y="138112"/>
                </a:lnTo>
                <a:lnTo>
                  <a:pt x="128058" y="139028"/>
                </a:lnTo>
                <a:lnTo>
                  <a:pt x="133734" y="139028"/>
                </a:lnTo>
                <a:lnTo>
                  <a:pt x="162262" y="131050"/>
                </a:lnTo>
                <a:lnTo>
                  <a:pt x="186599" y="113500"/>
                </a:lnTo>
                <a:lnTo>
                  <a:pt x="189342" y="110658"/>
                </a:lnTo>
                <a:lnTo>
                  <a:pt x="154798" y="110658"/>
                </a:lnTo>
                <a:lnTo>
                  <a:pt x="146827" y="97527"/>
                </a:lnTo>
                <a:lnTo>
                  <a:pt x="139617" y="88185"/>
                </a:lnTo>
                <a:lnTo>
                  <a:pt x="130897" y="82181"/>
                </a:lnTo>
                <a:lnTo>
                  <a:pt x="118397" y="79061"/>
                </a:lnTo>
                <a:close/>
              </a:path>
              <a:path w="317500" h="210184">
                <a:moveTo>
                  <a:pt x="181059" y="62038"/>
                </a:moveTo>
                <a:lnTo>
                  <a:pt x="128862" y="62038"/>
                </a:lnTo>
                <a:lnTo>
                  <a:pt x="151152" y="66077"/>
                </a:lnTo>
                <a:lnTo>
                  <a:pt x="167793" y="74964"/>
                </a:lnTo>
                <a:lnTo>
                  <a:pt x="178204" y="83852"/>
                </a:lnTo>
                <a:lnTo>
                  <a:pt x="181803" y="87891"/>
                </a:lnTo>
                <a:lnTo>
                  <a:pt x="154798" y="110658"/>
                </a:lnTo>
                <a:lnTo>
                  <a:pt x="189342" y="110658"/>
                </a:lnTo>
                <a:lnTo>
                  <a:pt x="203545" y="95950"/>
                </a:lnTo>
                <a:lnTo>
                  <a:pt x="209904" y="87972"/>
                </a:lnTo>
                <a:lnTo>
                  <a:pt x="203776" y="80779"/>
                </a:lnTo>
                <a:lnTo>
                  <a:pt x="186403" y="65074"/>
                </a:lnTo>
                <a:lnTo>
                  <a:pt x="181059" y="62038"/>
                </a:lnTo>
                <a:close/>
              </a:path>
              <a:path w="317500" h="210184">
                <a:moveTo>
                  <a:pt x="118397" y="79052"/>
                </a:moveTo>
                <a:close/>
              </a:path>
              <a:path w="317500" h="210184">
                <a:moveTo>
                  <a:pt x="123994" y="43399"/>
                </a:moveTo>
                <a:lnTo>
                  <a:pt x="122099" y="43458"/>
                </a:lnTo>
                <a:lnTo>
                  <a:pt x="120239" y="43557"/>
                </a:lnTo>
                <a:lnTo>
                  <a:pt x="118397" y="43687"/>
                </a:lnTo>
                <a:lnTo>
                  <a:pt x="118397" y="62655"/>
                </a:lnTo>
                <a:lnTo>
                  <a:pt x="121790" y="62293"/>
                </a:lnTo>
                <a:lnTo>
                  <a:pt x="125246" y="62038"/>
                </a:lnTo>
                <a:lnTo>
                  <a:pt x="181059" y="62038"/>
                </a:lnTo>
                <a:lnTo>
                  <a:pt x="159303" y="49676"/>
                </a:lnTo>
                <a:lnTo>
                  <a:pt x="123994" y="43399"/>
                </a:lnTo>
                <a:close/>
              </a:path>
              <a:path w="317500" h="210184">
                <a:moveTo>
                  <a:pt x="317325" y="0"/>
                </a:moveTo>
                <a:lnTo>
                  <a:pt x="118397" y="0"/>
                </a:lnTo>
                <a:lnTo>
                  <a:pt x="118397" y="28331"/>
                </a:lnTo>
                <a:lnTo>
                  <a:pt x="120260" y="28183"/>
                </a:lnTo>
                <a:lnTo>
                  <a:pt x="122123" y="28065"/>
                </a:lnTo>
                <a:lnTo>
                  <a:pt x="123994" y="27998"/>
                </a:lnTo>
                <a:lnTo>
                  <a:pt x="317325" y="27998"/>
                </a:lnTo>
                <a:lnTo>
                  <a:pt x="317325" y="0"/>
                </a:lnTo>
                <a:close/>
              </a:path>
            </a:pathLst>
          </a:custGeom>
          <a:solidFill>
            <a:srgbClr val="81B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8830" y="2075264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5" y="1282523"/>
                </a:moveTo>
                <a:lnTo>
                  <a:pt x="1809" y="1289959"/>
                </a:lnTo>
                <a:lnTo>
                  <a:pt x="1" y="1297793"/>
                </a:lnTo>
                <a:lnTo>
                  <a:pt x="46238" y="1371772"/>
                </a:lnTo>
                <a:lnTo>
                  <a:pt x="61213" y="1347811"/>
                </a:lnTo>
                <a:lnTo>
                  <a:pt x="33538" y="1347811"/>
                </a:lnTo>
                <a:lnTo>
                  <a:pt x="33538" y="1303528"/>
                </a:lnTo>
                <a:lnTo>
                  <a:pt x="21540" y="1284331"/>
                </a:lnTo>
                <a:lnTo>
                  <a:pt x="13705" y="1282523"/>
                </a:lnTo>
                <a:close/>
              </a:path>
              <a:path w="92710" h="1372235">
                <a:moveTo>
                  <a:pt x="33538" y="1303528"/>
                </a:moveTo>
                <a:lnTo>
                  <a:pt x="33538" y="1347811"/>
                </a:lnTo>
                <a:lnTo>
                  <a:pt x="58938" y="1347811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8" y="1323848"/>
                </a:lnTo>
                <a:lnTo>
                  <a:pt x="33538" y="1303528"/>
                </a:lnTo>
                <a:close/>
              </a:path>
              <a:path w="92710" h="1372235">
                <a:moveTo>
                  <a:pt x="78771" y="1282523"/>
                </a:moveTo>
                <a:lnTo>
                  <a:pt x="70935" y="1284331"/>
                </a:lnTo>
                <a:lnTo>
                  <a:pt x="58938" y="1303528"/>
                </a:lnTo>
                <a:lnTo>
                  <a:pt x="58938" y="1347811"/>
                </a:lnTo>
                <a:lnTo>
                  <a:pt x="61213" y="1347811"/>
                </a:lnTo>
                <a:lnTo>
                  <a:pt x="92475" y="1297793"/>
                </a:lnTo>
                <a:lnTo>
                  <a:pt x="90667" y="1289959"/>
                </a:lnTo>
                <a:lnTo>
                  <a:pt x="78771" y="1282523"/>
                </a:lnTo>
                <a:close/>
              </a:path>
              <a:path w="92710" h="1372235">
                <a:moveTo>
                  <a:pt x="46238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8" y="1323848"/>
                </a:lnTo>
                <a:close/>
              </a:path>
              <a:path w="92710" h="1372235">
                <a:moveTo>
                  <a:pt x="58938" y="1303528"/>
                </a:moveTo>
                <a:lnTo>
                  <a:pt x="46238" y="1323848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8"/>
                </a:lnTo>
                <a:close/>
              </a:path>
              <a:path w="92710" h="1372235">
                <a:moveTo>
                  <a:pt x="46237" y="47924"/>
                </a:moveTo>
                <a:lnTo>
                  <a:pt x="33537" y="68244"/>
                </a:lnTo>
                <a:lnTo>
                  <a:pt x="33538" y="1303528"/>
                </a:lnTo>
                <a:lnTo>
                  <a:pt x="46238" y="1323848"/>
                </a:lnTo>
                <a:lnTo>
                  <a:pt x="58938" y="13035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10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7"/>
                </a:lnTo>
                <a:lnTo>
                  <a:pt x="61210" y="23957"/>
                </a:lnTo>
                <a:lnTo>
                  <a:pt x="46236" y="0"/>
                </a:lnTo>
                <a:close/>
              </a:path>
              <a:path w="92710" h="1372235">
                <a:moveTo>
                  <a:pt x="61210" y="23957"/>
                </a:moveTo>
                <a:lnTo>
                  <a:pt x="58936" y="23957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49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0" y="23957"/>
                </a:lnTo>
                <a:close/>
              </a:path>
              <a:path w="92710" h="1372235">
                <a:moveTo>
                  <a:pt x="58936" y="23957"/>
                </a:moveTo>
                <a:lnTo>
                  <a:pt x="33536" y="23957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7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5068" y="262399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9339" y="26085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9859" y="171403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9859" y="171403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9264" y="2099119"/>
            <a:ext cx="1848485" cy="994410"/>
          </a:xfrm>
          <a:custGeom>
            <a:avLst/>
            <a:gdLst/>
            <a:ahLst/>
            <a:cxnLst/>
            <a:rect l="l" t="t" r="r" b="b"/>
            <a:pathLst>
              <a:path w="1848484" h="994410">
                <a:moveTo>
                  <a:pt x="0" y="994353"/>
                </a:moveTo>
                <a:lnTo>
                  <a:pt x="184814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8773" y="3521266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80" y="0"/>
                </a:moveTo>
                <a:lnTo>
                  <a:pt x="0" y="46236"/>
                </a:lnTo>
                <a:lnTo>
                  <a:pt x="73980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2" y="70934"/>
                </a:lnTo>
                <a:lnTo>
                  <a:pt x="68245" y="58936"/>
                </a:lnTo>
                <a:lnTo>
                  <a:pt x="23962" y="58936"/>
                </a:lnTo>
                <a:lnTo>
                  <a:pt x="23962" y="33536"/>
                </a:lnTo>
                <a:lnTo>
                  <a:pt x="68245" y="33536"/>
                </a:lnTo>
                <a:lnTo>
                  <a:pt x="87442" y="21537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372235" h="92710">
                <a:moveTo>
                  <a:pt x="1323848" y="46236"/>
                </a:moveTo>
                <a:lnTo>
                  <a:pt x="1284331" y="70934"/>
                </a:lnTo>
                <a:lnTo>
                  <a:pt x="1282524" y="78770"/>
                </a:lnTo>
                <a:lnTo>
                  <a:pt x="1289964" y="90666"/>
                </a:lnTo>
                <a:lnTo>
                  <a:pt x="1297793" y="92473"/>
                </a:lnTo>
                <a:lnTo>
                  <a:pt x="1351452" y="58936"/>
                </a:lnTo>
                <a:lnTo>
                  <a:pt x="1347816" y="58936"/>
                </a:lnTo>
                <a:lnTo>
                  <a:pt x="1347816" y="57006"/>
                </a:lnTo>
                <a:lnTo>
                  <a:pt x="1341079" y="57006"/>
                </a:lnTo>
                <a:lnTo>
                  <a:pt x="1323848" y="46236"/>
                </a:lnTo>
                <a:close/>
              </a:path>
              <a:path w="1372235" h="92710">
                <a:moveTo>
                  <a:pt x="68245" y="33536"/>
                </a:moveTo>
                <a:lnTo>
                  <a:pt x="23962" y="33536"/>
                </a:lnTo>
                <a:lnTo>
                  <a:pt x="23962" y="58936"/>
                </a:lnTo>
                <a:lnTo>
                  <a:pt x="68245" y="58936"/>
                </a:lnTo>
                <a:lnTo>
                  <a:pt x="65156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5" y="33536"/>
                </a:lnTo>
                <a:close/>
              </a:path>
              <a:path w="1372235" h="92710">
                <a:moveTo>
                  <a:pt x="1303529" y="33536"/>
                </a:moveTo>
                <a:lnTo>
                  <a:pt x="68245" y="33536"/>
                </a:lnTo>
                <a:lnTo>
                  <a:pt x="47925" y="46236"/>
                </a:lnTo>
                <a:lnTo>
                  <a:pt x="68245" y="58936"/>
                </a:lnTo>
                <a:lnTo>
                  <a:pt x="1303528" y="58936"/>
                </a:lnTo>
                <a:lnTo>
                  <a:pt x="1323848" y="46236"/>
                </a:lnTo>
                <a:lnTo>
                  <a:pt x="1303529" y="33536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6" y="33536"/>
                </a:lnTo>
                <a:lnTo>
                  <a:pt x="1347816" y="58936"/>
                </a:lnTo>
                <a:lnTo>
                  <a:pt x="1351452" y="58936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30693" y="35467"/>
                </a:moveTo>
                <a:lnTo>
                  <a:pt x="30693" y="57006"/>
                </a:lnTo>
                <a:lnTo>
                  <a:pt x="47925" y="46236"/>
                </a:lnTo>
                <a:lnTo>
                  <a:pt x="30693" y="35467"/>
                </a:lnTo>
                <a:close/>
              </a:path>
              <a:path w="1372235" h="92710">
                <a:moveTo>
                  <a:pt x="47925" y="46236"/>
                </a:moveTo>
                <a:lnTo>
                  <a:pt x="30693" y="57006"/>
                </a:lnTo>
                <a:lnTo>
                  <a:pt x="65156" y="57006"/>
                </a:lnTo>
                <a:lnTo>
                  <a:pt x="47925" y="46236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8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6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6" y="57006"/>
                </a:lnTo>
                <a:lnTo>
                  <a:pt x="1347816" y="35467"/>
                </a:lnTo>
                <a:close/>
              </a:path>
              <a:path w="1372235" h="92710">
                <a:moveTo>
                  <a:pt x="65156" y="35467"/>
                </a:moveTo>
                <a:lnTo>
                  <a:pt x="30693" y="35467"/>
                </a:lnTo>
                <a:lnTo>
                  <a:pt x="47925" y="46236"/>
                </a:lnTo>
                <a:lnTo>
                  <a:pt x="65156" y="35467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7" y="1808"/>
                </a:lnTo>
                <a:lnTo>
                  <a:pt x="1282523" y="13704"/>
                </a:lnTo>
                <a:lnTo>
                  <a:pt x="1284333" y="21539"/>
                </a:lnTo>
                <a:lnTo>
                  <a:pt x="1323848" y="46236"/>
                </a:lnTo>
                <a:lnTo>
                  <a:pt x="1341079" y="35467"/>
                </a:lnTo>
                <a:lnTo>
                  <a:pt x="1347816" y="35467"/>
                </a:lnTo>
                <a:lnTo>
                  <a:pt x="1347816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1779" y="3567503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64009" y="3428492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15302" y="1700639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5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80" y="305260"/>
                </a:lnTo>
                <a:lnTo>
                  <a:pt x="46452" y="283347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5" h="361950">
                <a:moveTo>
                  <a:pt x="40780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80" y="305260"/>
                </a:lnTo>
                <a:close/>
              </a:path>
              <a:path w="381635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5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5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5" h="361950">
                <a:moveTo>
                  <a:pt x="346351" y="32978"/>
                </a:moveTo>
                <a:lnTo>
                  <a:pt x="322868" y="37745"/>
                </a:lnTo>
                <a:lnTo>
                  <a:pt x="40780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6" y="56175"/>
                </a:lnTo>
                <a:lnTo>
                  <a:pt x="346351" y="32978"/>
                </a:lnTo>
                <a:close/>
              </a:path>
              <a:path w="381635" h="361950">
                <a:moveTo>
                  <a:pt x="379242" y="7274"/>
                </a:moveTo>
                <a:lnTo>
                  <a:pt x="354999" y="7274"/>
                </a:lnTo>
                <a:lnTo>
                  <a:pt x="372477" y="25704"/>
                </a:lnTo>
                <a:lnTo>
                  <a:pt x="340346" y="56175"/>
                </a:lnTo>
                <a:lnTo>
                  <a:pt x="334672" y="78091"/>
                </a:lnTo>
                <a:lnTo>
                  <a:pt x="338752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4"/>
                </a:lnTo>
                <a:close/>
              </a:path>
              <a:path w="381635" h="361950">
                <a:moveTo>
                  <a:pt x="360720" y="13307"/>
                </a:moveTo>
                <a:lnTo>
                  <a:pt x="351443" y="13307"/>
                </a:lnTo>
                <a:lnTo>
                  <a:pt x="366265" y="28935"/>
                </a:lnTo>
                <a:lnTo>
                  <a:pt x="346351" y="32978"/>
                </a:lnTo>
                <a:lnTo>
                  <a:pt x="340346" y="56175"/>
                </a:lnTo>
                <a:lnTo>
                  <a:pt x="372477" y="25704"/>
                </a:lnTo>
                <a:lnTo>
                  <a:pt x="360720" y="13307"/>
                </a:lnTo>
                <a:close/>
              </a:path>
              <a:path w="381635" h="361950">
                <a:moveTo>
                  <a:pt x="381125" y="0"/>
                </a:moveTo>
                <a:lnTo>
                  <a:pt x="295629" y="17357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8" y="37745"/>
                </a:lnTo>
                <a:lnTo>
                  <a:pt x="354999" y="7274"/>
                </a:lnTo>
                <a:lnTo>
                  <a:pt x="379242" y="7274"/>
                </a:lnTo>
                <a:lnTo>
                  <a:pt x="381125" y="0"/>
                </a:lnTo>
                <a:close/>
              </a:path>
              <a:path w="381635" h="361950">
                <a:moveTo>
                  <a:pt x="354999" y="7274"/>
                </a:moveTo>
                <a:lnTo>
                  <a:pt x="322868" y="37745"/>
                </a:lnTo>
                <a:lnTo>
                  <a:pt x="346351" y="32978"/>
                </a:lnTo>
                <a:lnTo>
                  <a:pt x="351443" y="13307"/>
                </a:lnTo>
                <a:lnTo>
                  <a:pt x="360720" y="13307"/>
                </a:lnTo>
                <a:lnTo>
                  <a:pt x="354999" y="7274"/>
                </a:lnTo>
                <a:close/>
              </a:path>
              <a:path w="381635" h="361950">
                <a:moveTo>
                  <a:pt x="351443" y="13307"/>
                </a:moveTo>
                <a:lnTo>
                  <a:pt x="346351" y="32978"/>
                </a:lnTo>
                <a:lnTo>
                  <a:pt x="366265" y="28935"/>
                </a:lnTo>
                <a:lnTo>
                  <a:pt x="351443" y="13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51614" y="2493134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79859" y="1714033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8900000">
            <a:off x="4690834" y="307420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8900000">
            <a:off x="4667032" y="174223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5059" y="200809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8EB4E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5059" y="200809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75059" y="2008097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8859" y="207535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8859" y="207535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8859" y="2075351"/>
            <a:ext cx="1369695" cy="1370330"/>
          </a:xfrm>
          <a:custGeom>
            <a:avLst/>
            <a:gdLst/>
            <a:ahLst/>
            <a:cxnLst/>
            <a:rect l="l" t="t" r="r" b="b"/>
            <a:pathLst>
              <a:path w="1369695" h="1370329">
                <a:moveTo>
                  <a:pt x="0" y="0"/>
                </a:moveTo>
                <a:lnTo>
                  <a:pt x="1369378" y="0"/>
                </a:lnTo>
                <a:lnTo>
                  <a:pt x="1369378" y="1370058"/>
                </a:lnTo>
                <a:lnTo>
                  <a:pt x="0" y="137005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10895" y="1770838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5"/>
                </a:lnTo>
                <a:lnTo>
                  <a:pt x="60454" y="192439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99245" y="168503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8900000">
            <a:off x="3341544" y="171784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39302" y="2087039"/>
            <a:ext cx="2229485" cy="0"/>
          </a:xfrm>
          <a:custGeom>
            <a:avLst/>
            <a:gdLst/>
            <a:ahLst/>
            <a:cxnLst/>
            <a:rect l="l" t="t" r="r" b="b"/>
            <a:pathLst>
              <a:path w="2229484">
                <a:moveTo>
                  <a:pt x="0" y="0"/>
                </a:moveTo>
                <a:lnTo>
                  <a:pt x="2229455" y="0"/>
                </a:lnTo>
              </a:path>
            </a:pathLst>
          </a:custGeom>
          <a:ln w="432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1089" y="2099119"/>
            <a:ext cx="2226310" cy="1347470"/>
          </a:xfrm>
          <a:custGeom>
            <a:avLst/>
            <a:gdLst/>
            <a:ahLst/>
            <a:cxnLst/>
            <a:rect l="l" t="t" r="r" b="b"/>
            <a:pathLst>
              <a:path w="2226309" h="1347470">
                <a:moveTo>
                  <a:pt x="0" y="1347441"/>
                </a:moveTo>
                <a:lnTo>
                  <a:pt x="2226316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46327" y="1725592"/>
            <a:ext cx="1841500" cy="374015"/>
          </a:xfrm>
          <a:custGeom>
            <a:avLst/>
            <a:gdLst/>
            <a:ahLst/>
            <a:cxnLst/>
            <a:rect l="l" t="t" r="r" b="b"/>
            <a:pathLst>
              <a:path w="1841500" h="374014">
                <a:moveTo>
                  <a:pt x="0" y="0"/>
                </a:moveTo>
                <a:lnTo>
                  <a:pt x="1841077" y="373527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36959" y="3064585"/>
            <a:ext cx="1331595" cy="34417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710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Fully-Connected </a:t>
            </a:r>
            <a:r>
              <a:rPr dirty="0"/>
              <a:t>(FC)</a:t>
            </a:r>
            <a:r>
              <a:rPr spc="-30" dirty="0"/>
              <a:t> </a:t>
            </a:r>
            <a:r>
              <a:rPr spc="-5" dirty="0"/>
              <a:t>Layer</a:t>
            </a:r>
          </a:p>
        </p:txBody>
      </p:sp>
      <p:sp>
        <p:nvSpPr>
          <p:cNvPr id="34" name="object 34"/>
          <p:cNvSpPr/>
          <p:nvPr/>
        </p:nvSpPr>
        <p:spPr>
          <a:xfrm>
            <a:off x="6405141" y="192994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79" y="305260"/>
                </a:lnTo>
                <a:close/>
              </a:path>
              <a:path w="381634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4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4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4" h="361950">
                <a:moveTo>
                  <a:pt x="346350" y="32978"/>
                </a:moveTo>
                <a:lnTo>
                  <a:pt x="322866" y="37745"/>
                </a:lnTo>
                <a:lnTo>
                  <a:pt x="40779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5" y="56175"/>
                </a:lnTo>
                <a:lnTo>
                  <a:pt x="346350" y="32978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8" y="25703"/>
                </a:lnTo>
                <a:lnTo>
                  <a:pt x="340345" y="56175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5"/>
                </a:lnTo>
                <a:lnTo>
                  <a:pt x="346350" y="32978"/>
                </a:lnTo>
                <a:lnTo>
                  <a:pt x="340345" y="56175"/>
                </a:lnTo>
                <a:lnTo>
                  <a:pt x="372478" y="25703"/>
                </a:lnTo>
                <a:lnTo>
                  <a:pt x="360720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6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6" y="37745"/>
                </a:lnTo>
                <a:lnTo>
                  <a:pt x="346350" y="32978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0" y="32978"/>
                </a:lnTo>
                <a:lnTo>
                  <a:pt x="366265" y="28935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25614" y="2028739"/>
            <a:ext cx="173990" cy="164465"/>
          </a:xfrm>
          <a:custGeom>
            <a:avLst/>
            <a:gdLst/>
            <a:ahLst/>
            <a:cxnLst/>
            <a:rect l="l" t="t" r="r" b="b"/>
            <a:pathLst>
              <a:path w="173990" h="164464">
                <a:moveTo>
                  <a:pt x="138984" y="0"/>
                </a:moveTo>
                <a:lnTo>
                  <a:pt x="0" y="125477"/>
                </a:lnTo>
                <a:lnTo>
                  <a:pt x="34634" y="163838"/>
                </a:lnTo>
                <a:lnTo>
                  <a:pt x="173617" y="38362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33070" y="188315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51047" y="1105915"/>
            <a:ext cx="160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01481" y="1377188"/>
            <a:ext cx="1788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12944" y="3799332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65628" y="1124203"/>
            <a:ext cx="75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filters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18900000">
            <a:off x="6527780" y="1949494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98751" y="2307488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3"/>
                </a:moveTo>
                <a:lnTo>
                  <a:pt x="1808" y="1015638"/>
                </a:lnTo>
                <a:lnTo>
                  <a:pt x="1" y="1023473"/>
                </a:lnTo>
                <a:lnTo>
                  <a:pt x="46238" y="1097452"/>
                </a:lnTo>
                <a:lnTo>
                  <a:pt x="61213" y="1073491"/>
                </a:lnTo>
                <a:lnTo>
                  <a:pt x="33538" y="1073491"/>
                </a:lnTo>
                <a:lnTo>
                  <a:pt x="33538" y="1029208"/>
                </a:lnTo>
                <a:lnTo>
                  <a:pt x="21540" y="1010011"/>
                </a:lnTo>
                <a:lnTo>
                  <a:pt x="13704" y="1008203"/>
                </a:lnTo>
                <a:close/>
              </a:path>
              <a:path w="92710" h="1097914">
                <a:moveTo>
                  <a:pt x="33538" y="1029208"/>
                </a:moveTo>
                <a:lnTo>
                  <a:pt x="33538" y="1073491"/>
                </a:lnTo>
                <a:lnTo>
                  <a:pt x="58938" y="1073491"/>
                </a:lnTo>
                <a:lnTo>
                  <a:pt x="58938" y="1066759"/>
                </a:lnTo>
                <a:lnTo>
                  <a:pt x="35468" y="1066759"/>
                </a:lnTo>
                <a:lnTo>
                  <a:pt x="46238" y="1049528"/>
                </a:lnTo>
                <a:lnTo>
                  <a:pt x="33538" y="1029208"/>
                </a:lnTo>
                <a:close/>
              </a:path>
              <a:path w="92710" h="1097914">
                <a:moveTo>
                  <a:pt x="78770" y="1008203"/>
                </a:moveTo>
                <a:lnTo>
                  <a:pt x="70935" y="1010011"/>
                </a:lnTo>
                <a:lnTo>
                  <a:pt x="58938" y="1029208"/>
                </a:lnTo>
                <a:lnTo>
                  <a:pt x="58938" y="1073491"/>
                </a:lnTo>
                <a:lnTo>
                  <a:pt x="61213" y="1073491"/>
                </a:lnTo>
                <a:lnTo>
                  <a:pt x="92475" y="1023473"/>
                </a:lnTo>
                <a:lnTo>
                  <a:pt x="90666" y="1015638"/>
                </a:lnTo>
                <a:lnTo>
                  <a:pt x="78770" y="1008203"/>
                </a:lnTo>
                <a:close/>
              </a:path>
              <a:path w="92710" h="1097914">
                <a:moveTo>
                  <a:pt x="46238" y="1049528"/>
                </a:moveTo>
                <a:lnTo>
                  <a:pt x="35468" y="1066759"/>
                </a:lnTo>
                <a:lnTo>
                  <a:pt x="57007" y="1066759"/>
                </a:lnTo>
                <a:lnTo>
                  <a:pt x="46238" y="1049528"/>
                </a:lnTo>
                <a:close/>
              </a:path>
              <a:path w="92710" h="1097914">
                <a:moveTo>
                  <a:pt x="58938" y="1029208"/>
                </a:moveTo>
                <a:lnTo>
                  <a:pt x="46238" y="1049528"/>
                </a:lnTo>
                <a:lnTo>
                  <a:pt x="57007" y="1066759"/>
                </a:lnTo>
                <a:lnTo>
                  <a:pt x="58938" y="1066759"/>
                </a:lnTo>
                <a:lnTo>
                  <a:pt x="58938" y="1029208"/>
                </a:lnTo>
                <a:close/>
              </a:path>
              <a:path w="92710" h="1097914">
                <a:moveTo>
                  <a:pt x="46236" y="47925"/>
                </a:moveTo>
                <a:lnTo>
                  <a:pt x="33536" y="68245"/>
                </a:lnTo>
                <a:lnTo>
                  <a:pt x="33538" y="1029208"/>
                </a:lnTo>
                <a:lnTo>
                  <a:pt x="46238" y="1049528"/>
                </a:lnTo>
                <a:lnTo>
                  <a:pt x="58938" y="102920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097914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097914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097914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097914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4989" y="271905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75290" y="27030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68758" y="194625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68758" y="194625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63958" y="2240319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E6B9B8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63958" y="2240319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7758" y="230757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87758" y="230757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8900000">
            <a:off x="7609301" y="304372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18900000">
            <a:off x="7609301" y="1949494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61999" y="2954019"/>
            <a:ext cx="10109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27889" y="2893416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137160" y="0"/>
                </a:moveTo>
                <a:lnTo>
                  <a:pt x="93806" y="6992"/>
                </a:lnTo>
                <a:lnTo>
                  <a:pt x="56154" y="26463"/>
                </a:lnTo>
                <a:lnTo>
                  <a:pt x="26463" y="56154"/>
                </a:lnTo>
                <a:lnTo>
                  <a:pt x="6992" y="93806"/>
                </a:lnTo>
                <a:lnTo>
                  <a:pt x="0" y="137160"/>
                </a:lnTo>
                <a:lnTo>
                  <a:pt x="6992" y="180513"/>
                </a:lnTo>
                <a:lnTo>
                  <a:pt x="26463" y="218165"/>
                </a:lnTo>
                <a:lnTo>
                  <a:pt x="56154" y="247856"/>
                </a:lnTo>
                <a:lnTo>
                  <a:pt x="93806" y="267327"/>
                </a:lnTo>
                <a:lnTo>
                  <a:pt x="137160" y="274319"/>
                </a:lnTo>
                <a:lnTo>
                  <a:pt x="180512" y="267327"/>
                </a:lnTo>
                <a:lnTo>
                  <a:pt x="218164" y="247856"/>
                </a:lnTo>
                <a:lnTo>
                  <a:pt x="247855" y="218165"/>
                </a:lnTo>
                <a:lnTo>
                  <a:pt x="267327" y="180513"/>
                </a:lnTo>
                <a:lnTo>
                  <a:pt x="274319" y="137160"/>
                </a:lnTo>
                <a:lnTo>
                  <a:pt x="267327" y="93806"/>
                </a:lnTo>
                <a:lnTo>
                  <a:pt x="247855" y="56154"/>
                </a:lnTo>
                <a:lnTo>
                  <a:pt x="218164" y="26463"/>
                </a:lnTo>
                <a:lnTo>
                  <a:pt x="180512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5049" y="2893416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27889" y="303057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7889" y="2893416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0" y="137160"/>
                </a:moveTo>
                <a:lnTo>
                  <a:pt x="6992" y="93806"/>
                </a:lnTo>
                <a:lnTo>
                  <a:pt x="26463" y="56155"/>
                </a:lnTo>
                <a:lnTo>
                  <a:pt x="56155" y="26463"/>
                </a:lnTo>
                <a:lnTo>
                  <a:pt x="93806" y="6992"/>
                </a:lnTo>
                <a:lnTo>
                  <a:pt x="137160" y="0"/>
                </a:lnTo>
                <a:lnTo>
                  <a:pt x="180513" y="6992"/>
                </a:lnTo>
                <a:lnTo>
                  <a:pt x="218164" y="26463"/>
                </a:lnTo>
                <a:lnTo>
                  <a:pt x="247856" y="56155"/>
                </a:lnTo>
                <a:lnTo>
                  <a:pt x="267327" y="93806"/>
                </a:lnTo>
                <a:lnTo>
                  <a:pt x="274320" y="137160"/>
                </a:lnTo>
                <a:lnTo>
                  <a:pt x="267327" y="180513"/>
                </a:lnTo>
                <a:lnTo>
                  <a:pt x="247856" y="218164"/>
                </a:lnTo>
                <a:lnTo>
                  <a:pt x="218164" y="247856"/>
                </a:lnTo>
                <a:lnTo>
                  <a:pt x="180513" y="267327"/>
                </a:lnTo>
                <a:lnTo>
                  <a:pt x="137160" y="274320"/>
                </a:lnTo>
                <a:lnTo>
                  <a:pt x="93806" y="267327"/>
                </a:lnTo>
                <a:lnTo>
                  <a:pt x="56155" y="247856"/>
                </a:lnTo>
                <a:lnTo>
                  <a:pt x="26463" y="218164"/>
                </a:lnTo>
                <a:lnTo>
                  <a:pt x="6992" y="180513"/>
                </a:lnTo>
                <a:lnTo>
                  <a:pt x="0" y="1371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970171" y="33919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75431" y="2043217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09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2"/>
                </a:lnTo>
                <a:lnTo>
                  <a:pt x="46237" y="1371772"/>
                </a:lnTo>
                <a:lnTo>
                  <a:pt x="61214" y="1347810"/>
                </a:lnTo>
                <a:lnTo>
                  <a:pt x="33537" y="1347810"/>
                </a:lnTo>
                <a:lnTo>
                  <a:pt x="33537" y="1303527"/>
                </a:lnTo>
                <a:lnTo>
                  <a:pt x="21540" y="1284330"/>
                </a:lnTo>
                <a:lnTo>
                  <a:pt x="13704" y="1282523"/>
                </a:lnTo>
                <a:close/>
              </a:path>
              <a:path w="92709" h="1372235">
                <a:moveTo>
                  <a:pt x="33537" y="1303527"/>
                </a:moveTo>
                <a:lnTo>
                  <a:pt x="33537" y="1347810"/>
                </a:lnTo>
                <a:lnTo>
                  <a:pt x="58937" y="1347810"/>
                </a:lnTo>
                <a:lnTo>
                  <a:pt x="58937" y="1341079"/>
                </a:lnTo>
                <a:lnTo>
                  <a:pt x="35468" y="1341079"/>
                </a:lnTo>
                <a:lnTo>
                  <a:pt x="46237" y="1323847"/>
                </a:lnTo>
                <a:lnTo>
                  <a:pt x="33537" y="1303527"/>
                </a:lnTo>
                <a:close/>
              </a:path>
              <a:path w="92709" h="1372235">
                <a:moveTo>
                  <a:pt x="78770" y="1282523"/>
                </a:moveTo>
                <a:lnTo>
                  <a:pt x="70935" y="1284330"/>
                </a:lnTo>
                <a:lnTo>
                  <a:pt x="58937" y="1303527"/>
                </a:lnTo>
                <a:lnTo>
                  <a:pt x="58937" y="1347810"/>
                </a:lnTo>
                <a:lnTo>
                  <a:pt x="61214" y="1347810"/>
                </a:lnTo>
                <a:lnTo>
                  <a:pt x="92474" y="1297792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09" h="1372235">
                <a:moveTo>
                  <a:pt x="46237" y="1323847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7"/>
                </a:lnTo>
                <a:close/>
              </a:path>
              <a:path w="92709" h="1372235">
                <a:moveTo>
                  <a:pt x="58937" y="1303527"/>
                </a:moveTo>
                <a:lnTo>
                  <a:pt x="46237" y="1323847"/>
                </a:lnTo>
                <a:lnTo>
                  <a:pt x="57007" y="1341079"/>
                </a:lnTo>
                <a:lnTo>
                  <a:pt x="58937" y="1341079"/>
                </a:lnTo>
                <a:lnTo>
                  <a:pt x="58937" y="1303527"/>
                </a:lnTo>
                <a:close/>
              </a:path>
              <a:path w="92709" h="1372235">
                <a:moveTo>
                  <a:pt x="46237" y="47924"/>
                </a:moveTo>
                <a:lnTo>
                  <a:pt x="33537" y="68244"/>
                </a:lnTo>
                <a:lnTo>
                  <a:pt x="33537" y="1303527"/>
                </a:lnTo>
                <a:lnTo>
                  <a:pt x="46237" y="1323847"/>
                </a:lnTo>
                <a:lnTo>
                  <a:pt x="58937" y="1303527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09" h="1372235">
                <a:moveTo>
                  <a:pt x="46237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7" y="23956"/>
                </a:lnTo>
                <a:lnTo>
                  <a:pt x="61209" y="23956"/>
                </a:lnTo>
                <a:lnTo>
                  <a:pt x="46237" y="0"/>
                </a:lnTo>
                <a:close/>
              </a:path>
              <a:path w="92709" h="1372235">
                <a:moveTo>
                  <a:pt x="61209" y="23956"/>
                </a:moveTo>
                <a:lnTo>
                  <a:pt x="58937" y="23956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09" y="23956"/>
                </a:lnTo>
                <a:close/>
              </a:path>
              <a:path w="92709" h="13722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1372235">
                <a:moveTo>
                  <a:pt x="58937" y="23956"/>
                </a:moveTo>
                <a:lnTo>
                  <a:pt x="33537" y="23956"/>
                </a:lnTo>
                <a:lnTo>
                  <a:pt x="33537" y="68244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6"/>
                </a:lnTo>
                <a:close/>
              </a:path>
              <a:path w="92709" h="13722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1668" y="259194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35940" y="257810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26459" y="168198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6459" y="168198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902" y="166859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3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3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3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3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3" y="328458"/>
                </a:lnTo>
                <a:lnTo>
                  <a:pt x="58257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2" y="84454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19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19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5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19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 rot="18900000">
            <a:off x="2137434" y="304372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 rot="18900000">
            <a:off x="2137434" y="16873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21660" y="197604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1660" y="197604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5460" y="20433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5460" y="20433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7495" y="1738789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5"/>
                </a:lnTo>
                <a:lnTo>
                  <a:pt x="60455" y="192439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45844" y="165150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 rot="18900000">
            <a:off x="788144" y="16873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1660" y="3053585"/>
            <a:ext cx="1295400" cy="2946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4696" y="3489218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9" y="0"/>
                </a:moveTo>
                <a:lnTo>
                  <a:pt x="0" y="46236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9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08" y="1807"/>
                </a:lnTo>
                <a:lnTo>
                  <a:pt x="73979" y="0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284331" y="70935"/>
                </a:lnTo>
                <a:lnTo>
                  <a:pt x="1282523" y="78770"/>
                </a:lnTo>
                <a:lnTo>
                  <a:pt x="1289963" y="90666"/>
                </a:lnTo>
                <a:lnTo>
                  <a:pt x="1297793" y="92473"/>
                </a:lnTo>
                <a:lnTo>
                  <a:pt x="1351452" y="58936"/>
                </a:lnTo>
                <a:lnTo>
                  <a:pt x="1347816" y="58936"/>
                </a:lnTo>
                <a:lnTo>
                  <a:pt x="1347816" y="57006"/>
                </a:lnTo>
                <a:lnTo>
                  <a:pt x="1341078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4" y="33536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6"/>
                </a:lnTo>
                <a:lnTo>
                  <a:pt x="47924" y="46237"/>
                </a:lnTo>
                <a:lnTo>
                  <a:pt x="68243" y="58936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6" y="33536"/>
                </a:lnTo>
                <a:lnTo>
                  <a:pt x="1347816" y="58936"/>
                </a:lnTo>
                <a:lnTo>
                  <a:pt x="1351452" y="58936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30693" y="35467"/>
                </a:moveTo>
                <a:lnTo>
                  <a:pt x="30693" y="57006"/>
                </a:lnTo>
                <a:lnTo>
                  <a:pt x="47924" y="46237"/>
                </a:lnTo>
                <a:lnTo>
                  <a:pt x="30693" y="35467"/>
                </a:lnTo>
                <a:close/>
              </a:path>
              <a:path w="137223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1372235" h="92710">
                <a:moveTo>
                  <a:pt x="1341078" y="35467"/>
                </a:moveTo>
                <a:lnTo>
                  <a:pt x="1323847" y="46236"/>
                </a:lnTo>
                <a:lnTo>
                  <a:pt x="1341078" y="57006"/>
                </a:lnTo>
                <a:lnTo>
                  <a:pt x="1341078" y="35467"/>
                </a:lnTo>
                <a:close/>
              </a:path>
              <a:path w="1372235" h="92710">
                <a:moveTo>
                  <a:pt x="1347816" y="35467"/>
                </a:moveTo>
                <a:lnTo>
                  <a:pt x="1341078" y="35467"/>
                </a:lnTo>
                <a:lnTo>
                  <a:pt x="1341078" y="57006"/>
                </a:lnTo>
                <a:lnTo>
                  <a:pt x="1347816" y="57006"/>
                </a:lnTo>
                <a:lnTo>
                  <a:pt x="1347816" y="35467"/>
                </a:lnTo>
                <a:close/>
              </a:path>
              <a:path w="1372235" h="92710">
                <a:moveTo>
                  <a:pt x="65156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6" y="35467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6" y="1808"/>
                </a:lnTo>
                <a:lnTo>
                  <a:pt x="1282523" y="13704"/>
                </a:lnTo>
                <a:lnTo>
                  <a:pt x="1284331" y="21539"/>
                </a:lnTo>
                <a:lnTo>
                  <a:pt x="1323847" y="46236"/>
                </a:lnTo>
                <a:lnTo>
                  <a:pt x="1341078" y="35467"/>
                </a:lnTo>
                <a:lnTo>
                  <a:pt x="1347816" y="35467"/>
                </a:lnTo>
                <a:lnTo>
                  <a:pt x="1347816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47703" y="3512596"/>
            <a:ext cx="365760" cy="130175"/>
          </a:xfrm>
          <a:custGeom>
            <a:avLst/>
            <a:gdLst/>
            <a:ahLst/>
            <a:cxnLst/>
            <a:rect l="l" t="t" r="r" b="b"/>
            <a:pathLst>
              <a:path w="365759" h="130175">
                <a:moveTo>
                  <a:pt x="0" y="0"/>
                </a:moveTo>
                <a:lnTo>
                  <a:pt x="365759" y="0"/>
                </a:lnTo>
                <a:lnTo>
                  <a:pt x="365759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309932" y="3398011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14997" y="4647153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09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3"/>
                </a:lnTo>
                <a:lnTo>
                  <a:pt x="46237" y="1371772"/>
                </a:lnTo>
                <a:lnTo>
                  <a:pt x="61213" y="1347811"/>
                </a:lnTo>
                <a:lnTo>
                  <a:pt x="33537" y="1347811"/>
                </a:lnTo>
                <a:lnTo>
                  <a:pt x="33537" y="1303528"/>
                </a:lnTo>
                <a:lnTo>
                  <a:pt x="21540" y="1284331"/>
                </a:lnTo>
                <a:lnTo>
                  <a:pt x="13704" y="1282523"/>
                </a:lnTo>
                <a:close/>
              </a:path>
              <a:path w="92709" h="1372235">
                <a:moveTo>
                  <a:pt x="33537" y="1303528"/>
                </a:moveTo>
                <a:lnTo>
                  <a:pt x="33537" y="1347811"/>
                </a:lnTo>
                <a:lnTo>
                  <a:pt x="58937" y="1347811"/>
                </a:lnTo>
                <a:lnTo>
                  <a:pt x="58937" y="1341079"/>
                </a:lnTo>
                <a:lnTo>
                  <a:pt x="35468" y="1341079"/>
                </a:lnTo>
                <a:lnTo>
                  <a:pt x="46237" y="1323848"/>
                </a:lnTo>
                <a:lnTo>
                  <a:pt x="33537" y="1303528"/>
                </a:lnTo>
                <a:close/>
              </a:path>
              <a:path w="92709" h="1372235">
                <a:moveTo>
                  <a:pt x="78770" y="1282523"/>
                </a:moveTo>
                <a:lnTo>
                  <a:pt x="70935" y="1284331"/>
                </a:lnTo>
                <a:lnTo>
                  <a:pt x="58937" y="1303528"/>
                </a:lnTo>
                <a:lnTo>
                  <a:pt x="58937" y="1347811"/>
                </a:lnTo>
                <a:lnTo>
                  <a:pt x="61213" y="1347811"/>
                </a:lnTo>
                <a:lnTo>
                  <a:pt x="92474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09" h="1372235">
                <a:moveTo>
                  <a:pt x="46237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8"/>
                </a:lnTo>
                <a:close/>
              </a:path>
              <a:path w="92709" h="1372235">
                <a:moveTo>
                  <a:pt x="58937" y="1303528"/>
                </a:moveTo>
                <a:lnTo>
                  <a:pt x="46237" y="1323848"/>
                </a:lnTo>
                <a:lnTo>
                  <a:pt x="57007" y="1341079"/>
                </a:lnTo>
                <a:lnTo>
                  <a:pt x="58937" y="1341079"/>
                </a:lnTo>
                <a:lnTo>
                  <a:pt x="58937" y="1303528"/>
                </a:lnTo>
                <a:close/>
              </a:path>
              <a:path w="92709" h="1372235">
                <a:moveTo>
                  <a:pt x="46236" y="47924"/>
                </a:moveTo>
                <a:lnTo>
                  <a:pt x="33537" y="68244"/>
                </a:lnTo>
                <a:lnTo>
                  <a:pt x="33537" y="1303528"/>
                </a:lnTo>
                <a:lnTo>
                  <a:pt x="46237" y="1323848"/>
                </a:lnTo>
                <a:lnTo>
                  <a:pt x="58937" y="1303528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09" h="13722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7" y="23956"/>
                </a:lnTo>
                <a:lnTo>
                  <a:pt x="61209" y="23956"/>
                </a:lnTo>
                <a:lnTo>
                  <a:pt x="46236" y="0"/>
                </a:lnTo>
                <a:close/>
              </a:path>
              <a:path w="92709" h="1372235">
                <a:moveTo>
                  <a:pt x="61209" y="23956"/>
                </a:moveTo>
                <a:lnTo>
                  <a:pt x="58937" y="23956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09" y="23956"/>
                </a:lnTo>
                <a:close/>
              </a:path>
              <a:path w="92709" h="1372235">
                <a:moveTo>
                  <a:pt x="58937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1372235">
                <a:moveTo>
                  <a:pt x="58937" y="23956"/>
                </a:moveTo>
                <a:lnTo>
                  <a:pt x="33537" y="23956"/>
                </a:lnTo>
                <a:lnTo>
                  <a:pt x="33537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6"/>
                </a:lnTo>
                <a:close/>
              </a:path>
              <a:path w="92709" h="13722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234" y="5195879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4939" y="6093154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2" y="78770"/>
                </a:lnTo>
                <a:lnTo>
                  <a:pt x="1289964" y="90666"/>
                </a:lnTo>
                <a:lnTo>
                  <a:pt x="1297793" y="92473"/>
                </a:lnTo>
                <a:lnTo>
                  <a:pt x="1371771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8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8" y="35467"/>
                </a:moveTo>
                <a:lnTo>
                  <a:pt x="1323847" y="46236"/>
                </a:lnTo>
                <a:lnTo>
                  <a:pt x="1341078" y="57006"/>
                </a:lnTo>
                <a:lnTo>
                  <a:pt x="1341078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8" y="35467"/>
                </a:lnTo>
                <a:lnTo>
                  <a:pt x="1341078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8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8" y="1808"/>
                </a:lnTo>
                <a:lnTo>
                  <a:pt x="1282523" y="13704"/>
                </a:lnTo>
                <a:lnTo>
                  <a:pt x="1284333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87945" y="6139391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250175" y="600100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01468" y="4272527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3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3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3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3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3" y="328458"/>
                </a:lnTo>
                <a:lnTo>
                  <a:pt x="58257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2" y="84455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19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19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19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 rot="18900000">
            <a:off x="2077000" y="564671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8900000">
            <a:off x="2053198" y="431474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61225" y="457998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1225" y="4579984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1225" y="4579984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5025" y="464723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5025" y="464723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5025" y="4647239"/>
            <a:ext cx="1369695" cy="1370330"/>
          </a:xfrm>
          <a:custGeom>
            <a:avLst/>
            <a:gdLst/>
            <a:ahLst/>
            <a:cxnLst/>
            <a:rect l="l" t="t" r="r" b="b"/>
            <a:pathLst>
              <a:path w="1369695" h="1370329">
                <a:moveTo>
                  <a:pt x="0" y="0"/>
                </a:moveTo>
                <a:lnTo>
                  <a:pt x="1369378" y="0"/>
                </a:lnTo>
                <a:lnTo>
                  <a:pt x="1369378" y="1370058"/>
                </a:lnTo>
                <a:lnTo>
                  <a:pt x="0" y="137005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7061" y="4342725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7"/>
                </a:lnTo>
                <a:lnTo>
                  <a:pt x="60455" y="192440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75506" y="4254500"/>
            <a:ext cx="40068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18900000">
            <a:off x="727710" y="429035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23125" y="5657522"/>
            <a:ext cx="1331595" cy="327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575"/>
              </a:lnSpc>
            </a:pPr>
            <a:r>
              <a:rPr sz="2800" b="1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897035" y="2506935"/>
            <a:ext cx="1868170" cy="2625725"/>
          </a:xfrm>
          <a:custGeom>
            <a:avLst/>
            <a:gdLst/>
            <a:ahLst/>
            <a:cxnLst/>
            <a:rect l="l" t="t" r="r" b="b"/>
            <a:pathLst>
              <a:path w="1868170" h="2625725">
                <a:moveTo>
                  <a:pt x="1838486" y="41114"/>
                </a:moveTo>
                <a:lnTo>
                  <a:pt x="1815532" y="51522"/>
                </a:lnTo>
                <a:lnTo>
                  <a:pt x="0" y="2610731"/>
                </a:lnTo>
                <a:lnTo>
                  <a:pt x="20716" y="2625427"/>
                </a:lnTo>
                <a:lnTo>
                  <a:pt x="1836248" y="66219"/>
                </a:lnTo>
                <a:lnTo>
                  <a:pt x="1838486" y="41114"/>
                </a:lnTo>
                <a:close/>
              </a:path>
              <a:path w="1868170" h="2625725">
                <a:moveTo>
                  <a:pt x="1866475" y="13224"/>
                </a:moveTo>
                <a:lnTo>
                  <a:pt x="1842701" y="13224"/>
                </a:lnTo>
                <a:lnTo>
                  <a:pt x="1863417" y="27920"/>
                </a:lnTo>
                <a:lnTo>
                  <a:pt x="1836248" y="66219"/>
                </a:lnTo>
                <a:lnTo>
                  <a:pt x="1831962" y="114283"/>
                </a:lnTo>
                <a:lnTo>
                  <a:pt x="1837121" y="120451"/>
                </a:lnTo>
                <a:lnTo>
                  <a:pt x="1851093" y="121697"/>
                </a:lnTo>
                <a:lnTo>
                  <a:pt x="1857261" y="116539"/>
                </a:lnTo>
                <a:lnTo>
                  <a:pt x="1866475" y="13224"/>
                </a:lnTo>
                <a:close/>
              </a:path>
              <a:path w="1868170" h="2625725">
                <a:moveTo>
                  <a:pt x="1867654" y="0"/>
                </a:moveTo>
                <a:lnTo>
                  <a:pt x="1761095" y="48317"/>
                </a:lnTo>
                <a:lnTo>
                  <a:pt x="1758264" y="55844"/>
                </a:lnTo>
                <a:lnTo>
                  <a:pt x="1764057" y="68620"/>
                </a:lnTo>
                <a:lnTo>
                  <a:pt x="1771583" y="71450"/>
                </a:lnTo>
                <a:lnTo>
                  <a:pt x="1815532" y="51522"/>
                </a:lnTo>
                <a:lnTo>
                  <a:pt x="1842701" y="13224"/>
                </a:lnTo>
                <a:lnTo>
                  <a:pt x="1866475" y="13224"/>
                </a:lnTo>
                <a:lnTo>
                  <a:pt x="1867654" y="0"/>
                </a:lnTo>
                <a:close/>
              </a:path>
              <a:path w="1868170" h="2625725">
                <a:moveTo>
                  <a:pt x="1851446" y="19428"/>
                </a:moveTo>
                <a:lnTo>
                  <a:pt x="1840420" y="19428"/>
                </a:lnTo>
                <a:lnTo>
                  <a:pt x="1858314" y="32123"/>
                </a:lnTo>
                <a:lnTo>
                  <a:pt x="1838486" y="41114"/>
                </a:lnTo>
                <a:lnTo>
                  <a:pt x="1836248" y="66219"/>
                </a:lnTo>
                <a:lnTo>
                  <a:pt x="1863417" y="27920"/>
                </a:lnTo>
                <a:lnTo>
                  <a:pt x="1851446" y="19428"/>
                </a:lnTo>
                <a:close/>
              </a:path>
              <a:path w="1868170" h="2625725">
                <a:moveTo>
                  <a:pt x="1842701" y="13224"/>
                </a:moveTo>
                <a:lnTo>
                  <a:pt x="1815532" y="51522"/>
                </a:lnTo>
                <a:lnTo>
                  <a:pt x="1838486" y="41114"/>
                </a:lnTo>
                <a:lnTo>
                  <a:pt x="1840420" y="19428"/>
                </a:lnTo>
                <a:lnTo>
                  <a:pt x="1851446" y="19428"/>
                </a:lnTo>
                <a:lnTo>
                  <a:pt x="1842701" y="13224"/>
                </a:lnTo>
                <a:close/>
              </a:path>
              <a:path w="1868170" h="2625725">
                <a:moveTo>
                  <a:pt x="1840420" y="19428"/>
                </a:moveTo>
                <a:lnTo>
                  <a:pt x="1838486" y="41114"/>
                </a:lnTo>
                <a:lnTo>
                  <a:pt x="1858314" y="32123"/>
                </a:lnTo>
                <a:lnTo>
                  <a:pt x="1840420" y="194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5603" y="6551676"/>
            <a:ext cx="13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5" dirty="0">
                <a:latin typeface="Arial"/>
                <a:cs typeface="Arial"/>
              </a:rPr>
              <a:t>31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6400" y="188467"/>
            <a:ext cx="579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Convolution (CONV)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5437" y="3276600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5437" y="3276600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72" y="3276127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8" y="0"/>
                </a:lnTo>
                <a:lnTo>
                  <a:pt x="1603308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72" y="3276127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777" y="327604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2"/>
                </a:moveTo>
                <a:lnTo>
                  <a:pt x="1809" y="2509158"/>
                </a:lnTo>
                <a:lnTo>
                  <a:pt x="0" y="2516992"/>
                </a:lnTo>
                <a:lnTo>
                  <a:pt x="46237" y="2590971"/>
                </a:lnTo>
                <a:lnTo>
                  <a:pt x="61212" y="2567012"/>
                </a:lnTo>
                <a:lnTo>
                  <a:pt x="33537" y="2567012"/>
                </a:lnTo>
                <a:lnTo>
                  <a:pt x="33537" y="2522727"/>
                </a:lnTo>
                <a:lnTo>
                  <a:pt x="21540" y="2503530"/>
                </a:lnTo>
                <a:lnTo>
                  <a:pt x="13704" y="2501722"/>
                </a:lnTo>
                <a:close/>
              </a:path>
              <a:path w="92709" h="2591435">
                <a:moveTo>
                  <a:pt x="33537" y="2522727"/>
                </a:moveTo>
                <a:lnTo>
                  <a:pt x="33537" y="2567012"/>
                </a:lnTo>
                <a:lnTo>
                  <a:pt x="58937" y="2567012"/>
                </a:lnTo>
                <a:lnTo>
                  <a:pt x="58937" y="2560279"/>
                </a:lnTo>
                <a:lnTo>
                  <a:pt x="35468" y="2560279"/>
                </a:lnTo>
                <a:lnTo>
                  <a:pt x="46237" y="2543047"/>
                </a:lnTo>
                <a:lnTo>
                  <a:pt x="33537" y="2522727"/>
                </a:lnTo>
                <a:close/>
              </a:path>
              <a:path w="92709" h="2591435">
                <a:moveTo>
                  <a:pt x="78770" y="2501722"/>
                </a:moveTo>
                <a:lnTo>
                  <a:pt x="70935" y="2503530"/>
                </a:lnTo>
                <a:lnTo>
                  <a:pt x="58937" y="2522727"/>
                </a:lnTo>
                <a:lnTo>
                  <a:pt x="58937" y="2567012"/>
                </a:lnTo>
                <a:lnTo>
                  <a:pt x="61212" y="2567012"/>
                </a:lnTo>
                <a:lnTo>
                  <a:pt x="92474" y="2516992"/>
                </a:lnTo>
                <a:lnTo>
                  <a:pt x="90666" y="2509158"/>
                </a:lnTo>
                <a:lnTo>
                  <a:pt x="78770" y="2501722"/>
                </a:lnTo>
                <a:close/>
              </a:path>
              <a:path w="92709" h="2591435">
                <a:moveTo>
                  <a:pt x="46237" y="2543047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7"/>
                </a:lnTo>
                <a:close/>
              </a:path>
              <a:path w="92709" h="2591435">
                <a:moveTo>
                  <a:pt x="58937" y="2522727"/>
                </a:moveTo>
                <a:lnTo>
                  <a:pt x="46237" y="2543047"/>
                </a:lnTo>
                <a:lnTo>
                  <a:pt x="57007" y="2560279"/>
                </a:lnTo>
                <a:lnTo>
                  <a:pt x="58937" y="2560279"/>
                </a:lnTo>
                <a:lnTo>
                  <a:pt x="58937" y="2522727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4"/>
                </a:lnTo>
                <a:lnTo>
                  <a:pt x="33537" y="2522727"/>
                </a:lnTo>
                <a:lnTo>
                  <a:pt x="46237" y="2543047"/>
                </a:lnTo>
                <a:lnTo>
                  <a:pt x="58937" y="2522727"/>
                </a:lnTo>
                <a:lnTo>
                  <a:pt x="58937" y="68244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78"/>
                </a:lnTo>
                <a:lnTo>
                  <a:pt x="1808" y="81813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7" y="68244"/>
                </a:lnTo>
                <a:lnTo>
                  <a:pt x="33537" y="23958"/>
                </a:lnTo>
                <a:lnTo>
                  <a:pt x="61211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1" y="23958"/>
                </a:moveTo>
                <a:lnTo>
                  <a:pt x="58937" y="23958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3"/>
                </a:lnTo>
                <a:lnTo>
                  <a:pt x="92474" y="73978"/>
                </a:lnTo>
                <a:lnTo>
                  <a:pt x="61211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4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014" y="443436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9063" y="441909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5440" y="3095854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6"/>
                </a:lnTo>
                <a:lnTo>
                  <a:pt x="89248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08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3" y="33536"/>
                </a:lnTo>
                <a:lnTo>
                  <a:pt x="1566263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80" y="78771"/>
                </a:lnTo>
                <a:lnTo>
                  <a:pt x="1508414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3" y="58936"/>
                </a:lnTo>
                <a:lnTo>
                  <a:pt x="1566263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3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3" y="57006"/>
                </a:lnTo>
                <a:lnTo>
                  <a:pt x="1566263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3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3" y="35467"/>
                </a:lnTo>
                <a:lnTo>
                  <a:pt x="1566263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3" y="1809"/>
                </a:lnTo>
                <a:lnTo>
                  <a:pt x="1500979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7937" y="3077018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2" y="0"/>
                </a:lnTo>
                <a:lnTo>
                  <a:pt x="653632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9926" y="2968244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39055" y="3336174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9055" y="3336174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2023" y="3336088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5" y="1206323"/>
                </a:moveTo>
                <a:lnTo>
                  <a:pt x="1809" y="1213758"/>
                </a:lnTo>
                <a:lnTo>
                  <a:pt x="1" y="1221592"/>
                </a:lnTo>
                <a:lnTo>
                  <a:pt x="46238" y="1295572"/>
                </a:lnTo>
                <a:lnTo>
                  <a:pt x="61214" y="1271610"/>
                </a:lnTo>
                <a:lnTo>
                  <a:pt x="33538" y="1271610"/>
                </a:lnTo>
                <a:lnTo>
                  <a:pt x="33538" y="1227327"/>
                </a:lnTo>
                <a:lnTo>
                  <a:pt x="21540" y="1208130"/>
                </a:lnTo>
                <a:lnTo>
                  <a:pt x="13705" y="1206323"/>
                </a:lnTo>
                <a:close/>
              </a:path>
              <a:path w="92710" h="1296035">
                <a:moveTo>
                  <a:pt x="33538" y="1227327"/>
                </a:moveTo>
                <a:lnTo>
                  <a:pt x="33538" y="1271610"/>
                </a:lnTo>
                <a:lnTo>
                  <a:pt x="58938" y="1271610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7"/>
                </a:lnTo>
                <a:lnTo>
                  <a:pt x="33538" y="1227327"/>
                </a:lnTo>
                <a:close/>
              </a:path>
              <a:path w="92710" h="1296035">
                <a:moveTo>
                  <a:pt x="78771" y="1206323"/>
                </a:moveTo>
                <a:lnTo>
                  <a:pt x="70935" y="1208130"/>
                </a:lnTo>
                <a:lnTo>
                  <a:pt x="58938" y="1227327"/>
                </a:lnTo>
                <a:lnTo>
                  <a:pt x="58938" y="1271610"/>
                </a:lnTo>
                <a:lnTo>
                  <a:pt x="61214" y="1271610"/>
                </a:lnTo>
                <a:lnTo>
                  <a:pt x="92475" y="1221592"/>
                </a:lnTo>
                <a:lnTo>
                  <a:pt x="90667" y="1213758"/>
                </a:lnTo>
                <a:lnTo>
                  <a:pt x="78771" y="1206323"/>
                </a:lnTo>
                <a:close/>
              </a:path>
              <a:path w="92710" h="1296035">
                <a:moveTo>
                  <a:pt x="46238" y="1247647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7"/>
                </a:lnTo>
                <a:close/>
              </a:path>
              <a:path w="92710" h="1296035">
                <a:moveTo>
                  <a:pt x="58938" y="1227327"/>
                </a:moveTo>
                <a:lnTo>
                  <a:pt x="46238" y="1247647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7"/>
                </a:lnTo>
                <a:close/>
              </a:path>
              <a:path w="92710" h="1296035">
                <a:moveTo>
                  <a:pt x="46237" y="47924"/>
                </a:moveTo>
                <a:lnTo>
                  <a:pt x="33537" y="68243"/>
                </a:lnTo>
                <a:lnTo>
                  <a:pt x="33538" y="1227327"/>
                </a:lnTo>
                <a:lnTo>
                  <a:pt x="46238" y="1247647"/>
                </a:lnTo>
                <a:lnTo>
                  <a:pt x="58938" y="1227327"/>
                </a:lnTo>
                <a:lnTo>
                  <a:pt x="58936" y="68243"/>
                </a:lnTo>
                <a:lnTo>
                  <a:pt x="46237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4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61"/>
                </a:lnTo>
                <a:lnTo>
                  <a:pt x="61213" y="23961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1"/>
                </a:moveTo>
                <a:lnTo>
                  <a:pt x="58936" y="23961"/>
                </a:lnTo>
                <a:lnTo>
                  <a:pt x="58937" y="68244"/>
                </a:lnTo>
                <a:lnTo>
                  <a:pt x="70935" y="87440"/>
                </a:lnTo>
                <a:lnTo>
                  <a:pt x="78770" y="89249"/>
                </a:lnTo>
                <a:lnTo>
                  <a:pt x="90666" y="81813"/>
                </a:lnTo>
                <a:lnTo>
                  <a:pt x="92475" y="73978"/>
                </a:lnTo>
                <a:lnTo>
                  <a:pt x="61213" y="23961"/>
                </a:lnTo>
                <a:close/>
              </a:path>
              <a:path w="92710" h="1296035">
                <a:moveTo>
                  <a:pt x="58936" y="23961"/>
                </a:moveTo>
                <a:lnTo>
                  <a:pt x="33536" y="23961"/>
                </a:lnTo>
                <a:lnTo>
                  <a:pt x="33536" y="68244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1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3"/>
                </a:lnTo>
                <a:lnTo>
                  <a:pt x="58936" y="30693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3668" y="3739160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70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58087" y="3772916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8968" y="3155901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6"/>
                </a:lnTo>
                <a:lnTo>
                  <a:pt x="89248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4" y="58938"/>
                </a:lnTo>
                <a:lnTo>
                  <a:pt x="23964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3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5" y="78771"/>
                </a:lnTo>
                <a:lnTo>
                  <a:pt x="1747159" y="90666"/>
                </a:lnTo>
                <a:lnTo>
                  <a:pt x="1754993" y="92473"/>
                </a:lnTo>
                <a:lnTo>
                  <a:pt x="1828973" y="46236"/>
                </a:lnTo>
                <a:lnTo>
                  <a:pt x="1808653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4" y="33538"/>
                </a:lnTo>
                <a:lnTo>
                  <a:pt x="23964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4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5" h="92710">
                <a:moveTo>
                  <a:pt x="1798280" y="35467"/>
                </a:moveTo>
                <a:lnTo>
                  <a:pt x="1781048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5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9"/>
                </a:lnTo>
                <a:lnTo>
                  <a:pt x="1739724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3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04720" y="2306828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3525" y="2306828"/>
            <a:ext cx="186308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spc="-5" dirty="0">
                <a:latin typeface="Arial"/>
                <a:cs typeface="Arial"/>
              </a:rPr>
              <a:t>(H-R+1)(W-S+1)N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9754" y="3949700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25350" y="3099440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4" h="92710">
                <a:moveTo>
                  <a:pt x="1808652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3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4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4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4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4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4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4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4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4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4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02354" y="327604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2"/>
                </a:moveTo>
                <a:lnTo>
                  <a:pt x="1808" y="2509158"/>
                </a:lnTo>
                <a:lnTo>
                  <a:pt x="0" y="2516992"/>
                </a:lnTo>
                <a:lnTo>
                  <a:pt x="46236" y="2590971"/>
                </a:lnTo>
                <a:lnTo>
                  <a:pt x="61211" y="2567012"/>
                </a:lnTo>
                <a:lnTo>
                  <a:pt x="33536" y="2567012"/>
                </a:lnTo>
                <a:lnTo>
                  <a:pt x="33536" y="2522727"/>
                </a:lnTo>
                <a:lnTo>
                  <a:pt x="21539" y="2503530"/>
                </a:lnTo>
                <a:lnTo>
                  <a:pt x="13704" y="2501722"/>
                </a:lnTo>
                <a:close/>
              </a:path>
              <a:path w="92709" h="2591435">
                <a:moveTo>
                  <a:pt x="33536" y="2522727"/>
                </a:moveTo>
                <a:lnTo>
                  <a:pt x="33536" y="2567012"/>
                </a:lnTo>
                <a:lnTo>
                  <a:pt x="58936" y="2567012"/>
                </a:lnTo>
                <a:lnTo>
                  <a:pt x="58936" y="2560279"/>
                </a:lnTo>
                <a:lnTo>
                  <a:pt x="35467" y="2560279"/>
                </a:lnTo>
                <a:lnTo>
                  <a:pt x="46236" y="2543047"/>
                </a:lnTo>
                <a:lnTo>
                  <a:pt x="33536" y="2522727"/>
                </a:lnTo>
                <a:close/>
              </a:path>
              <a:path w="92709" h="2591435">
                <a:moveTo>
                  <a:pt x="78770" y="2501722"/>
                </a:moveTo>
                <a:lnTo>
                  <a:pt x="70934" y="2503530"/>
                </a:lnTo>
                <a:lnTo>
                  <a:pt x="58936" y="2522727"/>
                </a:lnTo>
                <a:lnTo>
                  <a:pt x="58936" y="2567012"/>
                </a:lnTo>
                <a:lnTo>
                  <a:pt x="61211" y="2567012"/>
                </a:lnTo>
                <a:lnTo>
                  <a:pt x="92473" y="2516992"/>
                </a:lnTo>
                <a:lnTo>
                  <a:pt x="90666" y="2509158"/>
                </a:lnTo>
                <a:lnTo>
                  <a:pt x="78770" y="2501722"/>
                </a:lnTo>
                <a:close/>
              </a:path>
              <a:path w="92709" h="2591435">
                <a:moveTo>
                  <a:pt x="46236" y="2543047"/>
                </a:moveTo>
                <a:lnTo>
                  <a:pt x="35467" y="2560279"/>
                </a:lnTo>
                <a:lnTo>
                  <a:pt x="57006" y="2560279"/>
                </a:lnTo>
                <a:lnTo>
                  <a:pt x="46236" y="2543047"/>
                </a:lnTo>
                <a:close/>
              </a:path>
              <a:path w="92709" h="2591435">
                <a:moveTo>
                  <a:pt x="58936" y="2522727"/>
                </a:moveTo>
                <a:lnTo>
                  <a:pt x="46236" y="2543047"/>
                </a:lnTo>
                <a:lnTo>
                  <a:pt x="57006" y="2560279"/>
                </a:lnTo>
                <a:lnTo>
                  <a:pt x="58936" y="2560279"/>
                </a:lnTo>
                <a:lnTo>
                  <a:pt x="58936" y="2522727"/>
                </a:lnTo>
                <a:close/>
              </a:path>
              <a:path w="92709" h="2591435">
                <a:moveTo>
                  <a:pt x="46236" y="47924"/>
                </a:moveTo>
                <a:lnTo>
                  <a:pt x="33536" y="68243"/>
                </a:lnTo>
                <a:lnTo>
                  <a:pt x="33536" y="2522727"/>
                </a:lnTo>
                <a:lnTo>
                  <a:pt x="46236" y="2543047"/>
                </a:lnTo>
                <a:lnTo>
                  <a:pt x="58936" y="2522727"/>
                </a:lnTo>
                <a:lnTo>
                  <a:pt x="58936" y="68243"/>
                </a:lnTo>
                <a:lnTo>
                  <a:pt x="46236" y="47924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78"/>
                </a:lnTo>
                <a:lnTo>
                  <a:pt x="1807" y="81813"/>
                </a:lnTo>
                <a:lnTo>
                  <a:pt x="13703" y="89249"/>
                </a:lnTo>
                <a:lnTo>
                  <a:pt x="21537" y="87440"/>
                </a:lnTo>
                <a:lnTo>
                  <a:pt x="33536" y="68244"/>
                </a:lnTo>
                <a:lnTo>
                  <a:pt x="33536" y="23958"/>
                </a:lnTo>
                <a:lnTo>
                  <a:pt x="61211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8"/>
                </a:moveTo>
                <a:lnTo>
                  <a:pt x="58936" y="23958"/>
                </a:lnTo>
                <a:lnTo>
                  <a:pt x="58936" y="68244"/>
                </a:lnTo>
                <a:lnTo>
                  <a:pt x="70934" y="87440"/>
                </a:lnTo>
                <a:lnTo>
                  <a:pt x="78769" y="89249"/>
                </a:lnTo>
                <a:lnTo>
                  <a:pt x="90665" y="81813"/>
                </a:lnTo>
                <a:lnTo>
                  <a:pt x="92473" y="73978"/>
                </a:lnTo>
                <a:lnTo>
                  <a:pt x="61211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3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48591" y="443436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40640" y="441909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2120" y="4011676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2914" y="2164588"/>
            <a:ext cx="1870710" cy="91440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840"/>
              </a:spcBef>
            </a:pPr>
            <a:r>
              <a:rPr sz="1800" b="1" spc="-5" dirty="0">
                <a:latin typeface="Arial"/>
                <a:cs typeface="Arial"/>
              </a:rPr>
              <a:t>(H-R+1)(W-S+1)N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9614" y="1057147"/>
            <a:ext cx="633412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83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Dimensions of </a:t>
            </a:r>
            <a:r>
              <a:rPr sz="2400" spc="-5" dirty="0">
                <a:latin typeface="Arial"/>
                <a:cs typeface="Arial"/>
              </a:rPr>
              <a:t>matrices for matrix multiply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convolution </a:t>
            </a:r>
            <a:r>
              <a:rPr sz="2400" dirty="0">
                <a:latin typeface="Arial"/>
                <a:cs typeface="Arial"/>
              </a:rPr>
              <a:t>layers </a:t>
            </a:r>
            <a:r>
              <a:rPr sz="2400" spc="-5" dirty="0">
                <a:latin typeface="Arial"/>
                <a:cs typeface="Arial"/>
              </a:rPr>
              <a:t>with batch </a:t>
            </a:r>
            <a:r>
              <a:rPr sz="2400" dirty="0">
                <a:latin typeface="Arial"/>
                <a:cs typeface="Arial"/>
              </a:rPr>
              <a:t>size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53455" y="3336174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1" y="1295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39837" y="3276600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0"/>
                </a:moveTo>
                <a:lnTo>
                  <a:pt x="1" y="259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52008" y="6414515"/>
            <a:ext cx="1797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N=2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752600"/>
            <a:ext cx="7467600" cy="1676400"/>
          </a:xfrm>
          <a:custGeom>
            <a:avLst/>
            <a:gdLst/>
            <a:ahLst/>
            <a:cxnLst/>
            <a:rect l="l" t="t" r="r" b="b"/>
            <a:pathLst>
              <a:path w="7467600" h="1676400">
                <a:moveTo>
                  <a:pt x="0" y="0"/>
                </a:moveTo>
                <a:lnTo>
                  <a:pt x="7467600" y="0"/>
                </a:lnTo>
                <a:lnTo>
                  <a:pt x="7467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263" y="6519671"/>
            <a:ext cx="393192" cy="216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6525860"/>
            <a:ext cx="317500" cy="210185"/>
          </a:xfrm>
          <a:custGeom>
            <a:avLst/>
            <a:gdLst/>
            <a:ahLst/>
            <a:cxnLst/>
            <a:rect l="l" t="t" r="r" b="b"/>
            <a:pathLst>
              <a:path w="317500" h="210184">
                <a:moveTo>
                  <a:pt x="118397" y="185366"/>
                </a:moveTo>
                <a:lnTo>
                  <a:pt x="118397" y="209979"/>
                </a:lnTo>
                <a:lnTo>
                  <a:pt x="317325" y="209979"/>
                </a:lnTo>
                <a:lnTo>
                  <a:pt x="317325" y="186037"/>
                </a:lnTo>
                <a:lnTo>
                  <a:pt x="126851" y="186037"/>
                </a:lnTo>
                <a:lnTo>
                  <a:pt x="122584" y="185767"/>
                </a:lnTo>
                <a:lnTo>
                  <a:pt x="118397" y="185366"/>
                </a:lnTo>
                <a:close/>
              </a:path>
              <a:path w="317500" h="210184">
                <a:moveTo>
                  <a:pt x="317325" y="111462"/>
                </a:moveTo>
                <a:lnTo>
                  <a:pt x="257322" y="111462"/>
                </a:lnTo>
                <a:lnTo>
                  <a:pt x="264800" y="116206"/>
                </a:lnTo>
                <a:lnTo>
                  <a:pt x="275715" y="122286"/>
                </a:lnTo>
                <a:lnTo>
                  <a:pt x="286451" y="128427"/>
                </a:lnTo>
                <a:lnTo>
                  <a:pt x="216535" y="170634"/>
                </a:lnTo>
                <a:lnTo>
                  <a:pt x="171139" y="181907"/>
                </a:lnTo>
                <a:lnTo>
                  <a:pt x="131287" y="186037"/>
                </a:lnTo>
                <a:lnTo>
                  <a:pt x="317325" y="186037"/>
                </a:lnTo>
                <a:lnTo>
                  <a:pt x="317325" y="111462"/>
                </a:lnTo>
                <a:close/>
              </a:path>
              <a:path w="317500" h="210184">
                <a:moveTo>
                  <a:pt x="118397" y="28331"/>
                </a:moveTo>
                <a:lnTo>
                  <a:pt x="73129" y="39671"/>
                </a:lnTo>
                <a:lnTo>
                  <a:pt x="35404" y="59656"/>
                </a:lnTo>
                <a:lnTo>
                  <a:pt x="9576" y="78686"/>
                </a:lnTo>
                <a:lnTo>
                  <a:pt x="0" y="87162"/>
                </a:lnTo>
                <a:lnTo>
                  <a:pt x="6226" y="101348"/>
                </a:lnTo>
                <a:lnTo>
                  <a:pt x="26469" y="133176"/>
                </a:lnTo>
                <a:lnTo>
                  <a:pt x="63077" y="166547"/>
                </a:lnTo>
                <a:lnTo>
                  <a:pt x="118397" y="185366"/>
                </a:lnTo>
                <a:lnTo>
                  <a:pt x="118397" y="169042"/>
                </a:lnTo>
                <a:lnTo>
                  <a:pt x="77944" y="153353"/>
                </a:lnTo>
                <a:lnTo>
                  <a:pt x="51392" y="126698"/>
                </a:lnTo>
                <a:lnTo>
                  <a:pt x="36848" y="101553"/>
                </a:lnTo>
                <a:lnTo>
                  <a:pt x="32421" y="90398"/>
                </a:lnTo>
                <a:lnTo>
                  <a:pt x="37799" y="83715"/>
                </a:lnTo>
                <a:lnTo>
                  <a:pt x="53927" y="68684"/>
                </a:lnTo>
                <a:lnTo>
                  <a:pt x="80796" y="52833"/>
                </a:lnTo>
                <a:lnTo>
                  <a:pt x="118397" y="43687"/>
                </a:lnTo>
                <a:lnTo>
                  <a:pt x="118397" y="28331"/>
                </a:lnTo>
                <a:close/>
              </a:path>
              <a:path w="317500" h="210184">
                <a:moveTo>
                  <a:pt x="118397" y="151528"/>
                </a:moveTo>
                <a:lnTo>
                  <a:pt x="118397" y="169042"/>
                </a:lnTo>
                <a:lnTo>
                  <a:pt x="122275" y="169534"/>
                </a:lnTo>
                <a:lnTo>
                  <a:pt x="126291" y="169824"/>
                </a:lnTo>
                <a:lnTo>
                  <a:pt x="130483" y="169824"/>
                </a:lnTo>
                <a:lnTo>
                  <a:pt x="167228" y="165154"/>
                </a:lnTo>
                <a:lnTo>
                  <a:pt x="199015" y="152806"/>
                </a:lnTo>
                <a:lnTo>
                  <a:pt x="127758" y="152806"/>
                </a:lnTo>
                <a:lnTo>
                  <a:pt x="122932" y="152331"/>
                </a:lnTo>
                <a:lnTo>
                  <a:pt x="118397" y="151528"/>
                </a:lnTo>
                <a:close/>
              </a:path>
              <a:path w="317500" h="210184">
                <a:moveTo>
                  <a:pt x="317325" y="27998"/>
                </a:moveTo>
                <a:lnTo>
                  <a:pt x="123994" y="27998"/>
                </a:lnTo>
                <a:lnTo>
                  <a:pt x="173045" y="36217"/>
                </a:lnTo>
                <a:lnTo>
                  <a:pt x="210619" y="56668"/>
                </a:lnTo>
                <a:lnTo>
                  <a:pt x="234665" y="77576"/>
                </a:lnTo>
                <a:lnTo>
                  <a:pt x="243136" y="87162"/>
                </a:lnTo>
                <a:lnTo>
                  <a:pt x="233822" y="97419"/>
                </a:lnTo>
                <a:lnTo>
                  <a:pt x="209113" y="119984"/>
                </a:lnTo>
                <a:lnTo>
                  <a:pt x="173860" y="142549"/>
                </a:lnTo>
                <a:lnTo>
                  <a:pt x="132910" y="152806"/>
                </a:lnTo>
                <a:lnTo>
                  <a:pt x="199015" y="152806"/>
                </a:lnTo>
                <a:lnTo>
                  <a:pt x="199785" y="152506"/>
                </a:lnTo>
                <a:lnTo>
                  <a:pt x="229401" y="133928"/>
                </a:lnTo>
                <a:lnTo>
                  <a:pt x="257322" y="111462"/>
                </a:lnTo>
                <a:lnTo>
                  <a:pt x="317325" y="111462"/>
                </a:lnTo>
                <a:lnTo>
                  <a:pt x="317325" y="27998"/>
                </a:lnTo>
                <a:close/>
              </a:path>
              <a:path w="317500" h="210184">
                <a:moveTo>
                  <a:pt x="118397" y="62655"/>
                </a:moveTo>
                <a:lnTo>
                  <a:pt x="92450" y="69091"/>
                </a:lnTo>
                <a:lnTo>
                  <a:pt x="73000" y="79181"/>
                </a:lnTo>
                <a:lnTo>
                  <a:pt x="60789" y="88490"/>
                </a:lnTo>
                <a:lnTo>
                  <a:pt x="56554" y="92579"/>
                </a:lnTo>
                <a:lnTo>
                  <a:pt x="59410" y="100576"/>
                </a:lnTo>
                <a:lnTo>
                  <a:pt x="69323" y="118817"/>
                </a:lnTo>
                <a:lnTo>
                  <a:pt x="88313" y="138677"/>
                </a:lnTo>
                <a:lnTo>
                  <a:pt x="118397" y="151528"/>
                </a:lnTo>
                <a:lnTo>
                  <a:pt x="118397" y="136575"/>
                </a:lnTo>
                <a:lnTo>
                  <a:pt x="101234" y="126296"/>
                </a:lnTo>
                <a:lnTo>
                  <a:pt x="90084" y="112622"/>
                </a:lnTo>
                <a:lnTo>
                  <a:pt x="84019" y="100576"/>
                </a:lnTo>
                <a:lnTo>
                  <a:pt x="82240" y="95545"/>
                </a:lnTo>
                <a:lnTo>
                  <a:pt x="85088" y="92579"/>
                </a:lnTo>
                <a:lnTo>
                  <a:pt x="92685" y="86387"/>
                </a:lnTo>
                <a:lnTo>
                  <a:pt x="104139" y="80603"/>
                </a:lnTo>
                <a:lnTo>
                  <a:pt x="118348" y="79052"/>
                </a:lnTo>
                <a:lnTo>
                  <a:pt x="118397" y="62655"/>
                </a:lnTo>
                <a:close/>
              </a:path>
              <a:path w="317500" h="210184">
                <a:moveTo>
                  <a:pt x="118397" y="79061"/>
                </a:moveTo>
                <a:lnTo>
                  <a:pt x="118397" y="136575"/>
                </a:lnTo>
                <a:lnTo>
                  <a:pt x="122978" y="138112"/>
                </a:lnTo>
                <a:lnTo>
                  <a:pt x="128058" y="139028"/>
                </a:lnTo>
                <a:lnTo>
                  <a:pt x="133734" y="139028"/>
                </a:lnTo>
                <a:lnTo>
                  <a:pt x="162262" y="131050"/>
                </a:lnTo>
                <a:lnTo>
                  <a:pt x="186599" y="113500"/>
                </a:lnTo>
                <a:lnTo>
                  <a:pt x="189342" y="110658"/>
                </a:lnTo>
                <a:lnTo>
                  <a:pt x="154798" y="110658"/>
                </a:lnTo>
                <a:lnTo>
                  <a:pt x="146827" y="97527"/>
                </a:lnTo>
                <a:lnTo>
                  <a:pt x="139617" y="88185"/>
                </a:lnTo>
                <a:lnTo>
                  <a:pt x="130897" y="82181"/>
                </a:lnTo>
                <a:lnTo>
                  <a:pt x="118397" y="79061"/>
                </a:lnTo>
                <a:close/>
              </a:path>
              <a:path w="317500" h="210184">
                <a:moveTo>
                  <a:pt x="181059" y="62038"/>
                </a:moveTo>
                <a:lnTo>
                  <a:pt x="128862" y="62038"/>
                </a:lnTo>
                <a:lnTo>
                  <a:pt x="151152" y="66077"/>
                </a:lnTo>
                <a:lnTo>
                  <a:pt x="167793" y="74964"/>
                </a:lnTo>
                <a:lnTo>
                  <a:pt x="178204" y="83852"/>
                </a:lnTo>
                <a:lnTo>
                  <a:pt x="181803" y="87891"/>
                </a:lnTo>
                <a:lnTo>
                  <a:pt x="154798" y="110658"/>
                </a:lnTo>
                <a:lnTo>
                  <a:pt x="189342" y="110658"/>
                </a:lnTo>
                <a:lnTo>
                  <a:pt x="203545" y="95950"/>
                </a:lnTo>
                <a:lnTo>
                  <a:pt x="209904" y="87972"/>
                </a:lnTo>
                <a:lnTo>
                  <a:pt x="203776" y="80779"/>
                </a:lnTo>
                <a:lnTo>
                  <a:pt x="186403" y="65074"/>
                </a:lnTo>
                <a:lnTo>
                  <a:pt x="181059" y="62038"/>
                </a:lnTo>
                <a:close/>
              </a:path>
              <a:path w="317500" h="210184">
                <a:moveTo>
                  <a:pt x="118397" y="79052"/>
                </a:moveTo>
                <a:close/>
              </a:path>
              <a:path w="317500" h="210184">
                <a:moveTo>
                  <a:pt x="123994" y="43399"/>
                </a:moveTo>
                <a:lnTo>
                  <a:pt x="122099" y="43458"/>
                </a:lnTo>
                <a:lnTo>
                  <a:pt x="120239" y="43557"/>
                </a:lnTo>
                <a:lnTo>
                  <a:pt x="118397" y="43687"/>
                </a:lnTo>
                <a:lnTo>
                  <a:pt x="118397" y="62655"/>
                </a:lnTo>
                <a:lnTo>
                  <a:pt x="121790" y="62293"/>
                </a:lnTo>
                <a:lnTo>
                  <a:pt x="125246" y="62038"/>
                </a:lnTo>
                <a:lnTo>
                  <a:pt x="181059" y="62038"/>
                </a:lnTo>
                <a:lnTo>
                  <a:pt x="159303" y="49676"/>
                </a:lnTo>
                <a:lnTo>
                  <a:pt x="123994" y="43399"/>
                </a:lnTo>
                <a:close/>
              </a:path>
              <a:path w="317500" h="210184">
                <a:moveTo>
                  <a:pt x="317325" y="0"/>
                </a:moveTo>
                <a:lnTo>
                  <a:pt x="118397" y="0"/>
                </a:lnTo>
                <a:lnTo>
                  <a:pt x="118397" y="28331"/>
                </a:lnTo>
                <a:lnTo>
                  <a:pt x="120260" y="28183"/>
                </a:lnTo>
                <a:lnTo>
                  <a:pt x="122123" y="28065"/>
                </a:lnTo>
                <a:lnTo>
                  <a:pt x="123994" y="27998"/>
                </a:lnTo>
                <a:lnTo>
                  <a:pt x="317325" y="27998"/>
                </a:lnTo>
                <a:lnTo>
                  <a:pt x="317325" y="0"/>
                </a:lnTo>
                <a:close/>
              </a:path>
            </a:pathLst>
          </a:custGeom>
          <a:solidFill>
            <a:srgbClr val="81B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339" y="1900428"/>
            <a:ext cx="4488815" cy="1369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0"/>
              </a:spcBef>
            </a:pPr>
            <a:r>
              <a:rPr sz="4400" b="0" dirty="0">
                <a:latin typeface="Arial Black"/>
                <a:cs typeface="Arial Black"/>
              </a:rPr>
              <a:t>Compu</a:t>
            </a:r>
            <a:r>
              <a:rPr sz="4400" b="0" spc="-5" dirty="0">
                <a:latin typeface="Arial Black"/>
                <a:cs typeface="Arial Black"/>
              </a:rPr>
              <a:t>t</a:t>
            </a:r>
            <a:r>
              <a:rPr sz="4400" b="0" spc="-75" dirty="0">
                <a:latin typeface="Arial Black"/>
                <a:cs typeface="Arial Black"/>
              </a:rPr>
              <a:t>a</a:t>
            </a:r>
            <a:r>
              <a:rPr sz="4400" b="0" spc="-5" dirty="0">
                <a:latin typeface="Arial Black"/>
                <a:cs typeface="Arial Black"/>
              </a:rPr>
              <a:t>ti</a:t>
            </a:r>
            <a:r>
              <a:rPr sz="4400" b="0" dirty="0">
                <a:latin typeface="Arial Black"/>
                <a:cs typeface="Arial Black"/>
              </a:rPr>
              <a:t>onal  Transforms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304" y="188467"/>
            <a:ext cx="6553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Computation</a:t>
            </a:r>
            <a:r>
              <a:rPr spc="-40" dirty="0"/>
              <a:t> </a:t>
            </a:r>
            <a:r>
              <a:rPr spc="-15" dirty="0"/>
              <a:t>Transformations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139" y="1162812"/>
            <a:ext cx="7091045" cy="15925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>
              <a:lnSpc>
                <a:spcPct val="101899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Goal: Bitwise same result, but reduce  </a:t>
            </a:r>
            <a:r>
              <a:rPr sz="3200" spc="-10" dirty="0">
                <a:latin typeface="Arial"/>
                <a:cs typeface="Arial"/>
              </a:rPr>
              <a:t>number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operations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Focuses mostly on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compute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554" y="188467"/>
            <a:ext cx="7129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Gauss’s </a:t>
            </a:r>
            <a:r>
              <a:rPr spc="-5" dirty="0"/>
              <a:t>Multiplication</a:t>
            </a:r>
            <a:r>
              <a:rPr spc="-160" dirty="0"/>
              <a:t> </a:t>
            </a:r>
            <a:r>
              <a:rPr spc="-5" dirty="0"/>
              <a:t>Algorithm</a:t>
            </a:r>
          </a:p>
        </p:txBody>
      </p:sp>
      <p:sp>
        <p:nvSpPr>
          <p:cNvPr id="3" name="object 3"/>
          <p:cNvSpPr/>
          <p:nvPr/>
        </p:nvSpPr>
        <p:spPr>
          <a:xfrm>
            <a:off x="822960" y="1502663"/>
            <a:ext cx="7629144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8335" y="2901695"/>
            <a:ext cx="3831336" cy="2752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7212" y="2086355"/>
            <a:ext cx="3350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4 multiplications + 3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937212" y="5984747"/>
            <a:ext cx="3350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3 multiplications + 5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100" y="188467"/>
            <a:ext cx="1956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rassen</a:t>
            </a:r>
          </a:p>
        </p:txBody>
      </p:sp>
      <p:sp>
        <p:nvSpPr>
          <p:cNvPr id="3" name="object 3"/>
          <p:cNvSpPr/>
          <p:nvPr/>
        </p:nvSpPr>
        <p:spPr>
          <a:xfrm>
            <a:off x="1935479" y="847344"/>
            <a:ext cx="5273040" cy="2197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9120" y="3785615"/>
            <a:ext cx="4480560" cy="11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3059" y="3735323"/>
            <a:ext cx="15024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P1 = </a:t>
            </a:r>
            <a:r>
              <a:rPr sz="2000" spc="-5" dirty="0">
                <a:latin typeface="Arial"/>
                <a:cs typeface="Arial"/>
              </a:rPr>
              <a:t>a(f </a:t>
            </a:r>
            <a:r>
              <a:rPr sz="2000" dirty="0">
                <a:latin typeface="Arial"/>
                <a:cs typeface="Arial"/>
              </a:rPr>
              <a:t>– h)  P2 = </a:t>
            </a:r>
            <a:r>
              <a:rPr sz="2000" spc="-5" dirty="0">
                <a:latin typeface="Arial"/>
                <a:cs typeface="Arial"/>
              </a:rPr>
              <a:t>(a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b)h  </a:t>
            </a:r>
            <a:r>
              <a:rPr sz="2000" dirty="0">
                <a:latin typeface="Arial"/>
                <a:cs typeface="Arial"/>
              </a:rPr>
              <a:t>P3 = </a:t>
            </a:r>
            <a:r>
              <a:rPr sz="2000" spc="-5" dirty="0">
                <a:latin typeface="Arial"/>
                <a:cs typeface="Arial"/>
              </a:rPr>
              <a:t>(c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d)e  </a:t>
            </a:r>
            <a:r>
              <a:rPr sz="2000" dirty="0">
                <a:latin typeface="Arial"/>
                <a:cs typeface="Arial"/>
              </a:rPr>
              <a:t>P4 = </a:t>
            </a:r>
            <a:r>
              <a:rPr sz="2000" spc="-5" dirty="0">
                <a:latin typeface="Arial"/>
                <a:cs typeface="Arial"/>
              </a:rPr>
              <a:t>d(g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030121" y="3857244"/>
            <a:ext cx="2099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P5 = </a:t>
            </a:r>
            <a:r>
              <a:rPr sz="2000" spc="-5" dirty="0">
                <a:latin typeface="Arial"/>
                <a:cs typeface="Arial"/>
              </a:rPr>
              <a:t>(a </a:t>
            </a:r>
            <a:r>
              <a:rPr sz="2000" dirty="0">
                <a:latin typeface="Arial"/>
                <a:cs typeface="Arial"/>
              </a:rPr>
              <a:t>+ </a:t>
            </a:r>
            <a:r>
              <a:rPr sz="2000" spc="-5" dirty="0">
                <a:latin typeface="Arial"/>
                <a:cs typeface="Arial"/>
              </a:rPr>
              <a:t>d)(e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P6 = </a:t>
            </a:r>
            <a:r>
              <a:rPr sz="2000" spc="-5" dirty="0">
                <a:latin typeface="Arial"/>
                <a:cs typeface="Arial"/>
              </a:rPr>
              <a:t>(b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d)(g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P7 = </a:t>
            </a:r>
            <a:r>
              <a:rPr sz="2000" spc="-5" dirty="0">
                <a:latin typeface="Arial"/>
                <a:cs typeface="Arial"/>
              </a:rPr>
              <a:t>(a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c)(e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1114" y="3122676"/>
            <a:ext cx="3350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8 multiplications + 4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5189220"/>
            <a:ext cx="7611109" cy="138811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R="255904" algn="ctr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latin typeface="Arial"/>
                <a:cs typeface="Arial"/>
              </a:rPr>
              <a:t>7 multiplications + 18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endParaRPr sz="2000">
              <a:latin typeface="Arial"/>
              <a:cs typeface="Arial"/>
            </a:endParaRPr>
          </a:p>
          <a:p>
            <a:pPr marR="405765" algn="ctr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Arial"/>
                <a:cs typeface="Arial"/>
              </a:rPr>
              <a:t>7 multiplications + 13 additions </a:t>
            </a:r>
            <a:r>
              <a:rPr sz="2000" spc="-5" dirty="0">
                <a:latin typeface="Arial"/>
                <a:cs typeface="Arial"/>
              </a:rPr>
              <a:t>(for constant </a:t>
            </a:r>
            <a:r>
              <a:rPr sz="2000" dirty="0">
                <a:latin typeface="Arial"/>
                <a:cs typeface="Arial"/>
              </a:rPr>
              <a:t>B </a:t>
            </a:r>
            <a:r>
              <a:rPr sz="2000" spc="-5" dirty="0">
                <a:latin typeface="Arial"/>
                <a:cs typeface="Arial"/>
              </a:rPr>
              <a:t>matrix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weights)</a:t>
            </a:r>
            <a:endParaRPr sz="2000">
              <a:latin typeface="Arial"/>
              <a:cs typeface="Arial"/>
            </a:endParaRPr>
          </a:p>
          <a:p>
            <a:pPr marL="4594225">
              <a:lnSpc>
                <a:spcPct val="100000"/>
              </a:lnSpc>
              <a:spcBef>
                <a:spcPts val="1225"/>
              </a:spcBef>
            </a:pPr>
            <a:r>
              <a:rPr sz="2000" spc="-5" dirty="0">
                <a:latin typeface="Arial"/>
                <a:cs typeface="Arial"/>
              </a:rPr>
              <a:t>[Cong et al., </a:t>
            </a:r>
            <a:r>
              <a:rPr sz="2000" dirty="0">
                <a:latin typeface="Arial"/>
                <a:cs typeface="Arial"/>
              </a:rPr>
              <a:t>ICANN,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2014]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100" y="188467"/>
            <a:ext cx="1956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rassen</a:t>
            </a:r>
          </a:p>
        </p:txBody>
      </p:sp>
      <p:sp>
        <p:nvSpPr>
          <p:cNvPr id="3" name="object 3"/>
          <p:cNvSpPr/>
          <p:nvPr/>
        </p:nvSpPr>
        <p:spPr>
          <a:xfrm>
            <a:off x="2364681" y="2572649"/>
            <a:ext cx="4386466" cy="245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6200" y="3454908"/>
            <a:ext cx="7213600" cy="273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717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Naïve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403669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Strassen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R="252729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241425" marR="5080" indent="-1228725">
              <a:lnSpc>
                <a:spcPct val="100800"/>
              </a:lnSpc>
              <a:spcBef>
                <a:spcPts val="585"/>
              </a:spcBef>
            </a:pPr>
            <a:r>
              <a:rPr sz="2400" dirty="0">
                <a:latin typeface="Arial"/>
                <a:cs typeface="Arial"/>
              </a:rPr>
              <a:t>Comes at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price of reduced numerical </a:t>
            </a:r>
            <a:r>
              <a:rPr sz="2400" spc="-5" dirty="0">
                <a:latin typeface="Arial"/>
                <a:cs typeface="Arial"/>
              </a:rPr>
              <a:t>stability </a:t>
            </a:r>
            <a:r>
              <a:rPr sz="2400" dirty="0">
                <a:latin typeface="Arial"/>
                <a:cs typeface="Arial"/>
              </a:rPr>
              <a:t>and  requires </a:t>
            </a:r>
            <a:r>
              <a:rPr sz="2400" spc="-5" dirty="0">
                <a:latin typeface="Arial"/>
                <a:cs typeface="Arial"/>
              </a:rPr>
              <a:t>significantly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2401" y="6292808"/>
            <a:ext cx="734758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Image Source: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http://www.stoimen.com/blog/2012/11/26/computer-algorithms-strassens-matrix-multiplication/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69218" y="1079499"/>
            <a:ext cx="8269605" cy="1390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0365" marR="30480" indent="-342900">
              <a:lnSpc>
                <a:spcPct val="100699"/>
              </a:lnSpc>
              <a:spcBef>
                <a:spcPts val="7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Reduce the complexity of matrix multiplication  from </a:t>
            </a:r>
            <a:r>
              <a:rPr sz="2800" b="1" spc="-5" dirty="0">
                <a:latin typeface="Arial"/>
                <a:cs typeface="Arial"/>
              </a:rPr>
              <a:t>Θ(N</a:t>
            </a:r>
            <a:r>
              <a:rPr sz="2850" b="1" spc="-7" baseline="2339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)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b="1" spc="-15" dirty="0">
                <a:latin typeface="Arial"/>
                <a:cs typeface="Arial"/>
              </a:rPr>
              <a:t>Θ(N</a:t>
            </a:r>
            <a:r>
              <a:rPr sz="2850" b="1" spc="-22" baseline="23391" dirty="0">
                <a:latin typeface="Arial"/>
                <a:cs typeface="Arial"/>
              </a:rPr>
              <a:t>2.807</a:t>
            </a:r>
            <a:r>
              <a:rPr sz="2800" b="1" spc="-15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by reducing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multiplications</a:t>
            </a:r>
            <a:endParaRPr sz="2800">
              <a:latin typeface="Arial"/>
              <a:cs typeface="Arial"/>
            </a:endParaRPr>
          </a:p>
          <a:p>
            <a:pPr marL="3524250">
              <a:lnSpc>
                <a:spcPct val="100000"/>
              </a:lnSpc>
              <a:spcBef>
                <a:spcPts val="1120"/>
              </a:spcBef>
            </a:pPr>
            <a:r>
              <a:rPr sz="2400" b="1" spc="-5" dirty="0">
                <a:latin typeface="Arial"/>
                <a:cs typeface="Arial"/>
              </a:rPr>
              <a:t>Complexity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000" y="188467"/>
            <a:ext cx="4568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 </a:t>
            </a:r>
            <a:r>
              <a:rPr spc="-5" dirty="0"/>
              <a:t>1D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F(2,3)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34287"/>
            <a:ext cx="7645400" cy="9093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Arial"/>
                <a:cs typeface="Arial"/>
              </a:rPr>
              <a:t>Targeting </a:t>
            </a:r>
            <a:r>
              <a:rPr sz="2700" spc="-5" dirty="0">
                <a:latin typeface="Arial"/>
                <a:cs typeface="Arial"/>
              </a:rPr>
              <a:t>convolutions instead of matrix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multiply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Notation: </a:t>
            </a:r>
            <a:r>
              <a:rPr sz="2700" dirty="0">
                <a:latin typeface="Arial"/>
                <a:cs typeface="Arial"/>
              </a:rPr>
              <a:t>F(size </a:t>
            </a:r>
            <a:r>
              <a:rPr sz="2700" spc="-5" dirty="0">
                <a:latin typeface="Arial"/>
                <a:cs typeface="Arial"/>
              </a:rPr>
              <a:t>of output, filter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size)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5439" y="2450592"/>
            <a:ext cx="5925312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8200" y="3442649"/>
            <a:ext cx="379095" cy="177800"/>
          </a:xfrm>
          <a:custGeom>
            <a:avLst/>
            <a:gdLst/>
            <a:ahLst/>
            <a:cxnLst/>
            <a:rect l="l" t="t" r="r" b="b"/>
            <a:pathLst>
              <a:path w="379095" h="177800">
                <a:moveTo>
                  <a:pt x="0" y="177393"/>
                </a:moveTo>
                <a:lnTo>
                  <a:pt x="379037" y="177393"/>
                </a:lnTo>
                <a:lnTo>
                  <a:pt x="379037" y="0"/>
                </a:lnTo>
                <a:lnTo>
                  <a:pt x="0" y="0"/>
                </a:lnTo>
                <a:lnTo>
                  <a:pt x="0" y="177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2327894"/>
            <a:ext cx="2590800" cy="1115060"/>
          </a:xfrm>
          <a:custGeom>
            <a:avLst/>
            <a:gdLst/>
            <a:ahLst/>
            <a:cxnLst/>
            <a:rect l="l" t="t" r="r" b="b"/>
            <a:pathLst>
              <a:path w="2590800" h="1115060">
                <a:moveTo>
                  <a:pt x="0" y="0"/>
                </a:moveTo>
                <a:lnTo>
                  <a:pt x="2590800" y="0"/>
                </a:lnTo>
                <a:lnTo>
                  <a:pt x="2590800" y="1114755"/>
                </a:lnTo>
                <a:lnTo>
                  <a:pt x="0" y="11147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2327894"/>
            <a:ext cx="2590800" cy="1115060"/>
          </a:xfrm>
          <a:custGeom>
            <a:avLst/>
            <a:gdLst/>
            <a:ahLst/>
            <a:cxnLst/>
            <a:rect l="l" t="t" r="r" b="b"/>
            <a:pathLst>
              <a:path w="2590800" h="1115060">
                <a:moveTo>
                  <a:pt x="0" y="0"/>
                </a:moveTo>
                <a:lnTo>
                  <a:pt x="2590800" y="0"/>
                </a:lnTo>
                <a:lnTo>
                  <a:pt x="2590800" y="1114755"/>
                </a:lnTo>
                <a:lnTo>
                  <a:pt x="0" y="111475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1144" y="3148329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0" y="12700"/>
                </a:moveTo>
                <a:lnTo>
                  <a:pt x="70841" y="12700"/>
                </a:lnTo>
                <a:lnTo>
                  <a:pt x="7084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8220" y="2674620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10"/>
                </a:lnTo>
              </a:path>
            </a:pathLst>
          </a:custGeom>
          <a:ln w="27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1144" y="2661920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0" y="12700"/>
                </a:moveTo>
                <a:lnTo>
                  <a:pt x="70841" y="12700"/>
                </a:lnTo>
                <a:lnTo>
                  <a:pt x="7084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4340" y="3148329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0" y="12700"/>
                </a:moveTo>
                <a:lnTo>
                  <a:pt x="70841" y="12700"/>
                </a:lnTo>
                <a:lnTo>
                  <a:pt x="7084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8107" y="2674620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10"/>
                </a:lnTo>
              </a:path>
            </a:pathLst>
          </a:custGeom>
          <a:ln w="27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4340" y="2661920"/>
            <a:ext cx="71120" cy="12700"/>
          </a:xfrm>
          <a:custGeom>
            <a:avLst/>
            <a:gdLst/>
            <a:ahLst/>
            <a:cxnLst/>
            <a:rect l="l" t="t" r="r" b="b"/>
            <a:pathLst>
              <a:path w="71120" h="12700">
                <a:moveTo>
                  <a:pt x="0" y="12700"/>
                </a:moveTo>
                <a:lnTo>
                  <a:pt x="70841" y="12700"/>
                </a:lnTo>
                <a:lnTo>
                  <a:pt x="7084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08203" y="2456179"/>
            <a:ext cx="5339715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880" algn="r">
              <a:lnSpc>
                <a:spcPts val="2845"/>
              </a:lnSpc>
              <a:spcBef>
                <a:spcPts val="100"/>
              </a:spcBef>
              <a:tabLst>
                <a:tab pos="422909" algn="l"/>
              </a:tabLst>
            </a:pPr>
            <a:r>
              <a:rPr sz="3600" baseline="-41666" dirty="0">
                <a:latin typeface="Cambria Math"/>
                <a:cs typeface="Cambria Math"/>
              </a:rPr>
              <a:t>=	</a:t>
            </a:r>
            <a:r>
              <a:rPr sz="2400" spc="385" dirty="0">
                <a:latin typeface="Cambria Math"/>
                <a:cs typeface="Cambria Math"/>
              </a:rPr>
              <a:t>"</a:t>
            </a:r>
            <a:r>
              <a:rPr sz="2400" baseline="-17361" dirty="0">
                <a:latin typeface="Cambria Math"/>
                <a:cs typeface="Cambria Math"/>
              </a:rPr>
              <a:t>0</a:t>
            </a:r>
            <a:endParaRPr sz="2400" baseline="-17361">
              <a:latin typeface="Cambria Math"/>
              <a:cs typeface="Cambria Math"/>
            </a:endParaRPr>
          </a:p>
          <a:p>
            <a:pPr marR="55880" algn="r">
              <a:lnSpc>
                <a:spcPts val="2845"/>
              </a:lnSpc>
            </a:pPr>
            <a:r>
              <a:rPr sz="2400" spc="385" dirty="0">
                <a:latin typeface="Cambria Math"/>
                <a:cs typeface="Cambria Math"/>
              </a:rPr>
              <a:t>"</a:t>
            </a:r>
            <a:r>
              <a:rPr sz="2400" baseline="-17361" dirty="0">
                <a:latin typeface="Cambria Math"/>
                <a:cs typeface="Cambria Math"/>
              </a:rPr>
              <a:t>1</a:t>
            </a:r>
            <a:endParaRPr sz="2400" baseline="-17361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2510"/>
              </a:spcBef>
            </a:pPr>
            <a:r>
              <a:rPr sz="2000" dirty="0">
                <a:latin typeface="Arial"/>
                <a:cs typeface="Arial"/>
              </a:rPr>
              <a:t>6 multiplications + 4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5348" y="6202490"/>
            <a:ext cx="25914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[Lavin et al., CVPR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2016]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391580" y="2211323"/>
            <a:ext cx="5772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967" y="2098547"/>
            <a:ext cx="5054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152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000" y="188467"/>
            <a:ext cx="4568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 </a:t>
            </a:r>
            <a:r>
              <a:rPr spc="-5" dirty="0"/>
              <a:t>1D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F(2,3)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34287"/>
            <a:ext cx="7645400" cy="9093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Arial"/>
                <a:cs typeface="Arial"/>
              </a:rPr>
              <a:t>Targeting </a:t>
            </a:r>
            <a:r>
              <a:rPr sz="2700" spc="-5" dirty="0">
                <a:latin typeface="Arial"/>
                <a:cs typeface="Arial"/>
              </a:rPr>
              <a:t>convolutions instead of matrix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multiply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Notation: </a:t>
            </a:r>
            <a:r>
              <a:rPr sz="2700" dirty="0">
                <a:latin typeface="Arial"/>
                <a:cs typeface="Arial"/>
              </a:rPr>
              <a:t>F(size </a:t>
            </a:r>
            <a:r>
              <a:rPr sz="2700" spc="-5" dirty="0">
                <a:latin typeface="Arial"/>
                <a:cs typeface="Arial"/>
              </a:rPr>
              <a:t>of output, filter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size)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5439" y="2450592"/>
            <a:ext cx="5925312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8200" y="3289550"/>
            <a:ext cx="379095" cy="330835"/>
          </a:xfrm>
          <a:custGeom>
            <a:avLst/>
            <a:gdLst/>
            <a:ahLst/>
            <a:cxnLst/>
            <a:rect l="l" t="t" r="r" b="b"/>
            <a:pathLst>
              <a:path w="379095" h="330835">
                <a:moveTo>
                  <a:pt x="0" y="0"/>
                </a:moveTo>
                <a:lnTo>
                  <a:pt x="379037" y="0"/>
                </a:lnTo>
                <a:lnTo>
                  <a:pt x="379037" y="330493"/>
                </a:lnTo>
                <a:lnTo>
                  <a:pt x="0" y="3304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2391" y="3989832"/>
            <a:ext cx="5812536" cy="1213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0903" y="5237988"/>
            <a:ext cx="5844540" cy="8178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000" dirty="0">
                <a:latin typeface="Arial"/>
                <a:cs typeface="Arial"/>
              </a:rPr>
              <a:t>4 multiplications + 12 additions + 2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shifts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4 multiplications + 8 additions </a:t>
            </a:r>
            <a:r>
              <a:rPr sz="2000" spc="-5" dirty="0">
                <a:latin typeface="Arial"/>
                <a:cs typeface="Arial"/>
              </a:rPr>
              <a:t>(for constant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weights)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5348" y="6202490"/>
            <a:ext cx="25914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[Lavin et al., CVPR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2016]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391580" y="2211323"/>
            <a:ext cx="5772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967" y="2098547"/>
            <a:ext cx="5054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340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300" y="188467"/>
            <a:ext cx="5608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 </a:t>
            </a:r>
            <a:r>
              <a:rPr spc="-5" dirty="0"/>
              <a:t>2D </a:t>
            </a:r>
            <a:r>
              <a:rPr dirty="0"/>
              <a:t>- </a:t>
            </a:r>
            <a:r>
              <a:rPr spc="-5" dirty="0"/>
              <a:t>F(2x2,</a:t>
            </a:r>
            <a:r>
              <a:rPr spc="-40" dirty="0"/>
              <a:t> </a:t>
            </a:r>
            <a:r>
              <a:rPr spc="-5" dirty="0"/>
              <a:t>3x3)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84751" y="2490311"/>
          <a:ext cx="2133600" cy="1586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  <a:gridCol w="533400"/>
                <a:gridCol w="533400"/>
              </a:tblGrid>
              <a:tr h="396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396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9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396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396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84250" y="2490311"/>
          <a:ext cx="1617345" cy="110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/>
                <a:gridCol w="539115"/>
                <a:gridCol w="539115"/>
              </a:tblGrid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9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66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66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66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02969" y="2490311"/>
          <a:ext cx="1078230" cy="73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/>
                <a:gridCol w="539115"/>
              </a:tblGrid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9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297939" y="4543044"/>
            <a:ext cx="126555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Original</a:t>
            </a:r>
            <a:r>
              <a:rPr sz="2000" spc="-10" dirty="0">
                <a:latin typeface="Arial"/>
                <a:cs typeface="Arial"/>
              </a:rPr>
              <a:t>:  </a:t>
            </a:r>
            <a:r>
              <a:rPr sz="2000" b="1" spc="-20" dirty="0">
                <a:latin typeface="Arial"/>
                <a:cs typeface="Arial"/>
              </a:rPr>
              <a:t>W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nog</a:t>
            </a:r>
            <a:r>
              <a:rPr sz="2000" b="1" spc="-5" dirty="0">
                <a:latin typeface="Arial"/>
                <a:cs typeface="Arial"/>
              </a:rPr>
              <a:t>rad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739" y="4543044"/>
            <a:ext cx="4648200" cy="97663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latin typeface="Arial"/>
                <a:cs typeface="Arial"/>
              </a:rPr>
              <a:t>36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multiplications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Arial"/>
                <a:cs typeface="Arial"/>
              </a:rPr>
              <a:t>16 multiplications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2.25 times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188211"/>
            <a:ext cx="8002905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1D </a:t>
            </a:r>
            <a:r>
              <a:rPr sz="3000" spc="-10" dirty="0">
                <a:latin typeface="Arial"/>
                <a:cs typeface="Arial"/>
              </a:rPr>
              <a:t>Winograd </a:t>
            </a:r>
            <a:r>
              <a:rPr sz="3000" spc="-5" dirty="0">
                <a:latin typeface="Arial"/>
                <a:cs typeface="Arial"/>
              </a:rPr>
              <a:t>is nested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make 2D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Winograd</a:t>
            </a:r>
            <a:endParaRPr sz="3000">
              <a:latin typeface="Arial"/>
              <a:cs typeface="Arial"/>
            </a:endParaRPr>
          </a:p>
          <a:p>
            <a:pPr marL="1437640">
              <a:lnSpc>
                <a:spcPct val="100000"/>
              </a:lnSpc>
              <a:spcBef>
                <a:spcPts val="2965"/>
              </a:spcBef>
              <a:tabLst>
                <a:tab pos="3637279" algn="l"/>
                <a:tab pos="6429375" algn="l"/>
              </a:tabLst>
            </a:pPr>
            <a:r>
              <a:rPr sz="2000" dirty="0">
                <a:latin typeface="Arial"/>
                <a:cs typeface="Arial"/>
              </a:rPr>
              <a:t>Filter	</a:t>
            </a: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	</a:t>
            </a: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6197" y="2471420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8419" y="242366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493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400" y="188467"/>
            <a:ext cx="3500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</a:t>
            </a:r>
            <a:r>
              <a:rPr spc="-70" dirty="0"/>
              <a:t> </a:t>
            </a:r>
            <a:r>
              <a:rPr spc="-5" dirty="0"/>
              <a:t>Halos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5803"/>
            <a:ext cx="7521575" cy="6261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marR="5080" indent="-342900">
              <a:lnSpc>
                <a:spcPct val="791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Winograd works </a:t>
            </a:r>
            <a:r>
              <a:rPr sz="2200" dirty="0">
                <a:latin typeface="Arial"/>
                <a:cs typeface="Arial"/>
              </a:rPr>
              <a:t>on a </a:t>
            </a:r>
            <a:r>
              <a:rPr sz="2200" spc="-5" dirty="0">
                <a:latin typeface="Arial"/>
                <a:cs typeface="Arial"/>
              </a:rPr>
              <a:t>small region </a:t>
            </a:r>
            <a:r>
              <a:rPr sz="2200" dirty="0">
                <a:latin typeface="Arial"/>
                <a:cs typeface="Arial"/>
              </a:rPr>
              <a:t>of output at a </a:t>
            </a:r>
            <a:r>
              <a:rPr sz="2200" spc="-5" dirty="0">
                <a:latin typeface="Arial"/>
                <a:cs typeface="Arial"/>
              </a:rPr>
              <a:t>time, </a:t>
            </a:r>
            <a:r>
              <a:rPr sz="2200" dirty="0">
                <a:latin typeface="Arial"/>
                <a:cs typeface="Arial"/>
              </a:rPr>
              <a:t>and  therefore uses </a:t>
            </a:r>
            <a:r>
              <a:rPr sz="2200" spc="-5" dirty="0">
                <a:latin typeface="Arial"/>
                <a:cs typeface="Arial"/>
              </a:rPr>
              <a:t>inputs repeatedly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7667" y="3154772"/>
          <a:ext cx="1617345" cy="110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/>
                <a:gridCol w="539115"/>
                <a:gridCol w="539115"/>
              </a:tblGrid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9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66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66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66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32164" y="3154772"/>
          <a:ext cx="2156460" cy="73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/>
                <a:gridCol w="539115"/>
                <a:gridCol w="539115"/>
                <a:gridCol w="539115"/>
              </a:tblGrid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69180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9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665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65151" y="3113586"/>
          <a:ext cx="3078478" cy="154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30"/>
                <a:gridCol w="506730"/>
                <a:gridCol w="506729"/>
                <a:gridCol w="541019"/>
                <a:gridCol w="472440"/>
                <a:gridCol w="506730"/>
              </a:tblGrid>
              <a:tr h="406946">
                <a:tc>
                  <a:txBody>
                    <a:bodyPr/>
                    <a:lstStyle/>
                    <a:p>
                      <a:pPr marL="38100" algn="ctr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8100"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9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8100"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403059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700" spc="-7" baseline="9259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253453" y="2686811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356" y="2686811"/>
            <a:ext cx="1308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Input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5740" y="2686811"/>
            <a:ext cx="1504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Output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6654" y="4726011"/>
            <a:ext cx="1060450" cy="568960"/>
          </a:xfrm>
          <a:custGeom>
            <a:avLst/>
            <a:gdLst/>
            <a:ahLst/>
            <a:cxnLst/>
            <a:rect l="l" t="t" r="r" b="b"/>
            <a:pathLst>
              <a:path w="1060450" h="568960">
                <a:moveTo>
                  <a:pt x="1059914" y="0"/>
                </a:moveTo>
                <a:lnTo>
                  <a:pt x="1058220" y="75618"/>
                </a:lnTo>
                <a:lnTo>
                  <a:pt x="1053441" y="143567"/>
                </a:lnTo>
                <a:lnTo>
                  <a:pt x="1046028" y="201137"/>
                </a:lnTo>
                <a:lnTo>
                  <a:pt x="1036434" y="245615"/>
                </a:lnTo>
                <a:lnTo>
                  <a:pt x="1012508" y="284451"/>
                </a:lnTo>
                <a:lnTo>
                  <a:pt x="577363" y="284451"/>
                </a:lnTo>
                <a:lnTo>
                  <a:pt x="564760" y="294611"/>
                </a:lnTo>
                <a:lnTo>
                  <a:pt x="543841" y="367764"/>
                </a:lnTo>
                <a:lnTo>
                  <a:pt x="536429" y="425334"/>
                </a:lnTo>
                <a:lnTo>
                  <a:pt x="531650" y="493283"/>
                </a:lnTo>
                <a:lnTo>
                  <a:pt x="529957" y="568902"/>
                </a:lnTo>
                <a:lnTo>
                  <a:pt x="528263" y="493283"/>
                </a:lnTo>
                <a:lnTo>
                  <a:pt x="523484" y="425334"/>
                </a:lnTo>
                <a:lnTo>
                  <a:pt x="516072" y="367764"/>
                </a:lnTo>
                <a:lnTo>
                  <a:pt x="506477" y="323286"/>
                </a:lnTo>
                <a:lnTo>
                  <a:pt x="482550" y="284451"/>
                </a:lnTo>
                <a:lnTo>
                  <a:pt x="47406" y="284451"/>
                </a:lnTo>
                <a:lnTo>
                  <a:pt x="34803" y="274290"/>
                </a:lnTo>
                <a:lnTo>
                  <a:pt x="23479" y="245615"/>
                </a:lnTo>
                <a:lnTo>
                  <a:pt x="13884" y="201137"/>
                </a:lnTo>
                <a:lnTo>
                  <a:pt x="6472" y="143567"/>
                </a:lnTo>
                <a:lnTo>
                  <a:pt x="1693" y="75618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63974" y="5314188"/>
            <a:ext cx="1565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Halo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columns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86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0" y="161035"/>
            <a:ext cx="551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Flattened 2D Dot</a:t>
            </a:r>
            <a:r>
              <a:rPr spc="-20" dirty="0"/>
              <a:t> </a:t>
            </a:r>
            <a:r>
              <a:rPr spc="-5" dirty="0"/>
              <a:t>Product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093" y="2180844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4108" y="2095500"/>
            <a:ext cx="675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Input 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5087" y="2095500"/>
            <a:ext cx="786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5080" indent="-9080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put  Fmap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76354" y="3076648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4668" y="3076648"/>
          <a:ext cx="609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414994" y="3097275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6739" y="310946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2921" y="3190219"/>
            <a:ext cx="304800" cy="304800"/>
          </a:xfrm>
          <a:prstGeom prst="rect">
            <a:avLst/>
          </a:prstGeom>
          <a:solidFill>
            <a:srgbClr val="F2DCDB"/>
          </a:solidFill>
          <a:ln w="2540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1655" y="3072891"/>
            <a:ext cx="240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21991" y="3190219"/>
            <a:ext cx="381000" cy="291465"/>
          </a:xfrm>
          <a:custGeom>
            <a:avLst/>
            <a:gdLst/>
            <a:ahLst/>
            <a:cxnLst/>
            <a:rect l="l" t="t" r="r" b="b"/>
            <a:pathLst>
              <a:path w="381000" h="291464">
                <a:moveTo>
                  <a:pt x="235449" y="0"/>
                </a:moveTo>
                <a:lnTo>
                  <a:pt x="235449" y="72774"/>
                </a:lnTo>
                <a:lnTo>
                  <a:pt x="0" y="72774"/>
                </a:lnTo>
                <a:lnTo>
                  <a:pt x="0" y="218325"/>
                </a:lnTo>
                <a:lnTo>
                  <a:pt x="235449" y="218325"/>
                </a:lnTo>
                <a:lnTo>
                  <a:pt x="235449" y="291100"/>
                </a:lnTo>
                <a:lnTo>
                  <a:pt x="381000" y="145550"/>
                </a:lnTo>
                <a:lnTo>
                  <a:pt x="23544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1991" y="3190219"/>
            <a:ext cx="381000" cy="291465"/>
          </a:xfrm>
          <a:custGeom>
            <a:avLst/>
            <a:gdLst/>
            <a:ahLst/>
            <a:cxnLst/>
            <a:rect l="l" t="t" r="r" b="b"/>
            <a:pathLst>
              <a:path w="381000" h="291464">
                <a:moveTo>
                  <a:pt x="0" y="72775"/>
                </a:moveTo>
                <a:lnTo>
                  <a:pt x="235450" y="72775"/>
                </a:lnTo>
                <a:lnTo>
                  <a:pt x="235450" y="0"/>
                </a:lnTo>
                <a:lnTo>
                  <a:pt x="381000" y="145550"/>
                </a:lnTo>
                <a:lnTo>
                  <a:pt x="235450" y="291100"/>
                </a:lnTo>
                <a:lnTo>
                  <a:pt x="235450" y="218325"/>
                </a:lnTo>
                <a:lnTo>
                  <a:pt x="0" y="218325"/>
                </a:lnTo>
                <a:lnTo>
                  <a:pt x="0" y="72775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768" y="3668966"/>
            <a:ext cx="1027430" cy="1534795"/>
          </a:xfrm>
          <a:custGeom>
            <a:avLst/>
            <a:gdLst/>
            <a:ahLst/>
            <a:cxnLst/>
            <a:rect l="l" t="t" r="r" b="b"/>
            <a:pathLst>
              <a:path w="1027430" h="1534795">
                <a:moveTo>
                  <a:pt x="1027436" y="1019966"/>
                </a:moveTo>
                <a:lnTo>
                  <a:pt x="0" y="1019966"/>
                </a:lnTo>
                <a:lnTo>
                  <a:pt x="0" y="1534758"/>
                </a:lnTo>
                <a:lnTo>
                  <a:pt x="1027436" y="1534758"/>
                </a:lnTo>
                <a:lnTo>
                  <a:pt x="1027436" y="1019966"/>
                </a:lnTo>
                <a:close/>
              </a:path>
              <a:path w="1027430" h="1534795">
                <a:moveTo>
                  <a:pt x="902726" y="0"/>
                </a:moveTo>
                <a:lnTo>
                  <a:pt x="599337" y="1019966"/>
                </a:lnTo>
                <a:lnTo>
                  <a:pt x="856197" y="1019966"/>
                </a:lnTo>
                <a:lnTo>
                  <a:pt x="90272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768" y="3668966"/>
            <a:ext cx="1027430" cy="1534795"/>
          </a:xfrm>
          <a:custGeom>
            <a:avLst/>
            <a:gdLst/>
            <a:ahLst/>
            <a:cxnLst/>
            <a:rect l="l" t="t" r="r" b="b"/>
            <a:pathLst>
              <a:path w="1027430" h="1534795">
                <a:moveTo>
                  <a:pt x="0" y="1019966"/>
                </a:moveTo>
                <a:lnTo>
                  <a:pt x="599337" y="1019966"/>
                </a:lnTo>
                <a:lnTo>
                  <a:pt x="902725" y="0"/>
                </a:lnTo>
                <a:lnTo>
                  <a:pt x="856196" y="1019966"/>
                </a:lnTo>
                <a:lnTo>
                  <a:pt x="1027436" y="1019966"/>
                </a:lnTo>
                <a:lnTo>
                  <a:pt x="1027436" y="1105764"/>
                </a:lnTo>
                <a:lnTo>
                  <a:pt x="1027436" y="1234462"/>
                </a:lnTo>
                <a:lnTo>
                  <a:pt x="1027436" y="1534757"/>
                </a:lnTo>
                <a:lnTo>
                  <a:pt x="856196" y="1534757"/>
                </a:lnTo>
                <a:lnTo>
                  <a:pt x="599337" y="1534757"/>
                </a:lnTo>
                <a:lnTo>
                  <a:pt x="0" y="1534757"/>
                </a:lnTo>
                <a:lnTo>
                  <a:pt x="0" y="1234462"/>
                </a:lnTo>
                <a:lnTo>
                  <a:pt x="0" y="1105764"/>
                </a:lnTo>
                <a:lnTo>
                  <a:pt x="0" y="101996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7087" y="4659883"/>
            <a:ext cx="8134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715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2D dot  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43720" y="3504841"/>
            <a:ext cx="1360170" cy="1699260"/>
          </a:xfrm>
          <a:custGeom>
            <a:avLst/>
            <a:gdLst/>
            <a:ahLst/>
            <a:cxnLst/>
            <a:rect l="l" t="t" r="r" b="b"/>
            <a:pathLst>
              <a:path w="1360170" h="1699260">
                <a:moveTo>
                  <a:pt x="1027436" y="1184090"/>
                </a:moveTo>
                <a:lnTo>
                  <a:pt x="0" y="1184090"/>
                </a:lnTo>
                <a:lnTo>
                  <a:pt x="0" y="1698882"/>
                </a:lnTo>
                <a:lnTo>
                  <a:pt x="1027436" y="1698882"/>
                </a:lnTo>
                <a:lnTo>
                  <a:pt x="1027436" y="1184090"/>
                </a:lnTo>
                <a:close/>
              </a:path>
              <a:path w="1360170" h="1699260">
                <a:moveTo>
                  <a:pt x="1359924" y="0"/>
                </a:moveTo>
                <a:lnTo>
                  <a:pt x="599337" y="1184090"/>
                </a:lnTo>
                <a:lnTo>
                  <a:pt x="856197" y="1184090"/>
                </a:lnTo>
                <a:lnTo>
                  <a:pt x="13599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3720" y="3504841"/>
            <a:ext cx="1360170" cy="1699260"/>
          </a:xfrm>
          <a:custGeom>
            <a:avLst/>
            <a:gdLst/>
            <a:ahLst/>
            <a:cxnLst/>
            <a:rect l="l" t="t" r="r" b="b"/>
            <a:pathLst>
              <a:path w="1360170" h="1699260">
                <a:moveTo>
                  <a:pt x="0" y="1184091"/>
                </a:moveTo>
                <a:lnTo>
                  <a:pt x="599337" y="1184091"/>
                </a:lnTo>
                <a:lnTo>
                  <a:pt x="1359925" y="0"/>
                </a:lnTo>
                <a:lnTo>
                  <a:pt x="856196" y="1184091"/>
                </a:lnTo>
                <a:lnTo>
                  <a:pt x="1027436" y="1184091"/>
                </a:lnTo>
                <a:lnTo>
                  <a:pt x="1027436" y="1269889"/>
                </a:lnTo>
                <a:lnTo>
                  <a:pt x="1027436" y="1398587"/>
                </a:lnTo>
                <a:lnTo>
                  <a:pt x="1027436" y="1698882"/>
                </a:lnTo>
                <a:lnTo>
                  <a:pt x="856196" y="1698882"/>
                </a:lnTo>
                <a:lnTo>
                  <a:pt x="599337" y="1698882"/>
                </a:lnTo>
                <a:lnTo>
                  <a:pt x="0" y="1698882"/>
                </a:lnTo>
                <a:lnTo>
                  <a:pt x="0" y="1398587"/>
                </a:lnTo>
                <a:lnTo>
                  <a:pt x="0" y="1269889"/>
                </a:lnTo>
                <a:lnTo>
                  <a:pt x="0" y="1184091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1038" y="4659883"/>
            <a:ext cx="8134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715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1D dot  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112712" y="3169672"/>
          <a:ext cx="120713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292734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5131309" y="2095500"/>
            <a:ext cx="1084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ened  Filter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7009003" y="3142273"/>
          <a:ext cx="304800" cy="1191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291099"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ABFF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8A8F1"/>
                    </a:solidFill>
                  </a:tcPr>
                </a:tc>
              </a:tr>
              <a:tr h="291100">
                <a:tc>
                  <a:txBody>
                    <a:bodyPr/>
                    <a:lstStyle/>
                    <a:p>
                      <a:pPr marL="8890" algn="ctr">
                        <a:lnSpc>
                          <a:spcPts val="2065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87C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66DC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534466" y="2007108"/>
            <a:ext cx="1084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marR="5080" indent="-24002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ened  </a:t>
            </a:r>
            <a:r>
              <a:rPr sz="2000" spc="-10" dirty="0">
                <a:latin typeface="Arial"/>
                <a:cs typeface="Arial"/>
              </a:rPr>
              <a:t>Input 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52690" y="3100323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66613" y="3202800"/>
            <a:ext cx="304800" cy="304800"/>
          </a:xfrm>
          <a:prstGeom prst="rect">
            <a:avLst/>
          </a:prstGeom>
          <a:solidFill>
            <a:srgbClr val="F2DCDB"/>
          </a:solidFill>
          <a:ln w="2540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13856" y="2055876"/>
            <a:ext cx="786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5080" indent="-9080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put  Fmap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5" y="188467"/>
            <a:ext cx="6525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 </a:t>
            </a:r>
            <a:r>
              <a:rPr spc="-5" dirty="0"/>
              <a:t>Performance</a:t>
            </a:r>
            <a:r>
              <a:rPr spc="-15" dirty="0"/>
              <a:t> </a:t>
            </a:r>
            <a:r>
              <a:rPr spc="-40" dirty="0"/>
              <a:t>Varies</a:t>
            </a:r>
          </a:p>
        </p:txBody>
      </p:sp>
      <p:sp>
        <p:nvSpPr>
          <p:cNvPr id="3" name="object 3"/>
          <p:cNvSpPr/>
          <p:nvPr/>
        </p:nvSpPr>
        <p:spPr>
          <a:xfrm>
            <a:off x="85796" y="1835104"/>
            <a:ext cx="8674028" cy="305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98081" y="6344411"/>
            <a:ext cx="1678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Source: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Nvidia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87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300" y="188467"/>
            <a:ext cx="4339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</a:t>
            </a:r>
            <a:r>
              <a:rPr spc="-65" dirty="0"/>
              <a:t> </a:t>
            </a:r>
            <a:r>
              <a:rPr spc="-5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315212"/>
            <a:ext cx="7833359" cy="40824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>
              <a:lnSpc>
                <a:spcPct val="101899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Winograd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an optimized computation for  convolutions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It can significantly reduce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multiplies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– For example, for 3x3 </a:t>
            </a:r>
            <a:r>
              <a:rPr sz="2800" spc="-5" dirty="0">
                <a:latin typeface="Arial"/>
                <a:cs typeface="Arial"/>
              </a:rPr>
              <a:t>filter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2.25X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marR="161925" indent="-342900">
              <a:lnSpc>
                <a:spcPts val="379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But, each filter </a:t>
            </a: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(and output size)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spc="-5" dirty="0">
                <a:latin typeface="Arial"/>
                <a:cs typeface="Arial"/>
              </a:rPr>
              <a:t>computation.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210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004" y="188467"/>
            <a:ext cx="5507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 </a:t>
            </a:r>
            <a:r>
              <a:rPr spc="-5" dirty="0"/>
              <a:t>as </a:t>
            </a:r>
            <a:r>
              <a:rPr dirty="0"/>
              <a:t>a</a:t>
            </a:r>
            <a:r>
              <a:rPr spc="-65" dirty="0"/>
              <a:t> </a:t>
            </a:r>
            <a:r>
              <a:rPr spc="-25" dirty="0"/>
              <a:t>Transform</a:t>
            </a:r>
          </a:p>
        </p:txBody>
      </p:sp>
      <p:sp>
        <p:nvSpPr>
          <p:cNvPr id="3" name="object 3"/>
          <p:cNvSpPr/>
          <p:nvPr/>
        </p:nvSpPr>
        <p:spPr>
          <a:xfrm>
            <a:off x="2667000" y="3112007"/>
            <a:ext cx="3810000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295400"/>
            <a:ext cx="3764279" cy="397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4128" y="2359151"/>
            <a:ext cx="2865120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93079" y="1391411"/>
            <a:ext cx="1919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Transform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inputs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5946" y="1760305"/>
            <a:ext cx="472440" cy="622935"/>
          </a:xfrm>
          <a:custGeom>
            <a:avLst/>
            <a:gdLst/>
            <a:ahLst/>
            <a:cxnLst/>
            <a:rect l="l" t="t" r="r" b="b"/>
            <a:pathLst>
              <a:path w="472440" h="622935">
                <a:moveTo>
                  <a:pt x="39819" y="441952"/>
                </a:moveTo>
                <a:lnTo>
                  <a:pt x="0" y="622632"/>
                </a:lnTo>
                <a:lnTo>
                  <a:pt x="44546" y="603752"/>
                </a:lnTo>
                <a:lnTo>
                  <a:pt x="37894" y="603752"/>
                </a:lnTo>
                <a:lnTo>
                  <a:pt x="7376" y="580943"/>
                </a:lnTo>
                <a:lnTo>
                  <a:pt x="49561" y="524502"/>
                </a:lnTo>
                <a:lnTo>
                  <a:pt x="56583" y="463042"/>
                </a:lnTo>
                <a:lnTo>
                  <a:pt x="55937" y="455504"/>
                </a:lnTo>
                <a:lnTo>
                  <a:pt x="52569" y="449024"/>
                </a:lnTo>
                <a:lnTo>
                  <a:pt x="47016" y="444281"/>
                </a:lnTo>
                <a:lnTo>
                  <a:pt x="39819" y="441952"/>
                </a:lnTo>
                <a:close/>
              </a:path>
              <a:path w="472440" h="622935">
                <a:moveTo>
                  <a:pt x="49561" y="524502"/>
                </a:moveTo>
                <a:lnTo>
                  <a:pt x="7376" y="580943"/>
                </a:lnTo>
                <a:lnTo>
                  <a:pt x="37894" y="603752"/>
                </a:lnTo>
                <a:lnTo>
                  <a:pt x="44800" y="594512"/>
                </a:lnTo>
                <a:lnTo>
                  <a:pt x="41562" y="594512"/>
                </a:lnTo>
                <a:lnTo>
                  <a:pt x="15200" y="574809"/>
                </a:lnTo>
                <a:lnTo>
                  <a:pt x="45269" y="562065"/>
                </a:lnTo>
                <a:lnTo>
                  <a:pt x="49561" y="524502"/>
                </a:lnTo>
                <a:close/>
              </a:path>
              <a:path w="472440" h="622935">
                <a:moveTo>
                  <a:pt x="144446" y="521657"/>
                </a:moveTo>
                <a:lnTo>
                  <a:pt x="137035" y="523172"/>
                </a:lnTo>
                <a:lnTo>
                  <a:pt x="80078" y="547312"/>
                </a:lnTo>
                <a:lnTo>
                  <a:pt x="37894" y="603752"/>
                </a:lnTo>
                <a:lnTo>
                  <a:pt x="44546" y="603752"/>
                </a:lnTo>
                <a:lnTo>
                  <a:pt x="151903" y="558252"/>
                </a:lnTo>
                <a:lnTo>
                  <a:pt x="158146" y="553980"/>
                </a:lnTo>
                <a:lnTo>
                  <a:pt x="162128" y="547858"/>
                </a:lnTo>
                <a:lnTo>
                  <a:pt x="163524" y="540689"/>
                </a:lnTo>
                <a:lnTo>
                  <a:pt x="162008" y="533278"/>
                </a:lnTo>
                <a:lnTo>
                  <a:pt x="157736" y="527035"/>
                </a:lnTo>
                <a:lnTo>
                  <a:pt x="151614" y="523053"/>
                </a:lnTo>
                <a:lnTo>
                  <a:pt x="144446" y="521657"/>
                </a:lnTo>
                <a:close/>
              </a:path>
              <a:path w="472440" h="622935">
                <a:moveTo>
                  <a:pt x="45269" y="562065"/>
                </a:moveTo>
                <a:lnTo>
                  <a:pt x="15200" y="574809"/>
                </a:lnTo>
                <a:lnTo>
                  <a:pt x="41562" y="594512"/>
                </a:lnTo>
                <a:lnTo>
                  <a:pt x="45269" y="562065"/>
                </a:lnTo>
                <a:close/>
              </a:path>
              <a:path w="472440" h="622935">
                <a:moveTo>
                  <a:pt x="80078" y="547312"/>
                </a:moveTo>
                <a:lnTo>
                  <a:pt x="45269" y="562065"/>
                </a:lnTo>
                <a:lnTo>
                  <a:pt x="41562" y="594512"/>
                </a:lnTo>
                <a:lnTo>
                  <a:pt x="44800" y="594512"/>
                </a:lnTo>
                <a:lnTo>
                  <a:pt x="80078" y="547312"/>
                </a:lnTo>
                <a:close/>
              </a:path>
              <a:path w="472440" h="622935">
                <a:moveTo>
                  <a:pt x="441581" y="0"/>
                </a:moveTo>
                <a:lnTo>
                  <a:pt x="49561" y="524502"/>
                </a:lnTo>
                <a:lnTo>
                  <a:pt x="45269" y="562065"/>
                </a:lnTo>
                <a:lnTo>
                  <a:pt x="80078" y="547312"/>
                </a:lnTo>
                <a:lnTo>
                  <a:pt x="472099" y="22809"/>
                </a:lnTo>
                <a:lnTo>
                  <a:pt x="4415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7533" y="1760298"/>
            <a:ext cx="473075" cy="622935"/>
          </a:xfrm>
          <a:custGeom>
            <a:avLst/>
            <a:gdLst/>
            <a:ahLst/>
            <a:cxnLst/>
            <a:rect l="l" t="t" r="r" b="b"/>
            <a:pathLst>
              <a:path w="473075" h="622935">
                <a:moveTo>
                  <a:pt x="328016" y="521726"/>
                </a:moveTo>
                <a:lnTo>
                  <a:pt x="320848" y="523125"/>
                </a:lnTo>
                <a:lnTo>
                  <a:pt x="314728" y="527110"/>
                </a:lnTo>
                <a:lnTo>
                  <a:pt x="310459" y="533355"/>
                </a:lnTo>
                <a:lnTo>
                  <a:pt x="308947" y="540767"/>
                </a:lnTo>
                <a:lnTo>
                  <a:pt x="310346" y="547934"/>
                </a:lnTo>
                <a:lnTo>
                  <a:pt x="314331" y="554054"/>
                </a:lnTo>
                <a:lnTo>
                  <a:pt x="320575" y="558323"/>
                </a:lnTo>
                <a:lnTo>
                  <a:pt x="472506" y="622639"/>
                </a:lnTo>
                <a:lnTo>
                  <a:pt x="470342" y="603777"/>
                </a:lnTo>
                <a:lnTo>
                  <a:pt x="434605" y="603777"/>
                </a:lnTo>
                <a:lnTo>
                  <a:pt x="392395" y="547353"/>
                </a:lnTo>
                <a:lnTo>
                  <a:pt x="335428" y="523238"/>
                </a:lnTo>
                <a:lnTo>
                  <a:pt x="328016" y="521726"/>
                </a:lnTo>
                <a:close/>
              </a:path>
              <a:path w="473075" h="622935">
                <a:moveTo>
                  <a:pt x="392395" y="547353"/>
                </a:moveTo>
                <a:lnTo>
                  <a:pt x="434605" y="603777"/>
                </a:lnTo>
                <a:lnTo>
                  <a:pt x="446957" y="594536"/>
                </a:lnTo>
                <a:lnTo>
                  <a:pt x="430932" y="594536"/>
                </a:lnTo>
                <a:lnTo>
                  <a:pt x="427211" y="562091"/>
                </a:lnTo>
                <a:lnTo>
                  <a:pt x="392395" y="547353"/>
                </a:lnTo>
                <a:close/>
              </a:path>
              <a:path w="473075" h="622935">
                <a:moveTo>
                  <a:pt x="432608" y="441976"/>
                </a:moveTo>
                <a:lnTo>
                  <a:pt x="425412" y="444308"/>
                </a:lnTo>
                <a:lnTo>
                  <a:pt x="419862" y="449054"/>
                </a:lnTo>
                <a:lnTo>
                  <a:pt x="416496" y="455535"/>
                </a:lnTo>
                <a:lnTo>
                  <a:pt x="415853" y="463072"/>
                </a:lnTo>
                <a:lnTo>
                  <a:pt x="422902" y="524529"/>
                </a:lnTo>
                <a:lnTo>
                  <a:pt x="465113" y="580953"/>
                </a:lnTo>
                <a:lnTo>
                  <a:pt x="434605" y="603777"/>
                </a:lnTo>
                <a:lnTo>
                  <a:pt x="470342" y="603777"/>
                </a:lnTo>
                <a:lnTo>
                  <a:pt x="453706" y="458731"/>
                </a:lnTo>
                <a:lnTo>
                  <a:pt x="451373" y="451535"/>
                </a:lnTo>
                <a:lnTo>
                  <a:pt x="446627" y="445984"/>
                </a:lnTo>
                <a:lnTo>
                  <a:pt x="440146" y="442618"/>
                </a:lnTo>
                <a:lnTo>
                  <a:pt x="432608" y="441976"/>
                </a:lnTo>
                <a:close/>
              </a:path>
              <a:path w="473075" h="622935">
                <a:moveTo>
                  <a:pt x="427211" y="562091"/>
                </a:moveTo>
                <a:lnTo>
                  <a:pt x="430932" y="594536"/>
                </a:lnTo>
                <a:lnTo>
                  <a:pt x="457285" y="574822"/>
                </a:lnTo>
                <a:lnTo>
                  <a:pt x="427211" y="562091"/>
                </a:lnTo>
                <a:close/>
              </a:path>
              <a:path w="473075" h="622935">
                <a:moveTo>
                  <a:pt x="422902" y="524529"/>
                </a:moveTo>
                <a:lnTo>
                  <a:pt x="427211" y="562091"/>
                </a:lnTo>
                <a:lnTo>
                  <a:pt x="457285" y="574822"/>
                </a:lnTo>
                <a:lnTo>
                  <a:pt x="430932" y="594536"/>
                </a:lnTo>
                <a:lnTo>
                  <a:pt x="446957" y="594536"/>
                </a:lnTo>
                <a:lnTo>
                  <a:pt x="465113" y="580953"/>
                </a:lnTo>
                <a:lnTo>
                  <a:pt x="422902" y="524529"/>
                </a:lnTo>
                <a:close/>
              </a:path>
              <a:path w="473075" h="622935">
                <a:moveTo>
                  <a:pt x="30507" y="0"/>
                </a:moveTo>
                <a:lnTo>
                  <a:pt x="0" y="22823"/>
                </a:lnTo>
                <a:lnTo>
                  <a:pt x="392395" y="547353"/>
                </a:lnTo>
                <a:lnTo>
                  <a:pt x="427211" y="562091"/>
                </a:lnTo>
                <a:lnTo>
                  <a:pt x="422902" y="524529"/>
                </a:lnTo>
                <a:lnTo>
                  <a:pt x="30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9581" y="3171444"/>
            <a:ext cx="1551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ement-</a:t>
            </a:r>
            <a:r>
              <a:rPr sz="2000" spc="5" dirty="0">
                <a:latin typeface="Arial"/>
                <a:cs typeface="Arial"/>
              </a:rPr>
              <a:t>wi</a:t>
            </a:r>
            <a:r>
              <a:rPr sz="2000" dirty="0">
                <a:latin typeface="Arial"/>
                <a:cs typeface="Arial"/>
              </a:rPr>
              <a:t>se  Multiplication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09503" y="2782888"/>
            <a:ext cx="171450" cy="369570"/>
          </a:xfrm>
          <a:custGeom>
            <a:avLst/>
            <a:gdLst/>
            <a:ahLst/>
            <a:cxnLst/>
            <a:rect l="l" t="t" r="r" b="b"/>
            <a:pathLst>
              <a:path w="171450" h="369569">
                <a:moveTo>
                  <a:pt x="85572" y="75614"/>
                </a:moveTo>
                <a:lnTo>
                  <a:pt x="66523" y="108271"/>
                </a:lnTo>
                <a:lnTo>
                  <a:pt x="66522" y="368943"/>
                </a:lnTo>
                <a:lnTo>
                  <a:pt x="104622" y="368943"/>
                </a:lnTo>
                <a:lnTo>
                  <a:pt x="104622" y="108271"/>
                </a:lnTo>
                <a:lnTo>
                  <a:pt x="85572" y="75614"/>
                </a:lnTo>
                <a:close/>
              </a:path>
              <a:path w="171450" h="369569">
                <a:moveTo>
                  <a:pt x="107626" y="37806"/>
                </a:moveTo>
                <a:lnTo>
                  <a:pt x="66523" y="37806"/>
                </a:lnTo>
                <a:lnTo>
                  <a:pt x="104623" y="37807"/>
                </a:lnTo>
                <a:lnTo>
                  <a:pt x="104623" y="108272"/>
                </a:lnTo>
                <a:lnTo>
                  <a:pt x="135792" y="161706"/>
                </a:lnTo>
                <a:lnTo>
                  <a:pt x="140822" y="167357"/>
                </a:lnTo>
                <a:lnTo>
                  <a:pt x="147399" y="170530"/>
                </a:lnTo>
                <a:lnTo>
                  <a:pt x="154689" y="171005"/>
                </a:lnTo>
                <a:lnTo>
                  <a:pt x="161845" y="168562"/>
                </a:lnTo>
                <a:lnTo>
                  <a:pt x="167496" y="163532"/>
                </a:lnTo>
                <a:lnTo>
                  <a:pt x="170670" y="156955"/>
                </a:lnTo>
                <a:lnTo>
                  <a:pt x="171145" y="149667"/>
                </a:lnTo>
                <a:lnTo>
                  <a:pt x="168701" y="142507"/>
                </a:lnTo>
                <a:lnTo>
                  <a:pt x="107626" y="37806"/>
                </a:lnTo>
                <a:close/>
              </a:path>
              <a:path w="171450" h="369569">
                <a:moveTo>
                  <a:pt x="85573" y="0"/>
                </a:moveTo>
                <a:lnTo>
                  <a:pt x="2442" y="142509"/>
                </a:lnTo>
                <a:lnTo>
                  <a:pt x="0" y="149668"/>
                </a:lnTo>
                <a:lnTo>
                  <a:pt x="475" y="156955"/>
                </a:lnTo>
                <a:lnTo>
                  <a:pt x="3648" y="163532"/>
                </a:lnTo>
                <a:lnTo>
                  <a:pt x="9298" y="168562"/>
                </a:lnTo>
                <a:lnTo>
                  <a:pt x="16457" y="171005"/>
                </a:lnTo>
                <a:lnTo>
                  <a:pt x="23745" y="170529"/>
                </a:lnTo>
                <a:lnTo>
                  <a:pt x="30323" y="167356"/>
                </a:lnTo>
                <a:lnTo>
                  <a:pt x="35352" y="161706"/>
                </a:lnTo>
                <a:lnTo>
                  <a:pt x="66522" y="108272"/>
                </a:lnTo>
                <a:lnTo>
                  <a:pt x="66523" y="37806"/>
                </a:lnTo>
                <a:lnTo>
                  <a:pt x="107626" y="37806"/>
                </a:lnTo>
                <a:lnTo>
                  <a:pt x="85573" y="0"/>
                </a:lnTo>
                <a:close/>
              </a:path>
              <a:path w="171450" h="369569">
                <a:moveTo>
                  <a:pt x="104623" y="47406"/>
                </a:moveTo>
                <a:lnTo>
                  <a:pt x="102027" y="47406"/>
                </a:lnTo>
                <a:lnTo>
                  <a:pt x="85572" y="75614"/>
                </a:lnTo>
                <a:lnTo>
                  <a:pt x="104623" y="108272"/>
                </a:lnTo>
                <a:lnTo>
                  <a:pt x="104623" y="47406"/>
                </a:lnTo>
                <a:close/>
              </a:path>
              <a:path w="171450" h="369569">
                <a:moveTo>
                  <a:pt x="66523" y="37806"/>
                </a:moveTo>
                <a:lnTo>
                  <a:pt x="66523" y="108271"/>
                </a:lnTo>
                <a:lnTo>
                  <a:pt x="85572" y="75614"/>
                </a:lnTo>
                <a:lnTo>
                  <a:pt x="69117" y="47406"/>
                </a:lnTo>
                <a:lnTo>
                  <a:pt x="104623" y="47406"/>
                </a:lnTo>
                <a:lnTo>
                  <a:pt x="104623" y="37807"/>
                </a:lnTo>
                <a:lnTo>
                  <a:pt x="66523" y="37806"/>
                </a:lnTo>
                <a:close/>
              </a:path>
              <a:path w="171450" h="369569">
                <a:moveTo>
                  <a:pt x="102027" y="47406"/>
                </a:moveTo>
                <a:lnTo>
                  <a:pt x="69117" y="47406"/>
                </a:lnTo>
                <a:lnTo>
                  <a:pt x="85572" y="75614"/>
                </a:lnTo>
                <a:lnTo>
                  <a:pt x="102027" y="47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70049" y="4591811"/>
            <a:ext cx="1947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Transform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output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7968" y="2817756"/>
            <a:ext cx="359410" cy="1537335"/>
          </a:xfrm>
          <a:custGeom>
            <a:avLst/>
            <a:gdLst/>
            <a:ahLst/>
            <a:cxnLst/>
            <a:rect l="l" t="t" r="r" b="b"/>
            <a:pathLst>
              <a:path w="359409" h="1537335">
                <a:moveTo>
                  <a:pt x="288311" y="74357"/>
                </a:moveTo>
                <a:lnTo>
                  <a:pt x="263646" y="103009"/>
                </a:lnTo>
                <a:lnTo>
                  <a:pt x="0" y="1530228"/>
                </a:lnTo>
                <a:lnTo>
                  <a:pt x="37465" y="1537148"/>
                </a:lnTo>
                <a:lnTo>
                  <a:pt x="301112" y="109930"/>
                </a:lnTo>
                <a:lnTo>
                  <a:pt x="288311" y="74357"/>
                </a:lnTo>
                <a:close/>
              </a:path>
              <a:path w="359409" h="1537335">
                <a:moveTo>
                  <a:pt x="314180" y="33717"/>
                </a:moveTo>
                <a:lnTo>
                  <a:pt x="276447" y="33717"/>
                </a:lnTo>
                <a:lnTo>
                  <a:pt x="313912" y="40638"/>
                </a:lnTo>
                <a:lnTo>
                  <a:pt x="301112" y="109930"/>
                </a:lnTo>
                <a:lnTo>
                  <a:pt x="322056" y="168139"/>
                </a:lnTo>
                <a:lnTo>
                  <a:pt x="325976" y="174609"/>
                </a:lnTo>
                <a:lnTo>
                  <a:pt x="331867" y="178924"/>
                </a:lnTo>
                <a:lnTo>
                  <a:pt x="338947" y="180715"/>
                </a:lnTo>
                <a:lnTo>
                  <a:pt x="346431" y="179613"/>
                </a:lnTo>
                <a:lnTo>
                  <a:pt x="352902" y="175694"/>
                </a:lnTo>
                <a:lnTo>
                  <a:pt x="357217" y="169802"/>
                </a:lnTo>
                <a:lnTo>
                  <a:pt x="359008" y="162722"/>
                </a:lnTo>
                <a:lnTo>
                  <a:pt x="357907" y="155238"/>
                </a:lnTo>
                <a:lnTo>
                  <a:pt x="314180" y="33717"/>
                </a:lnTo>
                <a:close/>
              </a:path>
              <a:path w="359409" h="1537335">
                <a:moveTo>
                  <a:pt x="302047" y="0"/>
                </a:moveTo>
                <a:lnTo>
                  <a:pt x="194412" y="125036"/>
                </a:lnTo>
                <a:lnTo>
                  <a:pt x="190710" y="131633"/>
                </a:lnTo>
                <a:lnTo>
                  <a:pt x="189853" y="138886"/>
                </a:lnTo>
                <a:lnTo>
                  <a:pt x="191779" y="145930"/>
                </a:lnTo>
                <a:lnTo>
                  <a:pt x="196422" y="151902"/>
                </a:lnTo>
                <a:lnTo>
                  <a:pt x="203018" y="155605"/>
                </a:lnTo>
                <a:lnTo>
                  <a:pt x="210271" y="156462"/>
                </a:lnTo>
                <a:lnTo>
                  <a:pt x="217316" y="154536"/>
                </a:lnTo>
                <a:lnTo>
                  <a:pt x="223288" y="149893"/>
                </a:lnTo>
                <a:lnTo>
                  <a:pt x="263646" y="103009"/>
                </a:lnTo>
                <a:lnTo>
                  <a:pt x="276447" y="33717"/>
                </a:lnTo>
                <a:lnTo>
                  <a:pt x="314180" y="33717"/>
                </a:lnTo>
                <a:lnTo>
                  <a:pt x="302047" y="0"/>
                </a:lnTo>
                <a:close/>
              </a:path>
              <a:path w="359409" h="1537335">
                <a:moveTo>
                  <a:pt x="313359" y="43628"/>
                </a:moveTo>
                <a:lnTo>
                  <a:pt x="277254" y="43628"/>
                </a:lnTo>
                <a:lnTo>
                  <a:pt x="309617" y="49607"/>
                </a:lnTo>
                <a:lnTo>
                  <a:pt x="288311" y="74357"/>
                </a:lnTo>
                <a:lnTo>
                  <a:pt x="301112" y="109930"/>
                </a:lnTo>
                <a:lnTo>
                  <a:pt x="313359" y="43628"/>
                </a:lnTo>
                <a:close/>
              </a:path>
              <a:path w="359409" h="1537335">
                <a:moveTo>
                  <a:pt x="276447" y="33717"/>
                </a:moveTo>
                <a:lnTo>
                  <a:pt x="263646" y="103009"/>
                </a:lnTo>
                <a:lnTo>
                  <a:pt x="288311" y="74357"/>
                </a:lnTo>
                <a:lnTo>
                  <a:pt x="277254" y="43628"/>
                </a:lnTo>
                <a:lnTo>
                  <a:pt x="313359" y="43628"/>
                </a:lnTo>
                <a:lnTo>
                  <a:pt x="313912" y="40638"/>
                </a:lnTo>
                <a:lnTo>
                  <a:pt x="276447" y="33717"/>
                </a:lnTo>
                <a:close/>
              </a:path>
              <a:path w="359409" h="1537335">
                <a:moveTo>
                  <a:pt x="277254" y="43628"/>
                </a:moveTo>
                <a:lnTo>
                  <a:pt x="288311" y="74357"/>
                </a:lnTo>
                <a:lnTo>
                  <a:pt x="309617" y="49607"/>
                </a:lnTo>
                <a:lnTo>
                  <a:pt x="277254" y="43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5536" y="2817761"/>
            <a:ext cx="738505" cy="1760220"/>
          </a:xfrm>
          <a:custGeom>
            <a:avLst/>
            <a:gdLst/>
            <a:ahLst/>
            <a:cxnLst/>
            <a:rect l="l" t="t" r="r" b="b"/>
            <a:pathLst>
              <a:path w="738504" h="1760220">
                <a:moveTo>
                  <a:pt x="52581" y="70278"/>
                </a:moveTo>
                <a:lnTo>
                  <a:pt x="46925" y="107661"/>
                </a:lnTo>
                <a:lnTo>
                  <a:pt x="702757" y="1759710"/>
                </a:lnTo>
                <a:lnTo>
                  <a:pt x="738169" y="1745653"/>
                </a:lnTo>
                <a:lnTo>
                  <a:pt x="82338" y="93603"/>
                </a:lnTo>
                <a:lnTo>
                  <a:pt x="52581" y="70278"/>
                </a:lnTo>
                <a:close/>
              </a:path>
              <a:path w="738504" h="1760220">
                <a:moveTo>
                  <a:pt x="24682" y="0"/>
                </a:moveTo>
                <a:lnTo>
                  <a:pt x="0" y="163126"/>
                </a:lnTo>
                <a:lnTo>
                  <a:pt x="370" y="170682"/>
                </a:lnTo>
                <a:lnTo>
                  <a:pt x="3501" y="177279"/>
                </a:lnTo>
                <a:lnTo>
                  <a:pt x="8877" y="182222"/>
                </a:lnTo>
                <a:lnTo>
                  <a:pt x="15985" y="184811"/>
                </a:lnTo>
                <a:lnTo>
                  <a:pt x="23541" y="184440"/>
                </a:lnTo>
                <a:lnTo>
                  <a:pt x="30139" y="181309"/>
                </a:lnTo>
                <a:lnTo>
                  <a:pt x="35081" y="175933"/>
                </a:lnTo>
                <a:lnTo>
                  <a:pt x="37670" y="168826"/>
                </a:lnTo>
                <a:lnTo>
                  <a:pt x="46925" y="107661"/>
                </a:lnTo>
                <a:lnTo>
                  <a:pt x="20927" y="42171"/>
                </a:lnTo>
                <a:lnTo>
                  <a:pt x="56339" y="28112"/>
                </a:lnTo>
                <a:lnTo>
                  <a:pt x="60547" y="28112"/>
                </a:lnTo>
                <a:lnTo>
                  <a:pt x="24682" y="0"/>
                </a:lnTo>
                <a:close/>
              </a:path>
              <a:path w="738504" h="1760220">
                <a:moveTo>
                  <a:pt x="60547" y="28112"/>
                </a:moveTo>
                <a:lnTo>
                  <a:pt x="56339" y="28112"/>
                </a:lnTo>
                <a:lnTo>
                  <a:pt x="82338" y="93603"/>
                </a:lnTo>
                <a:lnTo>
                  <a:pt x="131024" y="131766"/>
                </a:lnTo>
                <a:lnTo>
                  <a:pt x="137783" y="135162"/>
                </a:lnTo>
                <a:lnTo>
                  <a:pt x="145067" y="135685"/>
                </a:lnTo>
                <a:lnTo>
                  <a:pt x="152016" y="133438"/>
                </a:lnTo>
                <a:lnTo>
                  <a:pt x="157769" y="128526"/>
                </a:lnTo>
                <a:lnTo>
                  <a:pt x="161165" y="121766"/>
                </a:lnTo>
                <a:lnTo>
                  <a:pt x="161687" y="114482"/>
                </a:lnTo>
                <a:lnTo>
                  <a:pt x="159440" y="107533"/>
                </a:lnTo>
                <a:lnTo>
                  <a:pt x="154528" y="101780"/>
                </a:lnTo>
                <a:lnTo>
                  <a:pt x="60547" y="28112"/>
                </a:lnTo>
                <a:close/>
              </a:path>
              <a:path w="738504" h="1760220">
                <a:moveTo>
                  <a:pt x="56339" y="28112"/>
                </a:moveTo>
                <a:lnTo>
                  <a:pt x="20927" y="42171"/>
                </a:lnTo>
                <a:lnTo>
                  <a:pt x="46925" y="107661"/>
                </a:lnTo>
                <a:lnTo>
                  <a:pt x="52581" y="70278"/>
                </a:lnTo>
                <a:lnTo>
                  <a:pt x="26880" y="50133"/>
                </a:lnTo>
                <a:lnTo>
                  <a:pt x="57467" y="37989"/>
                </a:lnTo>
                <a:lnTo>
                  <a:pt x="60260" y="37989"/>
                </a:lnTo>
                <a:lnTo>
                  <a:pt x="56339" y="28112"/>
                </a:lnTo>
                <a:close/>
              </a:path>
              <a:path w="738504" h="1760220">
                <a:moveTo>
                  <a:pt x="60260" y="37989"/>
                </a:moveTo>
                <a:lnTo>
                  <a:pt x="57467" y="37989"/>
                </a:lnTo>
                <a:lnTo>
                  <a:pt x="52581" y="70278"/>
                </a:lnTo>
                <a:lnTo>
                  <a:pt x="82338" y="93603"/>
                </a:lnTo>
                <a:lnTo>
                  <a:pt x="60260" y="37989"/>
                </a:lnTo>
                <a:close/>
              </a:path>
              <a:path w="738504" h="1760220">
                <a:moveTo>
                  <a:pt x="57467" y="37989"/>
                </a:moveTo>
                <a:lnTo>
                  <a:pt x="26880" y="50133"/>
                </a:lnTo>
                <a:lnTo>
                  <a:pt x="52581" y="70278"/>
                </a:lnTo>
                <a:lnTo>
                  <a:pt x="57467" y="37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8338" y="4180331"/>
            <a:ext cx="5778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755">
              <a:lnSpc>
                <a:spcPct val="135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er 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16293" y="5402579"/>
            <a:ext cx="312801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GgG</a:t>
            </a:r>
            <a:r>
              <a:rPr sz="1950" spc="-15" baseline="25641" dirty="0">
                <a:latin typeface="Arial"/>
                <a:cs typeface="Arial"/>
              </a:rPr>
              <a:t>T </a:t>
            </a:r>
            <a:r>
              <a:rPr sz="2000" dirty="0">
                <a:latin typeface="Arial"/>
                <a:cs typeface="Arial"/>
              </a:rPr>
              <a:t>can be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precomputed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605"/>
              </a:spcBef>
            </a:pPr>
            <a:r>
              <a:rPr sz="1800" spc="-5" dirty="0">
                <a:latin typeface="Arial"/>
                <a:cs typeface="Arial"/>
              </a:rPr>
              <a:t>[Lavin et al., CVPR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2016]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30" y="219428"/>
            <a:ext cx="5610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Winograd </a:t>
            </a:r>
            <a:r>
              <a:rPr dirty="0"/>
              <a:t>2D - </a:t>
            </a:r>
            <a:r>
              <a:rPr spc="-5" dirty="0"/>
              <a:t>F(2x2,</a:t>
            </a:r>
            <a:r>
              <a:rPr spc="-45" dirty="0"/>
              <a:t> </a:t>
            </a:r>
            <a:r>
              <a:rPr dirty="0"/>
              <a:t>3x3)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14898"/>
              </p:ext>
            </p:extLst>
          </p:nvPr>
        </p:nvGraphicFramePr>
        <p:xfrm>
          <a:off x="3284753" y="1974508"/>
          <a:ext cx="2133600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  <a:gridCol w="533400"/>
                <a:gridCol w="533400"/>
              </a:tblGrid>
              <a:tr h="396240"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89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2090"/>
                        </a:lnSpc>
                        <a:spcBef>
                          <a:spcPts val="930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07442"/>
              </p:ext>
            </p:extLst>
          </p:nvPr>
        </p:nvGraphicFramePr>
        <p:xfrm>
          <a:off x="984250" y="1974508"/>
          <a:ext cx="1617345" cy="1106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/>
                <a:gridCol w="539115"/>
                <a:gridCol w="539115"/>
              </a:tblGrid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89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43020"/>
              </p:ext>
            </p:extLst>
          </p:nvPr>
        </p:nvGraphicFramePr>
        <p:xfrm>
          <a:off x="6702970" y="1974508"/>
          <a:ext cx="1078230" cy="73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/>
                <a:gridCol w="539115"/>
              </a:tblGrid>
              <a:tr h="368935"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7" baseline="13888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r>
                        <a:rPr sz="2700" spc="-89" baseline="13888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297939" y="5767840"/>
            <a:ext cx="1264920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1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Original</a:t>
            </a:r>
            <a:r>
              <a:rPr sz="2000" spc="-5" dirty="0">
                <a:latin typeface="Arial"/>
                <a:cs typeface="Arial"/>
              </a:rPr>
              <a:t>:  </a:t>
            </a:r>
            <a:r>
              <a:rPr sz="2000" b="1" spc="-20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inog</a:t>
            </a:r>
            <a:r>
              <a:rPr sz="2000" b="1" spc="-5" dirty="0">
                <a:latin typeface="Arial"/>
                <a:cs typeface="Arial"/>
              </a:rPr>
              <a:t>rad</a:t>
            </a:r>
            <a:r>
              <a:rPr sz="2000" dirty="0">
                <a:latin typeface="Arial"/>
                <a:cs typeface="Arial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6739" y="5767840"/>
            <a:ext cx="4651375" cy="9772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dirty="0" smtClean="0">
                <a:latin typeface="Arial"/>
                <a:cs typeface="Arial"/>
              </a:rPr>
              <a:t>36</a:t>
            </a:r>
            <a:r>
              <a:rPr sz="2000" spc="-5" dirty="0" smtClean="0">
                <a:latin typeface="Arial"/>
                <a:cs typeface="Arial"/>
              </a:rPr>
              <a:t> multiplications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Arial"/>
                <a:cs typeface="Arial"/>
              </a:rPr>
              <a:t>16 </a:t>
            </a:r>
            <a:r>
              <a:rPr sz="2000" spc="-5" dirty="0">
                <a:latin typeface="Arial"/>
                <a:cs typeface="Arial"/>
              </a:rPr>
              <a:t>multiplications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2.25 times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reduction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858583"/>
            <a:ext cx="754888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1D </a:t>
            </a:r>
            <a:r>
              <a:rPr sz="2800" spc="-5" dirty="0">
                <a:latin typeface="Arial"/>
                <a:cs typeface="Arial"/>
              </a:rPr>
              <a:t>Winograd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nested to </a:t>
            </a:r>
            <a:r>
              <a:rPr sz="2800" dirty="0">
                <a:latin typeface="Arial"/>
                <a:cs typeface="Arial"/>
              </a:rPr>
              <a:t>make 2D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Winograd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Times New Roman"/>
              <a:cs typeface="Times New Roman"/>
            </a:endParaRPr>
          </a:p>
          <a:p>
            <a:pPr marL="1052830">
              <a:lnSpc>
                <a:spcPct val="100000"/>
              </a:lnSpc>
              <a:tabLst>
                <a:tab pos="3249295" algn="l"/>
                <a:tab pos="6052820" algn="l"/>
              </a:tabLst>
            </a:pPr>
            <a:r>
              <a:rPr sz="2000" spc="-5" dirty="0">
                <a:latin typeface="Arial"/>
                <a:cs typeface="Arial"/>
              </a:rPr>
              <a:t>Filter	Input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	Output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Fmap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6199" y="1967549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*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48413" y="1919860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334" y="3239130"/>
            <a:ext cx="0" cy="910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9394" y="3686855"/>
            <a:ext cx="0" cy="461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82617" y="3516919"/>
            <a:ext cx="115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Transform</a:t>
            </a:r>
            <a:endParaRPr lang="en-US" b="1" dirty="0"/>
          </a:p>
        </p:txBody>
      </p:sp>
      <p:graphicFrame>
        <p:nvGraphicFramePr>
          <p:cNvPr id="19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96638"/>
              </p:ext>
            </p:extLst>
          </p:nvPr>
        </p:nvGraphicFramePr>
        <p:xfrm>
          <a:off x="765273" y="4206011"/>
          <a:ext cx="1617344" cy="147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336"/>
                <a:gridCol w="404336"/>
                <a:gridCol w="404336"/>
                <a:gridCol w="404336"/>
              </a:tblGrid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4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744443" y="4842281"/>
            <a:ext cx="203200" cy="203200"/>
            <a:chOff x="2821796" y="3907692"/>
            <a:chExt cx="203200" cy="203200"/>
          </a:xfrm>
        </p:grpSpPr>
        <p:sp>
          <p:nvSpPr>
            <p:cNvPr id="22" name="Oval 21"/>
            <p:cNvSpPr/>
            <p:nvPr/>
          </p:nvSpPr>
          <p:spPr>
            <a:xfrm>
              <a:off x="2821796" y="3907692"/>
              <a:ext cx="203200" cy="20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877041" y="3962937"/>
              <a:ext cx="92710" cy="927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15984"/>
              </p:ext>
            </p:extLst>
          </p:nvPr>
        </p:nvGraphicFramePr>
        <p:xfrm>
          <a:off x="3425508" y="4182466"/>
          <a:ext cx="1617344" cy="147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336"/>
                <a:gridCol w="404336"/>
                <a:gridCol w="404336"/>
                <a:gridCol w="404336"/>
              </a:tblGrid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E1F4"/>
                    </a:solidFill>
                  </a:tcPr>
                </a:tc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 flipV="1">
            <a:off x="7135446" y="3081313"/>
            <a:ext cx="15632" cy="9825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42085" y="3283020"/>
            <a:ext cx="115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Transform</a:t>
            </a:r>
            <a:endParaRPr lang="en-US" b="1" dirty="0"/>
          </a:p>
        </p:txBody>
      </p:sp>
      <p:sp>
        <p:nvSpPr>
          <p:cNvPr id="31" name="object 10"/>
          <p:cNvSpPr txBox="1"/>
          <p:nvPr/>
        </p:nvSpPr>
        <p:spPr>
          <a:xfrm>
            <a:off x="5287038" y="4717821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2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25112"/>
              </p:ext>
            </p:extLst>
          </p:nvPr>
        </p:nvGraphicFramePr>
        <p:xfrm>
          <a:off x="5948413" y="4177991"/>
          <a:ext cx="1617344" cy="147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336"/>
                <a:gridCol w="404336"/>
                <a:gridCol w="404336"/>
                <a:gridCol w="404336"/>
              </a:tblGrid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E2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E2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E2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R="104139" algn="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985"/>
                        </a:lnSpc>
                        <a:spcBef>
                          <a:spcPts val="819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3E2"/>
                    </a:solidFill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4360614" y="368330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32 Additions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7078" y="348454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28 Additions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26665" y="37182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24 Additions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70178" y="5887224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+ 36 Additions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t="11005" b="12611"/>
          <a:stretch/>
        </p:blipFill>
        <p:spPr>
          <a:xfrm>
            <a:off x="5042852" y="130296"/>
            <a:ext cx="3960970" cy="75719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611208" y="4740603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+ 16 Additions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2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29" grpId="0"/>
      <p:bldP spid="31" grpId="0"/>
      <p:bldP spid="33" grpId="0"/>
      <p:bldP spid="34" grpId="0"/>
      <p:bldP spid="35" grpId="0"/>
      <p:bldP spid="36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5392" y="1813560"/>
            <a:ext cx="1100327" cy="1100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8136" y="2023872"/>
            <a:ext cx="844296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8888" y="2025521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860" y="2025435"/>
            <a:ext cx="92710" cy="838835"/>
          </a:xfrm>
          <a:custGeom>
            <a:avLst/>
            <a:gdLst/>
            <a:ahLst/>
            <a:cxnLst/>
            <a:rect l="l" t="t" r="r" b="b"/>
            <a:pathLst>
              <a:path w="92709" h="838835">
                <a:moveTo>
                  <a:pt x="13704" y="749123"/>
                </a:moveTo>
                <a:lnTo>
                  <a:pt x="1808" y="756558"/>
                </a:lnTo>
                <a:lnTo>
                  <a:pt x="0" y="764393"/>
                </a:lnTo>
                <a:lnTo>
                  <a:pt x="46237" y="838372"/>
                </a:lnTo>
                <a:lnTo>
                  <a:pt x="61212" y="814412"/>
                </a:lnTo>
                <a:lnTo>
                  <a:pt x="33537" y="814412"/>
                </a:lnTo>
                <a:lnTo>
                  <a:pt x="33537" y="770128"/>
                </a:lnTo>
                <a:lnTo>
                  <a:pt x="21539" y="750931"/>
                </a:lnTo>
                <a:lnTo>
                  <a:pt x="13704" y="749123"/>
                </a:lnTo>
                <a:close/>
              </a:path>
              <a:path w="92709" h="838835">
                <a:moveTo>
                  <a:pt x="33537" y="770128"/>
                </a:moveTo>
                <a:lnTo>
                  <a:pt x="33537" y="814412"/>
                </a:lnTo>
                <a:lnTo>
                  <a:pt x="58937" y="814412"/>
                </a:lnTo>
                <a:lnTo>
                  <a:pt x="58937" y="807679"/>
                </a:lnTo>
                <a:lnTo>
                  <a:pt x="35468" y="807679"/>
                </a:lnTo>
                <a:lnTo>
                  <a:pt x="46237" y="790448"/>
                </a:lnTo>
                <a:lnTo>
                  <a:pt x="33537" y="770128"/>
                </a:lnTo>
                <a:close/>
              </a:path>
              <a:path w="92709" h="838835">
                <a:moveTo>
                  <a:pt x="78770" y="749123"/>
                </a:moveTo>
                <a:lnTo>
                  <a:pt x="70935" y="750931"/>
                </a:lnTo>
                <a:lnTo>
                  <a:pt x="58937" y="770128"/>
                </a:lnTo>
                <a:lnTo>
                  <a:pt x="58937" y="814412"/>
                </a:lnTo>
                <a:lnTo>
                  <a:pt x="61212" y="814412"/>
                </a:lnTo>
                <a:lnTo>
                  <a:pt x="92474" y="764393"/>
                </a:lnTo>
                <a:lnTo>
                  <a:pt x="90666" y="756558"/>
                </a:lnTo>
                <a:lnTo>
                  <a:pt x="78770" y="749123"/>
                </a:lnTo>
                <a:close/>
              </a:path>
              <a:path w="92709" h="838835">
                <a:moveTo>
                  <a:pt x="46237" y="790448"/>
                </a:moveTo>
                <a:lnTo>
                  <a:pt x="35468" y="807679"/>
                </a:lnTo>
                <a:lnTo>
                  <a:pt x="57007" y="807679"/>
                </a:lnTo>
                <a:lnTo>
                  <a:pt x="46237" y="790448"/>
                </a:lnTo>
                <a:close/>
              </a:path>
              <a:path w="92709" h="838835">
                <a:moveTo>
                  <a:pt x="58937" y="770128"/>
                </a:moveTo>
                <a:lnTo>
                  <a:pt x="46237" y="790448"/>
                </a:lnTo>
                <a:lnTo>
                  <a:pt x="57007" y="807679"/>
                </a:lnTo>
                <a:lnTo>
                  <a:pt x="58937" y="807679"/>
                </a:lnTo>
                <a:lnTo>
                  <a:pt x="58937" y="770128"/>
                </a:lnTo>
                <a:close/>
              </a:path>
              <a:path w="92709" h="838835">
                <a:moveTo>
                  <a:pt x="46237" y="47924"/>
                </a:moveTo>
                <a:lnTo>
                  <a:pt x="33537" y="68244"/>
                </a:lnTo>
                <a:lnTo>
                  <a:pt x="33537" y="770128"/>
                </a:lnTo>
                <a:lnTo>
                  <a:pt x="46237" y="790448"/>
                </a:lnTo>
                <a:lnTo>
                  <a:pt x="58937" y="7701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09" h="8388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09" h="838835">
                <a:moveTo>
                  <a:pt x="61213" y="23962"/>
                </a:moveTo>
                <a:lnTo>
                  <a:pt x="58936" y="23962"/>
                </a:lnTo>
                <a:lnTo>
                  <a:pt x="58937" y="68245"/>
                </a:lnTo>
                <a:lnTo>
                  <a:pt x="70940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13" y="23962"/>
                </a:lnTo>
                <a:close/>
              </a:path>
              <a:path w="92709" h="8388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09" h="8388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09" h="8388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5097" y="230746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368" y="229158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8802" y="2872221"/>
            <a:ext cx="842010" cy="92710"/>
          </a:xfrm>
          <a:custGeom>
            <a:avLst/>
            <a:gdLst/>
            <a:ahLst/>
            <a:cxnLst/>
            <a:rect l="l" t="t" r="r" b="b"/>
            <a:pathLst>
              <a:path w="842010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6"/>
                </a:lnTo>
                <a:lnTo>
                  <a:pt x="89249" y="78770"/>
                </a:lnTo>
                <a:lnTo>
                  <a:pt x="87439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08" y="1808"/>
                </a:lnTo>
                <a:lnTo>
                  <a:pt x="73979" y="1"/>
                </a:lnTo>
                <a:close/>
              </a:path>
              <a:path w="842010" h="92710">
                <a:moveTo>
                  <a:pt x="821100" y="33536"/>
                </a:moveTo>
                <a:lnTo>
                  <a:pt x="817458" y="33536"/>
                </a:lnTo>
                <a:lnTo>
                  <a:pt x="817458" y="58936"/>
                </a:lnTo>
                <a:lnTo>
                  <a:pt x="773174" y="58938"/>
                </a:lnTo>
                <a:lnTo>
                  <a:pt x="753979" y="70935"/>
                </a:lnTo>
                <a:lnTo>
                  <a:pt x="752172" y="78771"/>
                </a:lnTo>
                <a:lnTo>
                  <a:pt x="759606" y="90666"/>
                </a:lnTo>
                <a:lnTo>
                  <a:pt x="767441" y="92473"/>
                </a:lnTo>
                <a:lnTo>
                  <a:pt x="841420" y="46236"/>
                </a:lnTo>
                <a:lnTo>
                  <a:pt x="821100" y="33536"/>
                </a:lnTo>
                <a:close/>
              </a:path>
              <a:path w="842010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842010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842010" h="92710">
                <a:moveTo>
                  <a:pt x="773176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773176" y="58936"/>
                </a:lnTo>
                <a:lnTo>
                  <a:pt x="793496" y="46236"/>
                </a:lnTo>
                <a:lnTo>
                  <a:pt x="773176" y="33536"/>
                </a:lnTo>
                <a:close/>
              </a:path>
              <a:path w="842010" h="92710">
                <a:moveTo>
                  <a:pt x="793496" y="46236"/>
                </a:moveTo>
                <a:lnTo>
                  <a:pt x="773176" y="58936"/>
                </a:lnTo>
                <a:lnTo>
                  <a:pt x="817458" y="58936"/>
                </a:lnTo>
                <a:lnTo>
                  <a:pt x="817458" y="57006"/>
                </a:lnTo>
                <a:lnTo>
                  <a:pt x="810727" y="57006"/>
                </a:lnTo>
                <a:lnTo>
                  <a:pt x="793496" y="46236"/>
                </a:lnTo>
                <a:close/>
              </a:path>
              <a:path w="842010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842010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842010" h="92710">
                <a:moveTo>
                  <a:pt x="810727" y="35467"/>
                </a:moveTo>
                <a:lnTo>
                  <a:pt x="793496" y="46236"/>
                </a:lnTo>
                <a:lnTo>
                  <a:pt x="810727" y="57006"/>
                </a:lnTo>
                <a:lnTo>
                  <a:pt x="810727" y="35467"/>
                </a:lnTo>
                <a:close/>
              </a:path>
              <a:path w="842010" h="92710">
                <a:moveTo>
                  <a:pt x="817458" y="35467"/>
                </a:moveTo>
                <a:lnTo>
                  <a:pt x="810727" y="35467"/>
                </a:lnTo>
                <a:lnTo>
                  <a:pt x="810727" y="57006"/>
                </a:lnTo>
                <a:lnTo>
                  <a:pt x="817458" y="57006"/>
                </a:lnTo>
                <a:lnTo>
                  <a:pt x="817458" y="35467"/>
                </a:lnTo>
                <a:close/>
              </a:path>
              <a:path w="842010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842010" h="92710">
                <a:moveTo>
                  <a:pt x="817458" y="33536"/>
                </a:moveTo>
                <a:lnTo>
                  <a:pt x="773176" y="33536"/>
                </a:lnTo>
                <a:lnTo>
                  <a:pt x="793496" y="46236"/>
                </a:lnTo>
                <a:lnTo>
                  <a:pt x="810727" y="35467"/>
                </a:lnTo>
                <a:lnTo>
                  <a:pt x="817458" y="35467"/>
                </a:lnTo>
                <a:lnTo>
                  <a:pt x="817458" y="33536"/>
                </a:lnTo>
                <a:close/>
              </a:path>
              <a:path w="842010" h="92710">
                <a:moveTo>
                  <a:pt x="767441" y="0"/>
                </a:moveTo>
                <a:lnTo>
                  <a:pt x="759605" y="1809"/>
                </a:lnTo>
                <a:lnTo>
                  <a:pt x="752171" y="13704"/>
                </a:lnTo>
                <a:lnTo>
                  <a:pt x="753981" y="21540"/>
                </a:lnTo>
                <a:lnTo>
                  <a:pt x="773176" y="33536"/>
                </a:lnTo>
                <a:lnTo>
                  <a:pt x="821100" y="33536"/>
                </a:lnTo>
                <a:lnTo>
                  <a:pt x="767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6633" y="291845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070" y="1480820"/>
            <a:ext cx="1924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filter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(weights)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0613" y="284327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1671" y="1511808"/>
            <a:ext cx="1374648" cy="1374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2242" y="151345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105" y="188467"/>
            <a:ext cx="7468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Fast Fourier </a:t>
            </a:r>
            <a:r>
              <a:rPr spc="-25" dirty="0"/>
              <a:t>Transform </a:t>
            </a:r>
            <a:r>
              <a:rPr dirty="0"/>
              <a:t>(FFT)</a:t>
            </a:r>
            <a:r>
              <a:rPr spc="-15" dirty="0"/>
              <a:t> </a:t>
            </a:r>
            <a:r>
              <a:rPr dirty="0"/>
              <a:t>Flow</a:t>
            </a:r>
          </a:p>
        </p:txBody>
      </p:sp>
      <p:sp>
        <p:nvSpPr>
          <p:cNvPr id="15" name="object 15"/>
          <p:cNvSpPr/>
          <p:nvPr/>
        </p:nvSpPr>
        <p:spPr>
          <a:xfrm>
            <a:off x="6566275" y="1815105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7269" y="1815019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3"/>
                </a:moveTo>
                <a:lnTo>
                  <a:pt x="1809" y="1015638"/>
                </a:lnTo>
                <a:lnTo>
                  <a:pt x="1" y="1023473"/>
                </a:lnTo>
                <a:lnTo>
                  <a:pt x="46238" y="1097452"/>
                </a:lnTo>
                <a:lnTo>
                  <a:pt x="61213" y="1073491"/>
                </a:lnTo>
                <a:lnTo>
                  <a:pt x="33538" y="1073491"/>
                </a:lnTo>
                <a:lnTo>
                  <a:pt x="33538" y="1029208"/>
                </a:lnTo>
                <a:lnTo>
                  <a:pt x="21540" y="1010011"/>
                </a:lnTo>
                <a:lnTo>
                  <a:pt x="13704" y="1008203"/>
                </a:lnTo>
                <a:close/>
              </a:path>
              <a:path w="92710" h="1097914">
                <a:moveTo>
                  <a:pt x="33538" y="1029208"/>
                </a:moveTo>
                <a:lnTo>
                  <a:pt x="33538" y="1073491"/>
                </a:lnTo>
                <a:lnTo>
                  <a:pt x="58938" y="1073491"/>
                </a:lnTo>
                <a:lnTo>
                  <a:pt x="58938" y="1066759"/>
                </a:lnTo>
                <a:lnTo>
                  <a:pt x="35468" y="1066759"/>
                </a:lnTo>
                <a:lnTo>
                  <a:pt x="46238" y="1049528"/>
                </a:lnTo>
                <a:lnTo>
                  <a:pt x="33538" y="1029208"/>
                </a:lnTo>
                <a:close/>
              </a:path>
              <a:path w="92710" h="1097914">
                <a:moveTo>
                  <a:pt x="78771" y="1008203"/>
                </a:moveTo>
                <a:lnTo>
                  <a:pt x="70935" y="1010011"/>
                </a:lnTo>
                <a:lnTo>
                  <a:pt x="58938" y="1029208"/>
                </a:lnTo>
                <a:lnTo>
                  <a:pt x="58938" y="1073491"/>
                </a:lnTo>
                <a:lnTo>
                  <a:pt x="61213" y="1073491"/>
                </a:lnTo>
                <a:lnTo>
                  <a:pt x="92475" y="1023473"/>
                </a:lnTo>
                <a:lnTo>
                  <a:pt x="90666" y="1015638"/>
                </a:lnTo>
                <a:lnTo>
                  <a:pt x="78771" y="1008203"/>
                </a:lnTo>
                <a:close/>
              </a:path>
              <a:path w="92710" h="1097914">
                <a:moveTo>
                  <a:pt x="46238" y="1049528"/>
                </a:moveTo>
                <a:lnTo>
                  <a:pt x="35468" y="1066759"/>
                </a:lnTo>
                <a:lnTo>
                  <a:pt x="57007" y="1066759"/>
                </a:lnTo>
                <a:lnTo>
                  <a:pt x="46238" y="1049528"/>
                </a:lnTo>
                <a:close/>
              </a:path>
              <a:path w="92710" h="1097914">
                <a:moveTo>
                  <a:pt x="58938" y="1029208"/>
                </a:moveTo>
                <a:lnTo>
                  <a:pt x="46238" y="1049528"/>
                </a:lnTo>
                <a:lnTo>
                  <a:pt x="57007" y="1066759"/>
                </a:lnTo>
                <a:lnTo>
                  <a:pt x="58938" y="1066759"/>
                </a:lnTo>
                <a:lnTo>
                  <a:pt x="58938" y="1029208"/>
                </a:lnTo>
                <a:close/>
              </a:path>
              <a:path w="92710" h="1097914">
                <a:moveTo>
                  <a:pt x="46236" y="47925"/>
                </a:moveTo>
                <a:lnTo>
                  <a:pt x="33536" y="68245"/>
                </a:lnTo>
                <a:lnTo>
                  <a:pt x="33538" y="1029208"/>
                </a:lnTo>
                <a:lnTo>
                  <a:pt x="46238" y="1049528"/>
                </a:lnTo>
                <a:lnTo>
                  <a:pt x="58938" y="102920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097914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6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097914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097914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097914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3507" y="2226585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53808" y="221234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66189" y="2926933"/>
            <a:ext cx="1097915" cy="92710"/>
          </a:xfrm>
          <a:custGeom>
            <a:avLst/>
            <a:gdLst/>
            <a:ahLst/>
            <a:cxnLst/>
            <a:rect l="l" t="t" r="r" b="b"/>
            <a:pathLst>
              <a:path w="1097915" h="92710">
                <a:moveTo>
                  <a:pt x="73978" y="0"/>
                </a:moveTo>
                <a:lnTo>
                  <a:pt x="0" y="46236"/>
                </a:lnTo>
                <a:lnTo>
                  <a:pt x="73978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8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0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78" y="0"/>
                </a:lnTo>
                <a:close/>
              </a:path>
              <a:path w="1097915" h="92710">
                <a:moveTo>
                  <a:pt x="1049528" y="46236"/>
                </a:moveTo>
                <a:lnTo>
                  <a:pt x="1010011" y="70935"/>
                </a:lnTo>
                <a:lnTo>
                  <a:pt x="1008204" y="78770"/>
                </a:lnTo>
                <a:lnTo>
                  <a:pt x="1015643" y="90666"/>
                </a:lnTo>
                <a:lnTo>
                  <a:pt x="1023473" y="92473"/>
                </a:lnTo>
                <a:lnTo>
                  <a:pt x="1077132" y="58936"/>
                </a:lnTo>
                <a:lnTo>
                  <a:pt x="1073490" y="58936"/>
                </a:lnTo>
                <a:lnTo>
                  <a:pt x="1073490" y="57006"/>
                </a:lnTo>
                <a:lnTo>
                  <a:pt x="1066759" y="57006"/>
                </a:lnTo>
                <a:lnTo>
                  <a:pt x="1049528" y="46236"/>
                </a:lnTo>
                <a:close/>
              </a:path>
              <a:path w="109791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5" y="35467"/>
                </a:lnTo>
                <a:lnTo>
                  <a:pt x="68244" y="33536"/>
                </a:lnTo>
                <a:close/>
              </a:path>
              <a:path w="1097915" h="92710">
                <a:moveTo>
                  <a:pt x="1029208" y="33536"/>
                </a:moveTo>
                <a:lnTo>
                  <a:pt x="68244" y="33536"/>
                </a:lnTo>
                <a:lnTo>
                  <a:pt x="47924" y="46237"/>
                </a:lnTo>
                <a:lnTo>
                  <a:pt x="68243" y="58936"/>
                </a:lnTo>
                <a:lnTo>
                  <a:pt x="1029208" y="58936"/>
                </a:lnTo>
                <a:lnTo>
                  <a:pt x="1049528" y="46236"/>
                </a:lnTo>
                <a:lnTo>
                  <a:pt x="1029208" y="33536"/>
                </a:lnTo>
                <a:close/>
              </a:path>
              <a:path w="1097915" h="92710">
                <a:moveTo>
                  <a:pt x="1077132" y="33536"/>
                </a:moveTo>
                <a:lnTo>
                  <a:pt x="1073490" y="33536"/>
                </a:lnTo>
                <a:lnTo>
                  <a:pt x="1073490" y="58936"/>
                </a:lnTo>
                <a:lnTo>
                  <a:pt x="1077132" y="58936"/>
                </a:lnTo>
                <a:lnTo>
                  <a:pt x="1097452" y="46236"/>
                </a:lnTo>
                <a:lnTo>
                  <a:pt x="1077132" y="33536"/>
                </a:lnTo>
                <a:close/>
              </a:path>
              <a:path w="1097915" h="92710">
                <a:moveTo>
                  <a:pt x="30693" y="35467"/>
                </a:moveTo>
                <a:lnTo>
                  <a:pt x="30693" y="57006"/>
                </a:lnTo>
                <a:lnTo>
                  <a:pt x="47924" y="46237"/>
                </a:lnTo>
                <a:lnTo>
                  <a:pt x="30693" y="35467"/>
                </a:lnTo>
                <a:close/>
              </a:path>
              <a:path w="109791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1097915" h="92710">
                <a:moveTo>
                  <a:pt x="1066759" y="35467"/>
                </a:moveTo>
                <a:lnTo>
                  <a:pt x="1049528" y="46236"/>
                </a:lnTo>
                <a:lnTo>
                  <a:pt x="1066759" y="57006"/>
                </a:lnTo>
                <a:lnTo>
                  <a:pt x="1066759" y="35467"/>
                </a:lnTo>
                <a:close/>
              </a:path>
              <a:path w="1097915" h="92710">
                <a:moveTo>
                  <a:pt x="1073490" y="35467"/>
                </a:moveTo>
                <a:lnTo>
                  <a:pt x="1066759" y="35467"/>
                </a:lnTo>
                <a:lnTo>
                  <a:pt x="1066759" y="57006"/>
                </a:lnTo>
                <a:lnTo>
                  <a:pt x="1073490" y="57006"/>
                </a:lnTo>
                <a:lnTo>
                  <a:pt x="1073490" y="35467"/>
                </a:lnTo>
                <a:close/>
              </a:path>
              <a:path w="1097915" h="92710">
                <a:moveTo>
                  <a:pt x="65155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5" y="35467"/>
                </a:lnTo>
                <a:close/>
              </a:path>
              <a:path w="1097915" h="92710">
                <a:moveTo>
                  <a:pt x="1023473" y="0"/>
                </a:moveTo>
                <a:lnTo>
                  <a:pt x="1015637" y="1808"/>
                </a:lnTo>
                <a:lnTo>
                  <a:pt x="1008203" y="13704"/>
                </a:lnTo>
                <a:lnTo>
                  <a:pt x="1010011" y="21539"/>
                </a:lnTo>
                <a:lnTo>
                  <a:pt x="1049528" y="46236"/>
                </a:lnTo>
                <a:lnTo>
                  <a:pt x="1066759" y="35467"/>
                </a:lnTo>
                <a:lnTo>
                  <a:pt x="1073490" y="35467"/>
                </a:lnTo>
                <a:lnTo>
                  <a:pt x="1073490" y="33536"/>
                </a:lnTo>
                <a:lnTo>
                  <a:pt x="1077132" y="33536"/>
                </a:lnTo>
                <a:lnTo>
                  <a:pt x="102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2035" y="2973171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48424" y="2898140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72242" y="1513457"/>
            <a:ext cx="841375" cy="838200"/>
          </a:xfrm>
          <a:custGeom>
            <a:avLst/>
            <a:gdLst/>
            <a:ahLst/>
            <a:cxnLst/>
            <a:rect l="l" t="t" r="r" b="b"/>
            <a:pathLst>
              <a:path w="841375" h="838200">
                <a:moveTo>
                  <a:pt x="0" y="0"/>
                </a:moveTo>
                <a:lnTo>
                  <a:pt x="841248" y="0"/>
                </a:lnTo>
                <a:lnTo>
                  <a:pt x="84124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6989" y="1521964"/>
            <a:ext cx="2379345" cy="398145"/>
          </a:xfrm>
          <a:custGeom>
            <a:avLst/>
            <a:gdLst/>
            <a:ahLst/>
            <a:cxnLst/>
            <a:rect l="l" t="t" r="r" b="b"/>
            <a:pathLst>
              <a:path w="2379345" h="398144">
                <a:moveTo>
                  <a:pt x="0" y="0"/>
                </a:moveTo>
                <a:lnTo>
                  <a:pt x="2379287" y="397821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6514" y="1919785"/>
            <a:ext cx="2369820" cy="431165"/>
          </a:xfrm>
          <a:custGeom>
            <a:avLst/>
            <a:gdLst/>
            <a:ahLst/>
            <a:cxnLst/>
            <a:rect l="l" t="t" r="r" b="b"/>
            <a:pathLst>
              <a:path w="2369820" h="431164">
                <a:moveTo>
                  <a:pt x="0" y="430854"/>
                </a:moveTo>
                <a:lnTo>
                  <a:pt x="2369762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66275" y="181404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0" y="0"/>
                </a:moveTo>
                <a:lnTo>
                  <a:pt x="211475" y="0"/>
                </a:lnTo>
                <a:lnTo>
                  <a:pt x="211475" y="211475"/>
                </a:lnTo>
                <a:lnTo>
                  <a:pt x="0" y="2114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6275" y="181404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0" y="0"/>
                </a:moveTo>
                <a:lnTo>
                  <a:pt x="211475" y="0"/>
                </a:lnTo>
                <a:lnTo>
                  <a:pt x="211475" y="211475"/>
                </a:lnTo>
                <a:lnTo>
                  <a:pt x="0" y="21147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33345" y="935228"/>
            <a:ext cx="144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input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02890" y="1513371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3"/>
                </a:lnTo>
                <a:lnTo>
                  <a:pt x="46238" y="1371772"/>
                </a:lnTo>
                <a:lnTo>
                  <a:pt x="61213" y="1347811"/>
                </a:lnTo>
                <a:lnTo>
                  <a:pt x="33538" y="1347811"/>
                </a:lnTo>
                <a:lnTo>
                  <a:pt x="33537" y="1303528"/>
                </a:lnTo>
                <a:lnTo>
                  <a:pt x="21539" y="1284331"/>
                </a:lnTo>
                <a:lnTo>
                  <a:pt x="13704" y="1282523"/>
                </a:lnTo>
                <a:close/>
              </a:path>
              <a:path w="92710" h="1372235">
                <a:moveTo>
                  <a:pt x="33538" y="1303529"/>
                </a:moveTo>
                <a:lnTo>
                  <a:pt x="33538" y="1347811"/>
                </a:lnTo>
                <a:lnTo>
                  <a:pt x="58938" y="1347811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7" y="1323848"/>
                </a:lnTo>
                <a:lnTo>
                  <a:pt x="33538" y="1303529"/>
                </a:lnTo>
                <a:close/>
              </a:path>
              <a:path w="92710" h="1372235">
                <a:moveTo>
                  <a:pt x="78770" y="1282523"/>
                </a:moveTo>
                <a:lnTo>
                  <a:pt x="70935" y="1284331"/>
                </a:lnTo>
                <a:lnTo>
                  <a:pt x="58938" y="1303528"/>
                </a:lnTo>
                <a:lnTo>
                  <a:pt x="58938" y="1347811"/>
                </a:lnTo>
                <a:lnTo>
                  <a:pt x="61213" y="1347811"/>
                </a:lnTo>
                <a:lnTo>
                  <a:pt x="92475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10" h="1372235">
                <a:moveTo>
                  <a:pt x="46237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8"/>
                </a:lnTo>
                <a:close/>
              </a:path>
              <a:path w="92710" h="1372235">
                <a:moveTo>
                  <a:pt x="58938" y="1303528"/>
                </a:moveTo>
                <a:lnTo>
                  <a:pt x="46237" y="1323848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8"/>
                </a:lnTo>
                <a:close/>
              </a:path>
              <a:path w="92710" h="1372235">
                <a:moveTo>
                  <a:pt x="46236" y="47925"/>
                </a:moveTo>
                <a:lnTo>
                  <a:pt x="33536" y="68245"/>
                </a:lnTo>
                <a:lnTo>
                  <a:pt x="33538" y="1303529"/>
                </a:lnTo>
                <a:lnTo>
                  <a:pt x="46237" y="1323848"/>
                </a:lnTo>
                <a:lnTo>
                  <a:pt x="58937" y="1303529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80"/>
                </a:lnTo>
                <a:lnTo>
                  <a:pt x="1807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7"/>
                </a:lnTo>
                <a:lnTo>
                  <a:pt x="61209" y="23957"/>
                </a:lnTo>
                <a:lnTo>
                  <a:pt x="46236" y="0"/>
                </a:lnTo>
                <a:close/>
              </a:path>
              <a:path w="92710" h="1372235">
                <a:moveTo>
                  <a:pt x="61209" y="23957"/>
                </a:moveTo>
                <a:lnTo>
                  <a:pt x="58936" y="23957"/>
                </a:lnTo>
                <a:lnTo>
                  <a:pt x="58936" y="68245"/>
                </a:lnTo>
                <a:lnTo>
                  <a:pt x="70934" y="87442"/>
                </a:lnTo>
                <a:lnTo>
                  <a:pt x="78769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09" y="23957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372235">
                <a:moveTo>
                  <a:pt x="58936" y="23957"/>
                </a:moveTo>
                <a:lnTo>
                  <a:pt x="33536" y="23957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7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9127" y="206209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63398" y="204774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12149" y="1916013"/>
            <a:ext cx="2240915" cy="537210"/>
          </a:xfrm>
          <a:custGeom>
            <a:avLst/>
            <a:gdLst/>
            <a:ahLst/>
            <a:cxnLst/>
            <a:rect l="l" t="t" r="r" b="b"/>
            <a:pathLst>
              <a:path w="2240915" h="537210">
                <a:moveTo>
                  <a:pt x="2167525" y="39031"/>
                </a:moveTo>
                <a:lnTo>
                  <a:pt x="0" y="512083"/>
                </a:lnTo>
                <a:lnTo>
                  <a:pt x="5416" y="536898"/>
                </a:lnTo>
                <a:lnTo>
                  <a:pt x="2172941" y="63847"/>
                </a:lnTo>
                <a:lnTo>
                  <a:pt x="2191504" y="46797"/>
                </a:lnTo>
                <a:lnTo>
                  <a:pt x="2167525" y="39031"/>
                </a:lnTo>
                <a:close/>
              </a:path>
              <a:path w="2240915" h="537210">
                <a:moveTo>
                  <a:pt x="2219028" y="29013"/>
                </a:moveTo>
                <a:lnTo>
                  <a:pt x="2213430" y="29013"/>
                </a:lnTo>
                <a:lnTo>
                  <a:pt x="2218847" y="53828"/>
                </a:lnTo>
                <a:lnTo>
                  <a:pt x="2172941" y="63847"/>
                </a:lnTo>
                <a:lnTo>
                  <a:pt x="2137402" y="96490"/>
                </a:lnTo>
                <a:lnTo>
                  <a:pt x="2137060" y="104524"/>
                </a:lnTo>
                <a:lnTo>
                  <a:pt x="2146550" y="114856"/>
                </a:lnTo>
                <a:lnTo>
                  <a:pt x="2154584" y="115196"/>
                </a:lnTo>
                <a:lnTo>
                  <a:pt x="2240753" y="36048"/>
                </a:lnTo>
                <a:lnTo>
                  <a:pt x="2219028" y="29013"/>
                </a:lnTo>
                <a:close/>
              </a:path>
              <a:path w="2240915" h="537210">
                <a:moveTo>
                  <a:pt x="2191504" y="46797"/>
                </a:moveTo>
                <a:lnTo>
                  <a:pt x="2172941" y="63847"/>
                </a:lnTo>
                <a:lnTo>
                  <a:pt x="2218847" y="53828"/>
                </a:lnTo>
                <a:lnTo>
                  <a:pt x="2218776" y="53505"/>
                </a:lnTo>
                <a:lnTo>
                  <a:pt x="2212215" y="53505"/>
                </a:lnTo>
                <a:lnTo>
                  <a:pt x="2191504" y="46797"/>
                </a:lnTo>
                <a:close/>
              </a:path>
              <a:path w="2240915" h="537210">
                <a:moveTo>
                  <a:pt x="2207538" y="32070"/>
                </a:moveTo>
                <a:lnTo>
                  <a:pt x="2191504" y="46797"/>
                </a:lnTo>
                <a:lnTo>
                  <a:pt x="2212215" y="53505"/>
                </a:lnTo>
                <a:lnTo>
                  <a:pt x="2207538" y="32070"/>
                </a:lnTo>
                <a:close/>
              </a:path>
              <a:path w="2240915" h="537210">
                <a:moveTo>
                  <a:pt x="2214098" y="32070"/>
                </a:moveTo>
                <a:lnTo>
                  <a:pt x="2207538" y="32070"/>
                </a:lnTo>
                <a:lnTo>
                  <a:pt x="2212215" y="53505"/>
                </a:lnTo>
                <a:lnTo>
                  <a:pt x="2218776" y="53505"/>
                </a:lnTo>
                <a:lnTo>
                  <a:pt x="2214098" y="32070"/>
                </a:lnTo>
                <a:close/>
              </a:path>
              <a:path w="2240915" h="537210">
                <a:moveTo>
                  <a:pt x="2213430" y="29013"/>
                </a:moveTo>
                <a:lnTo>
                  <a:pt x="2167525" y="39031"/>
                </a:lnTo>
                <a:lnTo>
                  <a:pt x="2191504" y="46797"/>
                </a:lnTo>
                <a:lnTo>
                  <a:pt x="2207538" y="32070"/>
                </a:lnTo>
                <a:lnTo>
                  <a:pt x="2214098" y="32070"/>
                </a:lnTo>
                <a:lnTo>
                  <a:pt x="2213430" y="29013"/>
                </a:lnTo>
                <a:close/>
              </a:path>
              <a:path w="2240915" h="537210">
                <a:moveTo>
                  <a:pt x="2129443" y="0"/>
                </a:moveTo>
                <a:lnTo>
                  <a:pt x="2122281" y="3657"/>
                </a:lnTo>
                <a:lnTo>
                  <a:pt x="2117959" y="17002"/>
                </a:lnTo>
                <a:lnTo>
                  <a:pt x="2121617" y="24164"/>
                </a:lnTo>
                <a:lnTo>
                  <a:pt x="2167525" y="39031"/>
                </a:lnTo>
                <a:lnTo>
                  <a:pt x="2213430" y="29013"/>
                </a:lnTo>
                <a:lnTo>
                  <a:pt x="2219028" y="29013"/>
                </a:lnTo>
                <a:lnTo>
                  <a:pt x="21294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56668" y="1618467"/>
            <a:ext cx="1063625" cy="290195"/>
          </a:xfrm>
          <a:custGeom>
            <a:avLst/>
            <a:gdLst/>
            <a:ahLst/>
            <a:cxnLst/>
            <a:rect l="l" t="t" r="r" b="b"/>
            <a:pathLst>
              <a:path w="1063625" h="290194">
                <a:moveTo>
                  <a:pt x="995056" y="33347"/>
                </a:moveTo>
                <a:lnTo>
                  <a:pt x="669614" y="50642"/>
                </a:lnTo>
                <a:lnTo>
                  <a:pt x="435800" y="66892"/>
                </a:lnTo>
                <a:lnTo>
                  <a:pt x="328249" y="76367"/>
                </a:lnTo>
                <a:lnTo>
                  <a:pt x="264382" y="83125"/>
                </a:lnTo>
                <a:lnTo>
                  <a:pt x="208955" y="90214"/>
                </a:lnTo>
                <a:lnTo>
                  <a:pt x="163723" y="97655"/>
                </a:lnTo>
                <a:lnTo>
                  <a:pt x="114790" y="109614"/>
                </a:lnTo>
                <a:lnTo>
                  <a:pt x="65941" y="127786"/>
                </a:lnTo>
                <a:lnTo>
                  <a:pt x="32543" y="148156"/>
                </a:lnTo>
                <a:lnTo>
                  <a:pt x="4595" y="185220"/>
                </a:lnTo>
                <a:lnTo>
                  <a:pt x="0" y="213607"/>
                </a:lnTo>
                <a:lnTo>
                  <a:pt x="1122" y="226871"/>
                </a:lnTo>
                <a:lnTo>
                  <a:pt x="3777" y="239861"/>
                </a:lnTo>
                <a:lnTo>
                  <a:pt x="7579" y="252652"/>
                </a:lnTo>
                <a:lnTo>
                  <a:pt x="12242" y="265380"/>
                </a:lnTo>
                <a:lnTo>
                  <a:pt x="22574" y="289850"/>
                </a:lnTo>
                <a:lnTo>
                  <a:pt x="45974" y="279971"/>
                </a:lnTo>
                <a:lnTo>
                  <a:pt x="35642" y="255501"/>
                </a:lnTo>
                <a:lnTo>
                  <a:pt x="31440" y="243942"/>
                </a:lnTo>
                <a:lnTo>
                  <a:pt x="28137" y="232667"/>
                </a:lnTo>
                <a:lnTo>
                  <a:pt x="26028" y="221884"/>
                </a:lnTo>
                <a:lnTo>
                  <a:pt x="25455" y="213607"/>
                </a:lnTo>
                <a:lnTo>
                  <a:pt x="25327" y="213607"/>
                </a:lnTo>
                <a:lnTo>
                  <a:pt x="25322" y="211686"/>
                </a:lnTo>
                <a:lnTo>
                  <a:pt x="25469" y="211686"/>
                </a:lnTo>
                <a:lnTo>
                  <a:pt x="26007" y="204367"/>
                </a:lnTo>
                <a:lnTo>
                  <a:pt x="25802" y="204367"/>
                </a:lnTo>
                <a:lnTo>
                  <a:pt x="26172" y="202125"/>
                </a:lnTo>
                <a:lnTo>
                  <a:pt x="26381" y="202125"/>
                </a:lnTo>
                <a:lnTo>
                  <a:pt x="28101" y="195459"/>
                </a:lnTo>
                <a:lnTo>
                  <a:pt x="27853" y="195459"/>
                </a:lnTo>
                <a:lnTo>
                  <a:pt x="28699" y="193141"/>
                </a:lnTo>
                <a:lnTo>
                  <a:pt x="28965" y="193141"/>
                </a:lnTo>
                <a:lnTo>
                  <a:pt x="32096" y="186613"/>
                </a:lnTo>
                <a:lnTo>
                  <a:pt x="31837" y="186613"/>
                </a:lnTo>
                <a:lnTo>
                  <a:pt x="33096" y="184528"/>
                </a:lnTo>
                <a:lnTo>
                  <a:pt x="33388" y="184528"/>
                </a:lnTo>
                <a:lnTo>
                  <a:pt x="38493" y="177660"/>
                </a:lnTo>
                <a:lnTo>
                  <a:pt x="38255" y="177660"/>
                </a:lnTo>
                <a:lnTo>
                  <a:pt x="39718" y="176013"/>
                </a:lnTo>
                <a:lnTo>
                  <a:pt x="39995" y="176013"/>
                </a:lnTo>
                <a:lnTo>
                  <a:pt x="47821" y="168606"/>
                </a:lnTo>
                <a:lnTo>
                  <a:pt x="47622" y="168606"/>
                </a:lnTo>
                <a:lnTo>
                  <a:pt x="49067" y="167426"/>
                </a:lnTo>
                <a:lnTo>
                  <a:pt x="49307" y="167426"/>
                </a:lnTo>
                <a:lnTo>
                  <a:pt x="61659" y="158776"/>
                </a:lnTo>
                <a:lnTo>
                  <a:pt x="98185" y="141795"/>
                </a:lnTo>
                <a:lnTo>
                  <a:pt x="136535" y="129918"/>
                </a:lnTo>
                <a:lnTo>
                  <a:pt x="189394" y="118897"/>
                </a:lnTo>
                <a:lnTo>
                  <a:pt x="238898" y="111800"/>
                </a:lnTo>
                <a:lnTo>
                  <a:pt x="330813" y="101638"/>
                </a:lnTo>
                <a:lnTo>
                  <a:pt x="437892" y="92205"/>
                </a:lnTo>
                <a:lnTo>
                  <a:pt x="671223" y="75991"/>
                </a:lnTo>
                <a:lnTo>
                  <a:pt x="995831" y="58748"/>
                </a:lnTo>
                <a:lnTo>
                  <a:pt x="1015749" y="45082"/>
                </a:lnTo>
                <a:lnTo>
                  <a:pt x="995056" y="33347"/>
                </a:lnTo>
                <a:close/>
              </a:path>
              <a:path w="1063625" h="290194">
                <a:moveTo>
                  <a:pt x="25393" y="212711"/>
                </a:moveTo>
                <a:lnTo>
                  <a:pt x="25327" y="213607"/>
                </a:lnTo>
                <a:lnTo>
                  <a:pt x="25455" y="213607"/>
                </a:lnTo>
                <a:lnTo>
                  <a:pt x="25393" y="212711"/>
                </a:lnTo>
                <a:close/>
              </a:path>
              <a:path w="1063625" h="290194">
                <a:moveTo>
                  <a:pt x="25469" y="211686"/>
                </a:moveTo>
                <a:lnTo>
                  <a:pt x="25322" y="211686"/>
                </a:lnTo>
                <a:lnTo>
                  <a:pt x="25393" y="212711"/>
                </a:lnTo>
                <a:lnTo>
                  <a:pt x="25469" y="211686"/>
                </a:lnTo>
                <a:close/>
              </a:path>
              <a:path w="1063625" h="290194">
                <a:moveTo>
                  <a:pt x="26172" y="202125"/>
                </a:moveTo>
                <a:lnTo>
                  <a:pt x="25802" y="204367"/>
                </a:lnTo>
                <a:lnTo>
                  <a:pt x="26089" y="203257"/>
                </a:lnTo>
                <a:lnTo>
                  <a:pt x="26172" y="202125"/>
                </a:lnTo>
                <a:close/>
              </a:path>
              <a:path w="1063625" h="290194">
                <a:moveTo>
                  <a:pt x="26089" y="203257"/>
                </a:moveTo>
                <a:lnTo>
                  <a:pt x="25802" y="204367"/>
                </a:lnTo>
                <a:lnTo>
                  <a:pt x="26007" y="204367"/>
                </a:lnTo>
                <a:lnTo>
                  <a:pt x="26089" y="203257"/>
                </a:lnTo>
                <a:close/>
              </a:path>
              <a:path w="1063625" h="290194">
                <a:moveTo>
                  <a:pt x="26381" y="202125"/>
                </a:moveTo>
                <a:lnTo>
                  <a:pt x="26172" y="202125"/>
                </a:lnTo>
                <a:lnTo>
                  <a:pt x="26089" y="203257"/>
                </a:lnTo>
                <a:lnTo>
                  <a:pt x="26381" y="202125"/>
                </a:lnTo>
                <a:close/>
              </a:path>
              <a:path w="1063625" h="290194">
                <a:moveTo>
                  <a:pt x="28699" y="193141"/>
                </a:moveTo>
                <a:lnTo>
                  <a:pt x="27853" y="195459"/>
                </a:lnTo>
                <a:lnTo>
                  <a:pt x="28390" y="194341"/>
                </a:lnTo>
                <a:lnTo>
                  <a:pt x="28699" y="193141"/>
                </a:lnTo>
                <a:close/>
              </a:path>
              <a:path w="1063625" h="290194">
                <a:moveTo>
                  <a:pt x="28390" y="194341"/>
                </a:moveTo>
                <a:lnTo>
                  <a:pt x="27853" y="195459"/>
                </a:lnTo>
                <a:lnTo>
                  <a:pt x="28101" y="195459"/>
                </a:lnTo>
                <a:lnTo>
                  <a:pt x="28390" y="194341"/>
                </a:lnTo>
                <a:close/>
              </a:path>
              <a:path w="1063625" h="290194">
                <a:moveTo>
                  <a:pt x="28965" y="193141"/>
                </a:moveTo>
                <a:lnTo>
                  <a:pt x="28699" y="193141"/>
                </a:lnTo>
                <a:lnTo>
                  <a:pt x="28390" y="194341"/>
                </a:lnTo>
                <a:lnTo>
                  <a:pt x="28965" y="193141"/>
                </a:lnTo>
                <a:close/>
              </a:path>
              <a:path w="1063625" h="290194">
                <a:moveTo>
                  <a:pt x="33096" y="184528"/>
                </a:moveTo>
                <a:lnTo>
                  <a:pt x="31837" y="186613"/>
                </a:lnTo>
                <a:lnTo>
                  <a:pt x="32566" y="185634"/>
                </a:lnTo>
                <a:lnTo>
                  <a:pt x="33096" y="184528"/>
                </a:lnTo>
                <a:close/>
              </a:path>
              <a:path w="1063625" h="290194">
                <a:moveTo>
                  <a:pt x="32566" y="185634"/>
                </a:moveTo>
                <a:lnTo>
                  <a:pt x="31837" y="186613"/>
                </a:lnTo>
                <a:lnTo>
                  <a:pt x="32096" y="186613"/>
                </a:lnTo>
                <a:lnTo>
                  <a:pt x="32566" y="185634"/>
                </a:lnTo>
                <a:close/>
              </a:path>
              <a:path w="1063625" h="290194">
                <a:moveTo>
                  <a:pt x="33388" y="184528"/>
                </a:moveTo>
                <a:lnTo>
                  <a:pt x="33096" y="184528"/>
                </a:lnTo>
                <a:lnTo>
                  <a:pt x="32566" y="185634"/>
                </a:lnTo>
                <a:lnTo>
                  <a:pt x="33388" y="184528"/>
                </a:lnTo>
                <a:close/>
              </a:path>
              <a:path w="1063625" h="290194">
                <a:moveTo>
                  <a:pt x="39718" y="176013"/>
                </a:moveTo>
                <a:lnTo>
                  <a:pt x="38255" y="177660"/>
                </a:lnTo>
                <a:lnTo>
                  <a:pt x="39059" y="176898"/>
                </a:lnTo>
                <a:lnTo>
                  <a:pt x="39718" y="176013"/>
                </a:lnTo>
                <a:close/>
              </a:path>
              <a:path w="1063625" h="290194">
                <a:moveTo>
                  <a:pt x="39059" y="176898"/>
                </a:moveTo>
                <a:lnTo>
                  <a:pt x="38255" y="177660"/>
                </a:lnTo>
                <a:lnTo>
                  <a:pt x="38493" y="177660"/>
                </a:lnTo>
                <a:lnTo>
                  <a:pt x="39059" y="176898"/>
                </a:lnTo>
                <a:close/>
              </a:path>
              <a:path w="1063625" h="290194">
                <a:moveTo>
                  <a:pt x="39995" y="176013"/>
                </a:moveTo>
                <a:lnTo>
                  <a:pt x="39718" y="176013"/>
                </a:lnTo>
                <a:lnTo>
                  <a:pt x="39059" y="176898"/>
                </a:lnTo>
                <a:lnTo>
                  <a:pt x="39995" y="176013"/>
                </a:lnTo>
                <a:close/>
              </a:path>
              <a:path w="1063625" h="290194">
                <a:moveTo>
                  <a:pt x="49067" y="167426"/>
                </a:moveTo>
                <a:lnTo>
                  <a:pt x="47622" y="168606"/>
                </a:lnTo>
                <a:lnTo>
                  <a:pt x="48386" y="168071"/>
                </a:lnTo>
                <a:lnTo>
                  <a:pt x="49067" y="167426"/>
                </a:lnTo>
                <a:close/>
              </a:path>
              <a:path w="1063625" h="290194">
                <a:moveTo>
                  <a:pt x="48386" y="168071"/>
                </a:moveTo>
                <a:lnTo>
                  <a:pt x="47622" y="168606"/>
                </a:lnTo>
                <a:lnTo>
                  <a:pt x="47821" y="168606"/>
                </a:lnTo>
                <a:lnTo>
                  <a:pt x="48386" y="168071"/>
                </a:lnTo>
                <a:close/>
              </a:path>
              <a:path w="1063625" h="290194">
                <a:moveTo>
                  <a:pt x="49307" y="167426"/>
                </a:moveTo>
                <a:lnTo>
                  <a:pt x="49067" y="167426"/>
                </a:lnTo>
                <a:lnTo>
                  <a:pt x="48386" y="168071"/>
                </a:lnTo>
                <a:lnTo>
                  <a:pt x="49307" y="167426"/>
                </a:lnTo>
                <a:close/>
              </a:path>
              <a:path w="1063625" h="290194">
                <a:moveTo>
                  <a:pt x="1043059" y="31370"/>
                </a:moveTo>
                <a:lnTo>
                  <a:pt x="1039133" y="31370"/>
                </a:lnTo>
                <a:lnTo>
                  <a:pt x="1040243" y="56746"/>
                </a:lnTo>
                <a:lnTo>
                  <a:pt x="995831" y="58748"/>
                </a:lnTo>
                <a:lnTo>
                  <a:pt x="977323" y="71446"/>
                </a:lnTo>
                <a:lnTo>
                  <a:pt x="975851" y="79350"/>
                </a:lnTo>
                <a:lnTo>
                  <a:pt x="983787" y="90918"/>
                </a:lnTo>
                <a:lnTo>
                  <a:pt x="991692" y="92389"/>
                </a:lnTo>
                <a:lnTo>
                  <a:pt x="1063628" y="43035"/>
                </a:lnTo>
                <a:lnTo>
                  <a:pt x="1043059" y="31370"/>
                </a:lnTo>
                <a:close/>
              </a:path>
              <a:path w="1063625" h="290194">
                <a:moveTo>
                  <a:pt x="1015749" y="45082"/>
                </a:moveTo>
                <a:lnTo>
                  <a:pt x="995831" y="58748"/>
                </a:lnTo>
                <a:lnTo>
                  <a:pt x="1040243" y="56746"/>
                </a:lnTo>
                <a:lnTo>
                  <a:pt x="1040171" y="55105"/>
                </a:lnTo>
                <a:lnTo>
                  <a:pt x="1033424" y="55105"/>
                </a:lnTo>
                <a:lnTo>
                  <a:pt x="1015749" y="45082"/>
                </a:lnTo>
                <a:close/>
              </a:path>
              <a:path w="1063625" h="290194">
                <a:moveTo>
                  <a:pt x="1032503" y="33586"/>
                </a:moveTo>
                <a:lnTo>
                  <a:pt x="1015749" y="45082"/>
                </a:lnTo>
                <a:lnTo>
                  <a:pt x="1033424" y="55105"/>
                </a:lnTo>
                <a:lnTo>
                  <a:pt x="1032503" y="33586"/>
                </a:lnTo>
                <a:close/>
              </a:path>
              <a:path w="1063625" h="290194">
                <a:moveTo>
                  <a:pt x="1039230" y="33586"/>
                </a:moveTo>
                <a:lnTo>
                  <a:pt x="1032503" y="33586"/>
                </a:lnTo>
                <a:lnTo>
                  <a:pt x="1033424" y="55105"/>
                </a:lnTo>
                <a:lnTo>
                  <a:pt x="1040171" y="55105"/>
                </a:lnTo>
                <a:lnTo>
                  <a:pt x="1039230" y="33586"/>
                </a:lnTo>
                <a:close/>
              </a:path>
              <a:path w="1063625" h="290194">
                <a:moveTo>
                  <a:pt x="1039133" y="31370"/>
                </a:moveTo>
                <a:lnTo>
                  <a:pt x="995056" y="33347"/>
                </a:lnTo>
                <a:lnTo>
                  <a:pt x="1015749" y="45082"/>
                </a:lnTo>
                <a:lnTo>
                  <a:pt x="1032503" y="33586"/>
                </a:lnTo>
                <a:lnTo>
                  <a:pt x="1039230" y="33586"/>
                </a:lnTo>
                <a:lnTo>
                  <a:pt x="1039133" y="31370"/>
                </a:lnTo>
                <a:close/>
              </a:path>
              <a:path w="1063625" h="290194">
                <a:moveTo>
                  <a:pt x="987741" y="0"/>
                </a:moveTo>
                <a:lnTo>
                  <a:pt x="979990" y="2141"/>
                </a:lnTo>
                <a:lnTo>
                  <a:pt x="973071" y="14344"/>
                </a:lnTo>
                <a:lnTo>
                  <a:pt x="975212" y="22095"/>
                </a:lnTo>
                <a:lnTo>
                  <a:pt x="995056" y="33347"/>
                </a:lnTo>
                <a:lnTo>
                  <a:pt x="1039133" y="31370"/>
                </a:lnTo>
                <a:lnTo>
                  <a:pt x="1043059" y="31370"/>
                </a:lnTo>
                <a:lnTo>
                  <a:pt x="987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72155" y="2895618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8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3" y="78770"/>
                </a:lnTo>
                <a:lnTo>
                  <a:pt x="1289963" y="90666"/>
                </a:lnTo>
                <a:lnTo>
                  <a:pt x="1297792" y="92473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9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7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9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2" y="0"/>
                </a:moveTo>
                <a:lnTo>
                  <a:pt x="1289958" y="1808"/>
                </a:lnTo>
                <a:lnTo>
                  <a:pt x="1282523" y="13704"/>
                </a:lnTo>
                <a:lnTo>
                  <a:pt x="1284332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75162" y="2918997"/>
            <a:ext cx="365760" cy="130175"/>
          </a:xfrm>
          <a:custGeom>
            <a:avLst/>
            <a:gdLst/>
            <a:ahLst/>
            <a:cxnLst/>
            <a:rect l="l" t="t" r="r" b="b"/>
            <a:pathLst>
              <a:path w="365760" h="130175">
                <a:moveTo>
                  <a:pt x="0" y="0"/>
                </a:moveTo>
                <a:lnTo>
                  <a:pt x="365759" y="0"/>
                </a:lnTo>
                <a:lnTo>
                  <a:pt x="365759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037390" y="2867659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97355" y="760882"/>
            <a:ext cx="2684780" cy="101600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</a:t>
            </a:r>
            <a:endParaRPr sz="2400">
              <a:latin typeface="Arial"/>
              <a:cs typeface="Arial"/>
            </a:endParaRPr>
          </a:p>
          <a:p>
            <a:pPr marL="1513840">
              <a:lnSpc>
                <a:spcPct val="100000"/>
              </a:lnSpc>
              <a:spcBef>
                <a:spcPts val="1145"/>
              </a:spcBef>
            </a:pP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output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98951" y="1751076"/>
            <a:ext cx="1209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ac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va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08605" y="2222499"/>
            <a:ext cx="163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*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06439" y="2094483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4675" y="4293613"/>
            <a:ext cx="1340977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94675" y="4293613"/>
            <a:ext cx="134112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Times New Roman"/>
              <a:cs typeface="Times New Roman"/>
            </a:endParaRPr>
          </a:p>
          <a:p>
            <a:pPr marL="2724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FFT(W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11804" y="3235269"/>
            <a:ext cx="506730" cy="880110"/>
          </a:xfrm>
          <a:custGeom>
            <a:avLst/>
            <a:gdLst/>
            <a:ahLst/>
            <a:cxnLst/>
            <a:rect l="l" t="t" r="r" b="b"/>
            <a:pathLst>
              <a:path w="506730" h="880110">
                <a:moveTo>
                  <a:pt x="506719" y="626172"/>
                </a:moveTo>
                <a:lnTo>
                  <a:pt x="0" y="626172"/>
                </a:lnTo>
                <a:lnTo>
                  <a:pt x="253359" y="879530"/>
                </a:lnTo>
                <a:lnTo>
                  <a:pt x="506719" y="626172"/>
                </a:lnTo>
                <a:close/>
              </a:path>
              <a:path w="506730" h="880110">
                <a:moveTo>
                  <a:pt x="380039" y="0"/>
                </a:moveTo>
                <a:lnTo>
                  <a:pt x="126679" y="0"/>
                </a:lnTo>
                <a:lnTo>
                  <a:pt x="126679" y="626172"/>
                </a:lnTo>
                <a:lnTo>
                  <a:pt x="380039" y="626172"/>
                </a:lnTo>
                <a:lnTo>
                  <a:pt x="38003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04" y="3235269"/>
            <a:ext cx="506730" cy="880110"/>
          </a:xfrm>
          <a:custGeom>
            <a:avLst/>
            <a:gdLst/>
            <a:ahLst/>
            <a:cxnLst/>
            <a:rect l="l" t="t" r="r" b="b"/>
            <a:pathLst>
              <a:path w="506730" h="880110">
                <a:moveTo>
                  <a:pt x="0" y="626172"/>
                </a:moveTo>
                <a:lnTo>
                  <a:pt x="126680" y="626172"/>
                </a:lnTo>
                <a:lnTo>
                  <a:pt x="126680" y="0"/>
                </a:lnTo>
                <a:lnTo>
                  <a:pt x="380039" y="0"/>
                </a:lnTo>
                <a:lnTo>
                  <a:pt x="380039" y="626172"/>
                </a:lnTo>
                <a:lnTo>
                  <a:pt x="506719" y="626172"/>
                </a:lnTo>
                <a:lnTo>
                  <a:pt x="253360" y="879531"/>
                </a:lnTo>
                <a:lnTo>
                  <a:pt x="0" y="626172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505633" y="3324859"/>
            <a:ext cx="118745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  F  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72242" y="4282344"/>
            <a:ext cx="1340976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472242" y="4282344"/>
            <a:ext cx="134112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  <a:spcBef>
                <a:spcPts val="1705"/>
              </a:spcBef>
            </a:pPr>
            <a:r>
              <a:rPr sz="1800" dirty="0">
                <a:latin typeface="Arial"/>
                <a:cs typeface="Arial"/>
              </a:rPr>
              <a:t>FFT(I)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61005" y="4618227"/>
            <a:ext cx="262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01132" y="4618227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00647" y="4282344"/>
            <a:ext cx="1340977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400647" y="4282344"/>
            <a:ext cx="134112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95275">
              <a:lnSpc>
                <a:spcPct val="100000"/>
              </a:lnSpc>
              <a:spcBef>
                <a:spcPts val="1705"/>
              </a:spcBef>
            </a:pPr>
            <a:r>
              <a:rPr sz="1800" dirty="0">
                <a:latin typeface="Arial"/>
                <a:cs typeface="Arial"/>
              </a:rPr>
              <a:t>FFT(O)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92866" y="3276600"/>
            <a:ext cx="506730" cy="880110"/>
          </a:xfrm>
          <a:custGeom>
            <a:avLst/>
            <a:gdLst/>
            <a:ahLst/>
            <a:cxnLst/>
            <a:rect l="l" t="t" r="r" b="b"/>
            <a:pathLst>
              <a:path w="506729" h="880110">
                <a:moveTo>
                  <a:pt x="506718" y="626172"/>
                </a:moveTo>
                <a:lnTo>
                  <a:pt x="0" y="626172"/>
                </a:lnTo>
                <a:lnTo>
                  <a:pt x="253359" y="879530"/>
                </a:lnTo>
                <a:lnTo>
                  <a:pt x="506718" y="626172"/>
                </a:lnTo>
                <a:close/>
              </a:path>
              <a:path w="506729" h="880110">
                <a:moveTo>
                  <a:pt x="380038" y="0"/>
                </a:moveTo>
                <a:lnTo>
                  <a:pt x="126679" y="0"/>
                </a:lnTo>
                <a:lnTo>
                  <a:pt x="126679" y="626172"/>
                </a:lnTo>
                <a:lnTo>
                  <a:pt x="380038" y="626172"/>
                </a:lnTo>
                <a:lnTo>
                  <a:pt x="38003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92866" y="3276600"/>
            <a:ext cx="506730" cy="880110"/>
          </a:xfrm>
          <a:custGeom>
            <a:avLst/>
            <a:gdLst/>
            <a:ahLst/>
            <a:cxnLst/>
            <a:rect l="l" t="t" r="r" b="b"/>
            <a:pathLst>
              <a:path w="506729" h="880110">
                <a:moveTo>
                  <a:pt x="0" y="626172"/>
                </a:moveTo>
                <a:lnTo>
                  <a:pt x="126680" y="626172"/>
                </a:lnTo>
                <a:lnTo>
                  <a:pt x="126680" y="0"/>
                </a:lnTo>
                <a:lnTo>
                  <a:pt x="380039" y="0"/>
                </a:lnTo>
                <a:lnTo>
                  <a:pt x="380039" y="626172"/>
                </a:lnTo>
                <a:lnTo>
                  <a:pt x="506719" y="626172"/>
                </a:lnTo>
                <a:lnTo>
                  <a:pt x="253360" y="879531"/>
                </a:lnTo>
                <a:lnTo>
                  <a:pt x="0" y="626172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86693" y="3364484"/>
            <a:ext cx="118745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  F  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15324" y="3200400"/>
            <a:ext cx="518159" cy="914400"/>
          </a:xfrm>
          <a:custGeom>
            <a:avLst/>
            <a:gdLst/>
            <a:ahLst/>
            <a:cxnLst/>
            <a:rect l="l" t="t" r="r" b="b"/>
            <a:pathLst>
              <a:path w="518159" h="914400">
                <a:moveTo>
                  <a:pt x="388465" y="258977"/>
                </a:moveTo>
                <a:lnTo>
                  <a:pt x="129487" y="258977"/>
                </a:lnTo>
                <a:lnTo>
                  <a:pt x="129487" y="914400"/>
                </a:lnTo>
                <a:lnTo>
                  <a:pt x="388465" y="914400"/>
                </a:lnTo>
                <a:lnTo>
                  <a:pt x="388465" y="258977"/>
                </a:lnTo>
                <a:close/>
              </a:path>
              <a:path w="518159" h="914400">
                <a:moveTo>
                  <a:pt x="258977" y="0"/>
                </a:moveTo>
                <a:lnTo>
                  <a:pt x="0" y="258977"/>
                </a:lnTo>
                <a:lnTo>
                  <a:pt x="517954" y="258977"/>
                </a:lnTo>
                <a:lnTo>
                  <a:pt x="25897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15324" y="3200400"/>
            <a:ext cx="518159" cy="914400"/>
          </a:xfrm>
          <a:custGeom>
            <a:avLst/>
            <a:gdLst/>
            <a:ahLst/>
            <a:cxnLst/>
            <a:rect l="l" t="t" r="r" b="b"/>
            <a:pathLst>
              <a:path w="518159" h="914400">
                <a:moveTo>
                  <a:pt x="0" y="258977"/>
                </a:moveTo>
                <a:lnTo>
                  <a:pt x="258977" y="0"/>
                </a:lnTo>
                <a:lnTo>
                  <a:pt x="517954" y="258977"/>
                </a:lnTo>
                <a:lnTo>
                  <a:pt x="388465" y="258977"/>
                </a:lnTo>
                <a:lnTo>
                  <a:pt x="388465" y="914400"/>
                </a:lnTo>
                <a:lnTo>
                  <a:pt x="129488" y="914400"/>
                </a:lnTo>
                <a:lnTo>
                  <a:pt x="129488" y="258977"/>
                </a:lnTo>
                <a:lnTo>
                  <a:pt x="0" y="258977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014770" y="3343147"/>
            <a:ext cx="118745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875" algn="just">
              <a:lnSpc>
                <a:spcPct val="99400"/>
              </a:lnSpc>
              <a:spcBef>
                <a:spcPts val="10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  F  F  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188467"/>
            <a:ext cx="3023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FFT</a:t>
            </a:r>
            <a:r>
              <a:rPr spc="-80" dirty="0"/>
              <a:t> </a:t>
            </a:r>
            <a:r>
              <a:rPr spc="-5" dirty="0"/>
              <a:t>Overview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139" y="1011428"/>
            <a:ext cx="77501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Convert filter </a:t>
            </a:r>
            <a:r>
              <a:rPr sz="3000" spc="-10" dirty="0">
                <a:latin typeface="Arial"/>
                <a:cs typeface="Arial"/>
              </a:rPr>
              <a:t>and input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10" dirty="0">
                <a:latin typeface="Arial"/>
                <a:cs typeface="Arial"/>
              </a:rPr>
              <a:t>frequency domain 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make </a:t>
            </a:r>
            <a:r>
              <a:rPr sz="3000" spc="-10" dirty="0">
                <a:latin typeface="Arial"/>
                <a:cs typeface="Arial"/>
              </a:rPr>
              <a:t>convolution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simple multiply then  convert back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space</a:t>
            </a:r>
            <a:r>
              <a:rPr sz="3000" spc="-10" dirty="0">
                <a:latin typeface="Arial"/>
                <a:cs typeface="Arial"/>
              </a:rPr>
              <a:t> domain.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5490" y="3144011"/>
            <a:ext cx="96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739" y="2928620"/>
            <a:ext cx="6517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3000" spc="-5" dirty="0">
                <a:latin typeface="Arial"/>
                <a:cs typeface="Arial"/>
              </a:rPr>
              <a:t>Convert direct </a:t>
            </a:r>
            <a:r>
              <a:rPr sz="3000" spc="-10" dirty="0">
                <a:latin typeface="Arial"/>
                <a:cs typeface="Arial"/>
              </a:rPr>
              <a:t>convolution </a:t>
            </a:r>
            <a:r>
              <a:rPr sz="3000" spc="-5" dirty="0">
                <a:latin typeface="Arial"/>
                <a:cs typeface="Arial"/>
              </a:rPr>
              <a:t>O(N</a:t>
            </a:r>
            <a:r>
              <a:rPr sz="3000" spc="-7" baseline="-19444" dirty="0">
                <a:latin typeface="Arial"/>
                <a:cs typeface="Arial"/>
              </a:rPr>
              <a:t>o</a:t>
            </a:r>
            <a:r>
              <a:rPr sz="3000" spc="-7" baseline="25000" dirty="0">
                <a:latin typeface="Arial"/>
                <a:cs typeface="Arial"/>
              </a:rPr>
              <a:t>2</a:t>
            </a:r>
            <a:r>
              <a:rPr sz="3000" spc="-5" dirty="0">
                <a:latin typeface="Arial"/>
                <a:cs typeface="Arial"/>
              </a:rPr>
              <a:t>N</a:t>
            </a:r>
            <a:r>
              <a:rPr sz="3000" spc="-290" dirty="0">
                <a:latin typeface="Arial"/>
                <a:cs typeface="Arial"/>
              </a:rPr>
              <a:t> </a:t>
            </a:r>
            <a:r>
              <a:rPr sz="3000" baseline="25000" dirty="0">
                <a:latin typeface="Arial"/>
                <a:cs typeface="Arial"/>
              </a:rPr>
              <a:t>2</a:t>
            </a:r>
            <a:r>
              <a:rPr sz="3000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739" y="3385820"/>
            <a:ext cx="7741284" cy="298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computation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O(N</a:t>
            </a:r>
            <a:r>
              <a:rPr sz="3000" spc="-7" baseline="-19444" dirty="0">
                <a:latin typeface="Arial"/>
                <a:cs typeface="Arial"/>
              </a:rPr>
              <a:t>o</a:t>
            </a:r>
            <a:r>
              <a:rPr sz="3000" spc="-7" baseline="25000" dirty="0">
                <a:latin typeface="Arial"/>
                <a:cs typeface="Arial"/>
              </a:rPr>
              <a:t>2</a:t>
            </a:r>
            <a:r>
              <a:rPr sz="3000" spc="-5" dirty="0">
                <a:latin typeface="Arial"/>
                <a:cs typeface="Arial"/>
              </a:rPr>
              <a:t>log</a:t>
            </a:r>
            <a:r>
              <a:rPr sz="3000" spc="-7" baseline="-19444" dirty="0">
                <a:latin typeface="Arial"/>
                <a:cs typeface="Arial"/>
              </a:rPr>
              <a:t>2</a:t>
            </a:r>
            <a:r>
              <a:rPr sz="3000" spc="-5" dirty="0">
                <a:latin typeface="Arial"/>
                <a:cs typeface="Arial"/>
              </a:rPr>
              <a:t>N</a:t>
            </a:r>
            <a:r>
              <a:rPr sz="3000" spc="-7" baseline="-19444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Times New Roman"/>
              <a:cs typeface="Times New Roman"/>
            </a:endParaRPr>
          </a:p>
          <a:p>
            <a:pPr marL="381000" marR="348615" indent="-342900">
              <a:lnSpc>
                <a:spcPct val="100000"/>
              </a:lnSpc>
              <a:buChar char="•"/>
              <a:tabLst>
                <a:tab pos="380365" algn="l"/>
                <a:tab pos="381000" algn="l"/>
              </a:tabLst>
            </a:pPr>
            <a:r>
              <a:rPr sz="3000" spc="-5" dirty="0">
                <a:latin typeface="Arial"/>
                <a:cs typeface="Arial"/>
              </a:rPr>
              <a:t>So note that </a:t>
            </a:r>
            <a:r>
              <a:rPr sz="3000" spc="-10" dirty="0">
                <a:latin typeface="Arial"/>
                <a:cs typeface="Arial"/>
              </a:rPr>
              <a:t>computational benefit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dirty="0">
                <a:latin typeface="Arial"/>
                <a:cs typeface="Arial"/>
              </a:rPr>
              <a:t>FFT  </a:t>
            </a:r>
            <a:r>
              <a:rPr sz="3000" spc="-10" dirty="0">
                <a:latin typeface="Arial"/>
                <a:cs typeface="Arial"/>
              </a:rPr>
              <a:t>decreases </a:t>
            </a:r>
            <a:r>
              <a:rPr sz="3000" spc="-5" dirty="0">
                <a:latin typeface="Arial"/>
                <a:cs typeface="Arial"/>
              </a:rPr>
              <a:t>with </a:t>
            </a:r>
            <a:r>
              <a:rPr sz="3000" spc="-10" dirty="0">
                <a:latin typeface="Arial"/>
                <a:cs typeface="Arial"/>
              </a:rPr>
              <a:t>decreasing </a:t>
            </a:r>
            <a:r>
              <a:rPr sz="3000" spc="-5" dirty="0">
                <a:latin typeface="Arial"/>
                <a:cs typeface="Arial"/>
              </a:rPr>
              <a:t>size of</a:t>
            </a:r>
            <a:r>
              <a:rPr sz="3000" spc="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filter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50">
              <a:latin typeface="Times New Roman"/>
              <a:cs typeface="Times New Roman"/>
            </a:endParaRPr>
          </a:p>
          <a:p>
            <a:pPr marL="147193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[Mathieu et al., </a:t>
            </a:r>
            <a:r>
              <a:rPr sz="2000" dirty="0">
                <a:latin typeface="Arial"/>
                <a:cs typeface="Arial"/>
              </a:rPr>
              <a:t>ArXiv 2013, </a:t>
            </a:r>
            <a:r>
              <a:rPr sz="2000" spc="-15" dirty="0">
                <a:latin typeface="Arial"/>
                <a:cs typeface="Arial"/>
              </a:rPr>
              <a:t>Vasilache </a:t>
            </a:r>
            <a:r>
              <a:rPr sz="2000" dirty="0">
                <a:latin typeface="Arial"/>
                <a:cs typeface="Arial"/>
              </a:rPr>
              <a:t>et </a:t>
            </a:r>
            <a:r>
              <a:rPr sz="2000" spc="-5" dirty="0">
                <a:latin typeface="Arial"/>
                <a:cs typeface="Arial"/>
              </a:rPr>
              <a:t>al., </a:t>
            </a:r>
            <a:r>
              <a:rPr sz="2000" dirty="0">
                <a:latin typeface="Arial"/>
                <a:cs typeface="Arial"/>
              </a:rPr>
              <a:t>ArXiv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2014]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0" y="188467"/>
            <a:ext cx="2261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FFT</a:t>
            </a:r>
            <a:r>
              <a:rPr spc="-85" dirty="0"/>
              <a:t> </a:t>
            </a:r>
            <a:r>
              <a:rPr spc="-5" dirty="0"/>
              <a:t>Costs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70093"/>
            <a:ext cx="7943850" cy="336740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Input </a:t>
            </a:r>
            <a:r>
              <a:rPr sz="2800" b="1" dirty="0">
                <a:latin typeface="Arial"/>
                <a:cs typeface="Arial"/>
              </a:rPr>
              <a:t>and </a:t>
            </a:r>
            <a:r>
              <a:rPr sz="2800" b="1" spc="-5" dirty="0">
                <a:latin typeface="Arial"/>
                <a:cs typeface="Arial"/>
              </a:rPr>
              <a:t>Filter matrices are</a:t>
            </a:r>
            <a:r>
              <a:rPr sz="2800" b="1" dirty="0">
                <a:latin typeface="Arial"/>
                <a:cs typeface="Arial"/>
              </a:rPr>
              <a:t> ‘0-completed’,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40"/>
              </a:spcBef>
              <a:tabLst>
                <a:tab pos="839469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b="1" spc="-5" dirty="0">
                <a:latin typeface="Arial"/>
                <a:cs typeface="Arial"/>
              </a:rPr>
              <a:t>i.e., expanded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size E+R-1 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F+S-1</a:t>
            </a:r>
            <a:endParaRPr sz="2400">
              <a:latin typeface="Arial"/>
              <a:cs typeface="Arial"/>
            </a:endParaRPr>
          </a:p>
          <a:p>
            <a:pPr marL="355600" marR="1209675" indent="-342900">
              <a:lnSpc>
                <a:spcPct val="1186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Frequency domain matrices are same  dimensions </a:t>
            </a:r>
            <a:r>
              <a:rPr sz="2800" b="1" dirty="0">
                <a:latin typeface="Arial"/>
                <a:cs typeface="Arial"/>
              </a:rPr>
              <a:t>as </a:t>
            </a:r>
            <a:r>
              <a:rPr sz="2800" b="1" spc="-5" dirty="0">
                <a:latin typeface="Arial"/>
                <a:cs typeface="Arial"/>
              </a:rPr>
              <a:t>input, </a:t>
            </a:r>
            <a:r>
              <a:rPr sz="2800" b="1" dirty="0">
                <a:latin typeface="Arial"/>
                <a:cs typeface="Arial"/>
              </a:rPr>
              <a:t>but</a:t>
            </a:r>
            <a:r>
              <a:rPr sz="2800" b="1" spc="-5" dirty="0">
                <a:latin typeface="Arial"/>
                <a:cs typeface="Arial"/>
              </a:rPr>
              <a:t> complex.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193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FFT often </a:t>
            </a:r>
            <a:r>
              <a:rPr sz="2800" b="1" spc="-5" dirty="0">
                <a:latin typeface="Arial"/>
                <a:cs typeface="Arial"/>
              </a:rPr>
              <a:t>reduces computation, </a:t>
            </a:r>
            <a:r>
              <a:rPr sz="2800" b="1" dirty="0">
                <a:latin typeface="Arial"/>
                <a:cs typeface="Arial"/>
              </a:rPr>
              <a:t>but </a:t>
            </a:r>
            <a:r>
              <a:rPr sz="2800" b="1" spc="-5" dirty="0">
                <a:latin typeface="Arial"/>
                <a:cs typeface="Arial"/>
              </a:rPr>
              <a:t>requires  </a:t>
            </a:r>
            <a:r>
              <a:rPr sz="2800" b="1" dirty="0">
                <a:latin typeface="Arial"/>
                <a:cs typeface="Arial"/>
              </a:rPr>
              <a:t>much </a:t>
            </a:r>
            <a:r>
              <a:rPr sz="2800" b="1" spc="-5" dirty="0">
                <a:latin typeface="Arial"/>
                <a:cs typeface="Arial"/>
              </a:rPr>
              <a:t>more memory </a:t>
            </a:r>
            <a:r>
              <a:rPr sz="2800" b="1" dirty="0">
                <a:latin typeface="Arial"/>
                <a:cs typeface="Arial"/>
              </a:rPr>
              <a:t>space and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bandwidth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0" y="188467"/>
            <a:ext cx="584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Optimization</a:t>
            </a:r>
            <a:r>
              <a:rPr spc="-25" dirty="0"/>
              <a:t> </a:t>
            </a:r>
            <a:r>
              <a:rPr spc="-5" dirty="0"/>
              <a:t>opportunities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85747"/>
            <a:ext cx="8048625" cy="419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0675" indent="-342900">
              <a:lnSpc>
                <a:spcPct val="1183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FFT </a:t>
            </a:r>
            <a:r>
              <a:rPr sz="2400" dirty="0">
                <a:latin typeface="Arial"/>
                <a:cs typeface="Arial"/>
              </a:rPr>
              <a:t>of real </a:t>
            </a:r>
            <a:r>
              <a:rPr sz="2400" spc="-5" dirty="0">
                <a:latin typeface="Arial"/>
                <a:cs typeface="Arial"/>
              </a:rPr>
              <a:t>matrix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symmetric </a:t>
            </a:r>
            <a:r>
              <a:rPr sz="2400" dirty="0">
                <a:latin typeface="Arial"/>
                <a:cs typeface="Arial"/>
              </a:rPr>
              <a:t>allowing one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save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½ 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computes</a:t>
            </a:r>
            <a:endParaRPr sz="2400">
              <a:latin typeface="Arial"/>
              <a:cs typeface="Arial"/>
            </a:endParaRPr>
          </a:p>
          <a:p>
            <a:pPr marL="355600" marR="410209" indent="-342900">
              <a:lnSpc>
                <a:spcPct val="1196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Filters </a:t>
            </a:r>
            <a:r>
              <a:rPr sz="2400" dirty="0">
                <a:latin typeface="Arial"/>
                <a:cs typeface="Arial"/>
              </a:rPr>
              <a:t>can be </a:t>
            </a:r>
            <a:r>
              <a:rPr sz="2400" spc="-5" dirty="0">
                <a:latin typeface="Arial"/>
                <a:cs typeface="Arial"/>
              </a:rPr>
              <a:t>pre-computed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stored, </a:t>
            </a:r>
            <a:r>
              <a:rPr sz="2400" dirty="0">
                <a:latin typeface="Arial"/>
                <a:cs typeface="Arial"/>
              </a:rPr>
              <a:t>but  </a:t>
            </a:r>
            <a:r>
              <a:rPr sz="2400" spc="-5" dirty="0">
                <a:latin typeface="Arial"/>
                <a:cs typeface="Arial"/>
              </a:rPr>
              <a:t>convolutional filter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frequency </a:t>
            </a:r>
            <a:r>
              <a:rPr sz="2400" dirty="0">
                <a:latin typeface="Arial"/>
                <a:cs typeface="Arial"/>
              </a:rPr>
              <a:t>domain is much larger  </a:t>
            </a:r>
            <a:r>
              <a:rPr sz="2400" spc="-5" dirty="0">
                <a:latin typeface="Arial"/>
                <a:cs typeface="Arial"/>
              </a:rPr>
              <a:t>than </a:t>
            </a:r>
            <a:r>
              <a:rPr sz="2400" dirty="0">
                <a:latin typeface="Arial"/>
                <a:cs typeface="Arial"/>
              </a:rPr>
              <a:t>in space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217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 reuse </a:t>
            </a:r>
            <a:r>
              <a:rPr sz="2400" spc="-5" dirty="0">
                <a:latin typeface="Arial"/>
                <a:cs typeface="Arial"/>
              </a:rPr>
              <a:t>frequency </a:t>
            </a:r>
            <a:r>
              <a:rPr sz="2400" dirty="0">
                <a:latin typeface="Arial"/>
                <a:cs typeface="Arial"/>
              </a:rPr>
              <a:t>domain version of input </a:t>
            </a:r>
            <a:r>
              <a:rPr sz="2400" spc="-5" dirty="0">
                <a:latin typeface="Arial"/>
                <a:cs typeface="Arial"/>
              </a:rPr>
              <a:t>for creating 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output </a:t>
            </a:r>
            <a:r>
              <a:rPr sz="2400" dirty="0">
                <a:latin typeface="Arial"/>
                <a:cs typeface="Arial"/>
              </a:rPr>
              <a:t>channels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avoid </a:t>
            </a:r>
            <a:r>
              <a:rPr sz="2400" spc="-5" dirty="0">
                <a:latin typeface="Arial"/>
                <a:cs typeface="Arial"/>
              </a:rPr>
              <a:t>FFT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re-computations</a:t>
            </a:r>
            <a:endParaRPr sz="2400">
              <a:latin typeface="Arial"/>
              <a:cs typeface="Arial"/>
            </a:endParaRPr>
          </a:p>
          <a:p>
            <a:pPr marL="355600" marR="698500" indent="-342900">
              <a:lnSpc>
                <a:spcPct val="1217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accumulate </a:t>
            </a:r>
            <a:r>
              <a:rPr sz="2400" dirty="0">
                <a:latin typeface="Arial"/>
                <a:cs typeface="Arial"/>
              </a:rPr>
              <a:t>across channels </a:t>
            </a:r>
            <a:r>
              <a:rPr sz="2400" spc="-5" dirty="0">
                <a:latin typeface="Arial"/>
                <a:cs typeface="Arial"/>
              </a:rPr>
              <a:t>before performing  </a:t>
            </a:r>
            <a:r>
              <a:rPr sz="2400" dirty="0">
                <a:latin typeface="Arial"/>
                <a:cs typeface="Arial"/>
              </a:rPr>
              <a:t>inverse </a:t>
            </a:r>
            <a:r>
              <a:rPr sz="2400" spc="-5" dirty="0">
                <a:latin typeface="Arial"/>
                <a:cs typeface="Arial"/>
              </a:rPr>
              <a:t>transform to </a:t>
            </a:r>
            <a:r>
              <a:rPr sz="2400" dirty="0">
                <a:latin typeface="Arial"/>
                <a:cs typeface="Arial"/>
              </a:rPr>
              <a:t>reduce number 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IFFT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05" y="188467"/>
            <a:ext cx="863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cuDNN: Speed </a:t>
            </a:r>
            <a:r>
              <a:rPr dirty="0"/>
              <a:t>up </a:t>
            </a:r>
            <a:r>
              <a:rPr spc="-5" dirty="0"/>
              <a:t>with</a:t>
            </a:r>
            <a:r>
              <a:rPr spc="-55" dirty="0"/>
              <a:t> </a:t>
            </a:r>
            <a:r>
              <a:rPr spc="-15" dirty="0"/>
              <a:t>Transformations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834847" y="1431746"/>
            <a:ext cx="5474304" cy="458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03205" y="6268211"/>
            <a:ext cx="1678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Source: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Nvidia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854" y="188467"/>
            <a:ext cx="4107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Optimization</a:t>
            </a:r>
            <a:r>
              <a:rPr spc="-65" dirty="0"/>
              <a:t> </a:t>
            </a:r>
            <a:r>
              <a:rPr spc="-55" dirty="0"/>
              <a:t>Tools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83131"/>
            <a:ext cx="1822450" cy="24123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Halide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TVM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Timeloop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….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0656" y="3423250"/>
            <a:ext cx="589915" cy="2590800"/>
          </a:xfrm>
          <a:custGeom>
            <a:avLst/>
            <a:gdLst/>
            <a:ahLst/>
            <a:cxnLst/>
            <a:rect l="l" t="t" r="r" b="b"/>
            <a:pathLst>
              <a:path w="589915" h="2590800">
                <a:moveTo>
                  <a:pt x="0" y="0"/>
                </a:moveTo>
                <a:lnTo>
                  <a:pt x="589761" y="0"/>
                </a:lnTo>
                <a:lnTo>
                  <a:pt x="589761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0656" y="3423250"/>
            <a:ext cx="589915" cy="2590800"/>
          </a:xfrm>
          <a:custGeom>
            <a:avLst/>
            <a:gdLst/>
            <a:ahLst/>
            <a:cxnLst/>
            <a:rect l="l" t="t" r="r" b="b"/>
            <a:pathLst>
              <a:path w="589915" h="2590800">
                <a:moveTo>
                  <a:pt x="0" y="0"/>
                </a:moveTo>
                <a:lnTo>
                  <a:pt x="589762" y="0"/>
                </a:lnTo>
                <a:lnTo>
                  <a:pt x="589762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272" y="3502987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8" y="0"/>
                </a:lnTo>
                <a:lnTo>
                  <a:pt x="1603308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272" y="3502987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777" y="35029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0" y="2516993"/>
                </a:lnTo>
                <a:lnTo>
                  <a:pt x="46237" y="2590972"/>
                </a:lnTo>
                <a:lnTo>
                  <a:pt x="61211" y="2567014"/>
                </a:lnTo>
                <a:lnTo>
                  <a:pt x="33537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7" y="2522728"/>
                </a:moveTo>
                <a:lnTo>
                  <a:pt x="33537" y="2567014"/>
                </a:lnTo>
                <a:lnTo>
                  <a:pt x="58937" y="2567014"/>
                </a:lnTo>
                <a:lnTo>
                  <a:pt x="58937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7" y="2522728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7" y="2522728"/>
                </a:lnTo>
                <a:lnTo>
                  <a:pt x="58937" y="2567014"/>
                </a:lnTo>
                <a:lnTo>
                  <a:pt x="61211" y="2567014"/>
                </a:lnTo>
                <a:lnTo>
                  <a:pt x="92474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7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7" y="2560279"/>
                </a:lnTo>
                <a:lnTo>
                  <a:pt x="58937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7" y="2522728"/>
                </a:lnTo>
                <a:lnTo>
                  <a:pt x="46237" y="2543048"/>
                </a:lnTo>
                <a:lnTo>
                  <a:pt x="58937" y="2522728"/>
                </a:lnTo>
                <a:lnTo>
                  <a:pt x="58937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7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014" y="46612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063" y="464769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5440" y="3322716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3" y="33536"/>
                </a:lnTo>
                <a:lnTo>
                  <a:pt x="1566263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3" y="58936"/>
                </a:lnTo>
                <a:lnTo>
                  <a:pt x="1566263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3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3" y="57006"/>
                </a:lnTo>
                <a:lnTo>
                  <a:pt x="1566263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3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3" y="35467"/>
                </a:lnTo>
                <a:lnTo>
                  <a:pt x="1566263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79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7937" y="3303879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2" y="0"/>
                </a:lnTo>
                <a:lnTo>
                  <a:pt x="653632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0518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2" y="0"/>
                </a:lnTo>
                <a:lnTo>
                  <a:pt x="589762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0518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3" y="0"/>
                </a:lnTo>
                <a:lnTo>
                  <a:pt x="589763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2363" y="396812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4" y="1206323"/>
                </a:moveTo>
                <a:lnTo>
                  <a:pt x="1808" y="1213758"/>
                </a:lnTo>
                <a:lnTo>
                  <a:pt x="1" y="1221592"/>
                </a:lnTo>
                <a:lnTo>
                  <a:pt x="46238" y="1295572"/>
                </a:lnTo>
                <a:lnTo>
                  <a:pt x="61214" y="1271610"/>
                </a:lnTo>
                <a:lnTo>
                  <a:pt x="33538" y="1271610"/>
                </a:lnTo>
                <a:lnTo>
                  <a:pt x="33538" y="1227327"/>
                </a:lnTo>
                <a:lnTo>
                  <a:pt x="21540" y="1208130"/>
                </a:lnTo>
                <a:lnTo>
                  <a:pt x="13704" y="1206323"/>
                </a:lnTo>
                <a:close/>
              </a:path>
              <a:path w="92710" h="1296035">
                <a:moveTo>
                  <a:pt x="33538" y="1227327"/>
                </a:moveTo>
                <a:lnTo>
                  <a:pt x="33538" y="1271610"/>
                </a:lnTo>
                <a:lnTo>
                  <a:pt x="58938" y="1271610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7"/>
                </a:lnTo>
                <a:lnTo>
                  <a:pt x="33538" y="1227327"/>
                </a:lnTo>
                <a:close/>
              </a:path>
              <a:path w="92710" h="1296035">
                <a:moveTo>
                  <a:pt x="78770" y="1206323"/>
                </a:moveTo>
                <a:lnTo>
                  <a:pt x="70935" y="1208130"/>
                </a:lnTo>
                <a:lnTo>
                  <a:pt x="58938" y="1227327"/>
                </a:lnTo>
                <a:lnTo>
                  <a:pt x="58938" y="1271610"/>
                </a:lnTo>
                <a:lnTo>
                  <a:pt x="61214" y="1271610"/>
                </a:lnTo>
                <a:lnTo>
                  <a:pt x="92475" y="1221592"/>
                </a:lnTo>
                <a:lnTo>
                  <a:pt x="90666" y="1213758"/>
                </a:lnTo>
                <a:lnTo>
                  <a:pt x="78770" y="1206323"/>
                </a:lnTo>
                <a:close/>
              </a:path>
              <a:path w="92710" h="1296035">
                <a:moveTo>
                  <a:pt x="46238" y="1247647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7"/>
                </a:lnTo>
                <a:close/>
              </a:path>
              <a:path w="92710" h="1296035">
                <a:moveTo>
                  <a:pt x="58938" y="1227327"/>
                </a:moveTo>
                <a:lnTo>
                  <a:pt x="46238" y="1247647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7"/>
                </a:lnTo>
                <a:close/>
              </a:path>
              <a:path w="92710" h="1296035">
                <a:moveTo>
                  <a:pt x="46236" y="47924"/>
                </a:moveTo>
                <a:lnTo>
                  <a:pt x="33536" y="68244"/>
                </a:lnTo>
                <a:lnTo>
                  <a:pt x="33538" y="1227327"/>
                </a:lnTo>
                <a:lnTo>
                  <a:pt x="46238" y="1247647"/>
                </a:lnTo>
                <a:lnTo>
                  <a:pt x="58938" y="12273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61"/>
                </a:lnTo>
                <a:lnTo>
                  <a:pt x="61212" y="23961"/>
                </a:lnTo>
                <a:lnTo>
                  <a:pt x="46236" y="0"/>
                </a:lnTo>
                <a:close/>
              </a:path>
              <a:path w="92710" h="1296035">
                <a:moveTo>
                  <a:pt x="61212" y="23961"/>
                </a:moveTo>
                <a:lnTo>
                  <a:pt x="58936" y="23961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12" y="23961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8936" y="23961"/>
                </a:moveTo>
                <a:lnTo>
                  <a:pt x="33536" y="23961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1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4433" y="4431239"/>
            <a:ext cx="98425" cy="369570"/>
          </a:xfrm>
          <a:custGeom>
            <a:avLst/>
            <a:gdLst/>
            <a:ahLst/>
            <a:cxnLst/>
            <a:rect l="l" t="t" r="r" b="b"/>
            <a:pathLst>
              <a:path w="98425" h="369570">
                <a:moveTo>
                  <a:pt x="0" y="0"/>
                </a:moveTo>
                <a:lnTo>
                  <a:pt x="98083" y="0"/>
                </a:lnTo>
                <a:lnTo>
                  <a:pt x="98083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27482" y="4464811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04798" y="3721346"/>
            <a:ext cx="721995" cy="92710"/>
          </a:xfrm>
          <a:custGeom>
            <a:avLst/>
            <a:gdLst/>
            <a:ahLst/>
            <a:cxnLst/>
            <a:rect l="l" t="t" r="r" b="b"/>
            <a:pathLst>
              <a:path w="721995" h="92710">
                <a:moveTo>
                  <a:pt x="73978" y="1"/>
                </a:moveTo>
                <a:lnTo>
                  <a:pt x="0" y="46238"/>
                </a:lnTo>
                <a:lnTo>
                  <a:pt x="73980" y="92475"/>
                </a:lnTo>
                <a:lnTo>
                  <a:pt x="81815" y="90666"/>
                </a:lnTo>
                <a:lnTo>
                  <a:pt x="89248" y="78770"/>
                </a:lnTo>
                <a:lnTo>
                  <a:pt x="87440" y="70935"/>
                </a:lnTo>
                <a:lnTo>
                  <a:pt x="68244" y="58938"/>
                </a:lnTo>
                <a:lnTo>
                  <a:pt x="23962" y="58938"/>
                </a:lnTo>
                <a:lnTo>
                  <a:pt x="23962" y="33538"/>
                </a:lnTo>
                <a:lnTo>
                  <a:pt x="68244" y="33538"/>
                </a:lnTo>
                <a:lnTo>
                  <a:pt x="87441" y="21539"/>
                </a:lnTo>
                <a:lnTo>
                  <a:pt x="89248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721995" h="92710">
                <a:moveTo>
                  <a:pt x="673844" y="46237"/>
                </a:moveTo>
                <a:lnTo>
                  <a:pt x="634328" y="70935"/>
                </a:lnTo>
                <a:lnTo>
                  <a:pt x="632520" y="78771"/>
                </a:lnTo>
                <a:lnTo>
                  <a:pt x="639959" y="90667"/>
                </a:lnTo>
                <a:lnTo>
                  <a:pt x="647790" y="92475"/>
                </a:lnTo>
                <a:lnTo>
                  <a:pt x="701447" y="58938"/>
                </a:lnTo>
                <a:lnTo>
                  <a:pt x="697806" y="58938"/>
                </a:lnTo>
                <a:lnTo>
                  <a:pt x="697806" y="57007"/>
                </a:lnTo>
                <a:lnTo>
                  <a:pt x="691075" y="57007"/>
                </a:lnTo>
                <a:lnTo>
                  <a:pt x="673844" y="46237"/>
                </a:lnTo>
                <a:close/>
              </a:path>
              <a:path w="721995" h="92710">
                <a:moveTo>
                  <a:pt x="68244" y="33538"/>
                </a:moveTo>
                <a:lnTo>
                  <a:pt x="23962" y="33538"/>
                </a:lnTo>
                <a:lnTo>
                  <a:pt x="23962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5" y="35468"/>
                </a:lnTo>
                <a:lnTo>
                  <a:pt x="68244" y="33538"/>
                </a:lnTo>
                <a:close/>
              </a:path>
              <a:path w="721995" h="92710">
                <a:moveTo>
                  <a:pt x="653525" y="33538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653524" y="58938"/>
                </a:lnTo>
                <a:lnTo>
                  <a:pt x="673844" y="46238"/>
                </a:lnTo>
                <a:lnTo>
                  <a:pt x="653525" y="33538"/>
                </a:lnTo>
                <a:close/>
              </a:path>
              <a:path w="721995" h="92710">
                <a:moveTo>
                  <a:pt x="701450" y="33538"/>
                </a:moveTo>
                <a:lnTo>
                  <a:pt x="697806" y="33538"/>
                </a:lnTo>
                <a:lnTo>
                  <a:pt x="697806" y="58938"/>
                </a:lnTo>
                <a:lnTo>
                  <a:pt x="701447" y="58938"/>
                </a:lnTo>
                <a:lnTo>
                  <a:pt x="721768" y="46236"/>
                </a:lnTo>
                <a:lnTo>
                  <a:pt x="701450" y="33538"/>
                </a:lnTo>
                <a:close/>
              </a:path>
              <a:path w="72199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72199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721995" h="92710">
                <a:moveTo>
                  <a:pt x="691075" y="35468"/>
                </a:moveTo>
                <a:lnTo>
                  <a:pt x="673844" y="46238"/>
                </a:lnTo>
                <a:lnTo>
                  <a:pt x="691075" y="57007"/>
                </a:lnTo>
                <a:lnTo>
                  <a:pt x="691075" y="35468"/>
                </a:lnTo>
                <a:close/>
              </a:path>
              <a:path w="721995" h="92710">
                <a:moveTo>
                  <a:pt x="697806" y="35468"/>
                </a:moveTo>
                <a:lnTo>
                  <a:pt x="691075" y="35468"/>
                </a:lnTo>
                <a:lnTo>
                  <a:pt x="691075" y="57007"/>
                </a:lnTo>
                <a:lnTo>
                  <a:pt x="697806" y="57007"/>
                </a:lnTo>
                <a:lnTo>
                  <a:pt x="697806" y="35468"/>
                </a:lnTo>
                <a:close/>
              </a:path>
              <a:path w="72199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721995" h="92710">
                <a:moveTo>
                  <a:pt x="647788" y="0"/>
                </a:moveTo>
                <a:lnTo>
                  <a:pt x="639953" y="1809"/>
                </a:lnTo>
                <a:lnTo>
                  <a:pt x="632519" y="13705"/>
                </a:lnTo>
                <a:lnTo>
                  <a:pt x="634330" y="21540"/>
                </a:lnTo>
                <a:lnTo>
                  <a:pt x="673846" y="46236"/>
                </a:lnTo>
                <a:lnTo>
                  <a:pt x="691075" y="35468"/>
                </a:lnTo>
                <a:lnTo>
                  <a:pt x="697806" y="35468"/>
                </a:lnTo>
                <a:lnTo>
                  <a:pt x="697806" y="33538"/>
                </a:lnTo>
                <a:lnTo>
                  <a:pt x="701450" y="33538"/>
                </a:lnTo>
                <a:lnTo>
                  <a:pt x="64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538" y="3700998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89482" y="36144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4720" y="2496820"/>
            <a:ext cx="85661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5955" y="2687828"/>
            <a:ext cx="161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29754" y="4178300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0568" y="3186793"/>
            <a:ext cx="708025" cy="92710"/>
          </a:xfrm>
          <a:custGeom>
            <a:avLst/>
            <a:gdLst/>
            <a:ahLst/>
            <a:cxnLst/>
            <a:rect l="l" t="t" r="r" b="b"/>
            <a:pathLst>
              <a:path w="708025" h="92710">
                <a:moveTo>
                  <a:pt x="73978" y="0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8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0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78" y="0"/>
                </a:lnTo>
                <a:close/>
              </a:path>
              <a:path w="708025" h="92710">
                <a:moveTo>
                  <a:pt x="660028" y="46236"/>
                </a:moveTo>
                <a:lnTo>
                  <a:pt x="620511" y="70935"/>
                </a:lnTo>
                <a:lnTo>
                  <a:pt x="618705" y="78770"/>
                </a:lnTo>
                <a:lnTo>
                  <a:pt x="626144" y="90666"/>
                </a:lnTo>
                <a:lnTo>
                  <a:pt x="633973" y="92473"/>
                </a:lnTo>
                <a:lnTo>
                  <a:pt x="687633" y="58936"/>
                </a:lnTo>
                <a:lnTo>
                  <a:pt x="683991" y="58936"/>
                </a:lnTo>
                <a:lnTo>
                  <a:pt x="683991" y="57006"/>
                </a:lnTo>
                <a:lnTo>
                  <a:pt x="677260" y="57006"/>
                </a:lnTo>
                <a:lnTo>
                  <a:pt x="660028" y="46236"/>
                </a:lnTo>
                <a:close/>
              </a:path>
              <a:path w="70802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5" y="35467"/>
                </a:lnTo>
                <a:lnTo>
                  <a:pt x="68244" y="33536"/>
                </a:lnTo>
                <a:close/>
              </a:path>
              <a:path w="708025" h="92710">
                <a:moveTo>
                  <a:pt x="639708" y="33536"/>
                </a:moveTo>
                <a:lnTo>
                  <a:pt x="68244" y="33536"/>
                </a:lnTo>
                <a:lnTo>
                  <a:pt x="47924" y="46236"/>
                </a:lnTo>
                <a:lnTo>
                  <a:pt x="68243" y="58936"/>
                </a:lnTo>
                <a:lnTo>
                  <a:pt x="639708" y="58936"/>
                </a:lnTo>
                <a:lnTo>
                  <a:pt x="660028" y="46236"/>
                </a:lnTo>
                <a:lnTo>
                  <a:pt x="639708" y="33536"/>
                </a:lnTo>
                <a:close/>
              </a:path>
              <a:path w="708025" h="92710">
                <a:moveTo>
                  <a:pt x="687633" y="33536"/>
                </a:moveTo>
                <a:lnTo>
                  <a:pt x="683991" y="33536"/>
                </a:lnTo>
                <a:lnTo>
                  <a:pt x="683991" y="58936"/>
                </a:lnTo>
                <a:lnTo>
                  <a:pt x="687633" y="58936"/>
                </a:lnTo>
                <a:lnTo>
                  <a:pt x="707953" y="46236"/>
                </a:lnTo>
                <a:lnTo>
                  <a:pt x="687633" y="33536"/>
                </a:lnTo>
                <a:close/>
              </a:path>
              <a:path w="708025" h="92710">
                <a:moveTo>
                  <a:pt x="30693" y="35467"/>
                </a:moveTo>
                <a:lnTo>
                  <a:pt x="30693" y="57006"/>
                </a:lnTo>
                <a:lnTo>
                  <a:pt x="47924" y="46236"/>
                </a:lnTo>
                <a:lnTo>
                  <a:pt x="30693" y="35467"/>
                </a:lnTo>
                <a:close/>
              </a:path>
              <a:path w="70802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708025" h="92710">
                <a:moveTo>
                  <a:pt x="677260" y="35467"/>
                </a:moveTo>
                <a:lnTo>
                  <a:pt x="660028" y="46236"/>
                </a:lnTo>
                <a:lnTo>
                  <a:pt x="677260" y="57006"/>
                </a:lnTo>
                <a:lnTo>
                  <a:pt x="677260" y="35467"/>
                </a:lnTo>
                <a:close/>
              </a:path>
              <a:path w="708025" h="92710">
                <a:moveTo>
                  <a:pt x="683991" y="35467"/>
                </a:moveTo>
                <a:lnTo>
                  <a:pt x="677260" y="35467"/>
                </a:lnTo>
                <a:lnTo>
                  <a:pt x="677260" y="57006"/>
                </a:lnTo>
                <a:lnTo>
                  <a:pt x="683991" y="57006"/>
                </a:lnTo>
                <a:lnTo>
                  <a:pt x="683991" y="35467"/>
                </a:lnTo>
                <a:close/>
              </a:path>
              <a:path w="708025" h="92710">
                <a:moveTo>
                  <a:pt x="65155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5" y="35467"/>
                </a:lnTo>
                <a:close/>
              </a:path>
              <a:path w="708025" h="92710">
                <a:moveTo>
                  <a:pt x="633973" y="0"/>
                </a:moveTo>
                <a:lnTo>
                  <a:pt x="626138" y="1808"/>
                </a:lnTo>
                <a:lnTo>
                  <a:pt x="618704" y="13704"/>
                </a:lnTo>
                <a:lnTo>
                  <a:pt x="620511" y="21539"/>
                </a:lnTo>
                <a:lnTo>
                  <a:pt x="660028" y="46236"/>
                </a:lnTo>
                <a:lnTo>
                  <a:pt x="677260" y="35467"/>
                </a:lnTo>
                <a:lnTo>
                  <a:pt x="683991" y="35467"/>
                </a:lnTo>
                <a:lnTo>
                  <a:pt x="683991" y="33536"/>
                </a:lnTo>
                <a:lnTo>
                  <a:pt x="687633" y="33536"/>
                </a:lnTo>
                <a:lnTo>
                  <a:pt x="633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9926" y="3088186"/>
            <a:ext cx="143510" cy="290195"/>
          </a:xfrm>
          <a:custGeom>
            <a:avLst/>
            <a:gdLst/>
            <a:ahLst/>
            <a:cxnLst/>
            <a:rect l="l" t="t" r="r" b="b"/>
            <a:pathLst>
              <a:path w="143509" h="290195">
                <a:moveTo>
                  <a:pt x="0" y="0"/>
                </a:moveTo>
                <a:lnTo>
                  <a:pt x="143089" y="0"/>
                </a:lnTo>
                <a:lnTo>
                  <a:pt x="143089" y="289684"/>
                </a:lnTo>
                <a:lnTo>
                  <a:pt x="0" y="2896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02914" y="2687828"/>
            <a:ext cx="185420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R="193675" algn="ct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67571" y="342269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2"/>
                </a:moveTo>
                <a:lnTo>
                  <a:pt x="1808" y="2509158"/>
                </a:lnTo>
                <a:lnTo>
                  <a:pt x="1" y="2516992"/>
                </a:lnTo>
                <a:lnTo>
                  <a:pt x="46238" y="2590971"/>
                </a:lnTo>
                <a:lnTo>
                  <a:pt x="61212" y="2567012"/>
                </a:lnTo>
                <a:lnTo>
                  <a:pt x="33538" y="2567012"/>
                </a:lnTo>
                <a:lnTo>
                  <a:pt x="33538" y="2522727"/>
                </a:lnTo>
                <a:lnTo>
                  <a:pt x="21540" y="2503530"/>
                </a:lnTo>
                <a:lnTo>
                  <a:pt x="13704" y="2501722"/>
                </a:lnTo>
                <a:close/>
              </a:path>
              <a:path w="92709" h="2591435">
                <a:moveTo>
                  <a:pt x="33538" y="2522727"/>
                </a:moveTo>
                <a:lnTo>
                  <a:pt x="33538" y="2567012"/>
                </a:lnTo>
                <a:lnTo>
                  <a:pt x="58938" y="2567012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7"/>
                </a:lnTo>
                <a:lnTo>
                  <a:pt x="33538" y="2522727"/>
                </a:lnTo>
                <a:close/>
              </a:path>
              <a:path w="92709" h="2591435">
                <a:moveTo>
                  <a:pt x="78770" y="2501722"/>
                </a:moveTo>
                <a:lnTo>
                  <a:pt x="70935" y="2503530"/>
                </a:lnTo>
                <a:lnTo>
                  <a:pt x="58938" y="2522727"/>
                </a:lnTo>
                <a:lnTo>
                  <a:pt x="58938" y="2567012"/>
                </a:lnTo>
                <a:lnTo>
                  <a:pt x="61212" y="2567012"/>
                </a:lnTo>
                <a:lnTo>
                  <a:pt x="92475" y="2516992"/>
                </a:lnTo>
                <a:lnTo>
                  <a:pt x="90666" y="2509158"/>
                </a:lnTo>
                <a:lnTo>
                  <a:pt x="78770" y="2501722"/>
                </a:lnTo>
                <a:close/>
              </a:path>
              <a:path w="92709" h="2591435">
                <a:moveTo>
                  <a:pt x="46238" y="2543047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7"/>
                </a:lnTo>
                <a:close/>
              </a:path>
              <a:path w="92709" h="2591435">
                <a:moveTo>
                  <a:pt x="58938" y="2522727"/>
                </a:moveTo>
                <a:lnTo>
                  <a:pt x="46238" y="2543047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7"/>
                </a:lnTo>
                <a:close/>
              </a:path>
              <a:path w="92709" h="2591435">
                <a:moveTo>
                  <a:pt x="46236" y="47924"/>
                </a:moveTo>
                <a:lnTo>
                  <a:pt x="33536" y="68244"/>
                </a:lnTo>
                <a:lnTo>
                  <a:pt x="33538" y="2522727"/>
                </a:lnTo>
                <a:lnTo>
                  <a:pt x="46238" y="2543047"/>
                </a:lnTo>
                <a:lnTo>
                  <a:pt x="58938" y="25227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58"/>
                </a:lnTo>
                <a:lnTo>
                  <a:pt x="61211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8"/>
                </a:moveTo>
                <a:lnTo>
                  <a:pt x="58936" y="23958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3"/>
                </a:lnTo>
                <a:lnTo>
                  <a:pt x="92473" y="73978"/>
                </a:lnTo>
                <a:lnTo>
                  <a:pt x="61211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3809" y="4581018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05857" y="456539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5912120" y="4237227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340" y="1221740"/>
            <a:ext cx="8050530" cy="8915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Matrix–Vector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Multiply </a:t>
            </a:r>
            <a:r>
              <a:rPr sz="2400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inputs </a:t>
            </a:r>
            <a:r>
              <a:rPr sz="2400" dirty="0">
                <a:latin typeface="Arial"/>
                <a:cs typeface="Arial"/>
              </a:rPr>
              <a:t>in all channels by a weight 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0656" y="3423250"/>
            <a:ext cx="589915" cy="2590800"/>
          </a:xfrm>
          <a:custGeom>
            <a:avLst/>
            <a:gdLst/>
            <a:ahLst/>
            <a:cxnLst/>
            <a:rect l="l" t="t" r="r" b="b"/>
            <a:pathLst>
              <a:path w="589915" h="2590800">
                <a:moveTo>
                  <a:pt x="0" y="0"/>
                </a:moveTo>
                <a:lnTo>
                  <a:pt x="589761" y="0"/>
                </a:lnTo>
                <a:lnTo>
                  <a:pt x="589761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0656" y="3423250"/>
            <a:ext cx="589915" cy="2590800"/>
          </a:xfrm>
          <a:custGeom>
            <a:avLst/>
            <a:gdLst/>
            <a:ahLst/>
            <a:cxnLst/>
            <a:rect l="l" t="t" r="r" b="b"/>
            <a:pathLst>
              <a:path w="589915" h="2590800">
                <a:moveTo>
                  <a:pt x="0" y="0"/>
                </a:moveTo>
                <a:lnTo>
                  <a:pt x="589762" y="0"/>
                </a:lnTo>
                <a:lnTo>
                  <a:pt x="589762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272" y="3502987"/>
            <a:ext cx="1603375" cy="2540"/>
          </a:xfrm>
          <a:custGeom>
            <a:avLst/>
            <a:gdLst/>
            <a:ahLst/>
            <a:cxnLst/>
            <a:rect l="l" t="t" r="r" b="b"/>
            <a:pathLst>
              <a:path w="1603375" h="2539">
                <a:moveTo>
                  <a:pt x="0" y="2212"/>
                </a:moveTo>
                <a:lnTo>
                  <a:pt x="1603308" y="2212"/>
                </a:lnTo>
                <a:lnTo>
                  <a:pt x="1603308" y="0"/>
                </a:lnTo>
                <a:lnTo>
                  <a:pt x="0" y="0"/>
                </a:lnTo>
                <a:lnTo>
                  <a:pt x="0" y="2212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272" y="3740302"/>
            <a:ext cx="1603375" cy="2353945"/>
          </a:xfrm>
          <a:custGeom>
            <a:avLst/>
            <a:gdLst/>
            <a:ahLst/>
            <a:cxnLst/>
            <a:rect l="l" t="t" r="r" b="b"/>
            <a:pathLst>
              <a:path w="1603375" h="2353945">
                <a:moveTo>
                  <a:pt x="0" y="2353485"/>
                </a:moveTo>
                <a:lnTo>
                  <a:pt x="1603308" y="2353485"/>
                </a:lnTo>
                <a:lnTo>
                  <a:pt x="1603308" y="0"/>
                </a:lnTo>
                <a:lnTo>
                  <a:pt x="0" y="0"/>
                </a:lnTo>
                <a:lnTo>
                  <a:pt x="0" y="2353485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272" y="3502987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777" y="35029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0" y="2516993"/>
                </a:lnTo>
                <a:lnTo>
                  <a:pt x="46237" y="2590972"/>
                </a:lnTo>
                <a:lnTo>
                  <a:pt x="61211" y="2567014"/>
                </a:lnTo>
                <a:lnTo>
                  <a:pt x="33537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7" y="2522728"/>
                </a:moveTo>
                <a:lnTo>
                  <a:pt x="33537" y="2567014"/>
                </a:lnTo>
                <a:lnTo>
                  <a:pt x="58937" y="2567014"/>
                </a:lnTo>
                <a:lnTo>
                  <a:pt x="58937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7" y="2522728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7" y="2522728"/>
                </a:lnTo>
                <a:lnTo>
                  <a:pt x="58937" y="2567014"/>
                </a:lnTo>
                <a:lnTo>
                  <a:pt x="61211" y="2567014"/>
                </a:lnTo>
                <a:lnTo>
                  <a:pt x="92474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7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7" y="2560279"/>
                </a:lnTo>
                <a:lnTo>
                  <a:pt x="58937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7" y="2522728"/>
                </a:lnTo>
                <a:lnTo>
                  <a:pt x="46237" y="2543048"/>
                </a:lnTo>
                <a:lnTo>
                  <a:pt x="58937" y="2522728"/>
                </a:lnTo>
                <a:lnTo>
                  <a:pt x="58937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7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014" y="46612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9063" y="464769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5440" y="3322716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3" y="33536"/>
                </a:lnTo>
                <a:lnTo>
                  <a:pt x="1566263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3" y="58936"/>
                </a:lnTo>
                <a:lnTo>
                  <a:pt x="1566263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3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3" y="57006"/>
                </a:lnTo>
                <a:lnTo>
                  <a:pt x="1566263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3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3" y="35467"/>
                </a:lnTo>
                <a:lnTo>
                  <a:pt x="1566263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79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7937" y="3303879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2" y="0"/>
                </a:lnTo>
                <a:lnTo>
                  <a:pt x="653632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0518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3" y="0"/>
                </a:lnTo>
                <a:lnTo>
                  <a:pt x="589763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2363" y="396812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4" y="1206323"/>
                </a:moveTo>
                <a:lnTo>
                  <a:pt x="1808" y="1213758"/>
                </a:lnTo>
                <a:lnTo>
                  <a:pt x="1" y="1221592"/>
                </a:lnTo>
                <a:lnTo>
                  <a:pt x="46238" y="1295572"/>
                </a:lnTo>
                <a:lnTo>
                  <a:pt x="61214" y="1271610"/>
                </a:lnTo>
                <a:lnTo>
                  <a:pt x="33538" y="1271610"/>
                </a:lnTo>
                <a:lnTo>
                  <a:pt x="33538" y="1227327"/>
                </a:lnTo>
                <a:lnTo>
                  <a:pt x="21540" y="1208130"/>
                </a:lnTo>
                <a:lnTo>
                  <a:pt x="13704" y="1206323"/>
                </a:lnTo>
                <a:close/>
              </a:path>
              <a:path w="92710" h="1296035">
                <a:moveTo>
                  <a:pt x="33538" y="1227327"/>
                </a:moveTo>
                <a:lnTo>
                  <a:pt x="33538" y="1271610"/>
                </a:lnTo>
                <a:lnTo>
                  <a:pt x="58938" y="1271610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7"/>
                </a:lnTo>
                <a:lnTo>
                  <a:pt x="33538" y="1227327"/>
                </a:lnTo>
                <a:close/>
              </a:path>
              <a:path w="92710" h="1296035">
                <a:moveTo>
                  <a:pt x="78770" y="1206323"/>
                </a:moveTo>
                <a:lnTo>
                  <a:pt x="70935" y="1208130"/>
                </a:lnTo>
                <a:lnTo>
                  <a:pt x="58938" y="1227327"/>
                </a:lnTo>
                <a:lnTo>
                  <a:pt x="58938" y="1271610"/>
                </a:lnTo>
                <a:lnTo>
                  <a:pt x="61214" y="1271610"/>
                </a:lnTo>
                <a:lnTo>
                  <a:pt x="92475" y="1221592"/>
                </a:lnTo>
                <a:lnTo>
                  <a:pt x="90666" y="1213758"/>
                </a:lnTo>
                <a:lnTo>
                  <a:pt x="78770" y="1206323"/>
                </a:lnTo>
                <a:close/>
              </a:path>
              <a:path w="92710" h="1296035">
                <a:moveTo>
                  <a:pt x="46238" y="1247647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7"/>
                </a:lnTo>
                <a:close/>
              </a:path>
              <a:path w="92710" h="1296035">
                <a:moveTo>
                  <a:pt x="58938" y="1227327"/>
                </a:moveTo>
                <a:lnTo>
                  <a:pt x="46238" y="1247647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7"/>
                </a:lnTo>
                <a:close/>
              </a:path>
              <a:path w="92710" h="1296035">
                <a:moveTo>
                  <a:pt x="46236" y="47924"/>
                </a:moveTo>
                <a:lnTo>
                  <a:pt x="33536" y="68244"/>
                </a:lnTo>
                <a:lnTo>
                  <a:pt x="33538" y="1227327"/>
                </a:lnTo>
                <a:lnTo>
                  <a:pt x="46238" y="1247647"/>
                </a:lnTo>
                <a:lnTo>
                  <a:pt x="58938" y="12273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61"/>
                </a:lnTo>
                <a:lnTo>
                  <a:pt x="61212" y="23961"/>
                </a:lnTo>
                <a:lnTo>
                  <a:pt x="46236" y="0"/>
                </a:lnTo>
                <a:close/>
              </a:path>
              <a:path w="92710" h="1296035">
                <a:moveTo>
                  <a:pt x="61212" y="23961"/>
                </a:moveTo>
                <a:lnTo>
                  <a:pt x="58936" y="23961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12" y="23961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8936" y="23961"/>
                </a:moveTo>
                <a:lnTo>
                  <a:pt x="33536" y="23961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1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4433" y="4431239"/>
            <a:ext cx="98425" cy="369570"/>
          </a:xfrm>
          <a:custGeom>
            <a:avLst/>
            <a:gdLst/>
            <a:ahLst/>
            <a:cxnLst/>
            <a:rect l="l" t="t" r="r" b="b"/>
            <a:pathLst>
              <a:path w="98425" h="369570">
                <a:moveTo>
                  <a:pt x="0" y="0"/>
                </a:moveTo>
                <a:lnTo>
                  <a:pt x="98083" y="0"/>
                </a:lnTo>
                <a:lnTo>
                  <a:pt x="98083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27482" y="4464811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04798" y="3721346"/>
            <a:ext cx="721995" cy="92710"/>
          </a:xfrm>
          <a:custGeom>
            <a:avLst/>
            <a:gdLst/>
            <a:ahLst/>
            <a:cxnLst/>
            <a:rect l="l" t="t" r="r" b="b"/>
            <a:pathLst>
              <a:path w="721995" h="92710">
                <a:moveTo>
                  <a:pt x="73978" y="1"/>
                </a:moveTo>
                <a:lnTo>
                  <a:pt x="0" y="46238"/>
                </a:lnTo>
                <a:lnTo>
                  <a:pt x="73980" y="92475"/>
                </a:lnTo>
                <a:lnTo>
                  <a:pt x="81815" y="90666"/>
                </a:lnTo>
                <a:lnTo>
                  <a:pt x="89248" y="78770"/>
                </a:lnTo>
                <a:lnTo>
                  <a:pt x="87440" y="70935"/>
                </a:lnTo>
                <a:lnTo>
                  <a:pt x="68244" y="58938"/>
                </a:lnTo>
                <a:lnTo>
                  <a:pt x="23962" y="58938"/>
                </a:lnTo>
                <a:lnTo>
                  <a:pt x="23962" y="33538"/>
                </a:lnTo>
                <a:lnTo>
                  <a:pt x="68244" y="33538"/>
                </a:lnTo>
                <a:lnTo>
                  <a:pt x="87441" y="21539"/>
                </a:lnTo>
                <a:lnTo>
                  <a:pt x="89248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721995" h="92710">
                <a:moveTo>
                  <a:pt x="673844" y="46237"/>
                </a:moveTo>
                <a:lnTo>
                  <a:pt x="634328" y="70935"/>
                </a:lnTo>
                <a:lnTo>
                  <a:pt x="632520" y="78771"/>
                </a:lnTo>
                <a:lnTo>
                  <a:pt x="639959" y="90667"/>
                </a:lnTo>
                <a:lnTo>
                  <a:pt x="647790" y="92475"/>
                </a:lnTo>
                <a:lnTo>
                  <a:pt x="701447" y="58938"/>
                </a:lnTo>
                <a:lnTo>
                  <a:pt x="697806" y="58938"/>
                </a:lnTo>
                <a:lnTo>
                  <a:pt x="697806" y="57007"/>
                </a:lnTo>
                <a:lnTo>
                  <a:pt x="691075" y="57007"/>
                </a:lnTo>
                <a:lnTo>
                  <a:pt x="673844" y="46237"/>
                </a:lnTo>
                <a:close/>
              </a:path>
              <a:path w="721995" h="92710">
                <a:moveTo>
                  <a:pt x="68244" y="33538"/>
                </a:moveTo>
                <a:lnTo>
                  <a:pt x="23962" y="33538"/>
                </a:lnTo>
                <a:lnTo>
                  <a:pt x="23962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5" y="35468"/>
                </a:lnTo>
                <a:lnTo>
                  <a:pt x="68244" y="33538"/>
                </a:lnTo>
                <a:close/>
              </a:path>
              <a:path w="721995" h="92710">
                <a:moveTo>
                  <a:pt x="653525" y="33538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653524" y="58938"/>
                </a:lnTo>
                <a:lnTo>
                  <a:pt x="673844" y="46238"/>
                </a:lnTo>
                <a:lnTo>
                  <a:pt x="653525" y="33538"/>
                </a:lnTo>
                <a:close/>
              </a:path>
              <a:path w="721995" h="92710">
                <a:moveTo>
                  <a:pt x="701450" y="33538"/>
                </a:moveTo>
                <a:lnTo>
                  <a:pt x="697806" y="33538"/>
                </a:lnTo>
                <a:lnTo>
                  <a:pt x="697806" y="58938"/>
                </a:lnTo>
                <a:lnTo>
                  <a:pt x="701447" y="58938"/>
                </a:lnTo>
                <a:lnTo>
                  <a:pt x="721768" y="46236"/>
                </a:lnTo>
                <a:lnTo>
                  <a:pt x="701450" y="33538"/>
                </a:lnTo>
                <a:close/>
              </a:path>
              <a:path w="72199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72199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721995" h="92710">
                <a:moveTo>
                  <a:pt x="691075" y="35468"/>
                </a:moveTo>
                <a:lnTo>
                  <a:pt x="673844" y="46238"/>
                </a:lnTo>
                <a:lnTo>
                  <a:pt x="691075" y="57007"/>
                </a:lnTo>
                <a:lnTo>
                  <a:pt x="691075" y="35468"/>
                </a:lnTo>
                <a:close/>
              </a:path>
              <a:path w="721995" h="92710">
                <a:moveTo>
                  <a:pt x="697806" y="35468"/>
                </a:moveTo>
                <a:lnTo>
                  <a:pt x="691075" y="35468"/>
                </a:lnTo>
                <a:lnTo>
                  <a:pt x="691075" y="57007"/>
                </a:lnTo>
                <a:lnTo>
                  <a:pt x="697806" y="57007"/>
                </a:lnTo>
                <a:lnTo>
                  <a:pt x="697806" y="35468"/>
                </a:lnTo>
                <a:close/>
              </a:path>
              <a:path w="72199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721995" h="92710">
                <a:moveTo>
                  <a:pt x="647788" y="0"/>
                </a:moveTo>
                <a:lnTo>
                  <a:pt x="639953" y="1809"/>
                </a:lnTo>
                <a:lnTo>
                  <a:pt x="632519" y="13705"/>
                </a:lnTo>
                <a:lnTo>
                  <a:pt x="634330" y="21540"/>
                </a:lnTo>
                <a:lnTo>
                  <a:pt x="673846" y="46236"/>
                </a:lnTo>
                <a:lnTo>
                  <a:pt x="691075" y="35468"/>
                </a:lnTo>
                <a:lnTo>
                  <a:pt x="697806" y="35468"/>
                </a:lnTo>
                <a:lnTo>
                  <a:pt x="697806" y="33538"/>
                </a:lnTo>
                <a:lnTo>
                  <a:pt x="701450" y="33538"/>
                </a:lnTo>
                <a:lnTo>
                  <a:pt x="64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538" y="3700998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89482" y="36144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4720" y="2496820"/>
            <a:ext cx="85661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5955" y="2687828"/>
            <a:ext cx="161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29754" y="4178300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0568" y="3186793"/>
            <a:ext cx="708025" cy="92710"/>
          </a:xfrm>
          <a:custGeom>
            <a:avLst/>
            <a:gdLst/>
            <a:ahLst/>
            <a:cxnLst/>
            <a:rect l="l" t="t" r="r" b="b"/>
            <a:pathLst>
              <a:path w="708025" h="92710">
                <a:moveTo>
                  <a:pt x="73978" y="0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8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0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78" y="0"/>
                </a:lnTo>
                <a:close/>
              </a:path>
              <a:path w="708025" h="92710">
                <a:moveTo>
                  <a:pt x="660028" y="46236"/>
                </a:moveTo>
                <a:lnTo>
                  <a:pt x="620511" y="70935"/>
                </a:lnTo>
                <a:lnTo>
                  <a:pt x="618705" y="78770"/>
                </a:lnTo>
                <a:lnTo>
                  <a:pt x="626144" y="90666"/>
                </a:lnTo>
                <a:lnTo>
                  <a:pt x="633973" y="92473"/>
                </a:lnTo>
                <a:lnTo>
                  <a:pt x="687633" y="58936"/>
                </a:lnTo>
                <a:lnTo>
                  <a:pt x="683991" y="58936"/>
                </a:lnTo>
                <a:lnTo>
                  <a:pt x="683991" y="57006"/>
                </a:lnTo>
                <a:lnTo>
                  <a:pt x="677260" y="57006"/>
                </a:lnTo>
                <a:lnTo>
                  <a:pt x="660028" y="46236"/>
                </a:lnTo>
                <a:close/>
              </a:path>
              <a:path w="70802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5" y="35467"/>
                </a:lnTo>
                <a:lnTo>
                  <a:pt x="68244" y="33536"/>
                </a:lnTo>
                <a:close/>
              </a:path>
              <a:path w="708025" h="92710">
                <a:moveTo>
                  <a:pt x="639708" y="33536"/>
                </a:moveTo>
                <a:lnTo>
                  <a:pt x="68244" y="33536"/>
                </a:lnTo>
                <a:lnTo>
                  <a:pt x="47924" y="46236"/>
                </a:lnTo>
                <a:lnTo>
                  <a:pt x="68243" y="58936"/>
                </a:lnTo>
                <a:lnTo>
                  <a:pt x="639708" y="58936"/>
                </a:lnTo>
                <a:lnTo>
                  <a:pt x="660028" y="46236"/>
                </a:lnTo>
                <a:lnTo>
                  <a:pt x="639708" y="33536"/>
                </a:lnTo>
                <a:close/>
              </a:path>
              <a:path w="708025" h="92710">
                <a:moveTo>
                  <a:pt x="687633" y="33536"/>
                </a:moveTo>
                <a:lnTo>
                  <a:pt x="683991" y="33536"/>
                </a:lnTo>
                <a:lnTo>
                  <a:pt x="683991" y="58936"/>
                </a:lnTo>
                <a:lnTo>
                  <a:pt x="687633" y="58936"/>
                </a:lnTo>
                <a:lnTo>
                  <a:pt x="707953" y="46236"/>
                </a:lnTo>
                <a:lnTo>
                  <a:pt x="687633" y="33536"/>
                </a:lnTo>
                <a:close/>
              </a:path>
              <a:path w="708025" h="92710">
                <a:moveTo>
                  <a:pt x="30693" y="35467"/>
                </a:moveTo>
                <a:lnTo>
                  <a:pt x="30693" y="57006"/>
                </a:lnTo>
                <a:lnTo>
                  <a:pt x="47924" y="46236"/>
                </a:lnTo>
                <a:lnTo>
                  <a:pt x="30693" y="35467"/>
                </a:lnTo>
                <a:close/>
              </a:path>
              <a:path w="70802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708025" h="92710">
                <a:moveTo>
                  <a:pt x="677260" y="35467"/>
                </a:moveTo>
                <a:lnTo>
                  <a:pt x="660028" y="46236"/>
                </a:lnTo>
                <a:lnTo>
                  <a:pt x="677260" y="57006"/>
                </a:lnTo>
                <a:lnTo>
                  <a:pt x="677260" y="35467"/>
                </a:lnTo>
                <a:close/>
              </a:path>
              <a:path w="708025" h="92710">
                <a:moveTo>
                  <a:pt x="683991" y="35467"/>
                </a:moveTo>
                <a:lnTo>
                  <a:pt x="677260" y="35467"/>
                </a:lnTo>
                <a:lnTo>
                  <a:pt x="677260" y="57006"/>
                </a:lnTo>
                <a:lnTo>
                  <a:pt x="683991" y="57006"/>
                </a:lnTo>
                <a:lnTo>
                  <a:pt x="683991" y="35467"/>
                </a:lnTo>
                <a:close/>
              </a:path>
              <a:path w="708025" h="92710">
                <a:moveTo>
                  <a:pt x="65155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5" y="35467"/>
                </a:lnTo>
                <a:close/>
              </a:path>
              <a:path w="708025" h="92710">
                <a:moveTo>
                  <a:pt x="633973" y="0"/>
                </a:moveTo>
                <a:lnTo>
                  <a:pt x="626138" y="1808"/>
                </a:lnTo>
                <a:lnTo>
                  <a:pt x="618704" y="13704"/>
                </a:lnTo>
                <a:lnTo>
                  <a:pt x="620511" y="21539"/>
                </a:lnTo>
                <a:lnTo>
                  <a:pt x="660028" y="46236"/>
                </a:lnTo>
                <a:lnTo>
                  <a:pt x="677260" y="35467"/>
                </a:lnTo>
                <a:lnTo>
                  <a:pt x="683991" y="35467"/>
                </a:lnTo>
                <a:lnTo>
                  <a:pt x="683991" y="33536"/>
                </a:lnTo>
                <a:lnTo>
                  <a:pt x="687633" y="33536"/>
                </a:lnTo>
                <a:lnTo>
                  <a:pt x="633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9926" y="3088186"/>
            <a:ext cx="143510" cy="290195"/>
          </a:xfrm>
          <a:custGeom>
            <a:avLst/>
            <a:gdLst/>
            <a:ahLst/>
            <a:cxnLst/>
            <a:rect l="l" t="t" r="r" b="b"/>
            <a:pathLst>
              <a:path w="143509" h="290195">
                <a:moveTo>
                  <a:pt x="0" y="0"/>
                </a:moveTo>
                <a:lnTo>
                  <a:pt x="143089" y="0"/>
                </a:lnTo>
                <a:lnTo>
                  <a:pt x="143089" y="289684"/>
                </a:lnTo>
                <a:lnTo>
                  <a:pt x="0" y="2896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02914" y="2687828"/>
            <a:ext cx="185420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R="193675" algn="ct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67571" y="342269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2"/>
                </a:moveTo>
                <a:lnTo>
                  <a:pt x="1808" y="2509158"/>
                </a:lnTo>
                <a:lnTo>
                  <a:pt x="1" y="2516992"/>
                </a:lnTo>
                <a:lnTo>
                  <a:pt x="46238" y="2590971"/>
                </a:lnTo>
                <a:lnTo>
                  <a:pt x="61212" y="2567012"/>
                </a:lnTo>
                <a:lnTo>
                  <a:pt x="33538" y="2567012"/>
                </a:lnTo>
                <a:lnTo>
                  <a:pt x="33538" y="2522727"/>
                </a:lnTo>
                <a:lnTo>
                  <a:pt x="21540" y="2503530"/>
                </a:lnTo>
                <a:lnTo>
                  <a:pt x="13704" y="2501722"/>
                </a:lnTo>
                <a:close/>
              </a:path>
              <a:path w="92709" h="2591435">
                <a:moveTo>
                  <a:pt x="33538" y="2522727"/>
                </a:moveTo>
                <a:lnTo>
                  <a:pt x="33538" y="2567012"/>
                </a:lnTo>
                <a:lnTo>
                  <a:pt x="58938" y="2567012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7"/>
                </a:lnTo>
                <a:lnTo>
                  <a:pt x="33538" y="2522727"/>
                </a:lnTo>
                <a:close/>
              </a:path>
              <a:path w="92709" h="2591435">
                <a:moveTo>
                  <a:pt x="78770" y="2501722"/>
                </a:moveTo>
                <a:lnTo>
                  <a:pt x="70935" y="2503530"/>
                </a:lnTo>
                <a:lnTo>
                  <a:pt x="58938" y="2522727"/>
                </a:lnTo>
                <a:lnTo>
                  <a:pt x="58938" y="2567012"/>
                </a:lnTo>
                <a:lnTo>
                  <a:pt x="61212" y="2567012"/>
                </a:lnTo>
                <a:lnTo>
                  <a:pt x="92475" y="2516992"/>
                </a:lnTo>
                <a:lnTo>
                  <a:pt x="90666" y="2509158"/>
                </a:lnTo>
                <a:lnTo>
                  <a:pt x="78770" y="2501722"/>
                </a:lnTo>
                <a:close/>
              </a:path>
              <a:path w="92709" h="2591435">
                <a:moveTo>
                  <a:pt x="46238" y="2543047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7"/>
                </a:lnTo>
                <a:close/>
              </a:path>
              <a:path w="92709" h="2591435">
                <a:moveTo>
                  <a:pt x="58938" y="2522727"/>
                </a:moveTo>
                <a:lnTo>
                  <a:pt x="46238" y="2543047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7"/>
                </a:lnTo>
                <a:close/>
              </a:path>
              <a:path w="92709" h="2591435">
                <a:moveTo>
                  <a:pt x="46236" y="47924"/>
                </a:moveTo>
                <a:lnTo>
                  <a:pt x="33536" y="68244"/>
                </a:lnTo>
                <a:lnTo>
                  <a:pt x="33538" y="2522727"/>
                </a:lnTo>
                <a:lnTo>
                  <a:pt x="46238" y="2543047"/>
                </a:lnTo>
                <a:lnTo>
                  <a:pt x="58938" y="25227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58"/>
                </a:lnTo>
                <a:lnTo>
                  <a:pt x="61211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8"/>
                </a:moveTo>
                <a:lnTo>
                  <a:pt x="58936" y="23958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3"/>
                </a:lnTo>
                <a:lnTo>
                  <a:pt x="92473" y="73978"/>
                </a:lnTo>
                <a:lnTo>
                  <a:pt x="61211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3809" y="4581018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05857" y="456539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2120" y="4237227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340" y="1221740"/>
            <a:ext cx="8050530" cy="8915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Matrix–Vector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Multiply </a:t>
            </a:r>
            <a:r>
              <a:rPr sz="2400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inputs </a:t>
            </a:r>
            <a:r>
              <a:rPr sz="2400" dirty="0">
                <a:latin typeface="Arial"/>
                <a:cs typeface="Arial"/>
              </a:rPr>
              <a:t>in all channels by a weight 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8200" y="3505200"/>
            <a:ext cx="1612265" cy="235585"/>
          </a:xfrm>
          <a:custGeom>
            <a:avLst/>
            <a:gdLst/>
            <a:ahLst/>
            <a:cxnLst/>
            <a:rect l="l" t="t" r="r" b="b"/>
            <a:pathLst>
              <a:path w="1612264" h="235585">
                <a:moveTo>
                  <a:pt x="0" y="0"/>
                </a:moveTo>
                <a:lnTo>
                  <a:pt x="1611999" y="0"/>
                </a:lnTo>
                <a:lnTo>
                  <a:pt x="1611999" y="235102"/>
                </a:lnTo>
                <a:lnTo>
                  <a:pt x="0" y="23510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200" y="3505200"/>
            <a:ext cx="1612265" cy="235585"/>
          </a:xfrm>
          <a:custGeom>
            <a:avLst/>
            <a:gdLst/>
            <a:ahLst/>
            <a:cxnLst/>
            <a:rect l="l" t="t" r="r" b="b"/>
            <a:pathLst>
              <a:path w="1612264" h="235585">
                <a:moveTo>
                  <a:pt x="0" y="0"/>
                </a:moveTo>
                <a:lnTo>
                  <a:pt x="1611999" y="0"/>
                </a:lnTo>
                <a:lnTo>
                  <a:pt x="1611999" y="235103"/>
                </a:lnTo>
                <a:lnTo>
                  <a:pt x="0" y="2351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5241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2" y="0"/>
                </a:lnTo>
                <a:lnTo>
                  <a:pt x="589762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85241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3" y="0"/>
                </a:lnTo>
                <a:lnTo>
                  <a:pt x="589763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02322" y="3417954"/>
            <a:ext cx="578485" cy="193040"/>
          </a:xfrm>
          <a:custGeom>
            <a:avLst/>
            <a:gdLst/>
            <a:ahLst/>
            <a:cxnLst/>
            <a:rect l="l" t="t" r="r" b="b"/>
            <a:pathLst>
              <a:path w="578484" h="193039">
                <a:moveTo>
                  <a:pt x="0" y="0"/>
                </a:moveTo>
                <a:lnTo>
                  <a:pt x="578096" y="0"/>
                </a:lnTo>
                <a:lnTo>
                  <a:pt x="578096" y="192948"/>
                </a:lnTo>
                <a:lnTo>
                  <a:pt x="0" y="1929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2322" y="3417954"/>
            <a:ext cx="578485" cy="193040"/>
          </a:xfrm>
          <a:custGeom>
            <a:avLst/>
            <a:gdLst/>
            <a:ahLst/>
            <a:cxnLst/>
            <a:rect l="l" t="t" r="r" b="b"/>
            <a:pathLst>
              <a:path w="578484" h="193039">
                <a:moveTo>
                  <a:pt x="0" y="0"/>
                </a:moveTo>
                <a:lnTo>
                  <a:pt x="578096" y="0"/>
                </a:lnTo>
                <a:lnTo>
                  <a:pt x="578096" y="192948"/>
                </a:lnTo>
                <a:lnTo>
                  <a:pt x="0" y="19294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Fully-Connected </a:t>
            </a:r>
            <a:r>
              <a:rPr sz="3600" b="1" dirty="0">
                <a:latin typeface="Arial"/>
                <a:cs typeface="Arial"/>
              </a:rPr>
              <a:t>(FC)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0656" y="3423250"/>
            <a:ext cx="589915" cy="2590800"/>
          </a:xfrm>
          <a:custGeom>
            <a:avLst/>
            <a:gdLst/>
            <a:ahLst/>
            <a:cxnLst/>
            <a:rect l="l" t="t" r="r" b="b"/>
            <a:pathLst>
              <a:path w="589915" h="2590800">
                <a:moveTo>
                  <a:pt x="0" y="0"/>
                </a:moveTo>
                <a:lnTo>
                  <a:pt x="589761" y="0"/>
                </a:lnTo>
                <a:lnTo>
                  <a:pt x="589761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0656" y="3423250"/>
            <a:ext cx="589915" cy="2590800"/>
          </a:xfrm>
          <a:custGeom>
            <a:avLst/>
            <a:gdLst/>
            <a:ahLst/>
            <a:cxnLst/>
            <a:rect l="l" t="t" r="r" b="b"/>
            <a:pathLst>
              <a:path w="589915" h="2590800">
                <a:moveTo>
                  <a:pt x="0" y="0"/>
                </a:moveTo>
                <a:lnTo>
                  <a:pt x="589762" y="0"/>
                </a:lnTo>
                <a:lnTo>
                  <a:pt x="589762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272" y="3502987"/>
            <a:ext cx="1603375" cy="238760"/>
          </a:xfrm>
          <a:custGeom>
            <a:avLst/>
            <a:gdLst/>
            <a:ahLst/>
            <a:cxnLst/>
            <a:rect l="l" t="t" r="r" b="b"/>
            <a:pathLst>
              <a:path w="1603375" h="238760">
                <a:moveTo>
                  <a:pt x="0" y="238377"/>
                </a:moveTo>
                <a:lnTo>
                  <a:pt x="1603308" y="238377"/>
                </a:lnTo>
                <a:lnTo>
                  <a:pt x="1603308" y="0"/>
                </a:lnTo>
                <a:lnTo>
                  <a:pt x="0" y="0"/>
                </a:lnTo>
                <a:lnTo>
                  <a:pt x="0" y="238377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272" y="3976468"/>
            <a:ext cx="1603375" cy="2117725"/>
          </a:xfrm>
          <a:custGeom>
            <a:avLst/>
            <a:gdLst/>
            <a:ahLst/>
            <a:cxnLst/>
            <a:rect l="l" t="t" r="r" b="b"/>
            <a:pathLst>
              <a:path w="1603375" h="2117725">
                <a:moveTo>
                  <a:pt x="0" y="2117318"/>
                </a:moveTo>
                <a:lnTo>
                  <a:pt x="1603308" y="2117318"/>
                </a:lnTo>
                <a:lnTo>
                  <a:pt x="1603308" y="0"/>
                </a:lnTo>
                <a:lnTo>
                  <a:pt x="0" y="0"/>
                </a:lnTo>
                <a:lnTo>
                  <a:pt x="0" y="2117318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272" y="3502987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777" y="350290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0" y="2516993"/>
                </a:lnTo>
                <a:lnTo>
                  <a:pt x="46237" y="2590972"/>
                </a:lnTo>
                <a:lnTo>
                  <a:pt x="61211" y="2567014"/>
                </a:lnTo>
                <a:lnTo>
                  <a:pt x="33537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7" y="2522728"/>
                </a:moveTo>
                <a:lnTo>
                  <a:pt x="33537" y="2567014"/>
                </a:lnTo>
                <a:lnTo>
                  <a:pt x="58937" y="2567014"/>
                </a:lnTo>
                <a:lnTo>
                  <a:pt x="58937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7" y="2522728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7" y="2522728"/>
                </a:lnTo>
                <a:lnTo>
                  <a:pt x="58937" y="2567014"/>
                </a:lnTo>
                <a:lnTo>
                  <a:pt x="61211" y="2567014"/>
                </a:lnTo>
                <a:lnTo>
                  <a:pt x="92474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7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7" y="2560279"/>
                </a:lnTo>
                <a:lnTo>
                  <a:pt x="58937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7" y="2522728"/>
                </a:lnTo>
                <a:lnTo>
                  <a:pt x="46237" y="2543048"/>
                </a:lnTo>
                <a:lnTo>
                  <a:pt x="58937" y="2522728"/>
                </a:lnTo>
                <a:lnTo>
                  <a:pt x="58937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7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014" y="466122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9063" y="464769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5440" y="3322716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3" y="33536"/>
                </a:lnTo>
                <a:lnTo>
                  <a:pt x="1566263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3" y="58936"/>
                </a:lnTo>
                <a:lnTo>
                  <a:pt x="1566263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3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3" y="57006"/>
                </a:lnTo>
                <a:lnTo>
                  <a:pt x="1566263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3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3" y="35467"/>
                </a:lnTo>
                <a:lnTo>
                  <a:pt x="1566263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79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7937" y="3303879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2" y="0"/>
                </a:lnTo>
                <a:lnTo>
                  <a:pt x="653632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0518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3" y="0"/>
                </a:lnTo>
                <a:lnTo>
                  <a:pt x="589763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2363" y="396812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4" y="1206323"/>
                </a:moveTo>
                <a:lnTo>
                  <a:pt x="1808" y="1213758"/>
                </a:lnTo>
                <a:lnTo>
                  <a:pt x="1" y="1221592"/>
                </a:lnTo>
                <a:lnTo>
                  <a:pt x="46238" y="1295572"/>
                </a:lnTo>
                <a:lnTo>
                  <a:pt x="61214" y="1271610"/>
                </a:lnTo>
                <a:lnTo>
                  <a:pt x="33538" y="1271610"/>
                </a:lnTo>
                <a:lnTo>
                  <a:pt x="33538" y="1227327"/>
                </a:lnTo>
                <a:lnTo>
                  <a:pt x="21540" y="1208130"/>
                </a:lnTo>
                <a:lnTo>
                  <a:pt x="13704" y="1206323"/>
                </a:lnTo>
                <a:close/>
              </a:path>
              <a:path w="92710" h="1296035">
                <a:moveTo>
                  <a:pt x="33538" y="1227327"/>
                </a:moveTo>
                <a:lnTo>
                  <a:pt x="33538" y="1271610"/>
                </a:lnTo>
                <a:lnTo>
                  <a:pt x="58938" y="1271610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7"/>
                </a:lnTo>
                <a:lnTo>
                  <a:pt x="33538" y="1227327"/>
                </a:lnTo>
                <a:close/>
              </a:path>
              <a:path w="92710" h="1296035">
                <a:moveTo>
                  <a:pt x="78770" y="1206323"/>
                </a:moveTo>
                <a:lnTo>
                  <a:pt x="70935" y="1208130"/>
                </a:lnTo>
                <a:lnTo>
                  <a:pt x="58938" y="1227327"/>
                </a:lnTo>
                <a:lnTo>
                  <a:pt x="58938" y="1271610"/>
                </a:lnTo>
                <a:lnTo>
                  <a:pt x="61214" y="1271610"/>
                </a:lnTo>
                <a:lnTo>
                  <a:pt x="92475" y="1221592"/>
                </a:lnTo>
                <a:lnTo>
                  <a:pt x="90666" y="1213758"/>
                </a:lnTo>
                <a:lnTo>
                  <a:pt x="78770" y="1206323"/>
                </a:lnTo>
                <a:close/>
              </a:path>
              <a:path w="92710" h="1296035">
                <a:moveTo>
                  <a:pt x="46238" y="1247647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7"/>
                </a:lnTo>
                <a:close/>
              </a:path>
              <a:path w="92710" h="1296035">
                <a:moveTo>
                  <a:pt x="58938" y="1227327"/>
                </a:moveTo>
                <a:lnTo>
                  <a:pt x="46238" y="1247647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7"/>
                </a:lnTo>
                <a:close/>
              </a:path>
              <a:path w="92710" h="1296035">
                <a:moveTo>
                  <a:pt x="46236" y="47924"/>
                </a:moveTo>
                <a:lnTo>
                  <a:pt x="33536" y="68244"/>
                </a:lnTo>
                <a:lnTo>
                  <a:pt x="33538" y="1227327"/>
                </a:lnTo>
                <a:lnTo>
                  <a:pt x="46238" y="1247647"/>
                </a:lnTo>
                <a:lnTo>
                  <a:pt x="58938" y="12273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61"/>
                </a:lnTo>
                <a:lnTo>
                  <a:pt x="61212" y="23961"/>
                </a:lnTo>
                <a:lnTo>
                  <a:pt x="46236" y="0"/>
                </a:lnTo>
                <a:close/>
              </a:path>
              <a:path w="92710" h="1296035">
                <a:moveTo>
                  <a:pt x="61212" y="23961"/>
                </a:moveTo>
                <a:lnTo>
                  <a:pt x="58936" y="23961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12" y="23961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8936" y="23961"/>
                </a:moveTo>
                <a:lnTo>
                  <a:pt x="33536" y="23961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1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4433" y="4431239"/>
            <a:ext cx="98425" cy="369570"/>
          </a:xfrm>
          <a:custGeom>
            <a:avLst/>
            <a:gdLst/>
            <a:ahLst/>
            <a:cxnLst/>
            <a:rect l="l" t="t" r="r" b="b"/>
            <a:pathLst>
              <a:path w="98425" h="369570">
                <a:moveTo>
                  <a:pt x="0" y="0"/>
                </a:moveTo>
                <a:lnTo>
                  <a:pt x="98083" y="0"/>
                </a:lnTo>
                <a:lnTo>
                  <a:pt x="98083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27482" y="4464811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04798" y="3721346"/>
            <a:ext cx="721995" cy="92710"/>
          </a:xfrm>
          <a:custGeom>
            <a:avLst/>
            <a:gdLst/>
            <a:ahLst/>
            <a:cxnLst/>
            <a:rect l="l" t="t" r="r" b="b"/>
            <a:pathLst>
              <a:path w="721995" h="92710">
                <a:moveTo>
                  <a:pt x="73978" y="1"/>
                </a:moveTo>
                <a:lnTo>
                  <a:pt x="0" y="46238"/>
                </a:lnTo>
                <a:lnTo>
                  <a:pt x="73980" y="92475"/>
                </a:lnTo>
                <a:lnTo>
                  <a:pt x="81815" y="90666"/>
                </a:lnTo>
                <a:lnTo>
                  <a:pt x="89248" y="78770"/>
                </a:lnTo>
                <a:lnTo>
                  <a:pt x="87440" y="70935"/>
                </a:lnTo>
                <a:lnTo>
                  <a:pt x="68244" y="58938"/>
                </a:lnTo>
                <a:lnTo>
                  <a:pt x="23962" y="58938"/>
                </a:lnTo>
                <a:lnTo>
                  <a:pt x="23962" y="33538"/>
                </a:lnTo>
                <a:lnTo>
                  <a:pt x="68244" y="33538"/>
                </a:lnTo>
                <a:lnTo>
                  <a:pt x="87441" y="21539"/>
                </a:lnTo>
                <a:lnTo>
                  <a:pt x="89248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721995" h="92710">
                <a:moveTo>
                  <a:pt x="673844" y="46237"/>
                </a:moveTo>
                <a:lnTo>
                  <a:pt x="634328" y="70935"/>
                </a:lnTo>
                <a:lnTo>
                  <a:pt x="632520" y="78771"/>
                </a:lnTo>
                <a:lnTo>
                  <a:pt x="639959" y="90667"/>
                </a:lnTo>
                <a:lnTo>
                  <a:pt x="647790" y="92475"/>
                </a:lnTo>
                <a:lnTo>
                  <a:pt x="701447" y="58938"/>
                </a:lnTo>
                <a:lnTo>
                  <a:pt x="697806" y="58938"/>
                </a:lnTo>
                <a:lnTo>
                  <a:pt x="697806" y="57007"/>
                </a:lnTo>
                <a:lnTo>
                  <a:pt x="691075" y="57007"/>
                </a:lnTo>
                <a:lnTo>
                  <a:pt x="673844" y="46237"/>
                </a:lnTo>
                <a:close/>
              </a:path>
              <a:path w="721995" h="92710">
                <a:moveTo>
                  <a:pt x="68244" y="33538"/>
                </a:moveTo>
                <a:lnTo>
                  <a:pt x="23962" y="33538"/>
                </a:lnTo>
                <a:lnTo>
                  <a:pt x="23962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5" y="35468"/>
                </a:lnTo>
                <a:lnTo>
                  <a:pt x="68244" y="33538"/>
                </a:lnTo>
                <a:close/>
              </a:path>
              <a:path w="721995" h="92710">
                <a:moveTo>
                  <a:pt x="653525" y="33538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653524" y="58938"/>
                </a:lnTo>
                <a:lnTo>
                  <a:pt x="673844" y="46238"/>
                </a:lnTo>
                <a:lnTo>
                  <a:pt x="653525" y="33538"/>
                </a:lnTo>
                <a:close/>
              </a:path>
              <a:path w="721995" h="92710">
                <a:moveTo>
                  <a:pt x="701450" y="33538"/>
                </a:moveTo>
                <a:lnTo>
                  <a:pt x="697806" y="33538"/>
                </a:lnTo>
                <a:lnTo>
                  <a:pt x="697806" y="58938"/>
                </a:lnTo>
                <a:lnTo>
                  <a:pt x="701447" y="58938"/>
                </a:lnTo>
                <a:lnTo>
                  <a:pt x="721768" y="46236"/>
                </a:lnTo>
                <a:lnTo>
                  <a:pt x="701450" y="33538"/>
                </a:lnTo>
                <a:close/>
              </a:path>
              <a:path w="72199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72199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721995" h="92710">
                <a:moveTo>
                  <a:pt x="691075" y="35468"/>
                </a:moveTo>
                <a:lnTo>
                  <a:pt x="673844" y="46238"/>
                </a:lnTo>
                <a:lnTo>
                  <a:pt x="691075" y="57007"/>
                </a:lnTo>
                <a:lnTo>
                  <a:pt x="691075" y="35468"/>
                </a:lnTo>
                <a:close/>
              </a:path>
              <a:path w="721995" h="92710">
                <a:moveTo>
                  <a:pt x="697806" y="35468"/>
                </a:moveTo>
                <a:lnTo>
                  <a:pt x="691075" y="35468"/>
                </a:lnTo>
                <a:lnTo>
                  <a:pt x="691075" y="57007"/>
                </a:lnTo>
                <a:lnTo>
                  <a:pt x="697806" y="57007"/>
                </a:lnTo>
                <a:lnTo>
                  <a:pt x="697806" y="35468"/>
                </a:lnTo>
                <a:close/>
              </a:path>
              <a:path w="72199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721995" h="92710">
                <a:moveTo>
                  <a:pt x="647788" y="0"/>
                </a:moveTo>
                <a:lnTo>
                  <a:pt x="639953" y="1809"/>
                </a:lnTo>
                <a:lnTo>
                  <a:pt x="632519" y="13705"/>
                </a:lnTo>
                <a:lnTo>
                  <a:pt x="634330" y="21540"/>
                </a:lnTo>
                <a:lnTo>
                  <a:pt x="673846" y="46236"/>
                </a:lnTo>
                <a:lnTo>
                  <a:pt x="691075" y="35468"/>
                </a:lnTo>
                <a:lnTo>
                  <a:pt x="697806" y="35468"/>
                </a:lnTo>
                <a:lnTo>
                  <a:pt x="697806" y="33538"/>
                </a:lnTo>
                <a:lnTo>
                  <a:pt x="701450" y="33538"/>
                </a:lnTo>
                <a:lnTo>
                  <a:pt x="64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538" y="3700998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89482" y="36144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4720" y="2496820"/>
            <a:ext cx="856615" cy="100012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5955" y="2687828"/>
            <a:ext cx="161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29754" y="4178300"/>
            <a:ext cx="381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0568" y="3186793"/>
            <a:ext cx="708025" cy="92710"/>
          </a:xfrm>
          <a:custGeom>
            <a:avLst/>
            <a:gdLst/>
            <a:ahLst/>
            <a:cxnLst/>
            <a:rect l="l" t="t" r="r" b="b"/>
            <a:pathLst>
              <a:path w="708025" h="92710">
                <a:moveTo>
                  <a:pt x="73978" y="0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8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0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78" y="0"/>
                </a:lnTo>
                <a:close/>
              </a:path>
              <a:path w="708025" h="92710">
                <a:moveTo>
                  <a:pt x="660028" y="46236"/>
                </a:moveTo>
                <a:lnTo>
                  <a:pt x="620511" y="70935"/>
                </a:lnTo>
                <a:lnTo>
                  <a:pt x="618705" y="78770"/>
                </a:lnTo>
                <a:lnTo>
                  <a:pt x="626144" y="90666"/>
                </a:lnTo>
                <a:lnTo>
                  <a:pt x="633973" y="92473"/>
                </a:lnTo>
                <a:lnTo>
                  <a:pt x="687633" y="58936"/>
                </a:lnTo>
                <a:lnTo>
                  <a:pt x="683991" y="58936"/>
                </a:lnTo>
                <a:lnTo>
                  <a:pt x="683991" y="57006"/>
                </a:lnTo>
                <a:lnTo>
                  <a:pt x="677260" y="57006"/>
                </a:lnTo>
                <a:lnTo>
                  <a:pt x="660028" y="46236"/>
                </a:lnTo>
                <a:close/>
              </a:path>
              <a:path w="70802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5" y="35467"/>
                </a:lnTo>
                <a:lnTo>
                  <a:pt x="68244" y="33536"/>
                </a:lnTo>
                <a:close/>
              </a:path>
              <a:path w="708025" h="92710">
                <a:moveTo>
                  <a:pt x="639708" y="33536"/>
                </a:moveTo>
                <a:lnTo>
                  <a:pt x="68244" y="33536"/>
                </a:lnTo>
                <a:lnTo>
                  <a:pt x="47924" y="46236"/>
                </a:lnTo>
                <a:lnTo>
                  <a:pt x="68243" y="58936"/>
                </a:lnTo>
                <a:lnTo>
                  <a:pt x="639708" y="58936"/>
                </a:lnTo>
                <a:lnTo>
                  <a:pt x="660028" y="46236"/>
                </a:lnTo>
                <a:lnTo>
                  <a:pt x="639708" y="33536"/>
                </a:lnTo>
                <a:close/>
              </a:path>
              <a:path w="708025" h="92710">
                <a:moveTo>
                  <a:pt x="687633" y="33536"/>
                </a:moveTo>
                <a:lnTo>
                  <a:pt x="683991" y="33536"/>
                </a:lnTo>
                <a:lnTo>
                  <a:pt x="683991" y="58936"/>
                </a:lnTo>
                <a:lnTo>
                  <a:pt x="687633" y="58936"/>
                </a:lnTo>
                <a:lnTo>
                  <a:pt x="707953" y="46236"/>
                </a:lnTo>
                <a:lnTo>
                  <a:pt x="687633" y="33536"/>
                </a:lnTo>
                <a:close/>
              </a:path>
              <a:path w="708025" h="92710">
                <a:moveTo>
                  <a:pt x="30693" y="35467"/>
                </a:moveTo>
                <a:lnTo>
                  <a:pt x="30693" y="57006"/>
                </a:lnTo>
                <a:lnTo>
                  <a:pt x="47924" y="46236"/>
                </a:lnTo>
                <a:lnTo>
                  <a:pt x="30693" y="35467"/>
                </a:lnTo>
                <a:close/>
              </a:path>
              <a:path w="70802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708025" h="92710">
                <a:moveTo>
                  <a:pt x="677260" y="35467"/>
                </a:moveTo>
                <a:lnTo>
                  <a:pt x="660028" y="46236"/>
                </a:lnTo>
                <a:lnTo>
                  <a:pt x="677260" y="57006"/>
                </a:lnTo>
                <a:lnTo>
                  <a:pt x="677260" y="35467"/>
                </a:lnTo>
                <a:close/>
              </a:path>
              <a:path w="708025" h="92710">
                <a:moveTo>
                  <a:pt x="683991" y="35467"/>
                </a:moveTo>
                <a:lnTo>
                  <a:pt x="677260" y="35467"/>
                </a:lnTo>
                <a:lnTo>
                  <a:pt x="677260" y="57006"/>
                </a:lnTo>
                <a:lnTo>
                  <a:pt x="683991" y="57006"/>
                </a:lnTo>
                <a:lnTo>
                  <a:pt x="683991" y="35467"/>
                </a:lnTo>
                <a:close/>
              </a:path>
              <a:path w="708025" h="92710">
                <a:moveTo>
                  <a:pt x="65155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5" y="35467"/>
                </a:lnTo>
                <a:close/>
              </a:path>
              <a:path w="708025" h="92710">
                <a:moveTo>
                  <a:pt x="633973" y="0"/>
                </a:moveTo>
                <a:lnTo>
                  <a:pt x="626138" y="1808"/>
                </a:lnTo>
                <a:lnTo>
                  <a:pt x="618704" y="13704"/>
                </a:lnTo>
                <a:lnTo>
                  <a:pt x="620511" y="21539"/>
                </a:lnTo>
                <a:lnTo>
                  <a:pt x="660028" y="46236"/>
                </a:lnTo>
                <a:lnTo>
                  <a:pt x="677260" y="35467"/>
                </a:lnTo>
                <a:lnTo>
                  <a:pt x="683991" y="35467"/>
                </a:lnTo>
                <a:lnTo>
                  <a:pt x="683991" y="33536"/>
                </a:lnTo>
                <a:lnTo>
                  <a:pt x="687633" y="33536"/>
                </a:lnTo>
                <a:lnTo>
                  <a:pt x="633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9926" y="3088186"/>
            <a:ext cx="143510" cy="290195"/>
          </a:xfrm>
          <a:custGeom>
            <a:avLst/>
            <a:gdLst/>
            <a:ahLst/>
            <a:cxnLst/>
            <a:rect l="l" t="t" r="r" b="b"/>
            <a:pathLst>
              <a:path w="143509" h="290195">
                <a:moveTo>
                  <a:pt x="0" y="0"/>
                </a:moveTo>
                <a:lnTo>
                  <a:pt x="143089" y="0"/>
                </a:lnTo>
                <a:lnTo>
                  <a:pt x="143089" y="289684"/>
                </a:lnTo>
                <a:lnTo>
                  <a:pt x="0" y="2896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02914" y="2687828"/>
            <a:ext cx="185420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R="193675" algn="ct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67571" y="3422691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2"/>
                </a:moveTo>
                <a:lnTo>
                  <a:pt x="1808" y="2509158"/>
                </a:lnTo>
                <a:lnTo>
                  <a:pt x="1" y="2516992"/>
                </a:lnTo>
                <a:lnTo>
                  <a:pt x="46238" y="2590971"/>
                </a:lnTo>
                <a:lnTo>
                  <a:pt x="61212" y="2567012"/>
                </a:lnTo>
                <a:lnTo>
                  <a:pt x="33538" y="2567012"/>
                </a:lnTo>
                <a:lnTo>
                  <a:pt x="33538" y="2522727"/>
                </a:lnTo>
                <a:lnTo>
                  <a:pt x="21540" y="2503530"/>
                </a:lnTo>
                <a:lnTo>
                  <a:pt x="13704" y="2501722"/>
                </a:lnTo>
                <a:close/>
              </a:path>
              <a:path w="92709" h="2591435">
                <a:moveTo>
                  <a:pt x="33538" y="2522727"/>
                </a:moveTo>
                <a:lnTo>
                  <a:pt x="33538" y="2567012"/>
                </a:lnTo>
                <a:lnTo>
                  <a:pt x="58938" y="2567012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7"/>
                </a:lnTo>
                <a:lnTo>
                  <a:pt x="33538" y="2522727"/>
                </a:lnTo>
                <a:close/>
              </a:path>
              <a:path w="92709" h="2591435">
                <a:moveTo>
                  <a:pt x="78770" y="2501722"/>
                </a:moveTo>
                <a:lnTo>
                  <a:pt x="70935" y="2503530"/>
                </a:lnTo>
                <a:lnTo>
                  <a:pt x="58938" y="2522727"/>
                </a:lnTo>
                <a:lnTo>
                  <a:pt x="58938" y="2567012"/>
                </a:lnTo>
                <a:lnTo>
                  <a:pt x="61212" y="2567012"/>
                </a:lnTo>
                <a:lnTo>
                  <a:pt x="92475" y="2516992"/>
                </a:lnTo>
                <a:lnTo>
                  <a:pt x="90666" y="2509158"/>
                </a:lnTo>
                <a:lnTo>
                  <a:pt x="78770" y="2501722"/>
                </a:lnTo>
                <a:close/>
              </a:path>
              <a:path w="92709" h="2591435">
                <a:moveTo>
                  <a:pt x="46238" y="2543047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7"/>
                </a:lnTo>
                <a:close/>
              </a:path>
              <a:path w="92709" h="2591435">
                <a:moveTo>
                  <a:pt x="58938" y="2522727"/>
                </a:moveTo>
                <a:lnTo>
                  <a:pt x="46238" y="2543047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7"/>
                </a:lnTo>
                <a:close/>
              </a:path>
              <a:path w="92709" h="2591435">
                <a:moveTo>
                  <a:pt x="46236" y="47924"/>
                </a:moveTo>
                <a:lnTo>
                  <a:pt x="33536" y="68244"/>
                </a:lnTo>
                <a:lnTo>
                  <a:pt x="33538" y="2522727"/>
                </a:lnTo>
                <a:lnTo>
                  <a:pt x="46238" y="2543047"/>
                </a:lnTo>
                <a:lnTo>
                  <a:pt x="58938" y="25227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58"/>
                </a:lnTo>
                <a:lnTo>
                  <a:pt x="61211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1" y="23958"/>
                </a:moveTo>
                <a:lnTo>
                  <a:pt x="58936" y="23958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3"/>
                </a:lnTo>
                <a:lnTo>
                  <a:pt x="92473" y="73978"/>
                </a:lnTo>
                <a:lnTo>
                  <a:pt x="61211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3809" y="4581018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05857" y="456539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2120" y="4237227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340" y="1221740"/>
            <a:ext cx="8050530" cy="8915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Matrix–Vector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Multiply </a:t>
            </a:r>
            <a:r>
              <a:rPr sz="2400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inputs </a:t>
            </a:r>
            <a:r>
              <a:rPr sz="2400" dirty="0">
                <a:latin typeface="Arial"/>
                <a:cs typeface="Arial"/>
              </a:rPr>
              <a:t>in all channels by a weight 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8200" y="3741365"/>
            <a:ext cx="1612265" cy="235585"/>
          </a:xfrm>
          <a:custGeom>
            <a:avLst/>
            <a:gdLst/>
            <a:ahLst/>
            <a:cxnLst/>
            <a:rect l="l" t="t" r="r" b="b"/>
            <a:pathLst>
              <a:path w="1612264" h="235585">
                <a:moveTo>
                  <a:pt x="0" y="0"/>
                </a:moveTo>
                <a:lnTo>
                  <a:pt x="1611999" y="0"/>
                </a:lnTo>
                <a:lnTo>
                  <a:pt x="1611999" y="235103"/>
                </a:lnTo>
                <a:lnTo>
                  <a:pt x="0" y="23510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200" y="3741365"/>
            <a:ext cx="1612265" cy="235585"/>
          </a:xfrm>
          <a:custGeom>
            <a:avLst/>
            <a:gdLst/>
            <a:ahLst/>
            <a:cxnLst/>
            <a:rect l="l" t="t" r="r" b="b"/>
            <a:pathLst>
              <a:path w="1612264" h="235585">
                <a:moveTo>
                  <a:pt x="0" y="0"/>
                </a:moveTo>
                <a:lnTo>
                  <a:pt x="1611999" y="0"/>
                </a:lnTo>
                <a:lnTo>
                  <a:pt x="1611999" y="235103"/>
                </a:lnTo>
                <a:lnTo>
                  <a:pt x="0" y="2351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5241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2" y="0"/>
                </a:lnTo>
                <a:lnTo>
                  <a:pt x="589762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85241" y="4013527"/>
            <a:ext cx="589915" cy="1295400"/>
          </a:xfrm>
          <a:custGeom>
            <a:avLst/>
            <a:gdLst/>
            <a:ahLst/>
            <a:cxnLst/>
            <a:rect l="l" t="t" r="r" b="b"/>
            <a:pathLst>
              <a:path w="589914" h="1295400">
                <a:moveTo>
                  <a:pt x="0" y="0"/>
                </a:moveTo>
                <a:lnTo>
                  <a:pt x="589763" y="0"/>
                </a:lnTo>
                <a:lnTo>
                  <a:pt x="589763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02322" y="3617051"/>
            <a:ext cx="578485" cy="193040"/>
          </a:xfrm>
          <a:custGeom>
            <a:avLst/>
            <a:gdLst/>
            <a:ahLst/>
            <a:cxnLst/>
            <a:rect l="l" t="t" r="r" b="b"/>
            <a:pathLst>
              <a:path w="578484" h="193039">
                <a:moveTo>
                  <a:pt x="0" y="0"/>
                </a:moveTo>
                <a:lnTo>
                  <a:pt x="578096" y="0"/>
                </a:lnTo>
                <a:lnTo>
                  <a:pt x="578096" y="192948"/>
                </a:lnTo>
                <a:lnTo>
                  <a:pt x="0" y="1929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2322" y="3617051"/>
            <a:ext cx="578485" cy="193040"/>
          </a:xfrm>
          <a:custGeom>
            <a:avLst/>
            <a:gdLst/>
            <a:ahLst/>
            <a:cxnLst/>
            <a:rect l="l" t="t" r="r" b="b"/>
            <a:pathLst>
              <a:path w="578484" h="193039">
                <a:moveTo>
                  <a:pt x="0" y="0"/>
                </a:moveTo>
                <a:lnTo>
                  <a:pt x="578096" y="0"/>
                </a:lnTo>
                <a:lnTo>
                  <a:pt x="578096" y="192948"/>
                </a:lnTo>
                <a:lnTo>
                  <a:pt x="0" y="19294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73930" y="4071620"/>
            <a:ext cx="151130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25"/>
              </a:lnSpc>
              <a:spcBef>
                <a:spcPts val="100"/>
              </a:spcBef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25"/>
              </a:lnSpc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25"/>
              </a:lnSpc>
              <a:spcBef>
                <a:spcPts val="45"/>
              </a:spcBef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25"/>
              </a:lnSpc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7203356" y="3822699"/>
            <a:ext cx="564515" cy="2178685"/>
          </a:xfrm>
          <a:prstGeom prst="rect">
            <a:avLst/>
          </a:prstGeom>
          <a:solidFill>
            <a:srgbClr val="F2DCDB">
              <a:alpha val="85099"/>
            </a:srgbClr>
          </a:solidFill>
        </p:spPr>
        <p:txBody>
          <a:bodyPr vert="horz" wrap="square" lIns="0" tIns="154940" rIns="0" bIns="0" rtlCol="0">
            <a:spAutoFit/>
          </a:bodyPr>
          <a:lstStyle/>
          <a:p>
            <a:pPr marR="38100" algn="ctr">
              <a:lnSpc>
                <a:spcPts val="2135"/>
              </a:lnSpc>
              <a:spcBef>
                <a:spcPts val="122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 marR="38100" algn="ctr">
              <a:lnSpc>
                <a:spcPts val="2135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 marR="38100" algn="ctr">
              <a:lnSpc>
                <a:spcPts val="2125"/>
              </a:lnSpc>
              <a:spcBef>
                <a:spcPts val="4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  <a:p>
            <a:pPr marR="38100" algn="ctr">
              <a:lnSpc>
                <a:spcPts val="2125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780" y="5062598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75" y="858847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1"/>
                </a:lnTo>
              </a:path>
            </a:pathLst>
          </a:custGeom>
          <a:ln w="698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" y="6519671"/>
            <a:ext cx="393192" cy="216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6525860"/>
            <a:ext cx="317500" cy="210185"/>
          </a:xfrm>
          <a:custGeom>
            <a:avLst/>
            <a:gdLst/>
            <a:ahLst/>
            <a:cxnLst/>
            <a:rect l="l" t="t" r="r" b="b"/>
            <a:pathLst>
              <a:path w="317500" h="210184">
                <a:moveTo>
                  <a:pt x="118397" y="185366"/>
                </a:moveTo>
                <a:lnTo>
                  <a:pt x="118397" y="209979"/>
                </a:lnTo>
                <a:lnTo>
                  <a:pt x="317325" y="209979"/>
                </a:lnTo>
                <a:lnTo>
                  <a:pt x="317325" y="186037"/>
                </a:lnTo>
                <a:lnTo>
                  <a:pt x="126851" y="186037"/>
                </a:lnTo>
                <a:lnTo>
                  <a:pt x="122584" y="185767"/>
                </a:lnTo>
                <a:lnTo>
                  <a:pt x="118397" y="185366"/>
                </a:lnTo>
                <a:close/>
              </a:path>
              <a:path w="317500" h="210184">
                <a:moveTo>
                  <a:pt x="317325" y="111462"/>
                </a:moveTo>
                <a:lnTo>
                  <a:pt x="257322" y="111462"/>
                </a:lnTo>
                <a:lnTo>
                  <a:pt x="264800" y="116206"/>
                </a:lnTo>
                <a:lnTo>
                  <a:pt x="275715" y="122286"/>
                </a:lnTo>
                <a:lnTo>
                  <a:pt x="286451" y="128427"/>
                </a:lnTo>
                <a:lnTo>
                  <a:pt x="216535" y="170634"/>
                </a:lnTo>
                <a:lnTo>
                  <a:pt x="171139" y="181907"/>
                </a:lnTo>
                <a:lnTo>
                  <a:pt x="131287" y="186037"/>
                </a:lnTo>
                <a:lnTo>
                  <a:pt x="317325" y="186037"/>
                </a:lnTo>
                <a:lnTo>
                  <a:pt x="317325" y="111462"/>
                </a:lnTo>
                <a:close/>
              </a:path>
              <a:path w="317500" h="210184">
                <a:moveTo>
                  <a:pt x="118397" y="28331"/>
                </a:moveTo>
                <a:lnTo>
                  <a:pt x="73129" y="39671"/>
                </a:lnTo>
                <a:lnTo>
                  <a:pt x="35404" y="59656"/>
                </a:lnTo>
                <a:lnTo>
                  <a:pt x="9576" y="78686"/>
                </a:lnTo>
                <a:lnTo>
                  <a:pt x="0" y="87162"/>
                </a:lnTo>
                <a:lnTo>
                  <a:pt x="6226" y="101348"/>
                </a:lnTo>
                <a:lnTo>
                  <a:pt x="26469" y="133176"/>
                </a:lnTo>
                <a:lnTo>
                  <a:pt x="63077" y="166547"/>
                </a:lnTo>
                <a:lnTo>
                  <a:pt x="118397" y="185366"/>
                </a:lnTo>
                <a:lnTo>
                  <a:pt x="118397" y="169042"/>
                </a:lnTo>
                <a:lnTo>
                  <a:pt x="77944" y="153353"/>
                </a:lnTo>
                <a:lnTo>
                  <a:pt x="51392" y="126698"/>
                </a:lnTo>
                <a:lnTo>
                  <a:pt x="36848" y="101553"/>
                </a:lnTo>
                <a:lnTo>
                  <a:pt x="32421" y="90398"/>
                </a:lnTo>
                <a:lnTo>
                  <a:pt x="37799" y="83715"/>
                </a:lnTo>
                <a:lnTo>
                  <a:pt x="53927" y="68684"/>
                </a:lnTo>
                <a:lnTo>
                  <a:pt x="80796" y="52833"/>
                </a:lnTo>
                <a:lnTo>
                  <a:pt x="118397" y="43687"/>
                </a:lnTo>
                <a:lnTo>
                  <a:pt x="118397" y="28331"/>
                </a:lnTo>
                <a:close/>
              </a:path>
              <a:path w="317500" h="210184">
                <a:moveTo>
                  <a:pt x="118397" y="151528"/>
                </a:moveTo>
                <a:lnTo>
                  <a:pt x="118397" y="169042"/>
                </a:lnTo>
                <a:lnTo>
                  <a:pt x="122275" y="169534"/>
                </a:lnTo>
                <a:lnTo>
                  <a:pt x="126291" y="169824"/>
                </a:lnTo>
                <a:lnTo>
                  <a:pt x="130483" y="169824"/>
                </a:lnTo>
                <a:lnTo>
                  <a:pt x="167228" y="165154"/>
                </a:lnTo>
                <a:lnTo>
                  <a:pt x="199015" y="152806"/>
                </a:lnTo>
                <a:lnTo>
                  <a:pt x="127758" y="152806"/>
                </a:lnTo>
                <a:lnTo>
                  <a:pt x="122932" y="152331"/>
                </a:lnTo>
                <a:lnTo>
                  <a:pt x="118397" y="151528"/>
                </a:lnTo>
                <a:close/>
              </a:path>
              <a:path w="317500" h="210184">
                <a:moveTo>
                  <a:pt x="317325" y="27998"/>
                </a:moveTo>
                <a:lnTo>
                  <a:pt x="123994" y="27998"/>
                </a:lnTo>
                <a:lnTo>
                  <a:pt x="173045" y="36217"/>
                </a:lnTo>
                <a:lnTo>
                  <a:pt x="210619" y="56668"/>
                </a:lnTo>
                <a:lnTo>
                  <a:pt x="234665" y="77576"/>
                </a:lnTo>
                <a:lnTo>
                  <a:pt x="243136" y="87162"/>
                </a:lnTo>
                <a:lnTo>
                  <a:pt x="233822" y="97419"/>
                </a:lnTo>
                <a:lnTo>
                  <a:pt x="209113" y="119984"/>
                </a:lnTo>
                <a:lnTo>
                  <a:pt x="173860" y="142549"/>
                </a:lnTo>
                <a:lnTo>
                  <a:pt x="132910" y="152806"/>
                </a:lnTo>
                <a:lnTo>
                  <a:pt x="199015" y="152806"/>
                </a:lnTo>
                <a:lnTo>
                  <a:pt x="199785" y="152506"/>
                </a:lnTo>
                <a:lnTo>
                  <a:pt x="229401" y="133928"/>
                </a:lnTo>
                <a:lnTo>
                  <a:pt x="257322" y="111462"/>
                </a:lnTo>
                <a:lnTo>
                  <a:pt x="317325" y="111462"/>
                </a:lnTo>
                <a:lnTo>
                  <a:pt x="317325" y="27998"/>
                </a:lnTo>
                <a:close/>
              </a:path>
              <a:path w="317500" h="210184">
                <a:moveTo>
                  <a:pt x="118397" y="62655"/>
                </a:moveTo>
                <a:lnTo>
                  <a:pt x="92450" y="69091"/>
                </a:lnTo>
                <a:lnTo>
                  <a:pt x="73000" y="79181"/>
                </a:lnTo>
                <a:lnTo>
                  <a:pt x="60789" y="88490"/>
                </a:lnTo>
                <a:lnTo>
                  <a:pt x="56554" y="92579"/>
                </a:lnTo>
                <a:lnTo>
                  <a:pt x="59410" y="100576"/>
                </a:lnTo>
                <a:lnTo>
                  <a:pt x="69323" y="118817"/>
                </a:lnTo>
                <a:lnTo>
                  <a:pt x="88313" y="138677"/>
                </a:lnTo>
                <a:lnTo>
                  <a:pt x="118397" y="151528"/>
                </a:lnTo>
                <a:lnTo>
                  <a:pt x="118397" y="136575"/>
                </a:lnTo>
                <a:lnTo>
                  <a:pt x="101234" y="126296"/>
                </a:lnTo>
                <a:lnTo>
                  <a:pt x="90084" y="112622"/>
                </a:lnTo>
                <a:lnTo>
                  <a:pt x="84019" y="100576"/>
                </a:lnTo>
                <a:lnTo>
                  <a:pt x="82240" y="95545"/>
                </a:lnTo>
                <a:lnTo>
                  <a:pt x="85088" y="92579"/>
                </a:lnTo>
                <a:lnTo>
                  <a:pt x="92685" y="86387"/>
                </a:lnTo>
                <a:lnTo>
                  <a:pt x="104139" y="80603"/>
                </a:lnTo>
                <a:lnTo>
                  <a:pt x="118348" y="79052"/>
                </a:lnTo>
                <a:lnTo>
                  <a:pt x="118397" y="62655"/>
                </a:lnTo>
                <a:close/>
              </a:path>
              <a:path w="317500" h="210184">
                <a:moveTo>
                  <a:pt x="118397" y="79061"/>
                </a:moveTo>
                <a:lnTo>
                  <a:pt x="118397" y="136575"/>
                </a:lnTo>
                <a:lnTo>
                  <a:pt x="122978" y="138112"/>
                </a:lnTo>
                <a:lnTo>
                  <a:pt x="128058" y="139028"/>
                </a:lnTo>
                <a:lnTo>
                  <a:pt x="133734" y="139028"/>
                </a:lnTo>
                <a:lnTo>
                  <a:pt x="162262" y="131050"/>
                </a:lnTo>
                <a:lnTo>
                  <a:pt x="186599" y="113500"/>
                </a:lnTo>
                <a:lnTo>
                  <a:pt x="189342" y="110658"/>
                </a:lnTo>
                <a:lnTo>
                  <a:pt x="154798" y="110658"/>
                </a:lnTo>
                <a:lnTo>
                  <a:pt x="146827" y="97527"/>
                </a:lnTo>
                <a:lnTo>
                  <a:pt x="139617" y="88185"/>
                </a:lnTo>
                <a:lnTo>
                  <a:pt x="130897" y="82181"/>
                </a:lnTo>
                <a:lnTo>
                  <a:pt x="118397" y="79061"/>
                </a:lnTo>
                <a:close/>
              </a:path>
              <a:path w="317500" h="210184">
                <a:moveTo>
                  <a:pt x="181059" y="62038"/>
                </a:moveTo>
                <a:lnTo>
                  <a:pt x="128862" y="62038"/>
                </a:lnTo>
                <a:lnTo>
                  <a:pt x="151152" y="66077"/>
                </a:lnTo>
                <a:lnTo>
                  <a:pt x="167793" y="74964"/>
                </a:lnTo>
                <a:lnTo>
                  <a:pt x="178204" y="83852"/>
                </a:lnTo>
                <a:lnTo>
                  <a:pt x="181803" y="87891"/>
                </a:lnTo>
                <a:lnTo>
                  <a:pt x="154798" y="110658"/>
                </a:lnTo>
                <a:lnTo>
                  <a:pt x="189342" y="110658"/>
                </a:lnTo>
                <a:lnTo>
                  <a:pt x="203545" y="95950"/>
                </a:lnTo>
                <a:lnTo>
                  <a:pt x="209904" y="87972"/>
                </a:lnTo>
                <a:lnTo>
                  <a:pt x="203776" y="80779"/>
                </a:lnTo>
                <a:lnTo>
                  <a:pt x="186403" y="65074"/>
                </a:lnTo>
                <a:lnTo>
                  <a:pt x="181059" y="62038"/>
                </a:lnTo>
                <a:close/>
              </a:path>
              <a:path w="317500" h="210184">
                <a:moveTo>
                  <a:pt x="118397" y="79052"/>
                </a:moveTo>
                <a:close/>
              </a:path>
              <a:path w="317500" h="210184">
                <a:moveTo>
                  <a:pt x="123994" y="43399"/>
                </a:moveTo>
                <a:lnTo>
                  <a:pt x="122099" y="43458"/>
                </a:lnTo>
                <a:lnTo>
                  <a:pt x="120239" y="43557"/>
                </a:lnTo>
                <a:lnTo>
                  <a:pt x="118397" y="43687"/>
                </a:lnTo>
                <a:lnTo>
                  <a:pt x="118397" y="62655"/>
                </a:lnTo>
                <a:lnTo>
                  <a:pt x="121790" y="62293"/>
                </a:lnTo>
                <a:lnTo>
                  <a:pt x="125246" y="62038"/>
                </a:lnTo>
                <a:lnTo>
                  <a:pt x="181059" y="62038"/>
                </a:lnTo>
                <a:lnTo>
                  <a:pt x="159303" y="49676"/>
                </a:lnTo>
                <a:lnTo>
                  <a:pt x="123994" y="43399"/>
                </a:lnTo>
                <a:close/>
              </a:path>
              <a:path w="317500" h="210184">
                <a:moveTo>
                  <a:pt x="317325" y="0"/>
                </a:moveTo>
                <a:lnTo>
                  <a:pt x="118397" y="0"/>
                </a:lnTo>
                <a:lnTo>
                  <a:pt x="118397" y="28331"/>
                </a:lnTo>
                <a:lnTo>
                  <a:pt x="120260" y="28183"/>
                </a:lnTo>
                <a:lnTo>
                  <a:pt x="122123" y="28065"/>
                </a:lnTo>
                <a:lnTo>
                  <a:pt x="123994" y="27998"/>
                </a:lnTo>
                <a:lnTo>
                  <a:pt x="317325" y="27998"/>
                </a:lnTo>
                <a:lnTo>
                  <a:pt x="317325" y="0"/>
                </a:lnTo>
                <a:close/>
              </a:path>
            </a:pathLst>
          </a:custGeom>
          <a:solidFill>
            <a:srgbClr val="81B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726" y="4701016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4" y="1282523"/>
                </a:moveTo>
                <a:lnTo>
                  <a:pt x="1808" y="1289958"/>
                </a:lnTo>
                <a:lnTo>
                  <a:pt x="1" y="1297792"/>
                </a:lnTo>
                <a:lnTo>
                  <a:pt x="46238" y="1371772"/>
                </a:lnTo>
                <a:lnTo>
                  <a:pt x="61214" y="1347810"/>
                </a:lnTo>
                <a:lnTo>
                  <a:pt x="33538" y="1347810"/>
                </a:lnTo>
                <a:lnTo>
                  <a:pt x="33538" y="1303527"/>
                </a:lnTo>
                <a:lnTo>
                  <a:pt x="21540" y="1284330"/>
                </a:lnTo>
                <a:lnTo>
                  <a:pt x="13704" y="1282523"/>
                </a:lnTo>
                <a:close/>
              </a:path>
              <a:path w="92710" h="1372235">
                <a:moveTo>
                  <a:pt x="33538" y="1303527"/>
                </a:moveTo>
                <a:lnTo>
                  <a:pt x="33538" y="1347810"/>
                </a:lnTo>
                <a:lnTo>
                  <a:pt x="58938" y="1347810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8" y="1323847"/>
                </a:lnTo>
                <a:lnTo>
                  <a:pt x="33538" y="1303527"/>
                </a:lnTo>
                <a:close/>
              </a:path>
              <a:path w="92710" h="1372235">
                <a:moveTo>
                  <a:pt x="78770" y="1282523"/>
                </a:moveTo>
                <a:lnTo>
                  <a:pt x="70935" y="1284330"/>
                </a:lnTo>
                <a:lnTo>
                  <a:pt x="58938" y="1303527"/>
                </a:lnTo>
                <a:lnTo>
                  <a:pt x="58938" y="1347810"/>
                </a:lnTo>
                <a:lnTo>
                  <a:pt x="61214" y="1347810"/>
                </a:lnTo>
                <a:lnTo>
                  <a:pt x="92475" y="1297792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10" h="1372235">
                <a:moveTo>
                  <a:pt x="46238" y="1323847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8" y="1323847"/>
                </a:lnTo>
                <a:close/>
              </a:path>
              <a:path w="92710" h="1372235">
                <a:moveTo>
                  <a:pt x="58938" y="1303527"/>
                </a:moveTo>
                <a:lnTo>
                  <a:pt x="46238" y="1323847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7"/>
                </a:lnTo>
                <a:close/>
              </a:path>
              <a:path w="92710" h="1372235">
                <a:moveTo>
                  <a:pt x="46236" y="47924"/>
                </a:moveTo>
                <a:lnTo>
                  <a:pt x="33536" y="68244"/>
                </a:lnTo>
                <a:lnTo>
                  <a:pt x="33538" y="1303527"/>
                </a:lnTo>
                <a:lnTo>
                  <a:pt x="46238" y="1323847"/>
                </a:lnTo>
                <a:lnTo>
                  <a:pt x="58938" y="1303527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56"/>
                </a:lnTo>
                <a:lnTo>
                  <a:pt x="61209" y="23956"/>
                </a:lnTo>
                <a:lnTo>
                  <a:pt x="46236" y="0"/>
                </a:lnTo>
                <a:close/>
              </a:path>
              <a:path w="92710" h="1372235">
                <a:moveTo>
                  <a:pt x="61209" y="23956"/>
                </a:moveTo>
                <a:lnTo>
                  <a:pt x="58936" y="23956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09" y="23956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372235">
                <a:moveTo>
                  <a:pt x="58936" y="23956"/>
                </a:moveTo>
                <a:lnTo>
                  <a:pt x="33536" y="23956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6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962" y="5249743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9234" y="523595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9755" y="433978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9755" y="433978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9159" y="4724869"/>
            <a:ext cx="1848485" cy="994410"/>
          </a:xfrm>
          <a:custGeom>
            <a:avLst/>
            <a:gdLst/>
            <a:ahLst/>
            <a:cxnLst/>
            <a:rect l="l" t="t" r="r" b="b"/>
            <a:pathLst>
              <a:path w="1848484" h="994410">
                <a:moveTo>
                  <a:pt x="0" y="994353"/>
                </a:moveTo>
                <a:lnTo>
                  <a:pt x="184814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8668" y="6147017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8" y="0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5" y="33536"/>
                </a:lnTo>
                <a:lnTo>
                  <a:pt x="87440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8" y="0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4" y="78770"/>
                </a:lnTo>
                <a:lnTo>
                  <a:pt x="1289963" y="90666"/>
                </a:lnTo>
                <a:lnTo>
                  <a:pt x="1297792" y="92473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3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6" y="35467"/>
                </a:lnTo>
                <a:lnTo>
                  <a:pt x="68243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3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9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7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7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7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4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4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9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2" y="0"/>
                </a:moveTo>
                <a:lnTo>
                  <a:pt x="1289958" y="1808"/>
                </a:lnTo>
                <a:lnTo>
                  <a:pt x="1282523" y="13704"/>
                </a:lnTo>
                <a:lnTo>
                  <a:pt x="1284330" y="21539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1675" y="619325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43903" y="6055867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95196" y="4326390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5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5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2" y="348129"/>
                </a:lnTo>
                <a:lnTo>
                  <a:pt x="14860" y="332501"/>
                </a:lnTo>
                <a:lnTo>
                  <a:pt x="34774" y="328458"/>
                </a:lnTo>
                <a:lnTo>
                  <a:pt x="40779" y="305260"/>
                </a:lnTo>
                <a:close/>
              </a:path>
              <a:path w="381635" h="361950">
                <a:moveTo>
                  <a:pt x="80443" y="319187"/>
                </a:moveTo>
                <a:lnTo>
                  <a:pt x="58256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5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5" h="361950">
                <a:moveTo>
                  <a:pt x="34774" y="328458"/>
                </a:moveTo>
                <a:lnTo>
                  <a:pt x="14860" y="332501"/>
                </a:lnTo>
                <a:lnTo>
                  <a:pt x="29682" y="348129"/>
                </a:lnTo>
                <a:lnTo>
                  <a:pt x="34774" y="328458"/>
                </a:lnTo>
                <a:close/>
              </a:path>
              <a:path w="381635" h="361950">
                <a:moveTo>
                  <a:pt x="58256" y="323691"/>
                </a:moveTo>
                <a:lnTo>
                  <a:pt x="34774" y="328458"/>
                </a:lnTo>
                <a:lnTo>
                  <a:pt x="29682" y="348129"/>
                </a:lnTo>
                <a:lnTo>
                  <a:pt x="32487" y="348129"/>
                </a:lnTo>
                <a:lnTo>
                  <a:pt x="58256" y="323691"/>
                </a:lnTo>
                <a:close/>
              </a:path>
              <a:path w="381635" h="361950">
                <a:moveTo>
                  <a:pt x="346350" y="32977"/>
                </a:moveTo>
                <a:lnTo>
                  <a:pt x="322867" y="37745"/>
                </a:lnTo>
                <a:lnTo>
                  <a:pt x="40779" y="305260"/>
                </a:lnTo>
                <a:lnTo>
                  <a:pt x="34774" y="328458"/>
                </a:lnTo>
                <a:lnTo>
                  <a:pt x="58256" y="323691"/>
                </a:lnTo>
                <a:lnTo>
                  <a:pt x="340345" y="56174"/>
                </a:lnTo>
                <a:lnTo>
                  <a:pt x="346350" y="32977"/>
                </a:lnTo>
                <a:close/>
              </a:path>
              <a:path w="381635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5" y="56174"/>
                </a:lnTo>
                <a:lnTo>
                  <a:pt x="334672" y="78089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4"/>
                </a:lnTo>
                <a:lnTo>
                  <a:pt x="379242" y="7273"/>
                </a:lnTo>
                <a:close/>
              </a:path>
              <a:path w="381635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4"/>
                </a:lnTo>
                <a:lnTo>
                  <a:pt x="346350" y="32977"/>
                </a:lnTo>
                <a:lnTo>
                  <a:pt x="340345" y="56174"/>
                </a:lnTo>
                <a:lnTo>
                  <a:pt x="372477" y="25703"/>
                </a:lnTo>
                <a:lnTo>
                  <a:pt x="360720" y="13305"/>
                </a:lnTo>
                <a:close/>
              </a:path>
              <a:path w="381635" h="361950">
                <a:moveTo>
                  <a:pt x="381125" y="0"/>
                </a:moveTo>
                <a:lnTo>
                  <a:pt x="295629" y="17355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5" h="361950">
                <a:moveTo>
                  <a:pt x="354999" y="7273"/>
                </a:moveTo>
                <a:lnTo>
                  <a:pt x="322867" y="37745"/>
                </a:lnTo>
                <a:lnTo>
                  <a:pt x="346350" y="32977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5" h="361950">
                <a:moveTo>
                  <a:pt x="351443" y="13305"/>
                </a:moveTo>
                <a:lnTo>
                  <a:pt x="346350" y="32977"/>
                </a:lnTo>
                <a:lnTo>
                  <a:pt x="366265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31510" y="5117462"/>
            <a:ext cx="342265" cy="3422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ts val="2070"/>
              </a:lnSpc>
              <a:spcBef>
                <a:spcPts val="6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9755" y="433978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8900000">
            <a:off x="4670730" y="570158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8900000">
            <a:off x="4646926" y="436960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4955" y="463384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solidFill>
            <a:srgbClr val="8EB4E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4955" y="463384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4955" y="4633847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8755" y="470110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8755" y="470110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8755" y="4701102"/>
            <a:ext cx="1369695" cy="1370330"/>
          </a:xfrm>
          <a:custGeom>
            <a:avLst/>
            <a:gdLst/>
            <a:ahLst/>
            <a:cxnLst/>
            <a:rect l="l" t="t" r="r" b="b"/>
            <a:pathLst>
              <a:path w="1369695" h="1370329">
                <a:moveTo>
                  <a:pt x="0" y="0"/>
                </a:moveTo>
                <a:lnTo>
                  <a:pt x="1369378" y="0"/>
                </a:lnTo>
                <a:lnTo>
                  <a:pt x="1369378" y="1370058"/>
                </a:lnTo>
                <a:lnTo>
                  <a:pt x="0" y="137005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90789" y="4396589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6"/>
                </a:lnTo>
                <a:lnTo>
                  <a:pt x="60455" y="192440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79140" y="430936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8900000">
            <a:off x="3321440" y="434522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9197" y="4712790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>
                <a:moveTo>
                  <a:pt x="0" y="0"/>
                </a:moveTo>
                <a:lnTo>
                  <a:pt x="1944761" y="0"/>
                </a:lnTo>
              </a:path>
            </a:pathLst>
          </a:custGeom>
          <a:ln w="432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0983" y="4724869"/>
            <a:ext cx="2226310" cy="1347470"/>
          </a:xfrm>
          <a:custGeom>
            <a:avLst/>
            <a:gdLst/>
            <a:ahLst/>
            <a:cxnLst/>
            <a:rect l="l" t="t" r="r" b="b"/>
            <a:pathLst>
              <a:path w="2226309" h="1347470">
                <a:moveTo>
                  <a:pt x="0" y="1347441"/>
                </a:moveTo>
                <a:lnTo>
                  <a:pt x="2226316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6223" y="4351342"/>
            <a:ext cx="1841500" cy="374015"/>
          </a:xfrm>
          <a:custGeom>
            <a:avLst/>
            <a:gdLst/>
            <a:ahLst/>
            <a:cxnLst/>
            <a:rect l="l" t="t" r="r" b="b"/>
            <a:pathLst>
              <a:path w="1841500" h="374014">
                <a:moveTo>
                  <a:pt x="0" y="0"/>
                </a:moveTo>
                <a:lnTo>
                  <a:pt x="1841077" y="373527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46141" y="5611875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74800" y="188467"/>
            <a:ext cx="599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Fully-Connected </a:t>
            </a:r>
            <a:r>
              <a:rPr dirty="0"/>
              <a:t>(FC)</a:t>
            </a:r>
            <a:r>
              <a:rPr spc="-30" dirty="0"/>
              <a:t> </a:t>
            </a:r>
            <a:r>
              <a:rPr spc="-5" dirty="0"/>
              <a:t>Layer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16266" y="3787140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5141" y="192994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2"/>
                </a:lnTo>
                <a:lnTo>
                  <a:pt x="34774" y="328459"/>
                </a:lnTo>
                <a:lnTo>
                  <a:pt x="40779" y="305260"/>
                </a:lnTo>
                <a:close/>
              </a:path>
              <a:path w="381634" h="361950">
                <a:moveTo>
                  <a:pt x="80443" y="319187"/>
                </a:moveTo>
                <a:lnTo>
                  <a:pt x="58256" y="323692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4" h="361950">
                <a:moveTo>
                  <a:pt x="34774" y="328459"/>
                </a:moveTo>
                <a:lnTo>
                  <a:pt x="14860" y="332502"/>
                </a:lnTo>
                <a:lnTo>
                  <a:pt x="29682" y="348131"/>
                </a:lnTo>
                <a:lnTo>
                  <a:pt x="34774" y="328459"/>
                </a:lnTo>
                <a:close/>
              </a:path>
              <a:path w="381634" h="361950">
                <a:moveTo>
                  <a:pt x="58256" y="323692"/>
                </a:moveTo>
                <a:lnTo>
                  <a:pt x="34774" y="328459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2"/>
                </a:lnTo>
                <a:close/>
              </a:path>
              <a:path w="381634" h="361950">
                <a:moveTo>
                  <a:pt x="346350" y="32978"/>
                </a:moveTo>
                <a:lnTo>
                  <a:pt x="322866" y="37745"/>
                </a:lnTo>
                <a:lnTo>
                  <a:pt x="40779" y="305260"/>
                </a:lnTo>
                <a:lnTo>
                  <a:pt x="34774" y="328459"/>
                </a:lnTo>
                <a:lnTo>
                  <a:pt x="58256" y="323692"/>
                </a:lnTo>
                <a:lnTo>
                  <a:pt x="340345" y="56175"/>
                </a:lnTo>
                <a:lnTo>
                  <a:pt x="346350" y="32978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8" y="25703"/>
                </a:lnTo>
                <a:lnTo>
                  <a:pt x="340345" y="56175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5"/>
                </a:lnTo>
                <a:lnTo>
                  <a:pt x="346350" y="32978"/>
                </a:lnTo>
                <a:lnTo>
                  <a:pt x="340345" y="56175"/>
                </a:lnTo>
                <a:lnTo>
                  <a:pt x="372478" y="25703"/>
                </a:lnTo>
                <a:lnTo>
                  <a:pt x="360720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6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6" y="37745"/>
                </a:lnTo>
                <a:lnTo>
                  <a:pt x="346350" y="32978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0" y="32978"/>
                </a:lnTo>
                <a:lnTo>
                  <a:pt x="366265" y="28935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25614" y="2028739"/>
            <a:ext cx="173990" cy="164465"/>
          </a:xfrm>
          <a:custGeom>
            <a:avLst/>
            <a:gdLst/>
            <a:ahLst/>
            <a:cxnLst/>
            <a:rect l="l" t="t" r="r" b="b"/>
            <a:pathLst>
              <a:path w="173990" h="164464">
                <a:moveTo>
                  <a:pt x="138984" y="0"/>
                </a:moveTo>
                <a:lnTo>
                  <a:pt x="0" y="125477"/>
                </a:lnTo>
                <a:lnTo>
                  <a:pt x="34634" y="163838"/>
                </a:lnTo>
                <a:lnTo>
                  <a:pt x="173617" y="38362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33070" y="188315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55145" y="3787140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51047" y="1105915"/>
            <a:ext cx="160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01481" y="1377188"/>
            <a:ext cx="1788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2944" y="3799332"/>
            <a:ext cx="479425" cy="43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65628" y="1124203"/>
            <a:ext cx="75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filters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18900000">
            <a:off x="6527780" y="438484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68758" y="4379051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68758" y="4379051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 rot="18900000">
            <a:off x="7609301" y="547603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18900000">
            <a:off x="7609301" y="438484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08726" y="2005840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10" h="1372235">
                <a:moveTo>
                  <a:pt x="13704" y="1282523"/>
                </a:moveTo>
                <a:lnTo>
                  <a:pt x="1808" y="1289958"/>
                </a:lnTo>
                <a:lnTo>
                  <a:pt x="1" y="1297793"/>
                </a:lnTo>
                <a:lnTo>
                  <a:pt x="46238" y="1371772"/>
                </a:lnTo>
                <a:lnTo>
                  <a:pt x="61213" y="1347811"/>
                </a:lnTo>
                <a:lnTo>
                  <a:pt x="33538" y="1347811"/>
                </a:lnTo>
                <a:lnTo>
                  <a:pt x="33538" y="1303528"/>
                </a:lnTo>
                <a:lnTo>
                  <a:pt x="21540" y="1284331"/>
                </a:lnTo>
                <a:lnTo>
                  <a:pt x="13704" y="1282523"/>
                </a:lnTo>
                <a:close/>
              </a:path>
              <a:path w="92710" h="1372235">
                <a:moveTo>
                  <a:pt x="33538" y="1303528"/>
                </a:moveTo>
                <a:lnTo>
                  <a:pt x="33538" y="1347811"/>
                </a:lnTo>
                <a:lnTo>
                  <a:pt x="58938" y="1347811"/>
                </a:lnTo>
                <a:lnTo>
                  <a:pt x="58938" y="1341079"/>
                </a:lnTo>
                <a:lnTo>
                  <a:pt x="35468" y="1341079"/>
                </a:lnTo>
                <a:lnTo>
                  <a:pt x="46238" y="1323848"/>
                </a:lnTo>
                <a:lnTo>
                  <a:pt x="33538" y="1303528"/>
                </a:lnTo>
                <a:close/>
              </a:path>
              <a:path w="92710" h="1372235">
                <a:moveTo>
                  <a:pt x="78770" y="1282523"/>
                </a:moveTo>
                <a:lnTo>
                  <a:pt x="70935" y="1284331"/>
                </a:lnTo>
                <a:lnTo>
                  <a:pt x="58938" y="1303528"/>
                </a:lnTo>
                <a:lnTo>
                  <a:pt x="58938" y="1347811"/>
                </a:lnTo>
                <a:lnTo>
                  <a:pt x="61213" y="1347811"/>
                </a:lnTo>
                <a:lnTo>
                  <a:pt x="92475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10" h="1372235">
                <a:moveTo>
                  <a:pt x="46238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8" y="1323848"/>
                </a:lnTo>
                <a:close/>
              </a:path>
              <a:path w="92710" h="1372235">
                <a:moveTo>
                  <a:pt x="58938" y="1303528"/>
                </a:moveTo>
                <a:lnTo>
                  <a:pt x="46238" y="1323848"/>
                </a:lnTo>
                <a:lnTo>
                  <a:pt x="57007" y="1341079"/>
                </a:lnTo>
                <a:lnTo>
                  <a:pt x="58938" y="1341079"/>
                </a:lnTo>
                <a:lnTo>
                  <a:pt x="58938" y="1303528"/>
                </a:lnTo>
                <a:close/>
              </a:path>
              <a:path w="92710" h="1372235">
                <a:moveTo>
                  <a:pt x="46236" y="47924"/>
                </a:moveTo>
                <a:lnTo>
                  <a:pt x="33536" y="68244"/>
                </a:lnTo>
                <a:lnTo>
                  <a:pt x="33538" y="1303528"/>
                </a:lnTo>
                <a:lnTo>
                  <a:pt x="46238" y="1323848"/>
                </a:lnTo>
                <a:lnTo>
                  <a:pt x="58938" y="1303528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10" h="13722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56"/>
                </a:lnTo>
                <a:lnTo>
                  <a:pt x="61209" y="23956"/>
                </a:lnTo>
                <a:lnTo>
                  <a:pt x="46236" y="0"/>
                </a:lnTo>
                <a:close/>
              </a:path>
              <a:path w="92710" h="1372235">
                <a:moveTo>
                  <a:pt x="61209" y="23956"/>
                </a:moveTo>
                <a:lnTo>
                  <a:pt x="58936" y="23956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78"/>
                </a:lnTo>
                <a:lnTo>
                  <a:pt x="61209" y="23956"/>
                </a:lnTo>
                <a:close/>
              </a:path>
              <a:path w="92710" h="1372235">
                <a:moveTo>
                  <a:pt x="58936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372235">
                <a:moveTo>
                  <a:pt x="58936" y="23956"/>
                </a:moveTo>
                <a:lnTo>
                  <a:pt x="33536" y="23956"/>
                </a:lnTo>
                <a:lnTo>
                  <a:pt x="33536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6"/>
                </a:lnTo>
                <a:close/>
              </a:path>
              <a:path w="92710" h="13722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54962" y="2554566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069234" y="2541523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659755" y="164460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59755" y="164460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5196" y="1631214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5" h="361950">
                <a:moveTo>
                  <a:pt x="28792" y="272901"/>
                </a:moveTo>
                <a:lnTo>
                  <a:pt x="21863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0"/>
                </a:lnTo>
                <a:lnTo>
                  <a:pt x="46452" y="283345"/>
                </a:lnTo>
                <a:lnTo>
                  <a:pt x="42373" y="276416"/>
                </a:lnTo>
                <a:lnTo>
                  <a:pt x="28792" y="272901"/>
                </a:lnTo>
                <a:close/>
              </a:path>
              <a:path w="381635" h="361950">
                <a:moveTo>
                  <a:pt x="40779" y="305260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6" y="348131"/>
                </a:lnTo>
                <a:lnTo>
                  <a:pt x="29682" y="348131"/>
                </a:lnTo>
                <a:lnTo>
                  <a:pt x="14860" y="332501"/>
                </a:lnTo>
                <a:lnTo>
                  <a:pt x="34774" y="328458"/>
                </a:lnTo>
                <a:lnTo>
                  <a:pt x="40779" y="305260"/>
                </a:lnTo>
                <a:close/>
              </a:path>
              <a:path w="381635" h="361950">
                <a:moveTo>
                  <a:pt x="80443" y="319187"/>
                </a:moveTo>
                <a:lnTo>
                  <a:pt x="58256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6" y="344079"/>
                </a:lnTo>
                <a:lnTo>
                  <a:pt x="89937" y="337376"/>
                </a:lnTo>
                <a:lnTo>
                  <a:pt x="87146" y="323629"/>
                </a:lnTo>
                <a:lnTo>
                  <a:pt x="80443" y="319187"/>
                </a:lnTo>
                <a:close/>
              </a:path>
              <a:path w="381635" h="361950">
                <a:moveTo>
                  <a:pt x="34774" y="328458"/>
                </a:moveTo>
                <a:lnTo>
                  <a:pt x="14860" y="332501"/>
                </a:lnTo>
                <a:lnTo>
                  <a:pt x="29682" y="348131"/>
                </a:lnTo>
                <a:lnTo>
                  <a:pt x="34774" y="328458"/>
                </a:lnTo>
                <a:close/>
              </a:path>
              <a:path w="381635" h="361950">
                <a:moveTo>
                  <a:pt x="58256" y="323691"/>
                </a:moveTo>
                <a:lnTo>
                  <a:pt x="34774" y="328458"/>
                </a:lnTo>
                <a:lnTo>
                  <a:pt x="29682" y="348131"/>
                </a:lnTo>
                <a:lnTo>
                  <a:pt x="32486" y="348131"/>
                </a:lnTo>
                <a:lnTo>
                  <a:pt x="58256" y="323691"/>
                </a:lnTo>
                <a:close/>
              </a:path>
              <a:path w="381635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0"/>
                </a:lnTo>
                <a:lnTo>
                  <a:pt x="34774" y="328458"/>
                </a:lnTo>
                <a:lnTo>
                  <a:pt x="58256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5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91"/>
                </a:lnTo>
                <a:lnTo>
                  <a:pt x="338753" y="85020"/>
                </a:lnTo>
                <a:lnTo>
                  <a:pt x="352333" y="88535"/>
                </a:lnTo>
                <a:lnTo>
                  <a:pt x="359262" y="84456"/>
                </a:lnTo>
                <a:lnTo>
                  <a:pt x="379242" y="7273"/>
                </a:lnTo>
                <a:close/>
              </a:path>
              <a:path w="381635" h="361950">
                <a:moveTo>
                  <a:pt x="360720" y="13305"/>
                </a:moveTo>
                <a:lnTo>
                  <a:pt x="351443" y="13305"/>
                </a:lnTo>
                <a:lnTo>
                  <a:pt x="366265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20" y="13305"/>
                </a:lnTo>
                <a:close/>
              </a:path>
              <a:path w="381635" h="361950">
                <a:moveTo>
                  <a:pt x="381125" y="0"/>
                </a:moveTo>
                <a:lnTo>
                  <a:pt x="295629" y="17357"/>
                </a:lnTo>
                <a:lnTo>
                  <a:pt x="291189" y="24060"/>
                </a:lnTo>
                <a:lnTo>
                  <a:pt x="293979" y="37807"/>
                </a:lnTo>
                <a:lnTo>
                  <a:pt x="300683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5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20" y="13305"/>
                </a:lnTo>
                <a:lnTo>
                  <a:pt x="354999" y="7273"/>
                </a:lnTo>
                <a:close/>
              </a:path>
              <a:path w="381635" h="361950">
                <a:moveTo>
                  <a:pt x="351443" y="13305"/>
                </a:moveTo>
                <a:lnTo>
                  <a:pt x="346351" y="32977"/>
                </a:lnTo>
                <a:lnTo>
                  <a:pt x="366265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18900000">
            <a:off x="4670730" y="300715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18900000">
            <a:off x="4670730" y="165079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54955" y="193867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8EB4E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54955" y="193867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78755" y="200592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78755" y="200592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90789" y="1701412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7"/>
                </a:lnTo>
                <a:lnTo>
                  <a:pt x="60455" y="192440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279140" y="161493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 rot="18900000">
            <a:off x="3321440" y="1650790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 rot="18900000">
            <a:off x="6527780" y="1949494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298751" y="2307488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3"/>
                </a:moveTo>
                <a:lnTo>
                  <a:pt x="1808" y="1015638"/>
                </a:lnTo>
                <a:lnTo>
                  <a:pt x="1" y="1023473"/>
                </a:lnTo>
                <a:lnTo>
                  <a:pt x="46238" y="1097452"/>
                </a:lnTo>
                <a:lnTo>
                  <a:pt x="61213" y="1073491"/>
                </a:lnTo>
                <a:lnTo>
                  <a:pt x="33538" y="1073491"/>
                </a:lnTo>
                <a:lnTo>
                  <a:pt x="33538" y="1029208"/>
                </a:lnTo>
                <a:lnTo>
                  <a:pt x="21540" y="1010011"/>
                </a:lnTo>
                <a:lnTo>
                  <a:pt x="13704" y="1008203"/>
                </a:lnTo>
                <a:close/>
              </a:path>
              <a:path w="92710" h="1097914">
                <a:moveTo>
                  <a:pt x="33538" y="1029208"/>
                </a:moveTo>
                <a:lnTo>
                  <a:pt x="33538" y="1073491"/>
                </a:lnTo>
                <a:lnTo>
                  <a:pt x="58938" y="1073491"/>
                </a:lnTo>
                <a:lnTo>
                  <a:pt x="58938" y="1066759"/>
                </a:lnTo>
                <a:lnTo>
                  <a:pt x="35468" y="1066759"/>
                </a:lnTo>
                <a:lnTo>
                  <a:pt x="46238" y="1049528"/>
                </a:lnTo>
                <a:lnTo>
                  <a:pt x="33538" y="1029208"/>
                </a:lnTo>
                <a:close/>
              </a:path>
              <a:path w="92710" h="1097914">
                <a:moveTo>
                  <a:pt x="78770" y="1008203"/>
                </a:moveTo>
                <a:lnTo>
                  <a:pt x="70935" y="1010011"/>
                </a:lnTo>
                <a:lnTo>
                  <a:pt x="58938" y="1029208"/>
                </a:lnTo>
                <a:lnTo>
                  <a:pt x="58938" y="1073491"/>
                </a:lnTo>
                <a:lnTo>
                  <a:pt x="61213" y="1073491"/>
                </a:lnTo>
                <a:lnTo>
                  <a:pt x="92475" y="1023473"/>
                </a:lnTo>
                <a:lnTo>
                  <a:pt x="90666" y="1015638"/>
                </a:lnTo>
                <a:lnTo>
                  <a:pt x="78770" y="1008203"/>
                </a:lnTo>
                <a:close/>
              </a:path>
              <a:path w="92710" h="1097914">
                <a:moveTo>
                  <a:pt x="46238" y="1049528"/>
                </a:moveTo>
                <a:lnTo>
                  <a:pt x="35468" y="1066759"/>
                </a:lnTo>
                <a:lnTo>
                  <a:pt x="57007" y="1066759"/>
                </a:lnTo>
                <a:lnTo>
                  <a:pt x="46238" y="1049528"/>
                </a:lnTo>
                <a:close/>
              </a:path>
              <a:path w="92710" h="1097914">
                <a:moveTo>
                  <a:pt x="58938" y="1029208"/>
                </a:moveTo>
                <a:lnTo>
                  <a:pt x="46238" y="1049528"/>
                </a:lnTo>
                <a:lnTo>
                  <a:pt x="57007" y="1066759"/>
                </a:lnTo>
                <a:lnTo>
                  <a:pt x="58938" y="1066759"/>
                </a:lnTo>
                <a:lnTo>
                  <a:pt x="58938" y="1029208"/>
                </a:lnTo>
                <a:close/>
              </a:path>
              <a:path w="92710" h="1097914">
                <a:moveTo>
                  <a:pt x="46236" y="47925"/>
                </a:moveTo>
                <a:lnTo>
                  <a:pt x="33536" y="68245"/>
                </a:lnTo>
                <a:lnTo>
                  <a:pt x="33538" y="1029208"/>
                </a:lnTo>
                <a:lnTo>
                  <a:pt x="46238" y="1049528"/>
                </a:lnTo>
                <a:lnTo>
                  <a:pt x="58938" y="1029208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097914">
                <a:moveTo>
                  <a:pt x="61213" y="23962"/>
                </a:moveTo>
                <a:lnTo>
                  <a:pt x="58936" y="23962"/>
                </a:lnTo>
                <a:lnTo>
                  <a:pt x="58936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3" y="23962"/>
                </a:lnTo>
                <a:close/>
              </a:path>
              <a:path w="92710" h="1097914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10" h="1097914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097914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44989" y="271905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275290" y="27030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68758" y="194625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68758" y="194625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63958" y="2240319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E6B9B8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63958" y="2240319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87758" y="230757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87758" y="230757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 rot="18900000">
            <a:off x="7609301" y="304372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 rot="18900000">
            <a:off x="7609301" y="1949494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54955" y="3016209"/>
            <a:ext cx="1295400" cy="294640"/>
          </a:xfrm>
          <a:prstGeom prst="rect">
            <a:avLst/>
          </a:prstGeom>
          <a:solidFill>
            <a:srgbClr val="C6D9F1">
              <a:alpha val="85099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63958" y="3043537"/>
            <a:ext cx="1021080" cy="294640"/>
          </a:xfrm>
          <a:prstGeom prst="rect">
            <a:avLst/>
          </a:prstGeom>
          <a:solidFill>
            <a:srgbClr val="F2DCDB">
              <a:alpha val="85099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298751" y="4695021"/>
            <a:ext cx="92710" cy="1097915"/>
          </a:xfrm>
          <a:custGeom>
            <a:avLst/>
            <a:gdLst/>
            <a:ahLst/>
            <a:cxnLst/>
            <a:rect l="l" t="t" r="r" b="b"/>
            <a:pathLst>
              <a:path w="92710" h="1097914">
                <a:moveTo>
                  <a:pt x="13704" y="1008202"/>
                </a:moveTo>
                <a:lnTo>
                  <a:pt x="1808" y="1015638"/>
                </a:lnTo>
                <a:lnTo>
                  <a:pt x="1" y="1023472"/>
                </a:lnTo>
                <a:lnTo>
                  <a:pt x="46238" y="1097451"/>
                </a:lnTo>
                <a:lnTo>
                  <a:pt x="61213" y="1073490"/>
                </a:lnTo>
                <a:lnTo>
                  <a:pt x="33538" y="1073490"/>
                </a:lnTo>
                <a:lnTo>
                  <a:pt x="33538" y="1029206"/>
                </a:lnTo>
                <a:lnTo>
                  <a:pt x="21540" y="1010010"/>
                </a:lnTo>
                <a:lnTo>
                  <a:pt x="13704" y="1008202"/>
                </a:lnTo>
                <a:close/>
              </a:path>
              <a:path w="92710" h="1097914">
                <a:moveTo>
                  <a:pt x="33538" y="1029206"/>
                </a:moveTo>
                <a:lnTo>
                  <a:pt x="33538" y="1073490"/>
                </a:lnTo>
                <a:lnTo>
                  <a:pt x="58938" y="1073490"/>
                </a:lnTo>
                <a:lnTo>
                  <a:pt x="58938" y="1066758"/>
                </a:lnTo>
                <a:lnTo>
                  <a:pt x="35468" y="1066758"/>
                </a:lnTo>
                <a:lnTo>
                  <a:pt x="46238" y="1049526"/>
                </a:lnTo>
                <a:lnTo>
                  <a:pt x="33538" y="1029206"/>
                </a:lnTo>
                <a:close/>
              </a:path>
              <a:path w="92710" h="1097914">
                <a:moveTo>
                  <a:pt x="78770" y="1008202"/>
                </a:moveTo>
                <a:lnTo>
                  <a:pt x="70935" y="1010010"/>
                </a:lnTo>
                <a:lnTo>
                  <a:pt x="58938" y="1029206"/>
                </a:lnTo>
                <a:lnTo>
                  <a:pt x="58938" y="1073490"/>
                </a:lnTo>
                <a:lnTo>
                  <a:pt x="61213" y="1073490"/>
                </a:lnTo>
                <a:lnTo>
                  <a:pt x="92475" y="1023472"/>
                </a:lnTo>
                <a:lnTo>
                  <a:pt x="90666" y="1015638"/>
                </a:lnTo>
                <a:lnTo>
                  <a:pt x="78770" y="1008202"/>
                </a:lnTo>
                <a:close/>
              </a:path>
              <a:path w="92710" h="1097914">
                <a:moveTo>
                  <a:pt x="46238" y="1049526"/>
                </a:moveTo>
                <a:lnTo>
                  <a:pt x="35468" y="1066758"/>
                </a:lnTo>
                <a:lnTo>
                  <a:pt x="57007" y="1066758"/>
                </a:lnTo>
                <a:lnTo>
                  <a:pt x="46238" y="1049526"/>
                </a:lnTo>
                <a:close/>
              </a:path>
              <a:path w="92710" h="1097914">
                <a:moveTo>
                  <a:pt x="58938" y="1029206"/>
                </a:moveTo>
                <a:lnTo>
                  <a:pt x="46238" y="1049526"/>
                </a:lnTo>
                <a:lnTo>
                  <a:pt x="57007" y="1066758"/>
                </a:lnTo>
                <a:lnTo>
                  <a:pt x="58938" y="1066758"/>
                </a:lnTo>
                <a:lnTo>
                  <a:pt x="58938" y="1029206"/>
                </a:lnTo>
                <a:close/>
              </a:path>
              <a:path w="92710" h="1097914">
                <a:moveTo>
                  <a:pt x="46236" y="47923"/>
                </a:moveTo>
                <a:lnTo>
                  <a:pt x="33536" y="68244"/>
                </a:lnTo>
                <a:lnTo>
                  <a:pt x="33538" y="1029206"/>
                </a:lnTo>
                <a:lnTo>
                  <a:pt x="46238" y="1049526"/>
                </a:lnTo>
                <a:lnTo>
                  <a:pt x="58938" y="1029206"/>
                </a:lnTo>
                <a:lnTo>
                  <a:pt x="58936" y="68244"/>
                </a:lnTo>
                <a:lnTo>
                  <a:pt x="46236" y="47923"/>
                </a:lnTo>
                <a:close/>
              </a:path>
              <a:path w="92710" h="1097914">
                <a:moveTo>
                  <a:pt x="46236" y="0"/>
                </a:moveTo>
                <a:lnTo>
                  <a:pt x="0" y="73978"/>
                </a:lnTo>
                <a:lnTo>
                  <a:pt x="1808" y="81813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6" y="23961"/>
                </a:lnTo>
                <a:lnTo>
                  <a:pt x="61212" y="23961"/>
                </a:lnTo>
                <a:lnTo>
                  <a:pt x="46236" y="0"/>
                </a:lnTo>
                <a:close/>
              </a:path>
              <a:path w="92710" h="1097914">
                <a:moveTo>
                  <a:pt x="61212" y="23961"/>
                </a:moveTo>
                <a:lnTo>
                  <a:pt x="58936" y="23961"/>
                </a:lnTo>
                <a:lnTo>
                  <a:pt x="58936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3"/>
                </a:lnTo>
                <a:lnTo>
                  <a:pt x="92473" y="73978"/>
                </a:lnTo>
                <a:lnTo>
                  <a:pt x="61212" y="23961"/>
                </a:lnTo>
                <a:close/>
              </a:path>
              <a:path w="92710" h="1097914">
                <a:moveTo>
                  <a:pt x="58936" y="30692"/>
                </a:moveTo>
                <a:lnTo>
                  <a:pt x="57006" y="30692"/>
                </a:lnTo>
                <a:lnTo>
                  <a:pt x="46236" y="47923"/>
                </a:lnTo>
                <a:lnTo>
                  <a:pt x="58936" y="68244"/>
                </a:lnTo>
                <a:lnTo>
                  <a:pt x="58936" y="30692"/>
                </a:lnTo>
                <a:close/>
              </a:path>
              <a:path w="92710" h="1097914">
                <a:moveTo>
                  <a:pt x="58936" y="23961"/>
                </a:moveTo>
                <a:lnTo>
                  <a:pt x="33536" y="23961"/>
                </a:lnTo>
                <a:lnTo>
                  <a:pt x="33536" y="68244"/>
                </a:lnTo>
                <a:lnTo>
                  <a:pt x="46236" y="47923"/>
                </a:lnTo>
                <a:lnTo>
                  <a:pt x="35467" y="30692"/>
                </a:lnTo>
                <a:lnTo>
                  <a:pt x="58936" y="30692"/>
                </a:lnTo>
                <a:lnTo>
                  <a:pt x="58936" y="23961"/>
                </a:lnTo>
                <a:close/>
              </a:path>
              <a:path w="92710" h="1097914">
                <a:moveTo>
                  <a:pt x="57006" y="30692"/>
                </a:moveTo>
                <a:lnTo>
                  <a:pt x="35467" y="30692"/>
                </a:lnTo>
                <a:lnTo>
                  <a:pt x="46236" y="47923"/>
                </a:lnTo>
                <a:lnTo>
                  <a:pt x="57006" y="30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44989" y="5106586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75290" y="50896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563958" y="467311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79"/>
                </a:lnTo>
                <a:lnTo>
                  <a:pt x="0" y="1097279"/>
                </a:lnTo>
                <a:lnTo>
                  <a:pt x="0" y="0"/>
                </a:lnTo>
                <a:close/>
              </a:path>
            </a:pathLst>
          </a:custGeom>
          <a:solidFill>
            <a:srgbClr val="E6B9B8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63958" y="467311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87758" y="474037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87758" y="474037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87671" y="5915949"/>
            <a:ext cx="1097915" cy="92710"/>
          </a:xfrm>
          <a:custGeom>
            <a:avLst/>
            <a:gdLst/>
            <a:ahLst/>
            <a:cxnLst/>
            <a:rect l="l" t="t" r="r" b="b"/>
            <a:pathLst>
              <a:path w="1097915" h="92710">
                <a:moveTo>
                  <a:pt x="73978" y="1"/>
                </a:moveTo>
                <a:lnTo>
                  <a:pt x="0" y="46238"/>
                </a:lnTo>
                <a:lnTo>
                  <a:pt x="73978" y="92475"/>
                </a:lnTo>
                <a:lnTo>
                  <a:pt x="81815" y="90666"/>
                </a:lnTo>
                <a:lnTo>
                  <a:pt x="89248" y="78770"/>
                </a:lnTo>
                <a:lnTo>
                  <a:pt x="87440" y="70935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4"/>
                </a:lnTo>
                <a:lnTo>
                  <a:pt x="81809" y="1808"/>
                </a:lnTo>
                <a:lnTo>
                  <a:pt x="73978" y="1"/>
                </a:lnTo>
                <a:close/>
              </a:path>
              <a:path w="1097915" h="92710">
                <a:moveTo>
                  <a:pt x="1077132" y="33536"/>
                </a:moveTo>
                <a:lnTo>
                  <a:pt x="1073490" y="33536"/>
                </a:lnTo>
                <a:lnTo>
                  <a:pt x="1073490" y="58936"/>
                </a:lnTo>
                <a:lnTo>
                  <a:pt x="1029206" y="58938"/>
                </a:lnTo>
                <a:lnTo>
                  <a:pt x="1010010" y="70935"/>
                </a:lnTo>
                <a:lnTo>
                  <a:pt x="1008204" y="78771"/>
                </a:lnTo>
                <a:lnTo>
                  <a:pt x="1015643" y="90667"/>
                </a:lnTo>
                <a:lnTo>
                  <a:pt x="1023472" y="92475"/>
                </a:lnTo>
                <a:lnTo>
                  <a:pt x="1097452" y="46236"/>
                </a:lnTo>
                <a:lnTo>
                  <a:pt x="1077132" y="33536"/>
                </a:lnTo>
                <a:close/>
              </a:path>
              <a:path w="109791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09791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097915" h="92710">
                <a:moveTo>
                  <a:pt x="102920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029208" y="58936"/>
                </a:lnTo>
                <a:lnTo>
                  <a:pt x="1049527" y="46236"/>
                </a:lnTo>
                <a:lnTo>
                  <a:pt x="1029207" y="33536"/>
                </a:lnTo>
                <a:close/>
              </a:path>
              <a:path w="1097915" h="92710">
                <a:moveTo>
                  <a:pt x="1049527" y="46237"/>
                </a:moveTo>
                <a:lnTo>
                  <a:pt x="1029208" y="58936"/>
                </a:lnTo>
                <a:lnTo>
                  <a:pt x="1073490" y="58936"/>
                </a:lnTo>
                <a:lnTo>
                  <a:pt x="1073490" y="57006"/>
                </a:lnTo>
                <a:lnTo>
                  <a:pt x="1066759" y="57006"/>
                </a:lnTo>
                <a:lnTo>
                  <a:pt x="1049527" y="46237"/>
                </a:lnTo>
                <a:close/>
              </a:path>
              <a:path w="109791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09791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097915" h="92710">
                <a:moveTo>
                  <a:pt x="1066759" y="35467"/>
                </a:moveTo>
                <a:lnTo>
                  <a:pt x="1049528" y="46236"/>
                </a:lnTo>
                <a:lnTo>
                  <a:pt x="1066759" y="57006"/>
                </a:lnTo>
                <a:lnTo>
                  <a:pt x="1066759" y="35467"/>
                </a:lnTo>
                <a:close/>
              </a:path>
              <a:path w="1097915" h="92710">
                <a:moveTo>
                  <a:pt x="1073490" y="35467"/>
                </a:moveTo>
                <a:lnTo>
                  <a:pt x="1066759" y="35467"/>
                </a:lnTo>
                <a:lnTo>
                  <a:pt x="1066759" y="57006"/>
                </a:lnTo>
                <a:lnTo>
                  <a:pt x="1073490" y="57006"/>
                </a:lnTo>
                <a:lnTo>
                  <a:pt x="1073490" y="35467"/>
                </a:lnTo>
                <a:close/>
              </a:path>
              <a:path w="109791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097915" h="92710">
                <a:moveTo>
                  <a:pt x="1073490" y="33536"/>
                </a:moveTo>
                <a:lnTo>
                  <a:pt x="1029207" y="33536"/>
                </a:lnTo>
                <a:lnTo>
                  <a:pt x="1049528" y="46236"/>
                </a:lnTo>
                <a:lnTo>
                  <a:pt x="1066759" y="35467"/>
                </a:lnTo>
                <a:lnTo>
                  <a:pt x="1073490" y="35467"/>
                </a:lnTo>
                <a:lnTo>
                  <a:pt x="1073490" y="33536"/>
                </a:lnTo>
                <a:close/>
              </a:path>
              <a:path w="1097915" h="92710">
                <a:moveTo>
                  <a:pt x="1023472" y="0"/>
                </a:moveTo>
                <a:lnTo>
                  <a:pt x="1015637" y="1809"/>
                </a:lnTo>
                <a:lnTo>
                  <a:pt x="1008203" y="13705"/>
                </a:lnTo>
                <a:lnTo>
                  <a:pt x="1010012" y="21540"/>
                </a:lnTo>
                <a:lnTo>
                  <a:pt x="1029207" y="33536"/>
                </a:lnTo>
                <a:lnTo>
                  <a:pt x="1077132" y="33536"/>
                </a:lnTo>
                <a:lnTo>
                  <a:pt x="1023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53518" y="5962187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969906" y="58242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56254" y="5371083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07783" y="551916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93806" y="6992"/>
                </a:lnTo>
                <a:lnTo>
                  <a:pt x="56154" y="26464"/>
                </a:lnTo>
                <a:lnTo>
                  <a:pt x="26463" y="56155"/>
                </a:lnTo>
                <a:lnTo>
                  <a:pt x="6992" y="93807"/>
                </a:lnTo>
                <a:lnTo>
                  <a:pt x="0" y="137159"/>
                </a:lnTo>
                <a:lnTo>
                  <a:pt x="6992" y="180513"/>
                </a:lnTo>
                <a:lnTo>
                  <a:pt x="26463" y="218165"/>
                </a:lnTo>
                <a:lnTo>
                  <a:pt x="56154" y="247856"/>
                </a:lnTo>
                <a:lnTo>
                  <a:pt x="93806" y="267327"/>
                </a:lnTo>
                <a:lnTo>
                  <a:pt x="137160" y="274319"/>
                </a:lnTo>
                <a:lnTo>
                  <a:pt x="180513" y="267327"/>
                </a:lnTo>
                <a:lnTo>
                  <a:pt x="218165" y="247856"/>
                </a:lnTo>
                <a:lnTo>
                  <a:pt x="247856" y="218165"/>
                </a:lnTo>
                <a:lnTo>
                  <a:pt x="267327" y="180513"/>
                </a:lnTo>
                <a:lnTo>
                  <a:pt x="274319" y="137159"/>
                </a:lnTo>
                <a:lnTo>
                  <a:pt x="267327" y="93807"/>
                </a:lnTo>
                <a:lnTo>
                  <a:pt x="247856" y="56155"/>
                </a:lnTo>
                <a:lnTo>
                  <a:pt x="218165" y="26464"/>
                </a:lnTo>
                <a:lnTo>
                  <a:pt x="180513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44944" y="551916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7783" y="5656327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07783" y="551916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137160"/>
                </a:moveTo>
                <a:lnTo>
                  <a:pt x="6992" y="93806"/>
                </a:lnTo>
                <a:lnTo>
                  <a:pt x="26463" y="56155"/>
                </a:lnTo>
                <a:lnTo>
                  <a:pt x="56155" y="26463"/>
                </a:lnTo>
                <a:lnTo>
                  <a:pt x="93806" y="6992"/>
                </a:lnTo>
                <a:lnTo>
                  <a:pt x="137160" y="0"/>
                </a:lnTo>
                <a:lnTo>
                  <a:pt x="180513" y="6992"/>
                </a:lnTo>
                <a:lnTo>
                  <a:pt x="218164" y="26463"/>
                </a:lnTo>
                <a:lnTo>
                  <a:pt x="247856" y="56155"/>
                </a:lnTo>
                <a:lnTo>
                  <a:pt x="267327" y="93806"/>
                </a:lnTo>
                <a:lnTo>
                  <a:pt x="274320" y="137160"/>
                </a:lnTo>
                <a:lnTo>
                  <a:pt x="267327" y="180513"/>
                </a:lnTo>
                <a:lnTo>
                  <a:pt x="247856" y="218164"/>
                </a:lnTo>
                <a:lnTo>
                  <a:pt x="218164" y="247856"/>
                </a:lnTo>
                <a:lnTo>
                  <a:pt x="180513" y="267327"/>
                </a:lnTo>
                <a:lnTo>
                  <a:pt x="137160" y="274320"/>
                </a:lnTo>
                <a:lnTo>
                  <a:pt x="93806" y="267327"/>
                </a:lnTo>
                <a:lnTo>
                  <a:pt x="56155" y="247856"/>
                </a:lnTo>
                <a:lnTo>
                  <a:pt x="26463" y="218164"/>
                </a:lnTo>
                <a:lnTo>
                  <a:pt x="6992" y="180513"/>
                </a:lnTo>
                <a:lnTo>
                  <a:pt x="0" y="1371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77991" y="3451840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3" y="78770"/>
                </a:lnTo>
                <a:lnTo>
                  <a:pt x="1289963" y="90666"/>
                </a:lnTo>
                <a:lnTo>
                  <a:pt x="1297792" y="92473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9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9" y="35467"/>
                </a:moveTo>
                <a:lnTo>
                  <a:pt x="1323847" y="46236"/>
                </a:lnTo>
                <a:lnTo>
                  <a:pt x="1341079" y="57006"/>
                </a:lnTo>
                <a:lnTo>
                  <a:pt x="1341079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9" y="35467"/>
                </a:lnTo>
                <a:lnTo>
                  <a:pt x="1341079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9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2" y="0"/>
                </a:moveTo>
                <a:lnTo>
                  <a:pt x="1289958" y="1808"/>
                </a:lnTo>
                <a:lnTo>
                  <a:pt x="1282522" y="13704"/>
                </a:lnTo>
                <a:lnTo>
                  <a:pt x="1284332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80998" y="3475219"/>
            <a:ext cx="365760" cy="130175"/>
          </a:xfrm>
          <a:custGeom>
            <a:avLst/>
            <a:gdLst/>
            <a:ahLst/>
            <a:cxnLst/>
            <a:rect l="l" t="t" r="r" b="b"/>
            <a:pathLst>
              <a:path w="365760" h="130175">
                <a:moveTo>
                  <a:pt x="0" y="0"/>
                </a:moveTo>
                <a:lnTo>
                  <a:pt x="365759" y="0"/>
                </a:lnTo>
                <a:lnTo>
                  <a:pt x="365759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843227" y="3361435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487936" y="3483155"/>
            <a:ext cx="1097915" cy="92710"/>
          </a:xfrm>
          <a:custGeom>
            <a:avLst/>
            <a:gdLst/>
            <a:ahLst/>
            <a:cxnLst/>
            <a:rect l="l" t="t" r="r" b="b"/>
            <a:pathLst>
              <a:path w="1097915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2" y="58938"/>
                </a:lnTo>
                <a:lnTo>
                  <a:pt x="23962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097915" h="92710">
                <a:moveTo>
                  <a:pt x="1077132" y="33536"/>
                </a:moveTo>
                <a:lnTo>
                  <a:pt x="1073491" y="33536"/>
                </a:lnTo>
                <a:lnTo>
                  <a:pt x="1073491" y="58936"/>
                </a:lnTo>
                <a:lnTo>
                  <a:pt x="1029206" y="58938"/>
                </a:lnTo>
                <a:lnTo>
                  <a:pt x="1010011" y="70935"/>
                </a:lnTo>
                <a:lnTo>
                  <a:pt x="1008204" y="78770"/>
                </a:lnTo>
                <a:lnTo>
                  <a:pt x="1015644" y="90666"/>
                </a:lnTo>
                <a:lnTo>
                  <a:pt x="1023473" y="92473"/>
                </a:lnTo>
                <a:lnTo>
                  <a:pt x="1097452" y="46236"/>
                </a:lnTo>
                <a:lnTo>
                  <a:pt x="1077132" y="33536"/>
                </a:lnTo>
                <a:close/>
              </a:path>
              <a:path w="1097915" h="92710">
                <a:moveTo>
                  <a:pt x="68244" y="33538"/>
                </a:moveTo>
                <a:lnTo>
                  <a:pt x="23962" y="33538"/>
                </a:lnTo>
                <a:lnTo>
                  <a:pt x="23962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097915" h="92710">
                <a:moveTo>
                  <a:pt x="68245" y="58938"/>
                </a:moveTo>
                <a:lnTo>
                  <a:pt x="23962" y="58938"/>
                </a:lnTo>
                <a:lnTo>
                  <a:pt x="68245" y="58938"/>
                </a:lnTo>
                <a:close/>
              </a:path>
              <a:path w="1097915" h="92710">
                <a:moveTo>
                  <a:pt x="1029208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029208" y="58936"/>
                </a:lnTo>
                <a:lnTo>
                  <a:pt x="1049528" y="46236"/>
                </a:lnTo>
                <a:lnTo>
                  <a:pt x="1029208" y="33536"/>
                </a:lnTo>
                <a:close/>
              </a:path>
              <a:path w="1097915" h="92710">
                <a:moveTo>
                  <a:pt x="1049528" y="46236"/>
                </a:moveTo>
                <a:lnTo>
                  <a:pt x="1029208" y="58936"/>
                </a:lnTo>
                <a:lnTo>
                  <a:pt x="1073491" y="58936"/>
                </a:lnTo>
                <a:lnTo>
                  <a:pt x="1073491" y="57006"/>
                </a:lnTo>
                <a:lnTo>
                  <a:pt x="1066759" y="57006"/>
                </a:lnTo>
                <a:lnTo>
                  <a:pt x="1049528" y="46236"/>
                </a:lnTo>
                <a:close/>
              </a:path>
              <a:path w="109791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097915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097915" h="92710">
                <a:moveTo>
                  <a:pt x="1066759" y="35467"/>
                </a:moveTo>
                <a:lnTo>
                  <a:pt x="1049528" y="46236"/>
                </a:lnTo>
                <a:lnTo>
                  <a:pt x="1066759" y="57006"/>
                </a:lnTo>
                <a:lnTo>
                  <a:pt x="1066759" y="35467"/>
                </a:lnTo>
                <a:close/>
              </a:path>
              <a:path w="1097915" h="92710">
                <a:moveTo>
                  <a:pt x="1073491" y="35467"/>
                </a:moveTo>
                <a:lnTo>
                  <a:pt x="1066759" y="35467"/>
                </a:lnTo>
                <a:lnTo>
                  <a:pt x="1066759" y="57006"/>
                </a:lnTo>
                <a:lnTo>
                  <a:pt x="1073491" y="57006"/>
                </a:lnTo>
                <a:lnTo>
                  <a:pt x="1073491" y="35467"/>
                </a:lnTo>
                <a:close/>
              </a:path>
              <a:path w="109791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097915" h="92710">
                <a:moveTo>
                  <a:pt x="1073491" y="33536"/>
                </a:moveTo>
                <a:lnTo>
                  <a:pt x="1029208" y="33536"/>
                </a:lnTo>
                <a:lnTo>
                  <a:pt x="1049528" y="46236"/>
                </a:lnTo>
                <a:lnTo>
                  <a:pt x="1066759" y="35467"/>
                </a:lnTo>
                <a:lnTo>
                  <a:pt x="1073491" y="35467"/>
                </a:lnTo>
                <a:lnTo>
                  <a:pt x="1073491" y="33536"/>
                </a:lnTo>
                <a:close/>
              </a:path>
              <a:path w="1097915" h="92710">
                <a:moveTo>
                  <a:pt x="1023473" y="0"/>
                </a:moveTo>
                <a:lnTo>
                  <a:pt x="1015637" y="1808"/>
                </a:lnTo>
                <a:lnTo>
                  <a:pt x="1008203" y="13704"/>
                </a:lnTo>
                <a:lnTo>
                  <a:pt x="1010011" y="21539"/>
                </a:lnTo>
                <a:lnTo>
                  <a:pt x="1029208" y="33536"/>
                </a:lnTo>
                <a:lnTo>
                  <a:pt x="1077132" y="33536"/>
                </a:lnTo>
                <a:lnTo>
                  <a:pt x="102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53782" y="352939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970171" y="33919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75431" y="2043217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09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2"/>
                </a:lnTo>
                <a:lnTo>
                  <a:pt x="46237" y="1371772"/>
                </a:lnTo>
                <a:lnTo>
                  <a:pt x="61214" y="1347810"/>
                </a:lnTo>
                <a:lnTo>
                  <a:pt x="33537" y="1347810"/>
                </a:lnTo>
                <a:lnTo>
                  <a:pt x="33537" y="1303527"/>
                </a:lnTo>
                <a:lnTo>
                  <a:pt x="21540" y="1284330"/>
                </a:lnTo>
                <a:lnTo>
                  <a:pt x="13704" y="1282523"/>
                </a:lnTo>
                <a:close/>
              </a:path>
              <a:path w="92709" h="1372235">
                <a:moveTo>
                  <a:pt x="33537" y="1303527"/>
                </a:moveTo>
                <a:lnTo>
                  <a:pt x="33537" y="1347810"/>
                </a:lnTo>
                <a:lnTo>
                  <a:pt x="58937" y="1347810"/>
                </a:lnTo>
                <a:lnTo>
                  <a:pt x="58937" y="1341079"/>
                </a:lnTo>
                <a:lnTo>
                  <a:pt x="35468" y="1341079"/>
                </a:lnTo>
                <a:lnTo>
                  <a:pt x="46237" y="1323847"/>
                </a:lnTo>
                <a:lnTo>
                  <a:pt x="33537" y="1303527"/>
                </a:lnTo>
                <a:close/>
              </a:path>
              <a:path w="92709" h="1372235">
                <a:moveTo>
                  <a:pt x="78770" y="1282523"/>
                </a:moveTo>
                <a:lnTo>
                  <a:pt x="70935" y="1284330"/>
                </a:lnTo>
                <a:lnTo>
                  <a:pt x="58937" y="1303527"/>
                </a:lnTo>
                <a:lnTo>
                  <a:pt x="58937" y="1347810"/>
                </a:lnTo>
                <a:lnTo>
                  <a:pt x="61214" y="1347810"/>
                </a:lnTo>
                <a:lnTo>
                  <a:pt x="92474" y="1297792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09" h="1372235">
                <a:moveTo>
                  <a:pt x="46237" y="1323847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7"/>
                </a:lnTo>
                <a:close/>
              </a:path>
              <a:path w="92709" h="1372235">
                <a:moveTo>
                  <a:pt x="58937" y="1303527"/>
                </a:moveTo>
                <a:lnTo>
                  <a:pt x="46237" y="1323847"/>
                </a:lnTo>
                <a:lnTo>
                  <a:pt x="57007" y="1341079"/>
                </a:lnTo>
                <a:lnTo>
                  <a:pt x="58937" y="1341079"/>
                </a:lnTo>
                <a:lnTo>
                  <a:pt x="58937" y="1303527"/>
                </a:lnTo>
                <a:close/>
              </a:path>
              <a:path w="92709" h="1372235">
                <a:moveTo>
                  <a:pt x="46237" y="47924"/>
                </a:moveTo>
                <a:lnTo>
                  <a:pt x="33537" y="68244"/>
                </a:lnTo>
                <a:lnTo>
                  <a:pt x="33537" y="1303527"/>
                </a:lnTo>
                <a:lnTo>
                  <a:pt x="46237" y="1323847"/>
                </a:lnTo>
                <a:lnTo>
                  <a:pt x="58937" y="1303527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09" h="1372235">
                <a:moveTo>
                  <a:pt x="46237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7" y="23956"/>
                </a:lnTo>
                <a:lnTo>
                  <a:pt x="61209" y="23956"/>
                </a:lnTo>
                <a:lnTo>
                  <a:pt x="46237" y="0"/>
                </a:lnTo>
                <a:close/>
              </a:path>
              <a:path w="92709" h="1372235">
                <a:moveTo>
                  <a:pt x="61209" y="23956"/>
                </a:moveTo>
                <a:lnTo>
                  <a:pt x="58937" y="23956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09" y="23956"/>
                </a:lnTo>
                <a:close/>
              </a:path>
              <a:path w="92709" h="13722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1372235">
                <a:moveTo>
                  <a:pt x="58937" y="23956"/>
                </a:moveTo>
                <a:lnTo>
                  <a:pt x="33537" y="23956"/>
                </a:lnTo>
                <a:lnTo>
                  <a:pt x="33537" y="68244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6"/>
                </a:lnTo>
                <a:close/>
              </a:path>
              <a:path w="92709" h="13722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1668" y="259194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35940" y="257810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126459" y="168198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26459" y="168198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902" y="1668591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3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3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3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3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3" y="328458"/>
                </a:lnTo>
                <a:lnTo>
                  <a:pt x="58257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2" y="84454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19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19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5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19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 rot="18900000">
            <a:off x="2137434" y="304372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 rot="18900000">
            <a:off x="2137434" y="16873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21660" y="197604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1660" y="197604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45460" y="20433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5460" y="20433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7495" y="1738789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5"/>
                </a:lnTo>
                <a:lnTo>
                  <a:pt x="60455" y="192439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745844" y="165150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 rot="18900000">
            <a:off x="788144" y="1687366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21660" y="3053585"/>
            <a:ext cx="1295400" cy="294640"/>
          </a:xfrm>
          <a:prstGeom prst="rect">
            <a:avLst/>
          </a:prstGeom>
          <a:solidFill>
            <a:srgbClr val="EBF1DE">
              <a:alpha val="85099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44696" y="3489218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9" y="0"/>
                </a:moveTo>
                <a:lnTo>
                  <a:pt x="0" y="46236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39" y="70934"/>
                </a:lnTo>
                <a:lnTo>
                  <a:pt x="68243" y="58936"/>
                </a:lnTo>
                <a:lnTo>
                  <a:pt x="23961" y="58936"/>
                </a:lnTo>
                <a:lnTo>
                  <a:pt x="23961" y="33536"/>
                </a:lnTo>
                <a:lnTo>
                  <a:pt x="68244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08" y="1807"/>
                </a:lnTo>
                <a:lnTo>
                  <a:pt x="73979" y="0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284331" y="70935"/>
                </a:lnTo>
                <a:lnTo>
                  <a:pt x="1282523" y="78770"/>
                </a:lnTo>
                <a:lnTo>
                  <a:pt x="1289963" y="90666"/>
                </a:lnTo>
                <a:lnTo>
                  <a:pt x="1297793" y="92473"/>
                </a:lnTo>
                <a:lnTo>
                  <a:pt x="1351452" y="58936"/>
                </a:lnTo>
                <a:lnTo>
                  <a:pt x="1347816" y="58936"/>
                </a:lnTo>
                <a:lnTo>
                  <a:pt x="1347816" y="57006"/>
                </a:lnTo>
                <a:lnTo>
                  <a:pt x="1341078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68244" y="33536"/>
                </a:moveTo>
                <a:lnTo>
                  <a:pt x="23961" y="33536"/>
                </a:lnTo>
                <a:lnTo>
                  <a:pt x="23961" y="58936"/>
                </a:lnTo>
                <a:lnTo>
                  <a:pt x="68243" y="58936"/>
                </a:lnTo>
                <a:lnTo>
                  <a:pt x="65154" y="57006"/>
                </a:lnTo>
                <a:lnTo>
                  <a:pt x="30693" y="57006"/>
                </a:lnTo>
                <a:lnTo>
                  <a:pt x="30693" y="35467"/>
                </a:lnTo>
                <a:lnTo>
                  <a:pt x="65156" y="35467"/>
                </a:lnTo>
                <a:lnTo>
                  <a:pt x="68244" y="33536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6"/>
                </a:lnTo>
                <a:lnTo>
                  <a:pt x="47924" y="46237"/>
                </a:lnTo>
                <a:lnTo>
                  <a:pt x="68243" y="58936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6" y="33536"/>
                </a:lnTo>
                <a:lnTo>
                  <a:pt x="1347816" y="58936"/>
                </a:lnTo>
                <a:lnTo>
                  <a:pt x="1351452" y="58936"/>
                </a:lnTo>
                <a:lnTo>
                  <a:pt x="1371772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30693" y="35467"/>
                </a:moveTo>
                <a:lnTo>
                  <a:pt x="30693" y="57006"/>
                </a:lnTo>
                <a:lnTo>
                  <a:pt x="47924" y="46237"/>
                </a:lnTo>
                <a:lnTo>
                  <a:pt x="30693" y="35467"/>
                </a:lnTo>
                <a:close/>
              </a:path>
              <a:path w="1372235" h="92710">
                <a:moveTo>
                  <a:pt x="47924" y="46237"/>
                </a:moveTo>
                <a:lnTo>
                  <a:pt x="30693" y="57006"/>
                </a:lnTo>
                <a:lnTo>
                  <a:pt x="65154" y="57006"/>
                </a:lnTo>
                <a:lnTo>
                  <a:pt x="47924" y="46237"/>
                </a:lnTo>
                <a:close/>
              </a:path>
              <a:path w="1372235" h="92710">
                <a:moveTo>
                  <a:pt x="1341078" y="35467"/>
                </a:moveTo>
                <a:lnTo>
                  <a:pt x="1323847" y="46236"/>
                </a:lnTo>
                <a:lnTo>
                  <a:pt x="1341078" y="57006"/>
                </a:lnTo>
                <a:lnTo>
                  <a:pt x="1341078" y="35467"/>
                </a:lnTo>
                <a:close/>
              </a:path>
              <a:path w="1372235" h="92710">
                <a:moveTo>
                  <a:pt x="1347816" y="35467"/>
                </a:moveTo>
                <a:lnTo>
                  <a:pt x="1341078" y="35467"/>
                </a:lnTo>
                <a:lnTo>
                  <a:pt x="1341078" y="57006"/>
                </a:lnTo>
                <a:lnTo>
                  <a:pt x="1347816" y="57006"/>
                </a:lnTo>
                <a:lnTo>
                  <a:pt x="1347816" y="35467"/>
                </a:lnTo>
                <a:close/>
              </a:path>
              <a:path w="1372235" h="92710">
                <a:moveTo>
                  <a:pt x="65156" y="35467"/>
                </a:moveTo>
                <a:lnTo>
                  <a:pt x="30693" y="35467"/>
                </a:lnTo>
                <a:lnTo>
                  <a:pt x="47924" y="46236"/>
                </a:lnTo>
                <a:lnTo>
                  <a:pt x="65156" y="35467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6" y="1808"/>
                </a:lnTo>
                <a:lnTo>
                  <a:pt x="1282523" y="13704"/>
                </a:lnTo>
                <a:lnTo>
                  <a:pt x="1284331" y="21539"/>
                </a:lnTo>
                <a:lnTo>
                  <a:pt x="1323847" y="46236"/>
                </a:lnTo>
                <a:lnTo>
                  <a:pt x="1341078" y="35467"/>
                </a:lnTo>
                <a:lnTo>
                  <a:pt x="1347816" y="35467"/>
                </a:lnTo>
                <a:lnTo>
                  <a:pt x="1347816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47703" y="3512596"/>
            <a:ext cx="365760" cy="130175"/>
          </a:xfrm>
          <a:custGeom>
            <a:avLst/>
            <a:gdLst/>
            <a:ahLst/>
            <a:cxnLst/>
            <a:rect l="l" t="t" r="r" b="b"/>
            <a:pathLst>
              <a:path w="365759" h="130175">
                <a:moveTo>
                  <a:pt x="0" y="0"/>
                </a:moveTo>
                <a:lnTo>
                  <a:pt x="365759" y="0"/>
                </a:lnTo>
                <a:lnTo>
                  <a:pt x="365759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309932" y="3398011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14997" y="4647153"/>
            <a:ext cx="92710" cy="1372235"/>
          </a:xfrm>
          <a:custGeom>
            <a:avLst/>
            <a:gdLst/>
            <a:ahLst/>
            <a:cxnLst/>
            <a:rect l="l" t="t" r="r" b="b"/>
            <a:pathLst>
              <a:path w="92709" h="1372235">
                <a:moveTo>
                  <a:pt x="13704" y="1282523"/>
                </a:moveTo>
                <a:lnTo>
                  <a:pt x="1808" y="1289958"/>
                </a:lnTo>
                <a:lnTo>
                  <a:pt x="0" y="1297793"/>
                </a:lnTo>
                <a:lnTo>
                  <a:pt x="46237" y="1371772"/>
                </a:lnTo>
                <a:lnTo>
                  <a:pt x="61213" y="1347811"/>
                </a:lnTo>
                <a:lnTo>
                  <a:pt x="33537" y="1347811"/>
                </a:lnTo>
                <a:lnTo>
                  <a:pt x="33537" y="1303528"/>
                </a:lnTo>
                <a:lnTo>
                  <a:pt x="21540" y="1284331"/>
                </a:lnTo>
                <a:lnTo>
                  <a:pt x="13704" y="1282523"/>
                </a:lnTo>
                <a:close/>
              </a:path>
              <a:path w="92709" h="1372235">
                <a:moveTo>
                  <a:pt x="33537" y="1303528"/>
                </a:moveTo>
                <a:lnTo>
                  <a:pt x="33537" y="1347811"/>
                </a:lnTo>
                <a:lnTo>
                  <a:pt x="58937" y="1347811"/>
                </a:lnTo>
                <a:lnTo>
                  <a:pt x="58937" y="1341079"/>
                </a:lnTo>
                <a:lnTo>
                  <a:pt x="35468" y="1341079"/>
                </a:lnTo>
                <a:lnTo>
                  <a:pt x="46237" y="1323848"/>
                </a:lnTo>
                <a:lnTo>
                  <a:pt x="33537" y="1303528"/>
                </a:lnTo>
                <a:close/>
              </a:path>
              <a:path w="92709" h="1372235">
                <a:moveTo>
                  <a:pt x="78770" y="1282523"/>
                </a:moveTo>
                <a:lnTo>
                  <a:pt x="70935" y="1284331"/>
                </a:lnTo>
                <a:lnTo>
                  <a:pt x="58937" y="1303528"/>
                </a:lnTo>
                <a:lnTo>
                  <a:pt x="58937" y="1347811"/>
                </a:lnTo>
                <a:lnTo>
                  <a:pt x="61213" y="1347811"/>
                </a:lnTo>
                <a:lnTo>
                  <a:pt x="92474" y="1297793"/>
                </a:lnTo>
                <a:lnTo>
                  <a:pt x="90666" y="1289958"/>
                </a:lnTo>
                <a:lnTo>
                  <a:pt x="78770" y="1282523"/>
                </a:lnTo>
                <a:close/>
              </a:path>
              <a:path w="92709" h="1372235">
                <a:moveTo>
                  <a:pt x="46237" y="1323848"/>
                </a:moveTo>
                <a:lnTo>
                  <a:pt x="35468" y="1341079"/>
                </a:lnTo>
                <a:lnTo>
                  <a:pt x="57007" y="1341079"/>
                </a:lnTo>
                <a:lnTo>
                  <a:pt x="46237" y="1323848"/>
                </a:lnTo>
                <a:close/>
              </a:path>
              <a:path w="92709" h="1372235">
                <a:moveTo>
                  <a:pt x="58937" y="1303528"/>
                </a:moveTo>
                <a:lnTo>
                  <a:pt x="46237" y="1323848"/>
                </a:lnTo>
                <a:lnTo>
                  <a:pt x="57007" y="1341079"/>
                </a:lnTo>
                <a:lnTo>
                  <a:pt x="58937" y="1341079"/>
                </a:lnTo>
                <a:lnTo>
                  <a:pt x="58937" y="1303528"/>
                </a:lnTo>
                <a:close/>
              </a:path>
              <a:path w="92709" h="1372235">
                <a:moveTo>
                  <a:pt x="46236" y="47924"/>
                </a:moveTo>
                <a:lnTo>
                  <a:pt x="33537" y="68244"/>
                </a:lnTo>
                <a:lnTo>
                  <a:pt x="33537" y="1303528"/>
                </a:lnTo>
                <a:lnTo>
                  <a:pt x="46237" y="1323848"/>
                </a:lnTo>
                <a:lnTo>
                  <a:pt x="58937" y="1303528"/>
                </a:lnTo>
                <a:lnTo>
                  <a:pt x="58936" y="68244"/>
                </a:lnTo>
                <a:lnTo>
                  <a:pt x="46236" y="47924"/>
                </a:lnTo>
                <a:close/>
              </a:path>
              <a:path w="92709" h="1372235">
                <a:moveTo>
                  <a:pt x="46236" y="0"/>
                </a:moveTo>
                <a:lnTo>
                  <a:pt x="0" y="73978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0"/>
                </a:lnTo>
                <a:lnTo>
                  <a:pt x="33536" y="68244"/>
                </a:lnTo>
                <a:lnTo>
                  <a:pt x="33537" y="23956"/>
                </a:lnTo>
                <a:lnTo>
                  <a:pt x="61209" y="23956"/>
                </a:lnTo>
                <a:lnTo>
                  <a:pt x="46236" y="0"/>
                </a:lnTo>
                <a:close/>
              </a:path>
              <a:path w="92709" h="1372235">
                <a:moveTo>
                  <a:pt x="61209" y="23956"/>
                </a:moveTo>
                <a:lnTo>
                  <a:pt x="58937" y="23956"/>
                </a:lnTo>
                <a:lnTo>
                  <a:pt x="58937" y="68244"/>
                </a:lnTo>
                <a:lnTo>
                  <a:pt x="70934" y="87440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78"/>
                </a:lnTo>
                <a:lnTo>
                  <a:pt x="61209" y="23956"/>
                </a:lnTo>
                <a:close/>
              </a:path>
              <a:path w="92709" h="1372235">
                <a:moveTo>
                  <a:pt x="58937" y="30693"/>
                </a:moveTo>
                <a:lnTo>
                  <a:pt x="57006" y="30693"/>
                </a:lnTo>
                <a:lnTo>
                  <a:pt x="46236" y="47924"/>
                </a:lnTo>
                <a:lnTo>
                  <a:pt x="58937" y="68244"/>
                </a:lnTo>
                <a:lnTo>
                  <a:pt x="58937" y="30693"/>
                </a:lnTo>
                <a:close/>
              </a:path>
              <a:path w="92709" h="1372235">
                <a:moveTo>
                  <a:pt x="58937" y="23956"/>
                </a:moveTo>
                <a:lnTo>
                  <a:pt x="33537" y="23956"/>
                </a:lnTo>
                <a:lnTo>
                  <a:pt x="33537" y="68244"/>
                </a:lnTo>
                <a:lnTo>
                  <a:pt x="46236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6"/>
                </a:lnTo>
                <a:close/>
              </a:path>
              <a:path w="92709" h="1372235">
                <a:moveTo>
                  <a:pt x="57006" y="30693"/>
                </a:moveTo>
                <a:lnTo>
                  <a:pt x="35467" y="30693"/>
                </a:lnTo>
                <a:lnTo>
                  <a:pt x="46236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1234" y="5195879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75506" y="51810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4939" y="6093154"/>
            <a:ext cx="1372235" cy="92710"/>
          </a:xfrm>
          <a:custGeom>
            <a:avLst/>
            <a:gdLst/>
            <a:ahLst/>
            <a:cxnLst/>
            <a:rect l="l" t="t" r="r" b="b"/>
            <a:pathLst>
              <a:path w="137223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1" y="58938"/>
                </a:lnTo>
                <a:lnTo>
                  <a:pt x="23961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372235" h="92710">
                <a:moveTo>
                  <a:pt x="1351452" y="33536"/>
                </a:moveTo>
                <a:lnTo>
                  <a:pt x="1347815" y="33536"/>
                </a:lnTo>
                <a:lnTo>
                  <a:pt x="1347815" y="58936"/>
                </a:lnTo>
                <a:lnTo>
                  <a:pt x="1303525" y="58938"/>
                </a:lnTo>
                <a:lnTo>
                  <a:pt x="1284330" y="70935"/>
                </a:lnTo>
                <a:lnTo>
                  <a:pt x="1282522" y="78770"/>
                </a:lnTo>
                <a:lnTo>
                  <a:pt x="1289964" y="90666"/>
                </a:lnTo>
                <a:lnTo>
                  <a:pt x="1297793" y="92473"/>
                </a:lnTo>
                <a:lnTo>
                  <a:pt x="1371771" y="46236"/>
                </a:lnTo>
                <a:lnTo>
                  <a:pt x="1351452" y="33536"/>
                </a:lnTo>
                <a:close/>
              </a:path>
              <a:path w="1372235" h="92710">
                <a:moveTo>
                  <a:pt x="68244" y="33538"/>
                </a:moveTo>
                <a:lnTo>
                  <a:pt x="23961" y="33538"/>
                </a:lnTo>
                <a:lnTo>
                  <a:pt x="23961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372235" h="92710">
                <a:moveTo>
                  <a:pt x="68244" y="58938"/>
                </a:moveTo>
                <a:lnTo>
                  <a:pt x="23961" y="58938"/>
                </a:lnTo>
                <a:lnTo>
                  <a:pt x="68244" y="58938"/>
                </a:lnTo>
                <a:close/>
              </a:path>
              <a:path w="1372235" h="92710">
                <a:moveTo>
                  <a:pt x="1303527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303527" y="58936"/>
                </a:lnTo>
                <a:lnTo>
                  <a:pt x="1323847" y="46236"/>
                </a:lnTo>
                <a:lnTo>
                  <a:pt x="1303527" y="33536"/>
                </a:lnTo>
                <a:close/>
              </a:path>
              <a:path w="1372235" h="92710">
                <a:moveTo>
                  <a:pt x="1323847" y="46236"/>
                </a:moveTo>
                <a:lnTo>
                  <a:pt x="1303527" y="58936"/>
                </a:lnTo>
                <a:lnTo>
                  <a:pt x="1347815" y="58936"/>
                </a:lnTo>
                <a:lnTo>
                  <a:pt x="1347815" y="57006"/>
                </a:lnTo>
                <a:lnTo>
                  <a:pt x="1341078" y="57006"/>
                </a:lnTo>
                <a:lnTo>
                  <a:pt x="1323847" y="46236"/>
                </a:lnTo>
                <a:close/>
              </a:path>
              <a:path w="13722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37223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372235" h="92710">
                <a:moveTo>
                  <a:pt x="1341078" y="35467"/>
                </a:moveTo>
                <a:lnTo>
                  <a:pt x="1323847" y="46236"/>
                </a:lnTo>
                <a:lnTo>
                  <a:pt x="1341078" y="57006"/>
                </a:lnTo>
                <a:lnTo>
                  <a:pt x="1341078" y="35467"/>
                </a:lnTo>
                <a:close/>
              </a:path>
              <a:path w="1372235" h="92710">
                <a:moveTo>
                  <a:pt x="1347815" y="35467"/>
                </a:moveTo>
                <a:lnTo>
                  <a:pt x="1341078" y="35467"/>
                </a:lnTo>
                <a:lnTo>
                  <a:pt x="1341078" y="57006"/>
                </a:lnTo>
                <a:lnTo>
                  <a:pt x="1347815" y="57006"/>
                </a:lnTo>
                <a:lnTo>
                  <a:pt x="1347815" y="35467"/>
                </a:lnTo>
                <a:close/>
              </a:path>
              <a:path w="137223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372235" h="92710">
                <a:moveTo>
                  <a:pt x="1347815" y="33536"/>
                </a:moveTo>
                <a:lnTo>
                  <a:pt x="1303527" y="33536"/>
                </a:lnTo>
                <a:lnTo>
                  <a:pt x="1323847" y="46236"/>
                </a:lnTo>
                <a:lnTo>
                  <a:pt x="1341078" y="35467"/>
                </a:lnTo>
                <a:lnTo>
                  <a:pt x="1347815" y="35467"/>
                </a:lnTo>
                <a:lnTo>
                  <a:pt x="1347815" y="33536"/>
                </a:lnTo>
                <a:close/>
              </a:path>
              <a:path w="1372235" h="92710">
                <a:moveTo>
                  <a:pt x="1297793" y="0"/>
                </a:moveTo>
                <a:lnTo>
                  <a:pt x="1289958" y="1808"/>
                </a:lnTo>
                <a:lnTo>
                  <a:pt x="1282523" y="13704"/>
                </a:lnTo>
                <a:lnTo>
                  <a:pt x="1284333" y="21540"/>
                </a:lnTo>
                <a:lnTo>
                  <a:pt x="1303527" y="33536"/>
                </a:lnTo>
                <a:lnTo>
                  <a:pt x="1351452" y="33536"/>
                </a:lnTo>
                <a:lnTo>
                  <a:pt x="1297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87945" y="6139391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250175" y="600100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01468" y="4272527"/>
            <a:ext cx="381635" cy="361950"/>
          </a:xfrm>
          <a:custGeom>
            <a:avLst/>
            <a:gdLst/>
            <a:ahLst/>
            <a:cxnLst/>
            <a:rect l="l" t="t" r="r" b="b"/>
            <a:pathLst>
              <a:path w="381634" h="361950">
                <a:moveTo>
                  <a:pt x="28792" y="272901"/>
                </a:moveTo>
                <a:lnTo>
                  <a:pt x="21862" y="276980"/>
                </a:lnTo>
                <a:lnTo>
                  <a:pt x="0" y="361436"/>
                </a:lnTo>
                <a:lnTo>
                  <a:pt x="35832" y="354162"/>
                </a:lnTo>
                <a:lnTo>
                  <a:pt x="26126" y="354162"/>
                </a:lnTo>
                <a:lnTo>
                  <a:pt x="8648" y="335732"/>
                </a:lnTo>
                <a:lnTo>
                  <a:pt x="40779" y="305261"/>
                </a:lnTo>
                <a:lnTo>
                  <a:pt x="46452" y="283345"/>
                </a:lnTo>
                <a:lnTo>
                  <a:pt x="42372" y="276416"/>
                </a:lnTo>
                <a:lnTo>
                  <a:pt x="28792" y="272901"/>
                </a:lnTo>
                <a:close/>
              </a:path>
              <a:path w="381634" h="361950">
                <a:moveTo>
                  <a:pt x="40779" y="305261"/>
                </a:moveTo>
                <a:lnTo>
                  <a:pt x="8648" y="335732"/>
                </a:lnTo>
                <a:lnTo>
                  <a:pt x="26126" y="354162"/>
                </a:lnTo>
                <a:lnTo>
                  <a:pt x="32487" y="348129"/>
                </a:lnTo>
                <a:lnTo>
                  <a:pt x="29681" y="348129"/>
                </a:lnTo>
                <a:lnTo>
                  <a:pt x="14860" y="332501"/>
                </a:lnTo>
                <a:lnTo>
                  <a:pt x="34773" y="328458"/>
                </a:lnTo>
                <a:lnTo>
                  <a:pt x="40779" y="305261"/>
                </a:lnTo>
                <a:close/>
              </a:path>
              <a:path w="381634" h="361950">
                <a:moveTo>
                  <a:pt x="80442" y="319187"/>
                </a:moveTo>
                <a:lnTo>
                  <a:pt x="58257" y="323691"/>
                </a:lnTo>
                <a:lnTo>
                  <a:pt x="26126" y="354162"/>
                </a:lnTo>
                <a:lnTo>
                  <a:pt x="35832" y="354162"/>
                </a:lnTo>
                <a:lnTo>
                  <a:pt x="85495" y="344079"/>
                </a:lnTo>
                <a:lnTo>
                  <a:pt x="89936" y="337375"/>
                </a:lnTo>
                <a:lnTo>
                  <a:pt x="87145" y="323629"/>
                </a:lnTo>
                <a:lnTo>
                  <a:pt x="80442" y="319187"/>
                </a:lnTo>
                <a:close/>
              </a:path>
              <a:path w="381634" h="361950">
                <a:moveTo>
                  <a:pt x="34773" y="328458"/>
                </a:moveTo>
                <a:lnTo>
                  <a:pt x="14860" y="332501"/>
                </a:lnTo>
                <a:lnTo>
                  <a:pt x="29681" y="348129"/>
                </a:lnTo>
                <a:lnTo>
                  <a:pt x="34773" y="328458"/>
                </a:lnTo>
                <a:close/>
              </a:path>
              <a:path w="381634" h="361950">
                <a:moveTo>
                  <a:pt x="58257" y="323691"/>
                </a:moveTo>
                <a:lnTo>
                  <a:pt x="34773" y="328458"/>
                </a:lnTo>
                <a:lnTo>
                  <a:pt x="29681" y="348129"/>
                </a:lnTo>
                <a:lnTo>
                  <a:pt x="32487" y="348129"/>
                </a:lnTo>
                <a:lnTo>
                  <a:pt x="58257" y="323691"/>
                </a:lnTo>
                <a:close/>
              </a:path>
              <a:path w="381634" h="361950">
                <a:moveTo>
                  <a:pt x="346351" y="32977"/>
                </a:moveTo>
                <a:lnTo>
                  <a:pt x="322867" y="37745"/>
                </a:lnTo>
                <a:lnTo>
                  <a:pt x="40779" y="305261"/>
                </a:lnTo>
                <a:lnTo>
                  <a:pt x="34773" y="328458"/>
                </a:lnTo>
                <a:lnTo>
                  <a:pt x="58257" y="323691"/>
                </a:lnTo>
                <a:lnTo>
                  <a:pt x="340346" y="56174"/>
                </a:lnTo>
                <a:lnTo>
                  <a:pt x="346351" y="32977"/>
                </a:lnTo>
                <a:close/>
              </a:path>
              <a:path w="381634" h="361950">
                <a:moveTo>
                  <a:pt x="379242" y="7273"/>
                </a:moveTo>
                <a:lnTo>
                  <a:pt x="354999" y="7273"/>
                </a:lnTo>
                <a:lnTo>
                  <a:pt x="372477" y="25703"/>
                </a:lnTo>
                <a:lnTo>
                  <a:pt x="340346" y="56174"/>
                </a:lnTo>
                <a:lnTo>
                  <a:pt x="334672" y="78089"/>
                </a:lnTo>
                <a:lnTo>
                  <a:pt x="338752" y="85020"/>
                </a:lnTo>
                <a:lnTo>
                  <a:pt x="352332" y="88535"/>
                </a:lnTo>
                <a:lnTo>
                  <a:pt x="359262" y="84455"/>
                </a:lnTo>
                <a:lnTo>
                  <a:pt x="379242" y="7273"/>
                </a:lnTo>
                <a:close/>
              </a:path>
              <a:path w="381634" h="361950">
                <a:moveTo>
                  <a:pt x="360719" y="13305"/>
                </a:moveTo>
                <a:lnTo>
                  <a:pt x="351443" y="13305"/>
                </a:lnTo>
                <a:lnTo>
                  <a:pt x="366264" y="28934"/>
                </a:lnTo>
                <a:lnTo>
                  <a:pt x="346351" y="32977"/>
                </a:lnTo>
                <a:lnTo>
                  <a:pt x="340346" y="56174"/>
                </a:lnTo>
                <a:lnTo>
                  <a:pt x="372477" y="25703"/>
                </a:lnTo>
                <a:lnTo>
                  <a:pt x="360719" y="13305"/>
                </a:lnTo>
                <a:close/>
              </a:path>
              <a:path w="381634" h="361950">
                <a:moveTo>
                  <a:pt x="381125" y="0"/>
                </a:moveTo>
                <a:lnTo>
                  <a:pt x="295629" y="17357"/>
                </a:lnTo>
                <a:lnTo>
                  <a:pt x="291188" y="24060"/>
                </a:lnTo>
                <a:lnTo>
                  <a:pt x="293979" y="37807"/>
                </a:lnTo>
                <a:lnTo>
                  <a:pt x="300682" y="42249"/>
                </a:lnTo>
                <a:lnTo>
                  <a:pt x="322867" y="37745"/>
                </a:lnTo>
                <a:lnTo>
                  <a:pt x="354999" y="7273"/>
                </a:lnTo>
                <a:lnTo>
                  <a:pt x="379242" y="7273"/>
                </a:lnTo>
                <a:lnTo>
                  <a:pt x="381125" y="0"/>
                </a:lnTo>
                <a:close/>
              </a:path>
              <a:path w="381634" h="361950">
                <a:moveTo>
                  <a:pt x="354999" y="7273"/>
                </a:moveTo>
                <a:lnTo>
                  <a:pt x="322867" y="37745"/>
                </a:lnTo>
                <a:lnTo>
                  <a:pt x="346351" y="32977"/>
                </a:lnTo>
                <a:lnTo>
                  <a:pt x="351443" y="13305"/>
                </a:lnTo>
                <a:lnTo>
                  <a:pt x="360719" y="13305"/>
                </a:lnTo>
                <a:lnTo>
                  <a:pt x="354999" y="7273"/>
                </a:lnTo>
                <a:close/>
              </a:path>
              <a:path w="381634" h="361950">
                <a:moveTo>
                  <a:pt x="351443" y="13305"/>
                </a:moveTo>
                <a:lnTo>
                  <a:pt x="346351" y="32977"/>
                </a:lnTo>
                <a:lnTo>
                  <a:pt x="366264" y="28934"/>
                </a:lnTo>
                <a:lnTo>
                  <a:pt x="351443" y="1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66025" y="428592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 rot="18900000">
            <a:off x="2077000" y="564671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 rot="18900000">
            <a:off x="2053198" y="4314742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61225" y="457998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1225" y="4579984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1225" y="4579984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0" y="0"/>
                </a:moveTo>
                <a:lnTo>
                  <a:pt x="1374486" y="0"/>
                </a:lnTo>
                <a:lnTo>
                  <a:pt x="1374486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5025" y="464723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5025" y="464723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5025" y="4647239"/>
            <a:ext cx="1369695" cy="1370330"/>
          </a:xfrm>
          <a:custGeom>
            <a:avLst/>
            <a:gdLst/>
            <a:ahLst/>
            <a:cxnLst/>
            <a:rect l="l" t="t" r="r" b="b"/>
            <a:pathLst>
              <a:path w="1369695" h="1370329">
                <a:moveTo>
                  <a:pt x="0" y="0"/>
                </a:moveTo>
                <a:lnTo>
                  <a:pt x="1369378" y="0"/>
                </a:lnTo>
                <a:lnTo>
                  <a:pt x="1369378" y="1370058"/>
                </a:lnTo>
                <a:lnTo>
                  <a:pt x="0" y="137005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7061" y="4342725"/>
            <a:ext cx="200025" cy="193040"/>
          </a:xfrm>
          <a:custGeom>
            <a:avLst/>
            <a:gdLst/>
            <a:ahLst/>
            <a:cxnLst/>
            <a:rect l="l" t="t" r="r" b="b"/>
            <a:pathLst>
              <a:path w="200025" h="193039">
                <a:moveTo>
                  <a:pt x="138984" y="0"/>
                </a:moveTo>
                <a:lnTo>
                  <a:pt x="0" y="125477"/>
                </a:lnTo>
                <a:lnTo>
                  <a:pt x="60455" y="192440"/>
                </a:lnTo>
                <a:lnTo>
                  <a:pt x="199439" y="66963"/>
                </a:lnTo>
                <a:lnTo>
                  <a:pt x="1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685411" y="425450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 rot="18900000">
            <a:off x="727710" y="4290358"/>
            <a:ext cx="323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23125" y="5657522"/>
            <a:ext cx="1331595" cy="327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575"/>
              </a:lnSpc>
            </a:pPr>
            <a:r>
              <a:rPr sz="2800" b="1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391005" y="5078868"/>
            <a:ext cx="2353945" cy="184150"/>
          </a:xfrm>
          <a:custGeom>
            <a:avLst/>
            <a:gdLst/>
            <a:ahLst/>
            <a:cxnLst/>
            <a:rect l="l" t="t" r="r" b="b"/>
            <a:pathLst>
              <a:path w="2353945" h="184150">
                <a:moveTo>
                  <a:pt x="2280880" y="44762"/>
                </a:moveTo>
                <a:lnTo>
                  <a:pt x="0" y="158189"/>
                </a:lnTo>
                <a:lnTo>
                  <a:pt x="1261" y="183558"/>
                </a:lnTo>
                <a:lnTo>
                  <a:pt x="2282143" y="70130"/>
                </a:lnTo>
                <a:lnTo>
                  <a:pt x="2303255" y="56365"/>
                </a:lnTo>
                <a:lnTo>
                  <a:pt x="2280880" y="44762"/>
                </a:lnTo>
                <a:close/>
              </a:path>
              <a:path w="2353945" h="184150">
                <a:moveTo>
                  <a:pt x="2331557" y="42429"/>
                </a:moveTo>
                <a:lnTo>
                  <a:pt x="2327790" y="42429"/>
                </a:lnTo>
                <a:lnTo>
                  <a:pt x="2329051" y="67797"/>
                </a:lnTo>
                <a:lnTo>
                  <a:pt x="2282143" y="70130"/>
                </a:lnTo>
                <a:lnTo>
                  <a:pt x="2241720" y="96485"/>
                </a:lnTo>
                <a:lnTo>
                  <a:pt x="2240062" y="104353"/>
                </a:lnTo>
                <a:lnTo>
                  <a:pt x="2247723" y="116104"/>
                </a:lnTo>
                <a:lnTo>
                  <a:pt x="2255592" y="117762"/>
                </a:lnTo>
                <a:lnTo>
                  <a:pt x="2353604" y="53861"/>
                </a:lnTo>
                <a:lnTo>
                  <a:pt x="2331557" y="42429"/>
                </a:lnTo>
                <a:close/>
              </a:path>
              <a:path w="2353945" h="184150">
                <a:moveTo>
                  <a:pt x="2303255" y="56365"/>
                </a:moveTo>
                <a:lnTo>
                  <a:pt x="2282143" y="70130"/>
                </a:lnTo>
                <a:lnTo>
                  <a:pt x="2329051" y="67797"/>
                </a:lnTo>
                <a:lnTo>
                  <a:pt x="2328981" y="66387"/>
                </a:lnTo>
                <a:lnTo>
                  <a:pt x="2322583" y="66387"/>
                </a:lnTo>
                <a:lnTo>
                  <a:pt x="2303255" y="56365"/>
                </a:lnTo>
                <a:close/>
              </a:path>
              <a:path w="2353945" h="184150">
                <a:moveTo>
                  <a:pt x="2321493" y="44474"/>
                </a:moveTo>
                <a:lnTo>
                  <a:pt x="2303255" y="56365"/>
                </a:lnTo>
                <a:lnTo>
                  <a:pt x="2322583" y="66387"/>
                </a:lnTo>
                <a:lnTo>
                  <a:pt x="2321493" y="44474"/>
                </a:lnTo>
                <a:close/>
              </a:path>
              <a:path w="2353945" h="184150">
                <a:moveTo>
                  <a:pt x="2327892" y="44474"/>
                </a:moveTo>
                <a:lnTo>
                  <a:pt x="2321493" y="44474"/>
                </a:lnTo>
                <a:lnTo>
                  <a:pt x="2322583" y="66387"/>
                </a:lnTo>
                <a:lnTo>
                  <a:pt x="2328981" y="66387"/>
                </a:lnTo>
                <a:lnTo>
                  <a:pt x="2327892" y="44474"/>
                </a:lnTo>
                <a:close/>
              </a:path>
              <a:path w="2353945" h="184150">
                <a:moveTo>
                  <a:pt x="2327790" y="42429"/>
                </a:moveTo>
                <a:lnTo>
                  <a:pt x="2280880" y="44762"/>
                </a:lnTo>
                <a:lnTo>
                  <a:pt x="2303255" y="56365"/>
                </a:lnTo>
                <a:lnTo>
                  <a:pt x="2321493" y="44474"/>
                </a:lnTo>
                <a:lnTo>
                  <a:pt x="2327892" y="44474"/>
                </a:lnTo>
                <a:lnTo>
                  <a:pt x="2327790" y="42429"/>
                </a:lnTo>
                <a:close/>
              </a:path>
              <a:path w="2353945" h="184150">
                <a:moveTo>
                  <a:pt x="2249736" y="0"/>
                </a:moveTo>
                <a:lnTo>
                  <a:pt x="2242070" y="2429"/>
                </a:lnTo>
                <a:lnTo>
                  <a:pt x="2235612" y="14883"/>
                </a:lnTo>
                <a:lnTo>
                  <a:pt x="2238043" y="22548"/>
                </a:lnTo>
                <a:lnTo>
                  <a:pt x="2280880" y="44762"/>
                </a:lnTo>
                <a:lnTo>
                  <a:pt x="2327790" y="42429"/>
                </a:lnTo>
                <a:lnTo>
                  <a:pt x="2331557" y="42429"/>
                </a:lnTo>
                <a:lnTo>
                  <a:pt x="22497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188467"/>
            <a:ext cx="711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Flattened Fully-Connected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5042" y="2017824"/>
            <a:ext cx="1828800" cy="2590800"/>
          </a:xfrm>
          <a:custGeom>
            <a:avLst/>
            <a:gdLst/>
            <a:ahLst/>
            <a:cxnLst/>
            <a:rect l="l" t="t" r="r" b="b"/>
            <a:pathLst>
              <a:path w="1828800" h="2590800">
                <a:moveTo>
                  <a:pt x="0" y="0"/>
                </a:moveTo>
                <a:lnTo>
                  <a:pt x="1828800" y="0"/>
                </a:lnTo>
                <a:lnTo>
                  <a:pt x="18288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877" y="2017350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EBF1D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877" y="2017350"/>
            <a:ext cx="1603375" cy="2590800"/>
          </a:xfrm>
          <a:custGeom>
            <a:avLst/>
            <a:gdLst/>
            <a:ahLst/>
            <a:cxnLst/>
            <a:rect l="l" t="t" r="r" b="b"/>
            <a:pathLst>
              <a:path w="1603375" h="2590800">
                <a:moveTo>
                  <a:pt x="0" y="0"/>
                </a:moveTo>
                <a:lnTo>
                  <a:pt x="1603309" y="0"/>
                </a:lnTo>
                <a:lnTo>
                  <a:pt x="1603309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381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9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40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8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8" y="2543048"/>
                </a:lnTo>
                <a:lnTo>
                  <a:pt x="33538" y="2522728"/>
                </a:lnTo>
                <a:close/>
              </a:path>
              <a:path w="92709" h="2591435">
                <a:moveTo>
                  <a:pt x="78771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1" y="2501723"/>
                </a:lnTo>
                <a:close/>
              </a:path>
              <a:path w="92709" h="2591435">
                <a:moveTo>
                  <a:pt x="46238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8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8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7" y="47924"/>
                </a:moveTo>
                <a:lnTo>
                  <a:pt x="33537" y="68245"/>
                </a:lnTo>
                <a:lnTo>
                  <a:pt x="33538" y="2522728"/>
                </a:lnTo>
                <a:lnTo>
                  <a:pt x="46238" y="2543048"/>
                </a:lnTo>
                <a:lnTo>
                  <a:pt x="58937" y="2522728"/>
                </a:lnTo>
                <a:lnTo>
                  <a:pt x="58936" y="68245"/>
                </a:lnTo>
                <a:lnTo>
                  <a:pt x="46237" y="47924"/>
                </a:lnTo>
                <a:close/>
              </a:path>
              <a:path w="92709" h="2591435">
                <a:moveTo>
                  <a:pt x="46237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7" y="23958"/>
                </a:lnTo>
                <a:lnTo>
                  <a:pt x="61210" y="23958"/>
                </a:lnTo>
                <a:lnTo>
                  <a:pt x="46237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7" y="23958"/>
                </a:lnTo>
                <a:lnTo>
                  <a:pt x="58937" y="68245"/>
                </a:lnTo>
                <a:lnTo>
                  <a:pt x="70934" y="87442"/>
                </a:lnTo>
                <a:lnTo>
                  <a:pt x="78770" y="89249"/>
                </a:lnTo>
                <a:lnTo>
                  <a:pt x="90665" y="81814"/>
                </a:lnTo>
                <a:lnTo>
                  <a:pt x="92474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7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7" y="68245"/>
                </a:lnTo>
                <a:lnTo>
                  <a:pt x="58937" y="30693"/>
                </a:lnTo>
                <a:close/>
              </a:path>
              <a:path w="92709" h="2591435">
                <a:moveTo>
                  <a:pt x="58937" y="23958"/>
                </a:moveTo>
                <a:lnTo>
                  <a:pt x="33537" y="23958"/>
                </a:lnTo>
                <a:lnTo>
                  <a:pt x="33537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7" y="30693"/>
                </a:lnTo>
                <a:lnTo>
                  <a:pt x="58937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619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8668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5045" y="1837079"/>
            <a:ext cx="1590675" cy="92710"/>
          </a:xfrm>
          <a:custGeom>
            <a:avLst/>
            <a:gdLst/>
            <a:ahLst/>
            <a:cxnLst/>
            <a:rect l="l" t="t" r="r" b="b"/>
            <a:pathLst>
              <a:path w="1590675" h="92710">
                <a:moveTo>
                  <a:pt x="73979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5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59" y="58938"/>
                </a:lnTo>
                <a:lnTo>
                  <a:pt x="23959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8" y="13703"/>
                </a:lnTo>
                <a:lnTo>
                  <a:pt x="81814" y="1808"/>
                </a:lnTo>
                <a:lnTo>
                  <a:pt x="73979" y="1"/>
                </a:lnTo>
                <a:close/>
              </a:path>
              <a:path w="1590675" h="92710">
                <a:moveTo>
                  <a:pt x="1569908" y="33536"/>
                </a:moveTo>
                <a:lnTo>
                  <a:pt x="1566264" y="33536"/>
                </a:lnTo>
                <a:lnTo>
                  <a:pt x="1566264" y="58936"/>
                </a:lnTo>
                <a:lnTo>
                  <a:pt x="1521981" y="58938"/>
                </a:lnTo>
                <a:lnTo>
                  <a:pt x="1502786" y="70935"/>
                </a:lnTo>
                <a:lnTo>
                  <a:pt x="1500979" y="78770"/>
                </a:lnTo>
                <a:lnTo>
                  <a:pt x="1508419" y="90666"/>
                </a:lnTo>
                <a:lnTo>
                  <a:pt x="1516248" y="92473"/>
                </a:lnTo>
                <a:lnTo>
                  <a:pt x="1590228" y="46236"/>
                </a:lnTo>
                <a:lnTo>
                  <a:pt x="1569908" y="33536"/>
                </a:lnTo>
                <a:close/>
              </a:path>
              <a:path w="1590675" h="92710">
                <a:moveTo>
                  <a:pt x="68244" y="33538"/>
                </a:moveTo>
                <a:lnTo>
                  <a:pt x="23959" y="33538"/>
                </a:lnTo>
                <a:lnTo>
                  <a:pt x="23959" y="58938"/>
                </a:lnTo>
                <a:lnTo>
                  <a:pt x="68244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8" y="35467"/>
                </a:lnTo>
                <a:lnTo>
                  <a:pt x="68244" y="33538"/>
                </a:lnTo>
                <a:close/>
              </a:path>
              <a:path w="1590675" h="92710">
                <a:moveTo>
                  <a:pt x="68244" y="58938"/>
                </a:moveTo>
                <a:lnTo>
                  <a:pt x="23959" y="58938"/>
                </a:lnTo>
                <a:lnTo>
                  <a:pt x="68244" y="58938"/>
                </a:lnTo>
                <a:close/>
              </a:path>
              <a:path w="1590675" h="92710">
                <a:moveTo>
                  <a:pt x="1521983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521983" y="58936"/>
                </a:lnTo>
                <a:lnTo>
                  <a:pt x="1542303" y="46236"/>
                </a:lnTo>
                <a:lnTo>
                  <a:pt x="1521983" y="33536"/>
                </a:lnTo>
                <a:close/>
              </a:path>
              <a:path w="1590675" h="92710">
                <a:moveTo>
                  <a:pt x="1542303" y="46236"/>
                </a:moveTo>
                <a:lnTo>
                  <a:pt x="1521983" y="58936"/>
                </a:lnTo>
                <a:lnTo>
                  <a:pt x="1566264" y="58936"/>
                </a:lnTo>
                <a:lnTo>
                  <a:pt x="1566264" y="57006"/>
                </a:lnTo>
                <a:lnTo>
                  <a:pt x="1559535" y="57006"/>
                </a:lnTo>
                <a:lnTo>
                  <a:pt x="1542303" y="46236"/>
                </a:lnTo>
                <a:close/>
              </a:path>
              <a:path w="159067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590675" h="92710">
                <a:moveTo>
                  <a:pt x="47924" y="46238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8"/>
                </a:lnTo>
                <a:close/>
              </a:path>
              <a:path w="1590675" h="92710">
                <a:moveTo>
                  <a:pt x="1559535" y="35467"/>
                </a:moveTo>
                <a:lnTo>
                  <a:pt x="1542303" y="46236"/>
                </a:lnTo>
                <a:lnTo>
                  <a:pt x="1559535" y="57006"/>
                </a:lnTo>
                <a:lnTo>
                  <a:pt x="1559535" y="35467"/>
                </a:lnTo>
                <a:close/>
              </a:path>
              <a:path w="1590675" h="92710">
                <a:moveTo>
                  <a:pt x="1566264" y="35467"/>
                </a:moveTo>
                <a:lnTo>
                  <a:pt x="1559535" y="35467"/>
                </a:lnTo>
                <a:lnTo>
                  <a:pt x="1559535" y="57006"/>
                </a:lnTo>
                <a:lnTo>
                  <a:pt x="1566264" y="57006"/>
                </a:lnTo>
                <a:lnTo>
                  <a:pt x="1566264" y="35467"/>
                </a:lnTo>
                <a:close/>
              </a:path>
              <a:path w="1590675" h="92710">
                <a:moveTo>
                  <a:pt x="65156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6" y="35468"/>
                </a:lnTo>
                <a:close/>
              </a:path>
              <a:path w="1590675" h="92710">
                <a:moveTo>
                  <a:pt x="1566264" y="33536"/>
                </a:moveTo>
                <a:lnTo>
                  <a:pt x="1521983" y="33536"/>
                </a:lnTo>
                <a:lnTo>
                  <a:pt x="1542303" y="46236"/>
                </a:lnTo>
                <a:lnTo>
                  <a:pt x="1559535" y="35467"/>
                </a:lnTo>
                <a:lnTo>
                  <a:pt x="1566264" y="35467"/>
                </a:lnTo>
                <a:lnTo>
                  <a:pt x="1566264" y="33536"/>
                </a:lnTo>
                <a:close/>
              </a:path>
              <a:path w="1590675" h="92710">
                <a:moveTo>
                  <a:pt x="1516248" y="0"/>
                </a:moveTo>
                <a:lnTo>
                  <a:pt x="1508414" y="1808"/>
                </a:lnTo>
                <a:lnTo>
                  <a:pt x="1500980" y="13704"/>
                </a:lnTo>
                <a:lnTo>
                  <a:pt x="1502788" y="21540"/>
                </a:lnTo>
                <a:lnTo>
                  <a:pt x="1521983" y="33536"/>
                </a:lnTo>
                <a:lnTo>
                  <a:pt x="1569908" y="33536"/>
                </a:lnTo>
                <a:lnTo>
                  <a:pt x="151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7542" y="1818242"/>
            <a:ext cx="654050" cy="130175"/>
          </a:xfrm>
          <a:custGeom>
            <a:avLst/>
            <a:gdLst/>
            <a:ahLst/>
            <a:cxnLst/>
            <a:rect l="l" t="t" r="r" b="b"/>
            <a:pathLst>
              <a:path w="654050" h="130175">
                <a:moveTo>
                  <a:pt x="0" y="0"/>
                </a:moveTo>
                <a:lnTo>
                  <a:pt x="653631" y="0"/>
                </a:lnTo>
                <a:lnTo>
                  <a:pt x="653631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8660" y="2077397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8660" y="2077397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0"/>
                </a:moveTo>
                <a:lnTo>
                  <a:pt x="1828800" y="0"/>
                </a:lnTo>
                <a:lnTo>
                  <a:pt x="1828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1628" y="2077310"/>
            <a:ext cx="92710" cy="1296035"/>
          </a:xfrm>
          <a:custGeom>
            <a:avLst/>
            <a:gdLst/>
            <a:ahLst/>
            <a:cxnLst/>
            <a:rect l="l" t="t" r="r" b="b"/>
            <a:pathLst>
              <a:path w="92710" h="1296035">
                <a:moveTo>
                  <a:pt x="13705" y="1206323"/>
                </a:moveTo>
                <a:lnTo>
                  <a:pt x="1809" y="1213759"/>
                </a:lnTo>
                <a:lnTo>
                  <a:pt x="1" y="1221593"/>
                </a:lnTo>
                <a:lnTo>
                  <a:pt x="46238" y="1295572"/>
                </a:lnTo>
                <a:lnTo>
                  <a:pt x="61213" y="1271611"/>
                </a:lnTo>
                <a:lnTo>
                  <a:pt x="33538" y="1271611"/>
                </a:lnTo>
                <a:lnTo>
                  <a:pt x="33538" y="1227328"/>
                </a:lnTo>
                <a:lnTo>
                  <a:pt x="21540" y="1208131"/>
                </a:lnTo>
                <a:lnTo>
                  <a:pt x="13705" y="1206323"/>
                </a:lnTo>
                <a:close/>
              </a:path>
              <a:path w="92710" h="1296035">
                <a:moveTo>
                  <a:pt x="33538" y="1227328"/>
                </a:moveTo>
                <a:lnTo>
                  <a:pt x="33538" y="1271611"/>
                </a:lnTo>
                <a:lnTo>
                  <a:pt x="58938" y="1271611"/>
                </a:lnTo>
                <a:lnTo>
                  <a:pt x="58938" y="1264879"/>
                </a:lnTo>
                <a:lnTo>
                  <a:pt x="35468" y="1264879"/>
                </a:lnTo>
                <a:lnTo>
                  <a:pt x="46238" y="1247648"/>
                </a:lnTo>
                <a:lnTo>
                  <a:pt x="33538" y="1227328"/>
                </a:lnTo>
                <a:close/>
              </a:path>
              <a:path w="92710" h="1296035">
                <a:moveTo>
                  <a:pt x="78771" y="1206323"/>
                </a:moveTo>
                <a:lnTo>
                  <a:pt x="70935" y="1208131"/>
                </a:lnTo>
                <a:lnTo>
                  <a:pt x="58938" y="1227328"/>
                </a:lnTo>
                <a:lnTo>
                  <a:pt x="58938" y="1271611"/>
                </a:lnTo>
                <a:lnTo>
                  <a:pt x="61213" y="1271611"/>
                </a:lnTo>
                <a:lnTo>
                  <a:pt x="92475" y="1221593"/>
                </a:lnTo>
                <a:lnTo>
                  <a:pt x="90666" y="1213759"/>
                </a:lnTo>
                <a:lnTo>
                  <a:pt x="78771" y="1206323"/>
                </a:lnTo>
                <a:close/>
              </a:path>
              <a:path w="92710" h="1296035">
                <a:moveTo>
                  <a:pt x="46238" y="1247648"/>
                </a:moveTo>
                <a:lnTo>
                  <a:pt x="35468" y="1264879"/>
                </a:lnTo>
                <a:lnTo>
                  <a:pt x="57007" y="1264879"/>
                </a:lnTo>
                <a:lnTo>
                  <a:pt x="46238" y="1247648"/>
                </a:lnTo>
                <a:close/>
              </a:path>
              <a:path w="92710" h="1296035">
                <a:moveTo>
                  <a:pt x="58938" y="1227328"/>
                </a:moveTo>
                <a:lnTo>
                  <a:pt x="46238" y="1247648"/>
                </a:lnTo>
                <a:lnTo>
                  <a:pt x="57007" y="1264879"/>
                </a:lnTo>
                <a:lnTo>
                  <a:pt x="58938" y="1264879"/>
                </a:lnTo>
                <a:lnTo>
                  <a:pt x="58938" y="1227328"/>
                </a:lnTo>
                <a:close/>
              </a:path>
              <a:path w="92710" h="1296035">
                <a:moveTo>
                  <a:pt x="46237" y="47924"/>
                </a:moveTo>
                <a:lnTo>
                  <a:pt x="33537" y="68244"/>
                </a:lnTo>
                <a:lnTo>
                  <a:pt x="33538" y="1227328"/>
                </a:lnTo>
                <a:lnTo>
                  <a:pt x="46238" y="1247648"/>
                </a:lnTo>
                <a:lnTo>
                  <a:pt x="58938" y="1227328"/>
                </a:lnTo>
                <a:lnTo>
                  <a:pt x="58936" y="68244"/>
                </a:lnTo>
                <a:lnTo>
                  <a:pt x="46237" y="47924"/>
                </a:lnTo>
                <a:close/>
              </a:path>
              <a:path w="92710" h="12960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4" y="89250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62"/>
                </a:lnTo>
                <a:lnTo>
                  <a:pt x="61213" y="23962"/>
                </a:lnTo>
                <a:lnTo>
                  <a:pt x="46236" y="0"/>
                </a:lnTo>
                <a:close/>
              </a:path>
              <a:path w="92710" h="1296035">
                <a:moveTo>
                  <a:pt x="61213" y="23962"/>
                </a:moveTo>
                <a:lnTo>
                  <a:pt x="58936" y="23962"/>
                </a:lnTo>
                <a:lnTo>
                  <a:pt x="58937" y="68245"/>
                </a:lnTo>
                <a:lnTo>
                  <a:pt x="70935" y="87442"/>
                </a:lnTo>
                <a:lnTo>
                  <a:pt x="78770" y="89250"/>
                </a:lnTo>
                <a:lnTo>
                  <a:pt x="90666" y="81814"/>
                </a:lnTo>
                <a:lnTo>
                  <a:pt x="92475" y="73980"/>
                </a:lnTo>
                <a:lnTo>
                  <a:pt x="61213" y="23962"/>
                </a:lnTo>
                <a:close/>
              </a:path>
              <a:path w="92710" h="1296035">
                <a:moveTo>
                  <a:pt x="58936" y="23962"/>
                </a:moveTo>
                <a:lnTo>
                  <a:pt x="33536" y="23962"/>
                </a:lnTo>
                <a:lnTo>
                  <a:pt x="33536" y="68245"/>
                </a:lnTo>
                <a:lnTo>
                  <a:pt x="46237" y="47924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62"/>
                </a:lnTo>
                <a:close/>
              </a:path>
              <a:path w="92710" h="1296035">
                <a:moveTo>
                  <a:pt x="58936" y="30693"/>
                </a:moveTo>
                <a:lnTo>
                  <a:pt x="57006" y="30693"/>
                </a:lnTo>
                <a:lnTo>
                  <a:pt x="46237" y="47924"/>
                </a:lnTo>
                <a:lnTo>
                  <a:pt x="58936" y="68244"/>
                </a:lnTo>
                <a:lnTo>
                  <a:pt x="58936" y="30693"/>
                </a:lnTo>
                <a:close/>
              </a:path>
              <a:path w="92710" h="1296035">
                <a:moveTo>
                  <a:pt x="57006" y="30693"/>
                </a:moveTo>
                <a:lnTo>
                  <a:pt x="35467" y="30693"/>
                </a:lnTo>
                <a:lnTo>
                  <a:pt x="46237" y="47924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3273" y="2480384"/>
            <a:ext cx="129539" cy="369570"/>
          </a:xfrm>
          <a:custGeom>
            <a:avLst/>
            <a:gdLst/>
            <a:ahLst/>
            <a:cxnLst/>
            <a:rect l="l" t="t" r="r" b="b"/>
            <a:pathLst>
              <a:path w="129539" h="369569">
                <a:moveTo>
                  <a:pt x="0" y="0"/>
                </a:moveTo>
                <a:lnTo>
                  <a:pt x="129188" y="0"/>
                </a:lnTo>
                <a:lnTo>
                  <a:pt x="12918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8573" y="1897126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5" h="92710">
                <a:moveTo>
                  <a:pt x="73978" y="1"/>
                </a:moveTo>
                <a:lnTo>
                  <a:pt x="0" y="46238"/>
                </a:lnTo>
                <a:lnTo>
                  <a:pt x="73984" y="92473"/>
                </a:lnTo>
                <a:lnTo>
                  <a:pt x="81814" y="90665"/>
                </a:lnTo>
                <a:lnTo>
                  <a:pt x="89249" y="78770"/>
                </a:lnTo>
                <a:lnTo>
                  <a:pt x="87438" y="70934"/>
                </a:lnTo>
                <a:lnTo>
                  <a:pt x="68244" y="58938"/>
                </a:lnTo>
                <a:lnTo>
                  <a:pt x="23963" y="58938"/>
                </a:lnTo>
                <a:lnTo>
                  <a:pt x="23963" y="33538"/>
                </a:lnTo>
                <a:lnTo>
                  <a:pt x="68246" y="33536"/>
                </a:lnTo>
                <a:lnTo>
                  <a:pt x="87441" y="21539"/>
                </a:lnTo>
                <a:lnTo>
                  <a:pt x="89249" y="13704"/>
                </a:lnTo>
                <a:lnTo>
                  <a:pt x="81813" y="1808"/>
                </a:lnTo>
                <a:lnTo>
                  <a:pt x="73978" y="1"/>
                </a:lnTo>
                <a:close/>
              </a:path>
              <a:path w="1829435" h="92710">
                <a:moveTo>
                  <a:pt x="1808652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6" y="58938"/>
                </a:lnTo>
                <a:lnTo>
                  <a:pt x="1741531" y="70935"/>
                </a:lnTo>
                <a:lnTo>
                  <a:pt x="1739723" y="78770"/>
                </a:lnTo>
                <a:lnTo>
                  <a:pt x="1747164" y="90666"/>
                </a:lnTo>
                <a:lnTo>
                  <a:pt x="1754993" y="92473"/>
                </a:lnTo>
                <a:lnTo>
                  <a:pt x="1828972" y="46236"/>
                </a:lnTo>
                <a:lnTo>
                  <a:pt x="1808652" y="33536"/>
                </a:lnTo>
                <a:close/>
              </a:path>
              <a:path w="1829435" h="92710">
                <a:moveTo>
                  <a:pt x="68244" y="33538"/>
                </a:moveTo>
                <a:lnTo>
                  <a:pt x="23963" y="33538"/>
                </a:lnTo>
                <a:lnTo>
                  <a:pt x="23963" y="58938"/>
                </a:lnTo>
                <a:lnTo>
                  <a:pt x="68244" y="58938"/>
                </a:lnTo>
                <a:lnTo>
                  <a:pt x="65155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5" h="92710">
                <a:moveTo>
                  <a:pt x="68244" y="58938"/>
                </a:moveTo>
                <a:lnTo>
                  <a:pt x="23963" y="58938"/>
                </a:lnTo>
                <a:lnTo>
                  <a:pt x="68244" y="58938"/>
                </a:lnTo>
                <a:close/>
              </a:path>
              <a:path w="1829435" h="92710">
                <a:moveTo>
                  <a:pt x="1760728" y="33536"/>
                </a:moveTo>
                <a:lnTo>
                  <a:pt x="68244" y="33538"/>
                </a:lnTo>
                <a:lnTo>
                  <a:pt x="47924" y="46238"/>
                </a:lnTo>
                <a:lnTo>
                  <a:pt x="68244" y="58938"/>
                </a:lnTo>
                <a:lnTo>
                  <a:pt x="1760728" y="58936"/>
                </a:lnTo>
                <a:lnTo>
                  <a:pt x="1781048" y="46236"/>
                </a:lnTo>
                <a:lnTo>
                  <a:pt x="1760728" y="33536"/>
                </a:lnTo>
                <a:close/>
              </a:path>
              <a:path w="1829435" h="92710">
                <a:moveTo>
                  <a:pt x="1781048" y="46236"/>
                </a:moveTo>
                <a:lnTo>
                  <a:pt x="1760728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79" y="57006"/>
                </a:lnTo>
                <a:lnTo>
                  <a:pt x="1781048" y="46236"/>
                </a:lnTo>
                <a:close/>
              </a:path>
              <a:path w="1829435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5" h="92710">
                <a:moveTo>
                  <a:pt x="47924" y="46238"/>
                </a:moveTo>
                <a:lnTo>
                  <a:pt x="30693" y="57007"/>
                </a:lnTo>
                <a:lnTo>
                  <a:pt x="65155" y="57007"/>
                </a:lnTo>
                <a:lnTo>
                  <a:pt x="47924" y="46238"/>
                </a:lnTo>
                <a:close/>
              </a:path>
              <a:path w="1829435" h="92710">
                <a:moveTo>
                  <a:pt x="1798279" y="35467"/>
                </a:moveTo>
                <a:lnTo>
                  <a:pt x="1781048" y="46236"/>
                </a:lnTo>
                <a:lnTo>
                  <a:pt x="1798279" y="57006"/>
                </a:lnTo>
                <a:lnTo>
                  <a:pt x="1798279" y="35467"/>
                </a:lnTo>
                <a:close/>
              </a:path>
              <a:path w="1829435" h="92710">
                <a:moveTo>
                  <a:pt x="1805009" y="35467"/>
                </a:moveTo>
                <a:lnTo>
                  <a:pt x="1798279" y="35467"/>
                </a:lnTo>
                <a:lnTo>
                  <a:pt x="1798279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5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5" h="92710">
                <a:moveTo>
                  <a:pt x="1805009" y="33536"/>
                </a:moveTo>
                <a:lnTo>
                  <a:pt x="1760728" y="33536"/>
                </a:lnTo>
                <a:lnTo>
                  <a:pt x="1781048" y="46236"/>
                </a:lnTo>
                <a:lnTo>
                  <a:pt x="1798279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5" h="92710">
                <a:moveTo>
                  <a:pt x="1754993" y="0"/>
                </a:moveTo>
                <a:lnTo>
                  <a:pt x="1747158" y="1808"/>
                </a:lnTo>
                <a:lnTo>
                  <a:pt x="1739723" y="13704"/>
                </a:lnTo>
                <a:lnTo>
                  <a:pt x="1741533" y="21540"/>
                </a:lnTo>
                <a:lnTo>
                  <a:pt x="1760728" y="33536"/>
                </a:lnTo>
                <a:lnTo>
                  <a:pt x="1808652" y="33536"/>
                </a:lnTo>
                <a:lnTo>
                  <a:pt x="1754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0256" y="1818242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14325" y="1009395"/>
            <a:ext cx="85661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5561" y="1009395"/>
            <a:ext cx="1617345" cy="100012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39358" y="2514091"/>
            <a:ext cx="106807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ts val="177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CHW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5375"/>
              </a:lnSpc>
            </a:pPr>
            <a:r>
              <a:rPr sz="4800" b="1" dirty="0"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34954" y="1840664"/>
            <a:ext cx="1829435" cy="92710"/>
          </a:xfrm>
          <a:custGeom>
            <a:avLst/>
            <a:gdLst/>
            <a:ahLst/>
            <a:cxnLst/>
            <a:rect l="l" t="t" r="r" b="b"/>
            <a:pathLst>
              <a:path w="1829434" h="92710">
                <a:moveTo>
                  <a:pt x="73980" y="0"/>
                </a:moveTo>
                <a:lnTo>
                  <a:pt x="0" y="46238"/>
                </a:lnTo>
                <a:lnTo>
                  <a:pt x="73985" y="92473"/>
                </a:lnTo>
                <a:lnTo>
                  <a:pt x="81815" y="90665"/>
                </a:lnTo>
                <a:lnTo>
                  <a:pt x="89248" y="78769"/>
                </a:lnTo>
                <a:lnTo>
                  <a:pt x="87440" y="70934"/>
                </a:lnTo>
                <a:lnTo>
                  <a:pt x="68245" y="58938"/>
                </a:lnTo>
                <a:lnTo>
                  <a:pt x="23964" y="58938"/>
                </a:lnTo>
                <a:lnTo>
                  <a:pt x="23964" y="33538"/>
                </a:lnTo>
                <a:lnTo>
                  <a:pt x="68246" y="33536"/>
                </a:lnTo>
                <a:lnTo>
                  <a:pt x="87442" y="21539"/>
                </a:lnTo>
                <a:lnTo>
                  <a:pt x="89248" y="13703"/>
                </a:lnTo>
                <a:lnTo>
                  <a:pt x="81809" y="1807"/>
                </a:lnTo>
                <a:lnTo>
                  <a:pt x="73980" y="0"/>
                </a:lnTo>
                <a:close/>
              </a:path>
              <a:path w="1829434" h="92710">
                <a:moveTo>
                  <a:pt x="1808654" y="33536"/>
                </a:moveTo>
                <a:lnTo>
                  <a:pt x="1805009" y="33536"/>
                </a:lnTo>
                <a:lnTo>
                  <a:pt x="1805009" y="58936"/>
                </a:lnTo>
                <a:lnTo>
                  <a:pt x="1760727" y="58938"/>
                </a:lnTo>
                <a:lnTo>
                  <a:pt x="1741532" y="70935"/>
                </a:lnTo>
                <a:lnTo>
                  <a:pt x="1739725" y="78770"/>
                </a:lnTo>
                <a:lnTo>
                  <a:pt x="1747164" y="90666"/>
                </a:lnTo>
                <a:lnTo>
                  <a:pt x="1754995" y="92473"/>
                </a:lnTo>
                <a:lnTo>
                  <a:pt x="1828973" y="46236"/>
                </a:lnTo>
                <a:lnTo>
                  <a:pt x="1808654" y="33536"/>
                </a:lnTo>
                <a:close/>
              </a:path>
              <a:path w="1829434" h="92710">
                <a:moveTo>
                  <a:pt x="68244" y="33538"/>
                </a:moveTo>
                <a:lnTo>
                  <a:pt x="23964" y="33538"/>
                </a:lnTo>
                <a:lnTo>
                  <a:pt x="23964" y="58938"/>
                </a:lnTo>
                <a:lnTo>
                  <a:pt x="68245" y="58938"/>
                </a:lnTo>
                <a:lnTo>
                  <a:pt x="65156" y="57007"/>
                </a:lnTo>
                <a:lnTo>
                  <a:pt x="30693" y="57007"/>
                </a:lnTo>
                <a:lnTo>
                  <a:pt x="30693" y="35468"/>
                </a:lnTo>
                <a:lnTo>
                  <a:pt x="65157" y="35467"/>
                </a:lnTo>
                <a:lnTo>
                  <a:pt x="68244" y="33538"/>
                </a:lnTo>
                <a:close/>
              </a:path>
              <a:path w="1829434" h="92710">
                <a:moveTo>
                  <a:pt x="68245" y="58938"/>
                </a:moveTo>
                <a:lnTo>
                  <a:pt x="23964" y="58938"/>
                </a:lnTo>
                <a:lnTo>
                  <a:pt x="68245" y="58938"/>
                </a:lnTo>
                <a:close/>
              </a:path>
              <a:path w="1829434" h="92710">
                <a:moveTo>
                  <a:pt x="1760729" y="33536"/>
                </a:moveTo>
                <a:lnTo>
                  <a:pt x="68244" y="33538"/>
                </a:lnTo>
                <a:lnTo>
                  <a:pt x="47925" y="46238"/>
                </a:lnTo>
                <a:lnTo>
                  <a:pt x="68245" y="58938"/>
                </a:lnTo>
                <a:lnTo>
                  <a:pt x="1760729" y="58936"/>
                </a:lnTo>
                <a:lnTo>
                  <a:pt x="1781049" y="46236"/>
                </a:lnTo>
                <a:lnTo>
                  <a:pt x="1760729" y="33536"/>
                </a:lnTo>
                <a:close/>
              </a:path>
              <a:path w="1829434" h="92710">
                <a:moveTo>
                  <a:pt x="1781049" y="46236"/>
                </a:moveTo>
                <a:lnTo>
                  <a:pt x="1760729" y="58936"/>
                </a:lnTo>
                <a:lnTo>
                  <a:pt x="1805009" y="58936"/>
                </a:lnTo>
                <a:lnTo>
                  <a:pt x="1805009" y="57006"/>
                </a:lnTo>
                <a:lnTo>
                  <a:pt x="1798280" y="57006"/>
                </a:lnTo>
                <a:lnTo>
                  <a:pt x="1781049" y="46236"/>
                </a:lnTo>
                <a:close/>
              </a:path>
              <a:path w="1829434" h="92710">
                <a:moveTo>
                  <a:pt x="30693" y="35468"/>
                </a:moveTo>
                <a:lnTo>
                  <a:pt x="30693" y="57007"/>
                </a:lnTo>
                <a:lnTo>
                  <a:pt x="47924" y="46238"/>
                </a:lnTo>
                <a:lnTo>
                  <a:pt x="30693" y="35468"/>
                </a:lnTo>
                <a:close/>
              </a:path>
              <a:path w="1829434" h="92710">
                <a:moveTo>
                  <a:pt x="47924" y="46237"/>
                </a:moveTo>
                <a:lnTo>
                  <a:pt x="30693" y="57007"/>
                </a:lnTo>
                <a:lnTo>
                  <a:pt x="65156" y="57007"/>
                </a:lnTo>
                <a:lnTo>
                  <a:pt x="47924" y="46237"/>
                </a:lnTo>
                <a:close/>
              </a:path>
              <a:path w="1829434" h="92710">
                <a:moveTo>
                  <a:pt x="1798280" y="35467"/>
                </a:moveTo>
                <a:lnTo>
                  <a:pt x="1781049" y="46236"/>
                </a:lnTo>
                <a:lnTo>
                  <a:pt x="1798280" y="57006"/>
                </a:lnTo>
                <a:lnTo>
                  <a:pt x="1798280" y="35467"/>
                </a:lnTo>
                <a:close/>
              </a:path>
              <a:path w="1829434" h="92710">
                <a:moveTo>
                  <a:pt x="1805009" y="35467"/>
                </a:moveTo>
                <a:lnTo>
                  <a:pt x="1798280" y="35467"/>
                </a:lnTo>
                <a:lnTo>
                  <a:pt x="1798280" y="57006"/>
                </a:lnTo>
                <a:lnTo>
                  <a:pt x="1805009" y="57006"/>
                </a:lnTo>
                <a:lnTo>
                  <a:pt x="1805009" y="35467"/>
                </a:lnTo>
                <a:close/>
              </a:path>
              <a:path w="1829434" h="92710">
                <a:moveTo>
                  <a:pt x="65155" y="35468"/>
                </a:moveTo>
                <a:lnTo>
                  <a:pt x="30693" y="35468"/>
                </a:lnTo>
                <a:lnTo>
                  <a:pt x="47926" y="46236"/>
                </a:lnTo>
                <a:lnTo>
                  <a:pt x="65155" y="35468"/>
                </a:lnTo>
                <a:close/>
              </a:path>
              <a:path w="1829434" h="92710">
                <a:moveTo>
                  <a:pt x="1805009" y="33536"/>
                </a:moveTo>
                <a:lnTo>
                  <a:pt x="1760729" y="33536"/>
                </a:lnTo>
                <a:lnTo>
                  <a:pt x="1781049" y="46236"/>
                </a:lnTo>
                <a:lnTo>
                  <a:pt x="1798280" y="35467"/>
                </a:lnTo>
                <a:lnTo>
                  <a:pt x="1805009" y="35467"/>
                </a:lnTo>
                <a:lnTo>
                  <a:pt x="1805009" y="33536"/>
                </a:lnTo>
                <a:close/>
              </a:path>
              <a:path w="1829434" h="92710">
                <a:moveTo>
                  <a:pt x="1754995" y="0"/>
                </a:moveTo>
                <a:lnTo>
                  <a:pt x="1747158" y="1808"/>
                </a:lnTo>
                <a:lnTo>
                  <a:pt x="1739725" y="13704"/>
                </a:lnTo>
                <a:lnTo>
                  <a:pt x="1741533" y="21539"/>
                </a:lnTo>
                <a:lnTo>
                  <a:pt x="1760729" y="33536"/>
                </a:lnTo>
                <a:lnTo>
                  <a:pt x="1808654" y="33536"/>
                </a:lnTo>
                <a:lnTo>
                  <a:pt x="1754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6638" y="1821826"/>
            <a:ext cx="370205" cy="130175"/>
          </a:xfrm>
          <a:custGeom>
            <a:avLst/>
            <a:gdLst/>
            <a:ahLst/>
            <a:cxnLst/>
            <a:rect l="l" t="t" r="r" b="b"/>
            <a:pathLst>
              <a:path w="370204" h="130175">
                <a:moveTo>
                  <a:pt x="0" y="0"/>
                </a:moveTo>
                <a:lnTo>
                  <a:pt x="369723" y="0"/>
                </a:lnTo>
                <a:lnTo>
                  <a:pt x="369723" y="130147"/>
                </a:lnTo>
                <a:lnTo>
                  <a:pt x="0" y="130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12518" y="1001267"/>
            <a:ext cx="1854200" cy="1014094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fmaps</a:t>
            </a:r>
            <a:endParaRPr sz="24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11959" y="2017264"/>
            <a:ext cx="92710" cy="2591435"/>
          </a:xfrm>
          <a:custGeom>
            <a:avLst/>
            <a:gdLst/>
            <a:ahLst/>
            <a:cxnLst/>
            <a:rect l="l" t="t" r="r" b="b"/>
            <a:pathLst>
              <a:path w="92709" h="2591435">
                <a:moveTo>
                  <a:pt x="13704" y="2501723"/>
                </a:moveTo>
                <a:lnTo>
                  <a:pt x="1808" y="2509158"/>
                </a:lnTo>
                <a:lnTo>
                  <a:pt x="1" y="2516993"/>
                </a:lnTo>
                <a:lnTo>
                  <a:pt x="46238" y="2590972"/>
                </a:lnTo>
                <a:lnTo>
                  <a:pt x="61212" y="2567014"/>
                </a:lnTo>
                <a:lnTo>
                  <a:pt x="33538" y="2567014"/>
                </a:lnTo>
                <a:lnTo>
                  <a:pt x="33537" y="2522728"/>
                </a:lnTo>
                <a:lnTo>
                  <a:pt x="21539" y="2503531"/>
                </a:lnTo>
                <a:lnTo>
                  <a:pt x="13704" y="2501723"/>
                </a:lnTo>
                <a:close/>
              </a:path>
              <a:path w="92709" h="2591435">
                <a:moveTo>
                  <a:pt x="33538" y="2522729"/>
                </a:moveTo>
                <a:lnTo>
                  <a:pt x="33538" y="2567014"/>
                </a:lnTo>
                <a:lnTo>
                  <a:pt x="58938" y="2567014"/>
                </a:lnTo>
                <a:lnTo>
                  <a:pt x="58938" y="2560279"/>
                </a:lnTo>
                <a:lnTo>
                  <a:pt x="35468" y="2560279"/>
                </a:lnTo>
                <a:lnTo>
                  <a:pt x="46237" y="2543048"/>
                </a:lnTo>
                <a:lnTo>
                  <a:pt x="33538" y="2522729"/>
                </a:lnTo>
                <a:close/>
              </a:path>
              <a:path w="92709" h="2591435">
                <a:moveTo>
                  <a:pt x="78770" y="2501723"/>
                </a:moveTo>
                <a:lnTo>
                  <a:pt x="70935" y="2503531"/>
                </a:lnTo>
                <a:lnTo>
                  <a:pt x="58938" y="2522728"/>
                </a:lnTo>
                <a:lnTo>
                  <a:pt x="58938" y="2567014"/>
                </a:lnTo>
                <a:lnTo>
                  <a:pt x="61212" y="2567014"/>
                </a:lnTo>
                <a:lnTo>
                  <a:pt x="92475" y="2516993"/>
                </a:lnTo>
                <a:lnTo>
                  <a:pt x="90666" y="2509158"/>
                </a:lnTo>
                <a:lnTo>
                  <a:pt x="78770" y="2501723"/>
                </a:lnTo>
                <a:close/>
              </a:path>
              <a:path w="92709" h="2591435">
                <a:moveTo>
                  <a:pt x="46237" y="2543048"/>
                </a:moveTo>
                <a:lnTo>
                  <a:pt x="35468" y="2560279"/>
                </a:lnTo>
                <a:lnTo>
                  <a:pt x="57007" y="2560279"/>
                </a:lnTo>
                <a:lnTo>
                  <a:pt x="46237" y="2543048"/>
                </a:lnTo>
                <a:close/>
              </a:path>
              <a:path w="92709" h="2591435">
                <a:moveTo>
                  <a:pt x="58938" y="2522728"/>
                </a:moveTo>
                <a:lnTo>
                  <a:pt x="46237" y="2543048"/>
                </a:lnTo>
                <a:lnTo>
                  <a:pt x="57007" y="2560279"/>
                </a:lnTo>
                <a:lnTo>
                  <a:pt x="58938" y="2560279"/>
                </a:lnTo>
                <a:lnTo>
                  <a:pt x="58938" y="2522728"/>
                </a:lnTo>
                <a:close/>
              </a:path>
              <a:path w="92709" h="2591435">
                <a:moveTo>
                  <a:pt x="46236" y="47925"/>
                </a:moveTo>
                <a:lnTo>
                  <a:pt x="33536" y="68245"/>
                </a:lnTo>
                <a:lnTo>
                  <a:pt x="33538" y="2522729"/>
                </a:lnTo>
                <a:lnTo>
                  <a:pt x="46237" y="2543048"/>
                </a:lnTo>
                <a:lnTo>
                  <a:pt x="58937" y="2522729"/>
                </a:lnTo>
                <a:lnTo>
                  <a:pt x="58936" y="68245"/>
                </a:lnTo>
                <a:lnTo>
                  <a:pt x="46236" y="47925"/>
                </a:lnTo>
                <a:close/>
              </a:path>
              <a:path w="92709" h="2591435">
                <a:moveTo>
                  <a:pt x="46236" y="0"/>
                </a:moveTo>
                <a:lnTo>
                  <a:pt x="0" y="73980"/>
                </a:lnTo>
                <a:lnTo>
                  <a:pt x="1808" y="81814"/>
                </a:lnTo>
                <a:lnTo>
                  <a:pt x="13703" y="89249"/>
                </a:lnTo>
                <a:lnTo>
                  <a:pt x="21539" y="87442"/>
                </a:lnTo>
                <a:lnTo>
                  <a:pt x="33536" y="68245"/>
                </a:lnTo>
                <a:lnTo>
                  <a:pt x="33536" y="23958"/>
                </a:lnTo>
                <a:lnTo>
                  <a:pt x="61210" y="23958"/>
                </a:lnTo>
                <a:lnTo>
                  <a:pt x="46236" y="0"/>
                </a:lnTo>
                <a:close/>
              </a:path>
              <a:path w="92709" h="2591435">
                <a:moveTo>
                  <a:pt x="61210" y="23958"/>
                </a:moveTo>
                <a:lnTo>
                  <a:pt x="58936" y="23958"/>
                </a:lnTo>
                <a:lnTo>
                  <a:pt x="58936" y="68245"/>
                </a:lnTo>
                <a:lnTo>
                  <a:pt x="70934" y="87442"/>
                </a:lnTo>
                <a:lnTo>
                  <a:pt x="78769" y="89249"/>
                </a:lnTo>
                <a:lnTo>
                  <a:pt x="90665" y="81814"/>
                </a:lnTo>
                <a:lnTo>
                  <a:pt x="92473" y="73980"/>
                </a:lnTo>
                <a:lnTo>
                  <a:pt x="61210" y="23958"/>
                </a:lnTo>
                <a:close/>
              </a:path>
              <a:path w="92709" h="2591435">
                <a:moveTo>
                  <a:pt x="58936" y="30693"/>
                </a:moveTo>
                <a:lnTo>
                  <a:pt x="57006" y="30693"/>
                </a:lnTo>
                <a:lnTo>
                  <a:pt x="46236" y="47925"/>
                </a:lnTo>
                <a:lnTo>
                  <a:pt x="58936" y="68245"/>
                </a:lnTo>
                <a:lnTo>
                  <a:pt x="58936" y="30693"/>
                </a:lnTo>
                <a:close/>
              </a:path>
              <a:path w="92709" h="2591435">
                <a:moveTo>
                  <a:pt x="58936" y="23958"/>
                </a:moveTo>
                <a:lnTo>
                  <a:pt x="33536" y="23958"/>
                </a:lnTo>
                <a:lnTo>
                  <a:pt x="33536" y="68245"/>
                </a:lnTo>
                <a:lnTo>
                  <a:pt x="46236" y="47925"/>
                </a:lnTo>
                <a:lnTo>
                  <a:pt x="35467" y="30693"/>
                </a:lnTo>
                <a:lnTo>
                  <a:pt x="58936" y="30693"/>
                </a:lnTo>
                <a:lnTo>
                  <a:pt x="58936" y="23958"/>
                </a:lnTo>
                <a:close/>
              </a:path>
              <a:path w="92709" h="2591435">
                <a:moveTo>
                  <a:pt x="57006" y="30693"/>
                </a:moveTo>
                <a:lnTo>
                  <a:pt x="35467" y="30693"/>
                </a:lnTo>
                <a:lnTo>
                  <a:pt x="46236" y="47925"/>
                </a:lnTo>
                <a:lnTo>
                  <a:pt x="57006" y="3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58195" y="317559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50244" y="316026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5821724" y="2752851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3941" y="4760467"/>
            <a:ext cx="7283450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After flattening, </a:t>
            </a:r>
            <a:r>
              <a:rPr sz="2400" dirty="0">
                <a:latin typeface="Arial"/>
                <a:cs typeface="Arial"/>
              </a:rPr>
              <a:t>having a </a:t>
            </a:r>
            <a:r>
              <a:rPr sz="2400" spc="-5" dirty="0">
                <a:latin typeface="Arial"/>
                <a:cs typeface="Arial"/>
              </a:rPr>
              <a:t>batch </a:t>
            </a:r>
            <a:r>
              <a:rPr sz="2400" dirty="0">
                <a:latin typeface="Arial"/>
                <a:cs typeface="Arial"/>
              </a:rPr>
              <a:t>size of N </a:t>
            </a:r>
            <a:r>
              <a:rPr sz="2400" spc="-5" dirty="0">
                <a:latin typeface="Arial"/>
                <a:cs typeface="Arial"/>
              </a:rPr>
              <a:t>turns the  matrix-vector operation into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matrix-matrix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2734</Words>
  <Application>Microsoft Macintosh PowerPoint</Application>
  <PresentationFormat>On-screen Show (4:3)</PresentationFormat>
  <Paragraphs>1362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Kernel Computation</vt:lpstr>
      <vt:lpstr>Fully-Connected (FC) Layer</vt:lpstr>
      <vt:lpstr>Fully-Connected (FC) Layer</vt:lpstr>
      <vt:lpstr>Flattened 2D Dot Product</vt:lpstr>
      <vt:lpstr>PowerPoint Presentation</vt:lpstr>
      <vt:lpstr>PowerPoint Presentation</vt:lpstr>
      <vt:lpstr>PowerPoint Presentation</vt:lpstr>
      <vt:lpstr>Fully-Connected (FC)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Fully-Connected (FC) Layer</vt:lpstr>
      <vt:lpstr>GV100 – “Tensor Core”</vt:lpstr>
      <vt:lpstr>Convolution (CONV) Layer</vt:lpstr>
      <vt:lpstr>CONV Layer Implementation</vt:lpstr>
      <vt:lpstr>Convolution (CONV) Layer</vt:lpstr>
      <vt:lpstr>Convolution (CONV) Layer</vt:lpstr>
      <vt:lpstr>Convolution (CONV) Layer</vt:lpstr>
      <vt:lpstr>Convolution (CONV) Layer</vt:lpstr>
      <vt:lpstr>Convolution (CONV) Layer</vt:lpstr>
      <vt:lpstr>Convolution (CONV) Layer</vt:lpstr>
      <vt:lpstr>Convolution (CONV) Layer</vt:lpstr>
      <vt:lpstr>Convolution (CONV) Layer</vt:lpstr>
      <vt:lpstr>Convolution (CONV) Layer</vt:lpstr>
      <vt:lpstr>Convolution (CONV) Layer</vt:lpstr>
      <vt:lpstr>PowerPoint Presentation</vt:lpstr>
      <vt:lpstr>Computational  Transforms</vt:lpstr>
      <vt:lpstr>Computation Transformations</vt:lpstr>
      <vt:lpstr>Gauss’s Multiplication Algorithm</vt:lpstr>
      <vt:lpstr>Strassen</vt:lpstr>
      <vt:lpstr>Strassen</vt:lpstr>
      <vt:lpstr>Winograd 1D – F(2,3)</vt:lpstr>
      <vt:lpstr>Winograd 1D – F(2,3)</vt:lpstr>
      <vt:lpstr>Winograd 2D - F(2x2, 3x3)</vt:lpstr>
      <vt:lpstr>Winograd Halos</vt:lpstr>
      <vt:lpstr>Winograd Performance Varies</vt:lpstr>
      <vt:lpstr>Winograd Summary</vt:lpstr>
      <vt:lpstr>Winograd as a Transform</vt:lpstr>
      <vt:lpstr>Winograd 2D - F(2x2, 3x3)</vt:lpstr>
      <vt:lpstr>Fast Fourier Transform (FFT) Flow</vt:lpstr>
      <vt:lpstr>FFT Overview</vt:lpstr>
      <vt:lpstr>FFT Costs</vt:lpstr>
      <vt:lpstr>Optimization opportunities</vt:lpstr>
      <vt:lpstr>cuDNN: Speed up with Transformations</vt:lpstr>
      <vt:lpstr>Optimization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Computation</dc:title>
  <cp:lastModifiedBy>Office 2004 Test Drive User</cp:lastModifiedBy>
  <cp:revision>4</cp:revision>
  <dcterms:created xsi:type="dcterms:W3CDTF">2019-10-07T20:14:27Z</dcterms:created>
  <dcterms:modified xsi:type="dcterms:W3CDTF">2019-10-07T20:46:30Z</dcterms:modified>
</cp:coreProperties>
</file>