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30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10972800" cy="6172200"/>
  <p:notesSz cx="10972800" cy="6172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5"/>
    <p:restoredTop sz="94663"/>
  </p:normalViewPr>
  <p:slideViewPr>
    <p:cSldViewPr>
      <p:cViewPr varScale="1">
        <p:scale>
          <a:sx n="130" d="100"/>
          <a:sy n="130" d="100"/>
        </p:scale>
        <p:origin x="512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7222" y="668019"/>
            <a:ext cx="9698354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45920" y="3456432"/>
            <a:ext cx="7680960" cy="1543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F2378-E0F3-A442-86C5-2C8FEACA2CBC}"/>
              </a:ext>
            </a:extLst>
          </p:cNvPr>
          <p:cNvSpPr txBox="1"/>
          <p:nvPr userDrawn="1"/>
        </p:nvSpPr>
        <p:spPr>
          <a:xfrm>
            <a:off x="10108328" y="5654150"/>
            <a:ext cx="635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424160" y="5890642"/>
            <a:ext cx="165100" cy="158114"/>
          </a:xfrm>
        </p:spPr>
        <p:txBody>
          <a:bodyPr lIns="0" tIns="0" rIns="0" bIns="0"/>
          <a:lstStyle>
            <a:lvl1pPr>
              <a:defRPr sz="900" b="0" i="0"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081FC-B5CB-8646-82CC-9CD13FB53D19}"/>
              </a:ext>
            </a:extLst>
          </p:cNvPr>
          <p:cNvSpPr txBox="1"/>
          <p:nvPr userDrawn="1"/>
        </p:nvSpPr>
        <p:spPr>
          <a:xfrm>
            <a:off x="10275216" y="5891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342942" y="5886545"/>
            <a:ext cx="377825" cy="71755"/>
          </a:xfrm>
          <a:custGeom>
            <a:avLst/>
            <a:gdLst/>
            <a:ahLst/>
            <a:cxnLst/>
            <a:rect l="l" t="t" r="r" b="b"/>
            <a:pathLst>
              <a:path w="377825" h="71754">
                <a:moveTo>
                  <a:pt x="176790" y="0"/>
                </a:moveTo>
                <a:lnTo>
                  <a:pt x="156880" y="0"/>
                </a:lnTo>
                <a:lnTo>
                  <a:pt x="156880" y="71234"/>
                </a:lnTo>
                <a:lnTo>
                  <a:pt x="176790" y="71234"/>
                </a:lnTo>
                <a:lnTo>
                  <a:pt x="176790" y="0"/>
                </a:lnTo>
                <a:close/>
              </a:path>
              <a:path w="377825" h="71754">
                <a:moveTo>
                  <a:pt x="35777" y="0"/>
                </a:moveTo>
                <a:lnTo>
                  <a:pt x="0" y="0"/>
                </a:lnTo>
                <a:lnTo>
                  <a:pt x="0" y="71234"/>
                </a:lnTo>
                <a:lnTo>
                  <a:pt x="20058" y="71234"/>
                </a:lnTo>
                <a:lnTo>
                  <a:pt x="20058" y="15845"/>
                </a:lnTo>
                <a:lnTo>
                  <a:pt x="68049" y="15845"/>
                </a:lnTo>
                <a:lnTo>
                  <a:pt x="67900" y="15025"/>
                </a:lnTo>
                <a:lnTo>
                  <a:pt x="59877" y="5395"/>
                </a:lnTo>
                <a:lnTo>
                  <a:pt x="48599" y="1028"/>
                </a:lnTo>
                <a:lnTo>
                  <a:pt x="35777" y="0"/>
                </a:lnTo>
                <a:close/>
              </a:path>
              <a:path w="377825" h="71754">
                <a:moveTo>
                  <a:pt x="68049" y="15845"/>
                </a:moveTo>
                <a:lnTo>
                  <a:pt x="20058" y="15845"/>
                </a:lnTo>
                <a:lnTo>
                  <a:pt x="35777" y="15996"/>
                </a:lnTo>
                <a:lnTo>
                  <a:pt x="40866" y="15996"/>
                </a:lnTo>
                <a:lnTo>
                  <a:pt x="44458" y="17204"/>
                </a:lnTo>
                <a:lnTo>
                  <a:pt x="50147" y="23241"/>
                </a:lnTo>
                <a:lnTo>
                  <a:pt x="51494" y="28825"/>
                </a:lnTo>
                <a:lnTo>
                  <a:pt x="51494" y="71234"/>
                </a:lnTo>
                <a:lnTo>
                  <a:pt x="70954" y="71234"/>
                </a:lnTo>
                <a:lnTo>
                  <a:pt x="70954" y="31843"/>
                </a:lnTo>
                <a:lnTo>
                  <a:pt x="68049" y="15845"/>
                </a:lnTo>
                <a:close/>
              </a:path>
              <a:path w="377825" h="71754">
                <a:moveTo>
                  <a:pt x="216908" y="0"/>
                </a:moveTo>
                <a:lnTo>
                  <a:pt x="188915" y="0"/>
                </a:lnTo>
                <a:lnTo>
                  <a:pt x="188915" y="71234"/>
                </a:lnTo>
                <a:lnTo>
                  <a:pt x="221399" y="71234"/>
                </a:lnTo>
                <a:lnTo>
                  <a:pt x="232312" y="70684"/>
                </a:lnTo>
                <a:lnTo>
                  <a:pt x="253738" y="56142"/>
                </a:lnTo>
                <a:lnTo>
                  <a:pt x="208824" y="56142"/>
                </a:lnTo>
                <a:lnTo>
                  <a:pt x="208824" y="15544"/>
                </a:lnTo>
                <a:lnTo>
                  <a:pt x="252991" y="15544"/>
                </a:lnTo>
                <a:lnTo>
                  <a:pt x="250888" y="11922"/>
                </a:lnTo>
                <a:lnTo>
                  <a:pt x="244737" y="5857"/>
                </a:lnTo>
                <a:lnTo>
                  <a:pt x="237154" y="2225"/>
                </a:lnTo>
                <a:lnTo>
                  <a:pt x="227943" y="462"/>
                </a:lnTo>
                <a:lnTo>
                  <a:pt x="216908" y="0"/>
                </a:lnTo>
                <a:close/>
              </a:path>
              <a:path w="377825" h="71754">
                <a:moveTo>
                  <a:pt x="252991" y="15544"/>
                </a:moveTo>
                <a:lnTo>
                  <a:pt x="217356" y="15544"/>
                </a:lnTo>
                <a:lnTo>
                  <a:pt x="225803" y="16646"/>
                </a:lnTo>
                <a:lnTo>
                  <a:pt x="232270" y="20166"/>
                </a:lnTo>
                <a:lnTo>
                  <a:pt x="236408" y="26432"/>
                </a:lnTo>
                <a:lnTo>
                  <a:pt x="237865" y="35768"/>
                </a:lnTo>
                <a:lnTo>
                  <a:pt x="236408" y="45127"/>
                </a:lnTo>
                <a:lnTo>
                  <a:pt x="232270" y="51445"/>
                </a:lnTo>
                <a:lnTo>
                  <a:pt x="225803" y="55018"/>
                </a:lnTo>
                <a:lnTo>
                  <a:pt x="217356" y="56142"/>
                </a:lnTo>
                <a:lnTo>
                  <a:pt x="253738" y="56142"/>
                </a:lnTo>
                <a:lnTo>
                  <a:pt x="255436" y="51576"/>
                </a:lnTo>
                <a:lnTo>
                  <a:pt x="256837" y="44431"/>
                </a:lnTo>
                <a:lnTo>
                  <a:pt x="257326" y="36522"/>
                </a:lnTo>
                <a:lnTo>
                  <a:pt x="256909" y="29198"/>
                </a:lnTo>
                <a:lnTo>
                  <a:pt x="255679" y="22524"/>
                </a:lnTo>
                <a:lnTo>
                  <a:pt x="253631" y="16646"/>
                </a:lnTo>
                <a:lnTo>
                  <a:pt x="252991" y="15544"/>
                </a:lnTo>
                <a:close/>
              </a:path>
              <a:path w="377825" h="71754">
                <a:moveTo>
                  <a:pt x="95505" y="0"/>
                </a:moveTo>
                <a:lnTo>
                  <a:pt x="73949" y="0"/>
                </a:lnTo>
                <a:lnTo>
                  <a:pt x="96702" y="71234"/>
                </a:lnTo>
                <a:lnTo>
                  <a:pt x="125444" y="71234"/>
                </a:lnTo>
                <a:lnTo>
                  <a:pt x="130230" y="56443"/>
                </a:lnTo>
                <a:lnTo>
                  <a:pt x="111522" y="56443"/>
                </a:lnTo>
                <a:lnTo>
                  <a:pt x="95505" y="0"/>
                </a:lnTo>
                <a:close/>
              </a:path>
              <a:path w="377825" h="71754">
                <a:moveTo>
                  <a:pt x="148497" y="0"/>
                </a:moveTo>
                <a:lnTo>
                  <a:pt x="128139" y="0"/>
                </a:lnTo>
                <a:lnTo>
                  <a:pt x="111522" y="56443"/>
                </a:lnTo>
                <a:lnTo>
                  <a:pt x="130230" y="56443"/>
                </a:lnTo>
                <a:lnTo>
                  <a:pt x="148497" y="0"/>
                </a:lnTo>
                <a:close/>
              </a:path>
              <a:path w="377825" h="71754">
                <a:moveTo>
                  <a:pt x="286665" y="0"/>
                </a:moveTo>
                <a:lnTo>
                  <a:pt x="266607" y="0"/>
                </a:lnTo>
                <a:lnTo>
                  <a:pt x="266607" y="71234"/>
                </a:lnTo>
                <a:lnTo>
                  <a:pt x="286665" y="71234"/>
                </a:lnTo>
                <a:lnTo>
                  <a:pt x="286665" y="0"/>
                </a:lnTo>
                <a:close/>
              </a:path>
              <a:path w="377825" h="71754">
                <a:moveTo>
                  <a:pt x="349238" y="149"/>
                </a:moveTo>
                <a:lnTo>
                  <a:pt x="322592" y="149"/>
                </a:lnTo>
                <a:lnTo>
                  <a:pt x="294749" y="71234"/>
                </a:lnTo>
                <a:lnTo>
                  <a:pt x="314359" y="71234"/>
                </a:lnTo>
                <a:lnTo>
                  <a:pt x="318850" y="58708"/>
                </a:lnTo>
                <a:lnTo>
                  <a:pt x="372299" y="58708"/>
                </a:lnTo>
                <a:lnTo>
                  <a:pt x="367425" y="46332"/>
                </a:lnTo>
                <a:lnTo>
                  <a:pt x="323042" y="46332"/>
                </a:lnTo>
                <a:lnTo>
                  <a:pt x="335466" y="13129"/>
                </a:lnTo>
                <a:lnTo>
                  <a:pt x="354349" y="13129"/>
                </a:lnTo>
                <a:lnTo>
                  <a:pt x="349238" y="149"/>
                </a:lnTo>
                <a:close/>
              </a:path>
              <a:path w="377825" h="71754">
                <a:moveTo>
                  <a:pt x="372299" y="58708"/>
                </a:moveTo>
                <a:lnTo>
                  <a:pt x="351783" y="58708"/>
                </a:lnTo>
                <a:lnTo>
                  <a:pt x="355974" y="71234"/>
                </a:lnTo>
                <a:lnTo>
                  <a:pt x="377231" y="71234"/>
                </a:lnTo>
                <a:lnTo>
                  <a:pt x="372299" y="58708"/>
                </a:lnTo>
                <a:close/>
              </a:path>
              <a:path w="377825" h="71754">
                <a:moveTo>
                  <a:pt x="354349" y="13129"/>
                </a:moveTo>
                <a:lnTo>
                  <a:pt x="335466" y="13129"/>
                </a:lnTo>
                <a:lnTo>
                  <a:pt x="347592" y="46332"/>
                </a:lnTo>
                <a:lnTo>
                  <a:pt x="367425" y="46332"/>
                </a:lnTo>
                <a:lnTo>
                  <a:pt x="354349" y="13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153705" y="5866413"/>
            <a:ext cx="162289" cy="107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39467" y="2191424"/>
            <a:ext cx="1523365" cy="605790"/>
          </a:xfrm>
          <a:custGeom>
            <a:avLst/>
            <a:gdLst/>
            <a:ahLst/>
            <a:cxnLst/>
            <a:rect l="l" t="t" r="r" b="b"/>
            <a:pathLst>
              <a:path w="1523364" h="605789">
                <a:moveTo>
                  <a:pt x="1409226" y="35626"/>
                </a:moveTo>
                <a:lnTo>
                  <a:pt x="0" y="569781"/>
                </a:lnTo>
                <a:lnTo>
                  <a:pt x="13503" y="605407"/>
                </a:lnTo>
                <a:lnTo>
                  <a:pt x="1422730" y="71253"/>
                </a:lnTo>
                <a:lnTo>
                  <a:pt x="1409226" y="35626"/>
                </a:lnTo>
                <a:close/>
              </a:path>
              <a:path w="1523364" h="605789">
                <a:moveTo>
                  <a:pt x="1508154" y="28874"/>
                </a:moveTo>
                <a:lnTo>
                  <a:pt x="1427040" y="28874"/>
                </a:lnTo>
                <a:lnTo>
                  <a:pt x="1440544" y="64500"/>
                </a:lnTo>
                <a:lnTo>
                  <a:pt x="1422730" y="71253"/>
                </a:lnTo>
                <a:lnTo>
                  <a:pt x="1436234" y="106879"/>
                </a:lnTo>
                <a:lnTo>
                  <a:pt x="1508154" y="28874"/>
                </a:lnTo>
                <a:close/>
              </a:path>
              <a:path w="1523364" h="605789">
                <a:moveTo>
                  <a:pt x="1427040" y="28874"/>
                </a:moveTo>
                <a:lnTo>
                  <a:pt x="1409226" y="35626"/>
                </a:lnTo>
                <a:lnTo>
                  <a:pt x="1422730" y="71253"/>
                </a:lnTo>
                <a:lnTo>
                  <a:pt x="1440544" y="64500"/>
                </a:lnTo>
                <a:lnTo>
                  <a:pt x="1427040" y="28874"/>
                </a:lnTo>
                <a:close/>
              </a:path>
              <a:path w="1523364" h="605789">
                <a:moveTo>
                  <a:pt x="1395722" y="0"/>
                </a:moveTo>
                <a:lnTo>
                  <a:pt x="1409226" y="35626"/>
                </a:lnTo>
                <a:lnTo>
                  <a:pt x="1427040" y="28874"/>
                </a:lnTo>
                <a:lnTo>
                  <a:pt x="1508154" y="28874"/>
                </a:lnTo>
                <a:lnTo>
                  <a:pt x="1522858" y="12927"/>
                </a:lnTo>
                <a:lnTo>
                  <a:pt x="1395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8640" y="1419606"/>
            <a:ext cx="4773168" cy="40736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50992" y="1419606"/>
            <a:ext cx="4773168" cy="40736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E5427-0D14-4F46-9331-EA2D2AC8CA98}"/>
              </a:ext>
            </a:extLst>
          </p:cNvPr>
          <p:cNvSpPr txBox="1"/>
          <p:nvPr userDrawn="1"/>
        </p:nvSpPr>
        <p:spPr>
          <a:xfrm>
            <a:off x="10108328" y="5654150"/>
            <a:ext cx="635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342942" y="5886545"/>
            <a:ext cx="377825" cy="71755"/>
          </a:xfrm>
          <a:custGeom>
            <a:avLst/>
            <a:gdLst/>
            <a:ahLst/>
            <a:cxnLst/>
            <a:rect l="l" t="t" r="r" b="b"/>
            <a:pathLst>
              <a:path w="377825" h="71754">
                <a:moveTo>
                  <a:pt x="176790" y="0"/>
                </a:moveTo>
                <a:lnTo>
                  <a:pt x="156880" y="0"/>
                </a:lnTo>
                <a:lnTo>
                  <a:pt x="156880" y="71234"/>
                </a:lnTo>
                <a:lnTo>
                  <a:pt x="176790" y="71234"/>
                </a:lnTo>
                <a:lnTo>
                  <a:pt x="176790" y="0"/>
                </a:lnTo>
                <a:close/>
              </a:path>
              <a:path w="377825" h="71754">
                <a:moveTo>
                  <a:pt x="35777" y="0"/>
                </a:moveTo>
                <a:lnTo>
                  <a:pt x="0" y="0"/>
                </a:lnTo>
                <a:lnTo>
                  <a:pt x="0" y="71234"/>
                </a:lnTo>
                <a:lnTo>
                  <a:pt x="20058" y="71234"/>
                </a:lnTo>
                <a:lnTo>
                  <a:pt x="20058" y="15845"/>
                </a:lnTo>
                <a:lnTo>
                  <a:pt x="68049" y="15845"/>
                </a:lnTo>
                <a:lnTo>
                  <a:pt x="67900" y="15025"/>
                </a:lnTo>
                <a:lnTo>
                  <a:pt x="59877" y="5395"/>
                </a:lnTo>
                <a:lnTo>
                  <a:pt x="48599" y="1028"/>
                </a:lnTo>
                <a:lnTo>
                  <a:pt x="35777" y="0"/>
                </a:lnTo>
                <a:close/>
              </a:path>
              <a:path w="377825" h="71754">
                <a:moveTo>
                  <a:pt x="68049" y="15845"/>
                </a:moveTo>
                <a:lnTo>
                  <a:pt x="20058" y="15845"/>
                </a:lnTo>
                <a:lnTo>
                  <a:pt x="35777" y="15996"/>
                </a:lnTo>
                <a:lnTo>
                  <a:pt x="40866" y="15996"/>
                </a:lnTo>
                <a:lnTo>
                  <a:pt x="44458" y="17204"/>
                </a:lnTo>
                <a:lnTo>
                  <a:pt x="50147" y="23241"/>
                </a:lnTo>
                <a:lnTo>
                  <a:pt x="51494" y="28825"/>
                </a:lnTo>
                <a:lnTo>
                  <a:pt x="51494" y="71234"/>
                </a:lnTo>
                <a:lnTo>
                  <a:pt x="70954" y="71234"/>
                </a:lnTo>
                <a:lnTo>
                  <a:pt x="70954" y="31843"/>
                </a:lnTo>
                <a:lnTo>
                  <a:pt x="68049" y="15845"/>
                </a:lnTo>
                <a:close/>
              </a:path>
              <a:path w="377825" h="71754">
                <a:moveTo>
                  <a:pt x="216908" y="0"/>
                </a:moveTo>
                <a:lnTo>
                  <a:pt x="188915" y="0"/>
                </a:lnTo>
                <a:lnTo>
                  <a:pt x="188915" y="71234"/>
                </a:lnTo>
                <a:lnTo>
                  <a:pt x="221399" y="71234"/>
                </a:lnTo>
                <a:lnTo>
                  <a:pt x="232312" y="70684"/>
                </a:lnTo>
                <a:lnTo>
                  <a:pt x="253738" y="56142"/>
                </a:lnTo>
                <a:lnTo>
                  <a:pt x="208824" y="56142"/>
                </a:lnTo>
                <a:lnTo>
                  <a:pt x="208824" y="15544"/>
                </a:lnTo>
                <a:lnTo>
                  <a:pt x="252991" y="15544"/>
                </a:lnTo>
                <a:lnTo>
                  <a:pt x="250888" y="11922"/>
                </a:lnTo>
                <a:lnTo>
                  <a:pt x="244737" y="5857"/>
                </a:lnTo>
                <a:lnTo>
                  <a:pt x="237154" y="2225"/>
                </a:lnTo>
                <a:lnTo>
                  <a:pt x="227943" y="462"/>
                </a:lnTo>
                <a:lnTo>
                  <a:pt x="216908" y="0"/>
                </a:lnTo>
                <a:close/>
              </a:path>
              <a:path w="377825" h="71754">
                <a:moveTo>
                  <a:pt x="252991" y="15544"/>
                </a:moveTo>
                <a:lnTo>
                  <a:pt x="217356" y="15544"/>
                </a:lnTo>
                <a:lnTo>
                  <a:pt x="225803" y="16646"/>
                </a:lnTo>
                <a:lnTo>
                  <a:pt x="232270" y="20166"/>
                </a:lnTo>
                <a:lnTo>
                  <a:pt x="236408" y="26432"/>
                </a:lnTo>
                <a:lnTo>
                  <a:pt x="237865" y="35768"/>
                </a:lnTo>
                <a:lnTo>
                  <a:pt x="236408" y="45127"/>
                </a:lnTo>
                <a:lnTo>
                  <a:pt x="232270" y="51445"/>
                </a:lnTo>
                <a:lnTo>
                  <a:pt x="225803" y="55018"/>
                </a:lnTo>
                <a:lnTo>
                  <a:pt x="217356" y="56142"/>
                </a:lnTo>
                <a:lnTo>
                  <a:pt x="253738" y="56142"/>
                </a:lnTo>
                <a:lnTo>
                  <a:pt x="255436" y="51576"/>
                </a:lnTo>
                <a:lnTo>
                  <a:pt x="256837" y="44431"/>
                </a:lnTo>
                <a:lnTo>
                  <a:pt x="257326" y="36522"/>
                </a:lnTo>
                <a:lnTo>
                  <a:pt x="256909" y="29198"/>
                </a:lnTo>
                <a:lnTo>
                  <a:pt x="255679" y="22524"/>
                </a:lnTo>
                <a:lnTo>
                  <a:pt x="253631" y="16646"/>
                </a:lnTo>
                <a:lnTo>
                  <a:pt x="252991" y="15544"/>
                </a:lnTo>
                <a:close/>
              </a:path>
              <a:path w="377825" h="71754">
                <a:moveTo>
                  <a:pt x="95505" y="0"/>
                </a:moveTo>
                <a:lnTo>
                  <a:pt x="73949" y="0"/>
                </a:lnTo>
                <a:lnTo>
                  <a:pt x="96702" y="71234"/>
                </a:lnTo>
                <a:lnTo>
                  <a:pt x="125444" y="71234"/>
                </a:lnTo>
                <a:lnTo>
                  <a:pt x="130230" y="56443"/>
                </a:lnTo>
                <a:lnTo>
                  <a:pt x="111522" y="56443"/>
                </a:lnTo>
                <a:lnTo>
                  <a:pt x="95505" y="0"/>
                </a:lnTo>
                <a:close/>
              </a:path>
              <a:path w="377825" h="71754">
                <a:moveTo>
                  <a:pt x="148497" y="0"/>
                </a:moveTo>
                <a:lnTo>
                  <a:pt x="128139" y="0"/>
                </a:lnTo>
                <a:lnTo>
                  <a:pt x="111522" y="56443"/>
                </a:lnTo>
                <a:lnTo>
                  <a:pt x="130230" y="56443"/>
                </a:lnTo>
                <a:lnTo>
                  <a:pt x="148497" y="0"/>
                </a:lnTo>
                <a:close/>
              </a:path>
              <a:path w="377825" h="71754">
                <a:moveTo>
                  <a:pt x="286665" y="0"/>
                </a:moveTo>
                <a:lnTo>
                  <a:pt x="266607" y="0"/>
                </a:lnTo>
                <a:lnTo>
                  <a:pt x="266607" y="71234"/>
                </a:lnTo>
                <a:lnTo>
                  <a:pt x="286665" y="71234"/>
                </a:lnTo>
                <a:lnTo>
                  <a:pt x="286665" y="0"/>
                </a:lnTo>
                <a:close/>
              </a:path>
              <a:path w="377825" h="71754">
                <a:moveTo>
                  <a:pt x="349238" y="149"/>
                </a:moveTo>
                <a:lnTo>
                  <a:pt x="322592" y="149"/>
                </a:lnTo>
                <a:lnTo>
                  <a:pt x="294749" y="71234"/>
                </a:lnTo>
                <a:lnTo>
                  <a:pt x="314359" y="71234"/>
                </a:lnTo>
                <a:lnTo>
                  <a:pt x="318850" y="58708"/>
                </a:lnTo>
                <a:lnTo>
                  <a:pt x="372299" y="58708"/>
                </a:lnTo>
                <a:lnTo>
                  <a:pt x="367425" y="46332"/>
                </a:lnTo>
                <a:lnTo>
                  <a:pt x="323042" y="46332"/>
                </a:lnTo>
                <a:lnTo>
                  <a:pt x="335466" y="13129"/>
                </a:lnTo>
                <a:lnTo>
                  <a:pt x="354349" y="13129"/>
                </a:lnTo>
                <a:lnTo>
                  <a:pt x="349238" y="149"/>
                </a:lnTo>
                <a:close/>
              </a:path>
              <a:path w="377825" h="71754">
                <a:moveTo>
                  <a:pt x="372299" y="58708"/>
                </a:moveTo>
                <a:lnTo>
                  <a:pt x="351783" y="58708"/>
                </a:lnTo>
                <a:lnTo>
                  <a:pt x="355974" y="71234"/>
                </a:lnTo>
                <a:lnTo>
                  <a:pt x="377231" y="71234"/>
                </a:lnTo>
                <a:lnTo>
                  <a:pt x="372299" y="58708"/>
                </a:lnTo>
                <a:close/>
              </a:path>
              <a:path w="377825" h="71754">
                <a:moveTo>
                  <a:pt x="354349" y="13129"/>
                </a:moveTo>
                <a:lnTo>
                  <a:pt x="335466" y="13129"/>
                </a:lnTo>
                <a:lnTo>
                  <a:pt x="347592" y="46332"/>
                </a:lnTo>
                <a:lnTo>
                  <a:pt x="367425" y="46332"/>
                </a:lnTo>
                <a:lnTo>
                  <a:pt x="354349" y="13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153705" y="5866413"/>
            <a:ext cx="162289" cy="1077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3950" y="636523"/>
            <a:ext cx="61849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98114" y="1521864"/>
            <a:ext cx="4704080" cy="1877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30752" y="5740146"/>
            <a:ext cx="3511296" cy="308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8640" y="5740146"/>
            <a:ext cx="2523744" cy="308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3228" y="5838816"/>
            <a:ext cx="165100" cy="158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36224-0632-484D-BB92-0EA32A6D113E}"/>
              </a:ext>
            </a:extLst>
          </p:cNvPr>
          <p:cNvSpPr txBox="1"/>
          <p:nvPr userDrawn="1"/>
        </p:nvSpPr>
        <p:spPr>
          <a:xfrm>
            <a:off x="10108328" y="5654150"/>
            <a:ext cx="635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9.png"/><Relationship Id="rId7" Type="http://schemas.openxmlformats.org/officeDocument/2006/relationships/image" Target="../media/image104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5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12" Type="http://schemas.openxmlformats.org/officeDocument/2006/relationships/image" Target="../media/image1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13.png"/><Relationship Id="rId5" Type="http://schemas.openxmlformats.org/officeDocument/2006/relationships/image" Target="../media/image109.png"/><Relationship Id="rId10" Type="http://schemas.openxmlformats.org/officeDocument/2006/relationships/image" Target="../media/image99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4.png"/><Relationship Id="rId5" Type="http://schemas.openxmlformats.org/officeDocument/2006/relationships/image" Target="../media/image119.png"/><Relationship Id="rId10" Type="http://schemas.openxmlformats.org/officeDocument/2006/relationships/image" Target="../media/image123.png"/><Relationship Id="rId4" Type="http://schemas.openxmlformats.org/officeDocument/2006/relationships/image" Target="../media/image118.png"/><Relationship Id="rId9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5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4.png"/><Relationship Id="rId5" Type="http://schemas.openxmlformats.org/officeDocument/2006/relationships/image" Target="../media/image139.png"/><Relationship Id="rId10" Type="http://schemas.openxmlformats.org/officeDocument/2006/relationships/image" Target="../media/image143.png"/><Relationship Id="rId4" Type="http://schemas.openxmlformats.org/officeDocument/2006/relationships/image" Target="../media/image138.png"/><Relationship Id="rId9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26" Type="http://schemas.openxmlformats.org/officeDocument/2006/relationships/image" Target="../media/image170.png"/><Relationship Id="rId3" Type="http://schemas.openxmlformats.org/officeDocument/2006/relationships/image" Target="../media/image147.png"/><Relationship Id="rId21" Type="http://schemas.openxmlformats.org/officeDocument/2006/relationships/image" Target="../media/image165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5" Type="http://schemas.openxmlformats.org/officeDocument/2006/relationships/image" Target="../media/image169.png"/><Relationship Id="rId2" Type="http://schemas.openxmlformats.org/officeDocument/2006/relationships/image" Target="../media/image146.png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24" Type="http://schemas.openxmlformats.org/officeDocument/2006/relationships/image" Target="../media/image168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23" Type="http://schemas.openxmlformats.org/officeDocument/2006/relationships/image" Target="../media/image167.png"/><Relationship Id="rId10" Type="http://schemas.openxmlformats.org/officeDocument/2006/relationships/image" Target="../media/image154.png"/><Relationship Id="rId19" Type="http://schemas.openxmlformats.org/officeDocument/2006/relationships/image" Target="../media/image163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Relationship Id="rId22" Type="http://schemas.openxmlformats.org/officeDocument/2006/relationships/image" Target="../media/image1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7.png"/><Relationship Id="rId7" Type="http://schemas.openxmlformats.org/officeDocument/2006/relationships/image" Target="../media/image179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8.png"/><Relationship Id="rId4" Type="http://schemas.openxmlformats.org/officeDocument/2006/relationships/image" Target="../media/image173.png"/><Relationship Id="rId9" Type="http://schemas.openxmlformats.org/officeDocument/2006/relationships/image" Target="../media/image1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26" Type="http://schemas.openxmlformats.org/officeDocument/2006/relationships/image" Target="../media/image206.png"/><Relationship Id="rId3" Type="http://schemas.openxmlformats.org/officeDocument/2006/relationships/image" Target="../media/image183.png"/><Relationship Id="rId21" Type="http://schemas.openxmlformats.org/officeDocument/2006/relationships/image" Target="../media/image201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5" Type="http://schemas.openxmlformats.org/officeDocument/2006/relationships/image" Target="../media/image205.png"/><Relationship Id="rId2" Type="http://schemas.openxmlformats.org/officeDocument/2006/relationships/image" Target="../media/image182.png"/><Relationship Id="rId16" Type="http://schemas.openxmlformats.org/officeDocument/2006/relationships/image" Target="../media/image196.png"/><Relationship Id="rId20" Type="http://schemas.openxmlformats.org/officeDocument/2006/relationships/image" Target="../media/image200.png"/><Relationship Id="rId29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24" Type="http://schemas.openxmlformats.org/officeDocument/2006/relationships/image" Target="../media/image204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23" Type="http://schemas.openxmlformats.org/officeDocument/2006/relationships/image" Target="../media/image203.png"/><Relationship Id="rId28" Type="http://schemas.openxmlformats.org/officeDocument/2006/relationships/image" Target="../media/image208.png"/><Relationship Id="rId10" Type="http://schemas.openxmlformats.org/officeDocument/2006/relationships/image" Target="../media/image190.png"/><Relationship Id="rId19" Type="http://schemas.openxmlformats.org/officeDocument/2006/relationships/image" Target="../media/image199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Relationship Id="rId22" Type="http://schemas.openxmlformats.org/officeDocument/2006/relationships/image" Target="../media/image202.png"/><Relationship Id="rId27" Type="http://schemas.openxmlformats.org/officeDocument/2006/relationships/image" Target="../media/image207.png"/><Relationship Id="rId30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37.png"/><Relationship Id="rId18" Type="http://schemas.openxmlformats.org/officeDocument/2006/relationships/image" Target="../media/image242.png"/><Relationship Id="rId3" Type="http://schemas.openxmlformats.org/officeDocument/2006/relationships/image" Target="../media/image227.png"/><Relationship Id="rId7" Type="http://schemas.openxmlformats.org/officeDocument/2006/relationships/image" Target="../media/image231.png"/><Relationship Id="rId12" Type="http://schemas.openxmlformats.org/officeDocument/2006/relationships/image" Target="../media/image236.png"/><Relationship Id="rId17" Type="http://schemas.openxmlformats.org/officeDocument/2006/relationships/image" Target="../media/image241.png"/><Relationship Id="rId2" Type="http://schemas.openxmlformats.org/officeDocument/2006/relationships/image" Target="../media/image226.png"/><Relationship Id="rId16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35.png"/><Relationship Id="rId5" Type="http://schemas.openxmlformats.org/officeDocument/2006/relationships/image" Target="../media/image229.png"/><Relationship Id="rId15" Type="http://schemas.openxmlformats.org/officeDocument/2006/relationships/image" Target="../media/image239.png"/><Relationship Id="rId10" Type="http://schemas.openxmlformats.org/officeDocument/2006/relationships/image" Target="../media/image234.png"/><Relationship Id="rId19" Type="http://schemas.openxmlformats.org/officeDocument/2006/relationships/image" Target="../media/image243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Relationship Id="rId14" Type="http://schemas.openxmlformats.org/officeDocument/2006/relationships/image" Target="../media/image2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255.png"/><Relationship Id="rId18" Type="http://schemas.openxmlformats.org/officeDocument/2006/relationships/image" Target="../media/image260.png"/><Relationship Id="rId3" Type="http://schemas.openxmlformats.org/officeDocument/2006/relationships/image" Target="../media/image245.png"/><Relationship Id="rId21" Type="http://schemas.openxmlformats.org/officeDocument/2006/relationships/image" Target="../media/image263.png"/><Relationship Id="rId7" Type="http://schemas.openxmlformats.org/officeDocument/2006/relationships/image" Target="../media/image249.png"/><Relationship Id="rId12" Type="http://schemas.openxmlformats.org/officeDocument/2006/relationships/image" Target="../media/image254.png"/><Relationship Id="rId17" Type="http://schemas.openxmlformats.org/officeDocument/2006/relationships/image" Target="../media/image259.png"/><Relationship Id="rId2" Type="http://schemas.openxmlformats.org/officeDocument/2006/relationships/image" Target="../media/image244.png"/><Relationship Id="rId16" Type="http://schemas.openxmlformats.org/officeDocument/2006/relationships/image" Target="../media/image258.png"/><Relationship Id="rId20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11" Type="http://schemas.openxmlformats.org/officeDocument/2006/relationships/image" Target="../media/image253.png"/><Relationship Id="rId5" Type="http://schemas.openxmlformats.org/officeDocument/2006/relationships/image" Target="../media/image247.png"/><Relationship Id="rId15" Type="http://schemas.openxmlformats.org/officeDocument/2006/relationships/image" Target="../media/image257.png"/><Relationship Id="rId10" Type="http://schemas.openxmlformats.org/officeDocument/2006/relationships/image" Target="../media/image252.png"/><Relationship Id="rId19" Type="http://schemas.openxmlformats.org/officeDocument/2006/relationships/image" Target="../media/image261.png"/><Relationship Id="rId4" Type="http://schemas.openxmlformats.org/officeDocument/2006/relationships/image" Target="../media/image246.png"/><Relationship Id="rId9" Type="http://schemas.openxmlformats.org/officeDocument/2006/relationships/image" Target="../media/image251.png"/><Relationship Id="rId14" Type="http://schemas.openxmlformats.org/officeDocument/2006/relationships/image" Target="../media/image25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75.png"/><Relationship Id="rId3" Type="http://schemas.openxmlformats.org/officeDocument/2006/relationships/image" Target="../media/image265.png"/><Relationship Id="rId7" Type="http://schemas.openxmlformats.org/officeDocument/2006/relationships/image" Target="../media/image269.png"/><Relationship Id="rId12" Type="http://schemas.openxmlformats.org/officeDocument/2006/relationships/image" Target="../media/image274.png"/><Relationship Id="rId17" Type="http://schemas.openxmlformats.org/officeDocument/2006/relationships/image" Target="../media/image279.png"/><Relationship Id="rId2" Type="http://schemas.openxmlformats.org/officeDocument/2006/relationships/image" Target="../media/image264.png"/><Relationship Id="rId16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11" Type="http://schemas.openxmlformats.org/officeDocument/2006/relationships/image" Target="../media/image273.png"/><Relationship Id="rId5" Type="http://schemas.openxmlformats.org/officeDocument/2006/relationships/image" Target="../media/image267.png"/><Relationship Id="rId15" Type="http://schemas.openxmlformats.org/officeDocument/2006/relationships/image" Target="../media/image277.png"/><Relationship Id="rId10" Type="http://schemas.openxmlformats.org/officeDocument/2006/relationships/image" Target="../media/image272.png"/><Relationship Id="rId4" Type="http://schemas.openxmlformats.org/officeDocument/2006/relationships/image" Target="../media/image266.png"/><Relationship Id="rId9" Type="http://schemas.openxmlformats.org/officeDocument/2006/relationships/image" Target="../media/image271.png"/><Relationship Id="rId14" Type="http://schemas.openxmlformats.org/officeDocument/2006/relationships/image" Target="../media/image27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3.png"/><Relationship Id="rId4" Type="http://schemas.openxmlformats.org/officeDocument/2006/relationships/image" Target="../media/image28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13" Type="http://schemas.openxmlformats.org/officeDocument/2006/relationships/image" Target="../media/image291.png"/><Relationship Id="rId3" Type="http://schemas.openxmlformats.org/officeDocument/2006/relationships/image" Target="../media/image183.png"/><Relationship Id="rId7" Type="http://schemas.openxmlformats.org/officeDocument/2006/relationships/image" Target="../media/image287.png"/><Relationship Id="rId12" Type="http://schemas.openxmlformats.org/officeDocument/2006/relationships/image" Target="../media/image290.png"/><Relationship Id="rId2" Type="http://schemas.openxmlformats.org/officeDocument/2006/relationships/image" Target="../media/image284.png"/><Relationship Id="rId16" Type="http://schemas.openxmlformats.org/officeDocument/2006/relationships/image" Target="../media/image29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11" Type="http://schemas.openxmlformats.org/officeDocument/2006/relationships/image" Target="../media/image289.png"/><Relationship Id="rId5" Type="http://schemas.openxmlformats.org/officeDocument/2006/relationships/image" Target="../media/image286.png"/><Relationship Id="rId15" Type="http://schemas.openxmlformats.org/officeDocument/2006/relationships/image" Target="../media/image293.png"/><Relationship Id="rId10" Type="http://schemas.openxmlformats.org/officeDocument/2006/relationships/image" Target="../media/image190.png"/><Relationship Id="rId4" Type="http://schemas.openxmlformats.org/officeDocument/2006/relationships/image" Target="../media/image285.png"/><Relationship Id="rId9" Type="http://schemas.openxmlformats.org/officeDocument/2006/relationships/image" Target="../media/image189.png"/><Relationship Id="rId14" Type="http://schemas.openxmlformats.org/officeDocument/2006/relationships/image" Target="../media/image29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6.png"/><Relationship Id="rId3" Type="http://schemas.openxmlformats.org/officeDocument/2006/relationships/image" Target="../media/image296.png"/><Relationship Id="rId7" Type="http://schemas.openxmlformats.org/officeDocument/2006/relationships/image" Target="../media/image300.png"/><Relationship Id="rId12" Type="http://schemas.openxmlformats.org/officeDocument/2006/relationships/image" Target="../media/image305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9.png"/><Relationship Id="rId11" Type="http://schemas.openxmlformats.org/officeDocument/2006/relationships/image" Target="../media/image304.png"/><Relationship Id="rId5" Type="http://schemas.openxmlformats.org/officeDocument/2006/relationships/image" Target="../media/image298.png"/><Relationship Id="rId10" Type="http://schemas.openxmlformats.org/officeDocument/2006/relationships/image" Target="../media/image303.png"/><Relationship Id="rId4" Type="http://schemas.openxmlformats.org/officeDocument/2006/relationships/image" Target="../media/image297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3" Type="http://schemas.openxmlformats.org/officeDocument/2006/relationships/image" Target="../media/image309.png"/><Relationship Id="rId7" Type="http://schemas.openxmlformats.org/officeDocument/2006/relationships/image" Target="../media/image313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11" Type="http://schemas.openxmlformats.org/officeDocument/2006/relationships/image" Target="../media/image317.png"/><Relationship Id="rId5" Type="http://schemas.openxmlformats.org/officeDocument/2006/relationships/image" Target="../media/image311.png"/><Relationship Id="rId10" Type="http://schemas.openxmlformats.org/officeDocument/2006/relationships/image" Target="../media/image316.png"/><Relationship Id="rId4" Type="http://schemas.openxmlformats.org/officeDocument/2006/relationships/image" Target="../media/image310.png"/><Relationship Id="rId9" Type="http://schemas.openxmlformats.org/officeDocument/2006/relationships/image" Target="../media/image3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326.png"/><Relationship Id="rId3" Type="http://schemas.openxmlformats.org/officeDocument/2006/relationships/image" Target="../media/image319.png"/><Relationship Id="rId7" Type="http://schemas.openxmlformats.org/officeDocument/2006/relationships/image" Target="../media/image321.png"/><Relationship Id="rId12" Type="http://schemas.openxmlformats.org/officeDocument/2006/relationships/image" Target="../media/image325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324.png"/><Relationship Id="rId5" Type="http://schemas.openxmlformats.org/officeDocument/2006/relationships/image" Target="../media/image320.png"/><Relationship Id="rId10" Type="http://schemas.openxmlformats.org/officeDocument/2006/relationships/image" Target="../media/image190.png"/><Relationship Id="rId4" Type="http://schemas.openxmlformats.org/officeDocument/2006/relationships/image" Target="../media/image285.png"/><Relationship Id="rId9" Type="http://schemas.openxmlformats.org/officeDocument/2006/relationships/image" Target="../media/image323.png"/><Relationship Id="rId14" Type="http://schemas.openxmlformats.org/officeDocument/2006/relationships/image" Target="../media/image3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338.png"/><Relationship Id="rId3" Type="http://schemas.openxmlformats.org/officeDocument/2006/relationships/image" Target="../media/image332.png"/><Relationship Id="rId7" Type="http://schemas.openxmlformats.org/officeDocument/2006/relationships/image" Target="../media/image186.png"/><Relationship Id="rId12" Type="http://schemas.openxmlformats.org/officeDocument/2006/relationships/image" Target="../media/image3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11" Type="http://schemas.openxmlformats.org/officeDocument/2006/relationships/image" Target="../media/image336.png"/><Relationship Id="rId5" Type="http://schemas.openxmlformats.org/officeDocument/2006/relationships/image" Target="../media/image184.png"/><Relationship Id="rId15" Type="http://schemas.openxmlformats.org/officeDocument/2006/relationships/image" Target="../media/image340.png"/><Relationship Id="rId10" Type="http://schemas.openxmlformats.org/officeDocument/2006/relationships/image" Target="../media/image189.png"/><Relationship Id="rId4" Type="http://schemas.openxmlformats.org/officeDocument/2006/relationships/image" Target="../media/image183.png"/><Relationship Id="rId9" Type="http://schemas.openxmlformats.org/officeDocument/2006/relationships/image" Target="../media/image335.png"/><Relationship Id="rId14" Type="http://schemas.openxmlformats.org/officeDocument/2006/relationships/image" Target="../media/image33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13" Type="http://schemas.openxmlformats.org/officeDocument/2006/relationships/image" Target="../media/image351.png"/><Relationship Id="rId3" Type="http://schemas.openxmlformats.org/officeDocument/2006/relationships/image" Target="../media/image342.png"/><Relationship Id="rId7" Type="http://schemas.openxmlformats.org/officeDocument/2006/relationships/image" Target="../media/image346.png"/><Relationship Id="rId12" Type="http://schemas.openxmlformats.org/officeDocument/2006/relationships/image" Target="../media/image35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5.png"/><Relationship Id="rId11" Type="http://schemas.openxmlformats.org/officeDocument/2006/relationships/image" Target="../media/image349.png"/><Relationship Id="rId5" Type="http://schemas.openxmlformats.org/officeDocument/2006/relationships/image" Target="../media/image344.png"/><Relationship Id="rId10" Type="http://schemas.openxmlformats.org/officeDocument/2006/relationships/image" Target="../media/image348.png"/><Relationship Id="rId4" Type="http://schemas.openxmlformats.org/officeDocument/2006/relationships/image" Target="../media/image343.png"/><Relationship Id="rId9" Type="http://schemas.openxmlformats.org/officeDocument/2006/relationships/image" Target="../media/image302.png"/><Relationship Id="rId14" Type="http://schemas.openxmlformats.org/officeDocument/2006/relationships/image" Target="../media/image3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3" Type="http://schemas.openxmlformats.org/officeDocument/2006/relationships/image" Target="../media/image309.png"/><Relationship Id="rId7" Type="http://schemas.openxmlformats.org/officeDocument/2006/relationships/image" Target="../media/image346.png"/><Relationship Id="rId12" Type="http://schemas.openxmlformats.org/officeDocument/2006/relationships/image" Target="../media/image35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5.png"/><Relationship Id="rId11" Type="http://schemas.openxmlformats.org/officeDocument/2006/relationships/image" Target="../media/image349.png"/><Relationship Id="rId5" Type="http://schemas.openxmlformats.org/officeDocument/2006/relationships/image" Target="../media/image344.png"/><Relationship Id="rId10" Type="http://schemas.openxmlformats.org/officeDocument/2006/relationships/image" Target="../media/image354.png"/><Relationship Id="rId4" Type="http://schemas.openxmlformats.org/officeDocument/2006/relationships/image" Target="../media/image343.png"/><Relationship Id="rId9" Type="http://schemas.openxmlformats.org/officeDocument/2006/relationships/image" Target="../media/image3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png"/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7.png"/><Relationship Id="rId4" Type="http://schemas.openxmlformats.org/officeDocument/2006/relationships/image" Target="../media/image35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358.png"/><Relationship Id="rId3" Type="http://schemas.openxmlformats.org/officeDocument/2006/relationships/image" Target="../media/image332.png"/><Relationship Id="rId7" Type="http://schemas.openxmlformats.org/officeDocument/2006/relationships/image" Target="../media/image186.png"/><Relationship Id="rId12" Type="http://schemas.openxmlformats.org/officeDocument/2006/relationships/image" Target="../media/image3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11" Type="http://schemas.openxmlformats.org/officeDocument/2006/relationships/image" Target="../media/image336.png"/><Relationship Id="rId5" Type="http://schemas.openxmlformats.org/officeDocument/2006/relationships/image" Target="../media/image184.png"/><Relationship Id="rId15" Type="http://schemas.openxmlformats.org/officeDocument/2006/relationships/image" Target="../media/image359.png"/><Relationship Id="rId10" Type="http://schemas.openxmlformats.org/officeDocument/2006/relationships/image" Target="../media/image189.png"/><Relationship Id="rId4" Type="http://schemas.openxmlformats.org/officeDocument/2006/relationships/image" Target="../media/image183.png"/><Relationship Id="rId9" Type="http://schemas.openxmlformats.org/officeDocument/2006/relationships/image" Target="../media/image335.png"/><Relationship Id="rId14" Type="http://schemas.openxmlformats.org/officeDocument/2006/relationships/image" Target="../media/image339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84" Type="http://schemas.openxmlformats.org/officeDocument/2006/relationships/image" Target="../media/image85.png"/><Relationship Id="rId16" Type="http://schemas.openxmlformats.org/officeDocument/2006/relationships/image" Target="../media/image17.png"/><Relationship Id="rId11" Type="http://schemas.openxmlformats.org/officeDocument/2006/relationships/image" Target="../media/image12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5" Type="http://schemas.openxmlformats.org/officeDocument/2006/relationships/image" Target="../media/image6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77" Type="http://schemas.openxmlformats.org/officeDocument/2006/relationships/image" Target="../media/image78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80" Type="http://schemas.openxmlformats.org/officeDocument/2006/relationships/image" Target="../media/image81.png"/><Relationship Id="rId85" Type="http://schemas.openxmlformats.org/officeDocument/2006/relationships/image" Target="../media/image86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83" Type="http://schemas.openxmlformats.org/officeDocument/2006/relationships/image" Target="../media/image84.png"/><Relationship Id="rId88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png"/><Relationship Id="rId86" Type="http://schemas.openxmlformats.org/officeDocument/2006/relationships/image" Target="../media/image8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6" Type="http://schemas.openxmlformats.org/officeDocument/2006/relationships/image" Target="../media/image77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2" Type="http://schemas.openxmlformats.org/officeDocument/2006/relationships/image" Target="../media/image3.png"/><Relationship Id="rId29" Type="http://schemas.openxmlformats.org/officeDocument/2006/relationships/image" Target="../media/image30.png"/><Relationship Id="rId24" Type="http://schemas.openxmlformats.org/officeDocument/2006/relationships/image" Target="../media/image25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7.png"/><Relationship Id="rId87" Type="http://schemas.openxmlformats.org/officeDocument/2006/relationships/image" Target="../media/image88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13" Type="http://schemas.openxmlformats.org/officeDocument/2006/relationships/image" Target="../media/image339.png"/><Relationship Id="rId3" Type="http://schemas.openxmlformats.org/officeDocument/2006/relationships/image" Target="../media/image183.png"/><Relationship Id="rId7" Type="http://schemas.openxmlformats.org/officeDocument/2006/relationships/image" Target="../media/image334.png"/><Relationship Id="rId12" Type="http://schemas.openxmlformats.org/officeDocument/2006/relationships/image" Target="../media/image360.png"/><Relationship Id="rId17" Type="http://schemas.openxmlformats.org/officeDocument/2006/relationships/image" Target="../media/image363.png"/><Relationship Id="rId2" Type="http://schemas.openxmlformats.org/officeDocument/2006/relationships/image" Target="../media/image332.png"/><Relationship Id="rId16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337.png"/><Relationship Id="rId5" Type="http://schemas.openxmlformats.org/officeDocument/2006/relationships/image" Target="../media/image333.png"/><Relationship Id="rId15" Type="http://schemas.openxmlformats.org/officeDocument/2006/relationships/image" Target="../media/image361.png"/><Relationship Id="rId10" Type="http://schemas.openxmlformats.org/officeDocument/2006/relationships/image" Target="../media/image336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3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5.png"/><Relationship Id="rId2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8.png"/><Relationship Id="rId5" Type="http://schemas.openxmlformats.org/officeDocument/2006/relationships/image" Target="../media/image367.png"/><Relationship Id="rId4" Type="http://schemas.openxmlformats.org/officeDocument/2006/relationships/image" Target="../media/image36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png"/><Relationship Id="rId13" Type="http://schemas.openxmlformats.org/officeDocument/2006/relationships/image" Target="../media/image377.png"/><Relationship Id="rId18" Type="http://schemas.openxmlformats.org/officeDocument/2006/relationships/image" Target="../media/image382.png"/><Relationship Id="rId26" Type="http://schemas.openxmlformats.org/officeDocument/2006/relationships/image" Target="../media/image390.png"/><Relationship Id="rId3" Type="http://schemas.openxmlformats.org/officeDocument/2006/relationships/image" Target="../media/image370.png"/><Relationship Id="rId21" Type="http://schemas.openxmlformats.org/officeDocument/2006/relationships/image" Target="../media/image385.png"/><Relationship Id="rId7" Type="http://schemas.openxmlformats.org/officeDocument/2006/relationships/image" Target="../media/image186.png"/><Relationship Id="rId12" Type="http://schemas.openxmlformats.org/officeDocument/2006/relationships/image" Target="../media/image376.png"/><Relationship Id="rId17" Type="http://schemas.openxmlformats.org/officeDocument/2006/relationships/image" Target="../media/image381.png"/><Relationship Id="rId25" Type="http://schemas.openxmlformats.org/officeDocument/2006/relationships/image" Target="../media/image389.png"/><Relationship Id="rId2" Type="http://schemas.openxmlformats.org/officeDocument/2006/relationships/image" Target="../media/image369.png"/><Relationship Id="rId16" Type="http://schemas.openxmlformats.org/officeDocument/2006/relationships/image" Target="../media/image380.png"/><Relationship Id="rId20" Type="http://schemas.openxmlformats.org/officeDocument/2006/relationships/image" Target="../media/image384.png"/><Relationship Id="rId29" Type="http://schemas.openxmlformats.org/officeDocument/2006/relationships/image" Target="../media/image3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11" Type="http://schemas.openxmlformats.org/officeDocument/2006/relationships/image" Target="../media/image375.png"/><Relationship Id="rId24" Type="http://schemas.openxmlformats.org/officeDocument/2006/relationships/image" Target="../media/image388.png"/><Relationship Id="rId5" Type="http://schemas.openxmlformats.org/officeDocument/2006/relationships/image" Target="../media/image371.png"/><Relationship Id="rId15" Type="http://schemas.openxmlformats.org/officeDocument/2006/relationships/image" Target="../media/image379.png"/><Relationship Id="rId23" Type="http://schemas.openxmlformats.org/officeDocument/2006/relationships/image" Target="../media/image387.png"/><Relationship Id="rId28" Type="http://schemas.openxmlformats.org/officeDocument/2006/relationships/image" Target="../media/image392.png"/><Relationship Id="rId10" Type="http://schemas.openxmlformats.org/officeDocument/2006/relationships/image" Target="../media/image189.png"/><Relationship Id="rId19" Type="http://schemas.openxmlformats.org/officeDocument/2006/relationships/image" Target="../media/image383.png"/><Relationship Id="rId4" Type="http://schemas.openxmlformats.org/officeDocument/2006/relationships/image" Target="../media/image183.png"/><Relationship Id="rId9" Type="http://schemas.openxmlformats.org/officeDocument/2006/relationships/image" Target="../media/image374.png"/><Relationship Id="rId14" Type="http://schemas.openxmlformats.org/officeDocument/2006/relationships/image" Target="../media/image378.png"/><Relationship Id="rId22" Type="http://schemas.openxmlformats.org/officeDocument/2006/relationships/image" Target="../media/image386.png"/><Relationship Id="rId27" Type="http://schemas.openxmlformats.org/officeDocument/2006/relationships/image" Target="../media/image39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5.png"/><Relationship Id="rId7" Type="http://schemas.openxmlformats.org/officeDocument/2006/relationships/image" Target="../media/image399.png"/><Relationship Id="rId2" Type="http://schemas.openxmlformats.org/officeDocument/2006/relationships/image" Target="../media/image3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8.png"/><Relationship Id="rId5" Type="http://schemas.openxmlformats.org/officeDocument/2006/relationships/image" Target="../media/image397.png"/><Relationship Id="rId4" Type="http://schemas.openxmlformats.org/officeDocument/2006/relationships/image" Target="../media/image39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3.png"/><Relationship Id="rId5" Type="http://schemas.openxmlformats.org/officeDocument/2006/relationships/image" Target="../media/image402.png"/><Relationship Id="rId4" Type="http://schemas.openxmlformats.org/officeDocument/2006/relationships/image" Target="../media/image4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4.png"/><Relationship Id="rId7" Type="http://schemas.openxmlformats.org/officeDocument/2006/relationships/image" Target="../media/image40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7.png"/><Relationship Id="rId5" Type="http://schemas.openxmlformats.org/officeDocument/2006/relationships/image" Target="../media/image406.png"/><Relationship Id="rId4" Type="http://schemas.openxmlformats.org/officeDocument/2006/relationships/image" Target="../media/image40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5.png"/><Relationship Id="rId13" Type="http://schemas.openxmlformats.org/officeDocument/2006/relationships/image" Target="../media/image418.png"/><Relationship Id="rId18" Type="http://schemas.openxmlformats.org/officeDocument/2006/relationships/image" Target="../media/image399.png"/><Relationship Id="rId3" Type="http://schemas.openxmlformats.org/officeDocument/2006/relationships/image" Target="../media/image410.png"/><Relationship Id="rId7" Type="http://schemas.openxmlformats.org/officeDocument/2006/relationships/image" Target="../media/image394.png"/><Relationship Id="rId12" Type="http://schemas.openxmlformats.org/officeDocument/2006/relationships/image" Target="../media/image417.png"/><Relationship Id="rId17" Type="http://schemas.openxmlformats.org/officeDocument/2006/relationships/image" Target="../media/image398.png"/><Relationship Id="rId2" Type="http://schemas.openxmlformats.org/officeDocument/2006/relationships/image" Target="../media/image409.png"/><Relationship Id="rId16" Type="http://schemas.openxmlformats.org/officeDocument/2006/relationships/image" Target="../media/image3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3.png"/><Relationship Id="rId11" Type="http://schemas.openxmlformats.org/officeDocument/2006/relationships/image" Target="../media/image416.png"/><Relationship Id="rId5" Type="http://schemas.openxmlformats.org/officeDocument/2006/relationships/image" Target="../media/image412.png"/><Relationship Id="rId15" Type="http://schemas.openxmlformats.org/officeDocument/2006/relationships/image" Target="../media/image396.png"/><Relationship Id="rId10" Type="http://schemas.openxmlformats.org/officeDocument/2006/relationships/image" Target="../media/image415.png"/><Relationship Id="rId4" Type="http://schemas.openxmlformats.org/officeDocument/2006/relationships/image" Target="../media/image411.png"/><Relationship Id="rId9" Type="http://schemas.openxmlformats.org/officeDocument/2006/relationships/image" Target="../media/image414.png"/><Relationship Id="rId14" Type="http://schemas.openxmlformats.org/officeDocument/2006/relationships/image" Target="../media/image41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5.png"/><Relationship Id="rId13" Type="http://schemas.openxmlformats.org/officeDocument/2006/relationships/image" Target="../media/image418.png"/><Relationship Id="rId18" Type="http://schemas.openxmlformats.org/officeDocument/2006/relationships/image" Target="../media/image399.png"/><Relationship Id="rId3" Type="http://schemas.openxmlformats.org/officeDocument/2006/relationships/image" Target="../media/image420.png"/><Relationship Id="rId7" Type="http://schemas.openxmlformats.org/officeDocument/2006/relationships/image" Target="../media/image394.png"/><Relationship Id="rId12" Type="http://schemas.openxmlformats.org/officeDocument/2006/relationships/image" Target="../media/image417.png"/><Relationship Id="rId17" Type="http://schemas.openxmlformats.org/officeDocument/2006/relationships/image" Target="../media/image398.png"/><Relationship Id="rId2" Type="http://schemas.openxmlformats.org/officeDocument/2006/relationships/image" Target="../media/image409.png"/><Relationship Id="rId16" Type="http://schemas.openxmlformats.org/officeDocument/2006/relationships/image" Target="../media/image3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3.png"/><Relationship Id="rId11" Type="http://schemas.openxmlformats.org/officeDocument/2006/relationships/image" Target="../media/image416.png"/><Relationship Id="rId5" Type="http://schemas.openxmlformats.org/officeDocument/2006/relationships/image" Target="../media/image421.png"/><Relationship Id="rId15" Type="http://schemas.openxmlformats.org/officeDocument/2006/relationships/image" Target="../media/image396.png"/><Relationship Id="rId10" Type="http://schemas.openxmlformats.org/officeDocument/2006/relationships/image" Target="../media/image415.png"/><Relationship Id="rId4" Type="http://schemas.openxmlformats.org/officeDocument/2006/relationships/image" Target="../media/image411.png"/><Relationship Id="rId9" Type="http://schemas.openxmlformats.org/officeDocument/2006/relationships/image" Target="../media/image414.png"/><Relationship Id="rId14" Type="http://schemas.openxmlformats.org/officeDocument/2006/relationships/image" Target="../media/image42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5.png"/><Relationship Id="rId13" Type="http://schemas.openxmlformats.org/officeDocument/2006/relationships/image" Target="../media/image429.png"/><Relationship Id="rId18" Type="http://schemas.openxmlformats.org/officeDocument/2006/relationships/image" Target="../media/image415.png"/><Relationship Id="rId26" Type="http://schemas.openxmlformats.org/officeDocument/2006/relationships/image" Target="../media/image436.png"/><Relationship Id="rId3" Type="http://schemas.openxmlformats.org/officeDocument/2006/relationships/image" Target="../media/image423.png"/><Relationship Id="rId21" Type="http://schemas.openxmlformats.org/officeDocument/2006/relationships/image" Target="../media/image418.png"/><Relationship Id="rId7" Type="http://schemas.openxmlformats.org/officeDocument/2006/relationships/image" Target="../media/image394.png"/><Relationship Id="rId12" Type="http://schemas.openxmlformats.org/officeDocument/2006/relationships/image" Target="../media/image428.png"/><Relationship Id="rId17" Type="http://schemas.openxmlformats.org/officeDocument/2006/relationships/image" Target="../media/image414.png"/><Relationship Id="rId25" Type="http://schemas.openxmlformats.org/officeDocument/2006/relationships/image" Target="../media/image435.png"/><Relationship Id="rId2" Type="http://schemas.openxmlformats.org/officeDocument/2006/relationships/image" Target="../media/image409.png"/><Relationship Id="rId16" Type="http://schemas.openxmlformats.org/officeDocument/2006/relationships/image" Target="../media/image432.png"/><Relationship Id="rId20" Type="http://schemas.openxmlformats.org/officeDocument/2006/relationships/image" Target="../media/image433.png"/><Relationship Id="rId29" Type="http://schemas.openxmlformats.org/officeDocument/2006/relationships/image" Target="../media/image4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3.png"/><Relationship Id="rId11" Type="http://schemas.openxmlformats.org/officeDocument/2006/relationships/image" Target="../media/image427.png"/><Relationship Id="rId24" Type="http://schemas.openxmlformats.org/officeDocument/2006/relationships/image" Target="../media/image397.png"/><Relationship Id="rId5" Type="http://schemas.openxmlformats.org/officeDocument/2006/relationships/image" Target="../media/image424.png"/><Relationship Id="rId15" Type="http://schemas.openxmlformats.org/officeDocument/2006/relationships/image" Target="../media/image431.png"/><Relationship Id="rId23" Type="http://schemas.openxmlformats.org/officeDocument/2006/relationships/image" Target="../media/image396.png"/><Relationship Id="rId28" Type="http://schemas.openxmlformats.org/officeDocument/2006/relationships/image" Target="../media/image399.png"/><Relationship Id="rId10" Type="http://schemas.openxmlformats.org/officeDocument/2006/relationships/image" Target="../media/image426.png"/><Relationship Id="rId19" Type="http://schemas.openxmlformats.org/officeDocument/2006/relationships/image" Target="../media/image416.png"/><Relationship Id="rId4" Type="http://schemas.openxmlformats.org/officeDocument/2006/relationships/image" Target="../media/image411.png"/><Relationship Id="rId9" Type="http://schemas.openxmlformats.org/officeDocument/2006/relationships/image" Target="../media/image425.png"/><Relationship Id="rId14" Type="http://schemas.openxmlformats.org/officeDocument/2006/relationships/image" Target="../media/image430.png"/><Relationship Id="rId22" Type="http://schemas.openxmlformats.org/officeDocument/2006/relationships/image" Target="../media/image434.png"/><Relationship Id="rId27" Type="http://schemas.openxmlformats.org/officeDocument/2006/relationships/image" Target="../media/image39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.png"/><Relationship Id="rId2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1.png"/><Relationship Id="rId4" Type="http://schemas.openxmlformats.org/officeDocument/2006/relationships/image" Target="../media/image440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84" Type="http://schemas.openxmlformats.org/officeDocument/2006/relationships/image" Target="../media/image85.png"/><Relationship Id="rId89" Type="http://schemas.openxmlformats.org/officeDocument/2006/relationships/image" Target="../media/image90.png"/><Relationship Id="rId16" Type="http://schemas.openxmlformats.org/officeDocument/2006/relationships/image" Target="../media/image17.png"/><Relationship Id="rId11" Type="http://schemas.openxmlformats.org/officeDocument/2006/relationships/image" Target="../media/image12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5" Type="http://schemas.openxmlformats.org/officeDocument/2006/relationships/image" Target="../media/image6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77" Type="http://schemas.openxmlformats.org/officeDocument/2006/relationships/image" Target="../media/image78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80" Type="http://schemas.openxmlformats.org/officeDocument/2006/relationships/image" Target="../media/image81.png"/><Relationship Id="rId85" Type="http://schemas.openxmlformats.org/officeDocument/2006/relationships/image" Target="../media/image86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83" Type="http://schemas.openxmlformats.org/officeDocument/2006/relationships/image" Target="../media/image84.png"/><Relationship Id="rId88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png"/><Relationship Id="rId86" Type="http://schemas.openxmlformats.org/officeDocument/2006/relationships/image" Target="../media/image8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6" Type="http://schemas.openxmlformats.org/officeDocument/2006/relationships/image" Target="../media/image77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2" Type="http://schemas.openxmlformats.org/officeDocument/2006/relationships/image" Target="../media/image3.png"/><Relationship Id="rId29" Type="http://schemas.openxmlformats.org/officeDocument/2006/relationships/image" Target="../media/image30.png"/><Relationship Id="rId24" Type="http://schemas.openxmlformats.org/officeDocument/2006/relationships/image" Target="../media/image25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7.png"/><Relationship Id="rId87" Type="http://schemas.openxmlformats.org/officeDocument/2006/relationships/image" Target="../media/image88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19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3.png"/><Relationship Id="rId2" Type="http://schemas.openxmlformats.org/officeDocument/2006/relationships/image" Target="../media/image4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6.png"/><Relationship Id="rId5" Type="http://schemas.openxmlformats.org/officeDocument/2006/relationships/image" Target="../media/image445.png"/><Relationship Id="rId4" Type="http://schemas.openxmlformats.org/officeDocument/2006/relationships/image" Target="../media/image44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0360" y="1577340"/>
            <a:ext cx="6720840" cy="1508760"/>
          </a:xfrm>
          <a:custGeom>
            <a:avLst/>
            <a:gdLst/>
            <a:ahLst/>
            <a:cxnLst/>
            <a:rect l="l" t="t" r="r" b="b"/>
            <a:pathLst>
              <a:path w="7467600" h="1676400">
                <a:moveTo>
                  <a:pt x="0" y="0"/>
                </a:moveTo>
                <a:lnTo>
                  <a:pt x="7467600" y="0"/>
                </a:lnTo>
                <a:lnTo>
                  <a:pt x="74676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9805" y="1710385"/>
            <a:ext cx="4661154" cy="617477"/>
          </a:xfrm>
          <a:prstGeom prst="rect">
            <a:avLst/>
          </a:prstGeom>
        </p:spPr>
        <p:txBody>
          <a:bodyPr vert="horz" wrap="square" lIns="0" tIns="8001" rIns="0" bIns="0" rtlCol="0">
            <a:spAutoFit/>
          </a:bodyPr>
          <a:lstStyle/>
          <a:p>
            <a:pPr marL="11430" marR="4572">
              <a:lnSpc>
                <a:spcPct val="100499"/>
              </a:lnSpc>
              <a:spcBef>
                <a:spcPts val="63"/>
              </a:spcBef>
            </a:pPr>
            <a:r>
              <a:rPr sz="3960" b="0" spc="-5" dirty="0">
                <a:latin typeface="Arial Black"/>
                <a:cs typeface="Arial Black"/>
              </a:rPr>
              <a:t>DNN</a:t>
            </a:r>
            <a:r>
              <a:rPr sz="3960" b="0" spc="-54" dirty="0">
                <a:latin typeface="Arial Black"/>
                <a:cs typeface="Arial Black"/>
              </a:rPr>
              <a:t> </a:t>
            </a:r>
            <a:r>
              <a:rPr lang="en-CA" sz="3960" b="0" spc="-5" dirty="0">
                <a:latin typeface="Arial Black"/>
                <a:cs typeface="Arial Black"/>
              </a:rPr>
              <a:t>Dataflows</a:t>
            </a:r>
            <a:endParaRPr sz="396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2124944" y="5301578"/>
            <a:ext cx="148590" cy="141385"/>
          </a:xfrm>
          <a:prstGeom prst="rect">
            <a:avLst/>
          </a:prstGeom>
        </p:spPr>
        <p:txBody>
          <a:bodyPr vert="horz" wrap="square" lIns="0" tIns="2858" rIns="0" bIns="0" rtlCol="0">
            <a:spAutoFit/>
          </a:bodyPr>
          <a:lstStyle/>
          <a:p>
            <a:pPr marL="22860">
              <a:spcBef>
                <a:spcPts val="23"/>
              </a:spcBef>
            </a:pPr>
            <a:fld id="{81D60167-4931-47E6-BA6A-407CBD079E47}" type="slidenum">
              <a:rPr dirty="0"/>
              <a:pPr marL="22860">
                <a:spcBef>
                  <a:spcPts val="23"/>
                </a:spcBef>
              </a:pPr>
              <a:t>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19805" y="5538900"/>
            <a:ext cx="5572863" cy="587469"/>
          </a:xfrm>
          <a:prstGeom prst="rect">
            <a:avLst/>
          </a:prstGeom>
        </p:spPr>
        <p:txBody>
          <a:bodyPr vert="horz" wrap="square" lIns="0" tIns="138303" rIns="0" bIns="0" rtlCol="0">
            <a:spAutoFit/>
          </a:bodyPr>
          <a:lstStyle/>
          <a:p>
            <a:pPr marL="107442" algn="ctr">
              <a:spcBef>
                <a:spcPts val="1089"/>
              </a:spcBef>
            </a:pPr>
            <a:endParaRPr sz="1080" dirty="0">
              <a:latin typeface="Arial"/>
              <a:cs typeface="Arial"/>
            </a:endParaRPr>
          </a:p>
          <a:p>
            <a:pPr marL="66866" algn="ctr">
              <a:spcBef>
                <a:spcPts val="949"/>
              </a:spcBef>
            </a:pPr>
            <a:r>
              <a:rPr lang="en-CA" sz="1080" dirty="0">
                <a:latin typeface="Arial"/>
                <a:cs typeface="Arial"/>
              </a:rPr>
              <a:t>Adapted with slides from J</a:t>
            </a:r>
            <a:r>
              <a:rPr sz="1080" dirty="0" err="1">
                <a:latin typeface="Arial"/>
                <a:cs typeface="Arial"/>
              </a:rPr>
              <a:t>oel</a:t>
            </a:r>
            <a:r>
              <a:rPr sz="1080" dirty="0">
                <a:latin typeface="Arial"/>
                <a:cs typeface="Arial"/>
              </a:rPr>
              <a:t> </a:t>
            </a:r>
            <a:r>
              <a:rPr sz="1080" spc="-23" dirty="0">
                <a:latin typeface="Arial"/>
                <a:cs typeface="Arial"/>
              </a:rPr>
              <a:t>Emer, </a:t>
            </a:r>
            <a:r>
              <a:rPr sz="1080" spc="-5" dirty="0">
                <a:latin typeface="Arial"/>
                <a:cs typeface="Arial"/>
              </a:rPr>
              <a:t>Vivienne </a:t>
            </a:r>
            <a:r>
              <a:rPr sz="1080" dirty="0">
                <a:latin typeface="Arial"/>
                <a:cs typeface="Arial"/>
              </a:rPr>
              <a:t>Sze, </a:t>
            </a:r>
            <a:r>
              <a:rPr sz="1080" spc="-14" dirty="0">
                <a:latin typeface="Arial"/>
                <a:cs typeface="Arial"/>
              </a:rPr>
              <a:t>Yu-Hsin</a:t>
            </a:r>
            <a:r>
              <a:rPr sz="1080" spc="-103" dirty="0">
                <a:latin typeface="Arial"/>
                <a:cs typeface="Arial"/>
              </a:rPr>
              <a:t> </a:t>
            </a:r>
            <a:r>
              <a:rPr sz="1080" spc="-5" dirty="0">
                <a:latin typeface="Arial"/>
                <a:cs typeface="Arial"/>
              </a:rPr>
              <a:t>Chen</a:t>
            </a:r>
            <a:endParaRPr sz="108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40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480" y="636523"/>
            <a:ext cx="8606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68545" algn="l"/>
                <a:tab pos="6627495" algn="l"/>
              </a:tabLst>
            </a:pPr>
            <a:r>
              <a:rPr spc="-5" dirty="0"/>
              <a:t>“DONE</a:t>
            </a:r>
            <a:r>
              <a:rPr spc="20" dirty="0"/>
              <a:t> </a:t>
            </a:r>
            <a:r>
              <a:rPr spc="-5" dirty="0"/>
              <a:t>WITH”</a:t>
            </a:r>
            <a:r>
              <a:rPr spc="25" dirty="0"/>
              <a:t> </a:t>
            </a:r>
            <a:r>
              <a:rPr spc="-5" dirty="0"/>
              <a:t>VERSUS	“NEEDS	RELOAD”</a:t>
            </a:r>
          </a:p>
        </p:txBody>
      </p:sp>
      <p:sp>
        <p:nvSpPr>
          <p:cNvPr id="3" name="object 3"/>
          <p:cNvSpPr/>
          <p:nvPr/>
        </p:nvSpPr>
        <p:spPr>
          <a:xfrm>
            <a:off x="2453639" y="2240279"/>
            <a:ext cx="6147816" cy="2505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3367" y="2218944"/>
            <a:ext cx="4648200" cy="2511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2976" y="2269835"/>
            <a:ext cx="6035040" cy="2391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36280" y="4480559"/>
            <a:ext cx="182879" cy="182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2976" y="2269835"/>
            <a:ext cx="6035040" cy="2391410"/>
          </a:xfrm>
          <a:custGeom>
            <a:avLst/>
            <a:gdLst/>
            <a:ahLst/>
            <a:cxnLst/>
            <a:rect l="l" t="t" r="r" b="b"/>
            <a:pathLst>
              <a:path w="6035040" h="2391410">
                <a:moveTo>
                  <a:pt x="5855758" y="2391352"/>
                </a:moveTo>
                <a:lnTo>
                  <a:pt x="5891615" y="2247927"/>
                </a:lnTo>
                <a:lnTo>
                  <a:pt x="6035040" y="2212070"/>
                </a:lnTo>
                <a:lnTo>
                  <a:pt x="5855758" y="2391352"/>
                </a:lnTo>
                <a:lnTo>
                  <a:pt x="0" y="2391352"/>
                </a:lnTo>
                <a:lnTo>
                  <a:pt x="0" y="0"/>
                </a:lnTo>
                <a:lnTo>
                  <a:pt x="6035040" y="0"/>
                </a:lnTo>
                <a:lnTo>
                  <a:pt x="6035040" y="22120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698114" y="2363112"/>
          <a:ext cx="4327524" cy="1319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984">
                <a:tc>
                  <a:txBody>
                    <a:bodyPr/>
                    <a:lstStyle/>
                    <a:p>
                      <a:pPr marR="22860" algn="ctr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i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[X];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69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sz="1800" spc="-5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95">
                <a:tc>
                  <a:txBody>
                    <a:bodyPr/>
                    <a:lstStyle/>
                    <a:p>
                      <a:pPr marR="22860" algn="ctr">
                        <a:lnSpc>
                          <a:spcPts val="1889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9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w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[S];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9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Filter</a:t>
                      </a:r>
                      <a:r>
                        <a:rPr sz="1800" spc="-2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08">
                <a:tc>
                  <a:txBody>
                    <a:bodyPr/>
                    <a:lstStyle/>
                    <a:p>
                      <a:pPr marR="22860" algn="ctr">
                        <a:lnSpc>
                          <a:spcPts val="185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5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o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[X’];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5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5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Output</a:t>
                      </a:r>
                      <a:r>
                        <a:rPr sz="1800" spc="-8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for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x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8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x</a:t>
                      </a:r>
                      <a:r>
                        <a:rPr sz="1800" spc="-10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&lt;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X’; </a:t>
                      </a: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x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++)</a:t>
                      </a:r>
                      <a:r>
                        <a:rPr sz="1800" spc="-2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{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717164" y="3663188"/>
            <a:ext cx="4039235" cy="84581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66825" marR="5080" indent="-376555">
              <a:lnSpc>
                <a:spcPct val="101099"/>
              </a:lnSpc>
              <a:spcBef>
                <a:spcPts val="7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s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9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</a:t>
            </a:r>
            <a:r>
              <a:rPr sz="1800" spc="-5" dirty="0">
                <a:latin typeface="Consolas"/>
                <a:cs typeface="Consolas"/>
              </a:rPr>
              <a:t>] +=</a:t>
            </a:r>
            <a:r>
              <a:rPr sz="1800" spc="-50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x+s</a:t>
            </a:r>
            <a:r>
              <a:rPr sz="1800" spc="-5" dirty="0">
                <a:latin typeface="Consolas"/>
                <a:cs typeface="Consolas"/>
              </a:rPr>
              <a:t>]*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latin typeface="Consolas"/>
                <a:cs typeface="Consolas"/>
              </a:rPr>
              <a:t>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10"/>
              </a:lnSpc>
            </a:pP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480" y="636523"/>
            <a:ext cx="8606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68545" algn="l"/>
                <a:tab pos="6627495" algn="l"/>
              </a:tabLst>
            </a:pPr>
            <a:r>
              <a:rPr spc="-5" dirty="0"/>
              <a:t>“DONE</a:t>
            </a:r>
            <a:r>
              <a:rPr spc="20" dirty="0"/>
              <a:t> </a:t>
            </a:r>
            <a:r>
              <a:rPr spc="-5" dirty="0"/>
              <a:t>WITH”</a:t>
            </a:r>
            <a:r>
              <a:rPr spc="25" dirty="0"/>
              <a:t> </a:t>
            </a:r>
            <a:r>
              <a:rPr spc="-5" dirty="0"/>
              <a:t>VERSUS	“NEEDS	RELOAD”</a:t>
            </a:r>
          </a:p>
        </p:txBody>
      </p:sp>
      <p:sp>
        <p:nvSpPr>
          <p:cNvPr id="3" name="object 3"/>
          <p:cNvSpPr/>
          <p:nvPr/>
        </p:nvSpPr>
        <p:spPr>
          <a:xfrm>
            <a:off x="2453639" y="2240279"/>
            <a:ext cx="6147816" cy="2505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3367" y="2218944"/>
            <a:ext cx="4648200" cy="2511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2976" y="2269835"/>
            <a:ext cx="6035040" cy="2391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36280" y="4480559"/>
            <a:ext cx="182879" cy="182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2976" y="2269835"/>
            <a:ext cx="6035040" cy="2391410"/>
          </a:xfrm>
          <a:custGeom>
            <a:avLst/>
            <a:gdLst/>
            <a:ahLst/>
            <a:cxnLst/>
            <a:rect l="l" t="t" r="r" b="b"/>
            <a:pathLst>
              <a:path w="6035040" h="2391410">
                <a:moveTo>
                  <a:pt x="5855758" y="2391352"/>
                </a:moveTo>
                <a:lnTo>
                  <a:pt x="5891615" y="2247927"/>
                </a:lnTo>
                <a:lnTo>
                  <a:pt x="6035040" y="2212070"/>
                </a:lnTo>
                <a:lnTo>
                  <a:pt x="5855758" y="2391352"/>
                </a:lnTo>
                <a:lnTo>
                  <a:pt x="0" y="2391352"/>
                </a:lnTo>
                <a:lnTo>
                  <a:pt x="0" y="0"/>
                </a:lnTo>
                <a:lnTo>
                  <a:pt x="6035040" y="0"/>
                </a:lnTo>
                <a:lnTo>
                  <a:pt x="6035040" y="22120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698114" y="2363112"/>
          <a:ext cx="4201795" cy="5059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3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6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984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r>
                        <a:rPr sz="1800" spc="-3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i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[X];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69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sz="1800" spc="-8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r>
                        <a:rPr sz="1800" spc="-3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w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[S];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9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Filter</a:t>
                      </a:r>
                      <a:r>
                        <a:rPr sz="1800" spc="-3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472940" y="2837179"/>
            <a:ext cx="2534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#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Output</a:t>
            </a:r>
            <a:r>
              <a:rPr sz="1800" spc="-10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activations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7164" y="3382771"/>
            <a:ext cx="4039235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x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X’;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6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266825" marR="5080" indent="-376555">
              <a:lnSpc>
                <a:spcPct val="101099"/>
              </a:lnSpc>
              <a:spcBef>
                <a:spcPts val="2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s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9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</a:t>
            </a:r>
            <a:r>
              <a:rPr sz="1800" spc="-5" dirty="0">
                <a:latin typeface="Consolas"/>
                <a:cs typeface="Consolas"/>
              </a:rPr>
              <a:t>] +=</a:t>
            </a:r>
            <a:r>
              <a:rPr sz="1800" spc="-50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x+s</a:t>
            </a:r>
            <a:r>
              <a:rPr sz="1800" spc="-5" dirty="0">
                <a:latin typeface="Consolas"/>
                <a:cs typeface="Consolas"/>
              </a:rPr>
              <a:t>]*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latin typeface="Consolas"/>
                <a:cs typeface="Consolas"/>
              </a:rPr>
              <a:t>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10"/>
              </a:lnSpc>
            </a:pP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98114" y="2951952"/>
            <a:ext cx="3705225" cy="300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2700" spc="-300" baseline="30864" dirty="0">
                <a:solidFill>
                  <a:srgbClr val="9900F8"/>
                </a:solidFill>
                <a:latin typeface="Consolas"/>
                <a:cs typeface="Consolas"/>
              </a:rPr>
              <a:t>int</a:t>
            </a:r>
            <a:r>
              <a:rPr lang="en-US" sz="2800" spc="-200" baseline="30864" dirty="0">
                <a:solidFill>
                  <a:srgbClr val="FFFFFF"/>
                </a:solidFill>
                <a:latin typeface="Trebuchet MS"/>
                <a:cs typeface="Consolas"/>
              </a:rPr>
              <a:t> </a:t>
            </a:r>
            <a:r>
              <a:rPr lang="en-US" sz="2700" spc="-300" baseline="30864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lang="en-US" sz="2700" spc="-300" baseline="30864" dirty="0">
                <a:latin typeface="Consolas"/>
                <a:cs typeface="Consolas"/>
              </a:rPr>
              <a:t>[X’];</a:t>
            </a:r>
            <a:endParaRPr sz="2700" baseline="30864" dirty="0">
              <a:latin typeface="Consolas"/>
              <a:cs typeface="Consola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6960" y="4270247"/>
            <a:ext cx="3553967" cy="868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31279" y="3066288"/>
            <a:ext cx="2910839" cy="1042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26530" y="3154172"/>
            <a:ext cx="2153920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738505" marR="5080" indent="-726440">
              <a:lnSpc>
                <a:spcPct val="102200"/>
              </a:lnSpc>
              <a:spcBef>
                <a:spcPts val="5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How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many times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will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 ==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2?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21080" y="5276088"/>
            <a:ext cx="8958072" cy="566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20307" y="4739132"/>
            <a:ext cx="8403590" cy="1098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03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How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many times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x+s ==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2?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Temporal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distance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between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re-occurrence dictates buffer size 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avoid</a:t>
            </a:r>
            <a:r>
              <a:rPr sz="18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re-load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How do you know if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buffer that size is worth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it?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15343" y="2897407"/>
            <a:ext cx="3953255" cy="12435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spc="-5" dirty="0">
                <a:solidFill>
                  <a:srgbClr val="FFFFFF"/>
                </a:solidFill>
                <a:latin typeface="Trebuchet MS"/>
                <a:cs typeface="Trebuchet MS"/>
              </a:rPr>
              <a:t>How </a:t>
            </a:r>
            <a:r>
              <a:rPr lang="en-US" dirty="0">
                <a:solidFill>
                  <a:srgbClr val="FFFFFF"/>
                </a:solidFill>
                <a:latin typeface="Trebuchet MS"/>
                <a:cs typeface="Trebuchet MS"/>
              </a:rPr>
              <a:t>many times </a:t>
            </a:r>
            <a:r>
              <a:rPr lang="en-US" spc="-5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lang="en-US" dirty="0">
                <a:solidFill>
                  <a:srgbClr val="FFFFFF"/>
                </a:solidFill>
                <a:latin typeface="Trebuchet MS"/>
                <a:cs typeface="Trebuchet MS"/>
              </a:rPr>
              <a:t>x= 2?</a:t>
            </a:r>
            <a:r>
              <a:rPr lang="en-US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en-US" sz="2700" baseline="30864" dirty="0">
              <a:latin typeface="Consolas"/>
              <a:cs typeface="Consolas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5928" y="5831840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05050"/>
                </a:solidFill>
                <a:latin typeface="Trebuchet MS"/>
                <a:cs typeface="Trebuchet MS"/>
              </a:rPr>
              <a:t>13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2942" y="5886545"/>
            <a:ext cx="377825" cy="71755"/>
          </a:xfrm>
          <a:custGeom>
            <a:avLst/>
            <a:gdLst/>
            <a:ahLst/>
            <a:cxnLst/>
            <a:rect l="l" t="t" r="r" b="b"/>
            <a:pathLst>
              <a:path w="377825" h="71754">
                <a:moveTo>
                  <a:pt x="176790" y="0"/>
                </a:moveTo>
                <a:lnTo>
                  <a:pt x="156880" y="0"/>
                </a:lnTo>
                <a:lnTo>
                  <a:pt x="156880" y="71234"/>
                </a:lnTo>
                <a:lnTo>
                  <a:pt x="176790" y="71234"/>
                </a:lnTo>
                <a:lnTo>
                  <a:pt x="176790" y="0"/>
                </a:lnTo>
                <a:close/>
              </a:path>
              <a:path w="377825" h="71754">
                <a:moveTo>
                  <a:pt x="35777" y="0"/>
                </a:moveTo>
                <a:lnTo>
                  <a:pt x="0" y="0"/>
                </a:lnTo>
                <a:lnTo>
                  <a:pt x="0" y="71234"/>
                </a:lnTo>
                <a:lnTo>
                  <a:pt x="20058" y="71234"/>
                </a:lnTo>
                <a:lnTo>
                  <a:pt x="20058" y="15845"/>
                </a:lnTo>
                <a:lnTo>
                  <a:pt x="68049" y="15845"/>
                </a:lnTo>
                <a:lnTo>
                  <a:pt x="67900" y="15025"/>
                </a:lnTo>
                <a:lnTo>
                  <a:pt x="59877" y="5395"/>
                </a:lnTo>
                <a:lnTo>
                  <a:pt x="48599" y="1028"/>
                </a:lnTo>
                <a:lnTo>
                  <a:pt x="35777" y="0"/>
                </a:lnTo>
                <a:close/>
              </a:path>
              <a:path w="377825" h="71754">
                <a:moveTo>
                  <a:pt x="68049" y="15845"/>
                </a:moveTo>
                <a:lnTo>
                  <a:pt x="20058" y="15845"/>
                </a:lnTo>
                <a:lnTo>
                  <a:pt x="35777" y="15996"/>
                </a:lnTo>
                <a:lnTo>
                  <a:pt x="40866" y="15996"/>
                </a:lnTo>
                <a:lnTo>
                  <a:pt x="44458" y="17204"/>
                </a:lnTo>
                <a:lnTo>
                  <a:pt x="50147" y="23241"/>
                </a:lnTo>
                <a:lnTo>
                  <a:pt x="51494" y="28825"/>
                </a:lnTo>
                <a:lnTo>
                  <a:pt x="51494" y="71234"/>
                </a:lnTo>
                <a:lnTo>
                  <a:pt x="70954" y="71234"/>
                </a:lnTo>
                <a:lnTo>
                  <a:pt x="70954" y="31843"/>
                </a:lnTo>
                <a:lnTo>
                  <a:pt x="68049" y="15845"/>
                </a:lnTo>
                <a:close/>
              </a:path>
              <a:path w="377825" h="71754">
                <a:moveTo>
                  <a:pt x="216908" y="0"/>
                </a:moveTo>
                <a:lnTo>
                  <a:pt x="188915" y="0"/>
                </a:lnTo>
                <a:lnTo>
                  <a:pt x="188915" y="71234"/>
                </a:lnTo>
                <a:lnTo>
                  <a:pt x="221399" y="71234"/>
                </a:lnTo>
                <a:lnTo>
                  <a:pt x="232312" y="70684"/>
                </a:lnTo>
                <a:lnTo>
                  <a:pt x="253738" y="56142"/>
                </a:lnTo>
                <a:lnTo>
                  <a:pt x="208824" y="56142"/>
                </a:lnTo>
                <a:lnTo>
                  <a:pt x="208824" y="15544"/>
                </a:lnTo>
                <a:lnTo>
                  <a:pt x="252991" y="15544"/>
                </a:lnTo>
                <a:lnTo>
                  <a:pt x="250888" y="11922"/>
                </a:lnTo>
                <a:lnTo>
                  <a:pt x="244737" y="5857"/>
                </a:lnTo>
                <a:lnTo>
                  <a:pt x="237154" y="2225"/>
                </a:lnTo>
                <a:lnTo>
                  <a:pt x="227943" y="462"/>
                </a:lnTo>
                <a:lnTo>
                  <a:pt x="216908" y="0"/>
                </a:lnTo>
                <a:close/>
              </a:path>
              <a:path w="377825" h="71754">
                <a:moveTo>
                  <a:pt x="252991" y="15544"/>
                </a:moveTo>
                <a:lnTo>
                  <a:pt x="217356" y="15544"/>
                </a:lnTo>
                <a:lnTo>
                  <a:pt x="225803" y="16646"/>
                </a:lnTo>
                <a:lnTo>
                  <a:pt x="232270" y="20166"/>
                </a:lnTo>
                <a:lnTo>
                  <a:pt x="236408" y="26432"/>
                </a:lnTo>
                <a:lnTo>
                  <a:pt x="237865" y="35768"/>
                </a:lnTo>
                <a:lnTo>
                  <a:pt x="236408" y="45127"/>
                </a:lnTo>
                <a:lnTo>
                  <a:pt x="232270" y="51445"/>
                </a:lnTo>
                <a:lnTo>
                  <a:pt x="225803" y="55018"/>
                </a:lnTo>
                <a:lnTo>
                  <a:pt x="217356" y="56142"/>
                </a:lnTo>
                <a:lnTo>
                  <a:pt x="253738" y="56142"/>
                </a:lnTo>
                <a:lnTo>
                  <a:pt x="255436" y="51576"/>
                </a:lnTo>
                <a:lnTo>
                  <a:pt x="256837" y="44431"/>
                </a:lnTo>
                <a:lnTo>
                  <a:pt x="257326" y="36522"/>
                </a:lnTo>
                <a:lnTo>
                  <a:pt x="256909" y="29198"/>
                </a:lnTo>
                <a:lnTo>
                  <a:pt x="255679" y="22524"/>
                </a:lnTo>
                <a:lnTo>
                  <a:pt x="253631" y="16646"/>
                </a:lnTo>
                <a:lnTo>
                  <a:pt x="252991" y="15544"/>
                </a:lnTo>
                <a:close/>
              </a:path>
              <a:path w="377825" h="71754">
                <a:moveTo>
                  <a:pt x="95505" y="0"/>
                </a:moveTo>
                <a:lnTo>
                  <a:pt x="73949" y="0"/>
                </a:lnTo>
                <a:lnTo>
                  <a:pt x="96702" y="71234"/>
                </a:lnTo>
                <a:lnTo>
                  <a:pt x="125444" y="71234"/>
                </a:lnTo>
                <a:lnTo>
                  <a:pt x="130230" y="56443"/>
                </a:lnTo>
                <a:lnTo>
                  <a:pt x="111522" y="56443"/>
                </a:lnTo>
                <a:lnTo>
                  <a:pt x="95505" y="0"/>
                </a:lnTo>
                <a:close/>
              </a:path>
              <a:path w="377825" h="71754">
                <a:moveTo>
                  <a:pt x="148497" y="0"/>
                </a:moveTo>
                <a:lnTo>
                  <a:pt x="128139" y="0"/>
                </a:lnTo>
                <a:lnTo>
                  <a:pt x="111522" y="56443"/>
                </a:lnTo>
                <a:lnTo>
                  <a:pt x="130230" y="56443"/>
                </a:lnTo>
                <a:lnTo>
                  <a:pt x="148497" y="0"/>
                </a:lnTo>
                <a:close/>
              </a:path>
              <a:path w="377825" h="71754">
                <a:moveTo>
                  <a:pt x="286665" y="0"/>
                </a:moveTo>
                <a:lnTo>
                  <a:pt x="266607" y="0"/>
                </a:lnTo>
                <a:lnTo>
                  <a:pt x="266607" y="71234"/>
                </a:lnTo>
                <a:lnTo>
                  <a:pt x="286665" y="71234"/>
                </a:lnTo>
                <a:lnTo>
                  <a:pt x="286665" y="0"/>
                </a:lnTo>
                <a:close/>
              </a:path>
              <a:path w="377825" h="71754">
                <a:moveTo>
                  <a:pt x="349238" y="149"/>
                </a:moveTo>
                <a:lnTo>
                  <a:pt x="322592" y="149"/>
                </a:lnTo>
                <a:lnTo>
                  <a:pt x="294749" y="71234"/>
                </a:lnTo>
                <a:lnTo>
                  <a:pt x="314359" y="71234"/>
                </a:lnTo>
                <a:lnTo>
                  <a:pt x="318850" y="58708"/>
                </a:lnTo>
                <a:lnTo>
                  <a:pt x="372299" y="58708"/>
                </a:lnTo>
                <a:lnTo>
                  <a:pt x="367425" y="46332"/>
                </a:lnTo>
                <a:lnTo>
                  <a:pt x="323042" y="46332"/>
                </a:lnTo>
                <a:lnTo>
                  <a:pt x="335466" y="13129"/>
                </a:lnTo>
                <a:lnTo>
                  <a:pt x="354349" y="13129"/>
                </a:lnTo>
                <a:lnTo>
                  <a:pt x="349238" y="149"/>
                </a:lnTo>
                <a:close/>
              </a:path>
              <a:path w="377825" h="71754">
                <a:moveTo>
                  <a:pt x="372299" y="58708"/>
                </a:moveTo>
                <a:lnTo>
                  <a:pt x="351783" y="58708"/>
                </a:lnTo>
                <a:lnTo>
                  <a:pt x="355974" y="71234"/>
                </a:lnTo>
                <a:lnTo>
                  <a:pt x="377231" y="71234"/>
                </a:lnTo>
                <a:lnTo>
                  <a:pt x="372299" y="58708"/>
                </a:lnTo>
                <a:close/>
              </a:path>
              <a:path w="377825" h="71754">
                <a:moveTo>
                  <a:pt x="354349" y="13129"/>
                </a:moveTo>
                <a:lnTo>
                  <a:pt x="335466" y="13129"/>
                </a:lnTo>
                <a:lnTo>
                  <a:pt x="347592" y="46332"/>
                </a:lnTo>
                <a:lnTo>
                  <a:pt x="367425" y="46332"/>
                </a:lnTo>
                <a:lnTo>
                  <a:pt x="354349" y="13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53705" y="5866413"/>
            <a:ext cx="162289" cy="107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3387" y="636523"/>
            <a:ext cx="7567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FROM </a:t>
            </a:r>
            <a:r>
              <a:rPr dirty="0"/>
              <a:t>“LOOP </a:t>
            </a:r>
            <a:r>
              <a:rPr spc="-5" dirty="0"/>
              <a:t>NEST” TO</a:t>
            </a:r>
            <a:r>
              <a:rPr spc="-20" dirty="0"/>
              <a:t> </a:t>
            </a:r>
            <a:r>
              <a:rPr spc="-5" dirty="0"/>
              <a:t>DATAFLOW</a:t>
            </a:r>
          </a:p>
        </p:txBody>
      </p:sp>
      <p:sp>
        <p:nvSpPr>
          <p:cNvPr id="6" name="object 6"/>
          <p:cNvSpPr/>
          <p:nvPr/>
        </p:nvSpPr>
        <p:spPr>
          <a:xfrm>
            <a:off x="2033016" y="1508760"/>
            <a:ext cx="798576" cy="30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0791" y="1536010"/>
            <a:ext cx="704293" cy="215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0790" y="1536010"/>
            <a:ext cx="704850" cy="215265"/>
          </a:xfrm>
          <a:custGeom>
            <a:avLst/>
            <a:gdLst/>
            <a:ahLst/>
            <a:cxnLst/>
            <a:rect l="l" t="t" r="r" b="b"/>
            <a:pathLst>
              <a:path w="704850" h="215264">
                <a:moveTo>
                  <a:pt x="0" y="0"/>
                </a:moveTo>
                <a:lnTo>
                  <a:pt x="704294" y="0"/>
                </a:lnTo>
                <a:lnTo>
                  <a:pt x="704294" y="215190"/>
                </a:lnTo>
                <a:lnTo>
                  <a:pt x="0" y="21519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26619" y="1839467"/>
            <a:ext cx="111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32047" y="1508760"/>
            <a:ext cx="2535936" cy="329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78659" y="1536010"/>
            <a:ext cx="2442608" cy="236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8659" y="1536010"/>
            <a:ext cx="2442845" cy="236220"/>
          </a:xfrm>
          <a:custGeom>
            <a:avLst/>
            <a:gdLst/>
            <a:ahLst/>
            <a:cxnLst/>
            <a:rect l="l" t="t" r="r" b="b"/>
            <a:pathLst>
              <a:path w="2442845" h="236219">
                <a:moveTo>
                  <a:pt x="0" y="0"/>
                </a:moveTo>
                <a:lnTo>
                  <a:pt x="2442609" y="0"/>
                </a:lnTo>
                <a:lnTo>
                  <a:pt x="2442609" y="236179"/>
                </a:lnTo>
                <a:lnTo>
                  <a:pt x="0" y="2361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78687" y="1839467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X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19671" y="1508760"/>
            <a:ext cx="2532887" cy="329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64762" y="1534939"/>
            <a:ext cx="2442608" cy="236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4762" y="1534939"/>
            <a:ext cx="2442845" cy="236220"/>
          </a:xfrm>
          <a:custGeom>
            <a:avLst/>
            <a:gdLst/>
            <a:ahLst/>
            <a:cxnLst/>
            <a:rect l="l" t="t" r="r" b="b"/>
            <a:pathLst>
              <a:path w="2442845" h="236219">
                <a:moveTo>
                  <a:pt x="0" y="0"/>
                </a:moveTo>
                <a:lnTo>
                  <a:pt x="2442609" y="0"/>
                </a:lnTo>
                <a:lnTo>
                  <a:pt x="2442609" y="236179"/>
                </a:lnTo>
                <a:lnTo>
                  <a:pt x="0" y="2361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93516" y="1839467"/>
            <a:ext cx="12687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X’ 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r>
              <a:rPr sz="1400" spc="-7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X-ceil(S/2)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30671" y="1248155"/>
            <a:ext cx="59112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0915" algn="l"/>
                <a:tab pos="5253990" algn="l"/>
              </a:tabLst>
            </a:pPr>
            <a:r>
              <a:rPr sz="1400" spc="-35" dirty="0">
                <a:solidFill>
                  <a:srgbClr val="505050"/>
                </a:solidFill>
                <a:latin typeface="Trebuchet MS"/>
                <a:cs typeface="Trebuchet MS"/>
              </a:rPr>
              <a:t>W</a:t>
            </a:r>
            <a:r>
              <a:rPr sz="1400" spc="25" dirty="0">
                <a:solidFill>
                  <a:srgbClr val="505050"/>
                </a:solidFill>
                <a:latin typeface="Trebuchet MS"/>
                <a:cs typeface="Trebuchet MS"/>
              </a:rPr>
              <a:t>e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ght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	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npu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	</a:t>
            </a:r>
            <a:r>
              <a:rPr sz="1400" spc="30" dirty="0">
                <a:solidFill>
                  <a:srgbClr val="505050"/>
                </a:solidFill>
                <a:latin typeface="Trebuchet MS"/>
                <a:cs typeface="Trebuchet MS"/>
              </a:rPr>
              <a:t>O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98161" y="1512315"/>
            <a:ext cx="1282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*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42591" y="1460500"/>
            <a:ext cx="1720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53639" y="2575560"/>
            <a:ext cx="6147816" cy="25054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63367" y="2557272"/>
            <a:ext cx="4648200" cy="25115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82976" y="2606594"/>
            <a:ext cx="6035040" cy="23913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36280" y="4815840"/>
            <a:ext cx="182879" cy="1828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82976" y="2606594"/>
            <a:ext cx="6035040" cy="2391410"/>
          </a:xfrm>
          <a:custGeom>
            <a:avLst/>
            <a:gdLst/>
            <a:ahLst/>
            <a:cxnLst/>
            <a:rect l="l" t="t" r="r" b="b"/>
            <a:pathLst>
              <a:path w="6035040" h="2391410">
                <a:moveTo>
                  <a:pt x="5855758" y="2391352"/>
                </a:moveTo>
                <a:lnTo>
                  <a:pt x="5891615" y="2247927"/>
                </a:lnTo>
                <a:lnTo>
                  <a:pt x="6035040" y="2212070"/>
                </a:lnTo>
                <a:lnTo>
                  <a:pt x="5855758" y="2391352"/>
                </a:lnTo>
                <a:lnTo>
                  <a:pt x="0" y="2391352"/>
                </a:lnTo>
                <a:lnTo>
                  <a:pt x="0" y="0"/>
                </a:lnTo>
                <a:lnTo>
                  <a:pt x="6035040" y="0"/>
                </a:lnTo>
                <a:lnTo>
                  <a:pt x="6035040" y="22120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2698114" y="2698392"/>
          <a:ext cx="4327524" cy="1319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507">
                <a:tc>
                  <a:txBody>
                    <a:bodyPr/>
                    <a:lstStyle/>
                    <a:p>
                      <a:pPr marR="22860" algn="ctr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i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[X];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69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sz="1800" spc="-5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95">
                <a:tc>
                  <a:txBody>
                    <a:bodyPr/>
                    <a:lstStyle/>
                    <a:p>
                      <a:pPr marR="22860" algn="ctr">
                        <a:lnSpc>
                          <a:spcPts val="1900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900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w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[S];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900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900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Filter</a:t>
                      </a:r>
                      <a:r>
                        <a:rPr sz="1800" spc="-2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83">
                <a:tc>
                  <a:txBody>
                    <a:bodyPr/>
                    <a:lstStyle/>
                    <a:p>
                      <a:pPr marR="22860" algn="ctr">
                        <a:lnSpc>
                          <a:spcPts val="1839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39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o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[X’];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39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39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Output</a:t>
                      </a:r>
                      <a:r>
                        <a:rPr sz="1800" spc="-8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for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x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8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x</a:t>
                      </a:r>
                      <a:r>
                        <a:rPr sz="1800" spc="-10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&lt;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X’; </a:t>
                      </a: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x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++)</a:t>
                      </a:r>
                      <a:r>
                        <a:rPr sz="1800" spc="-2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{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7431023" y="3191255"/>
            <a:ext cx="2292096" cy="8961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717164" y="3202939"/>
            <a:ext cx="6847840" cy="164083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287645" marR="5080" algn="ctr">
              <a:lnSpc>
                <a:spcPct val="101699"/>
              </a:lnSpc>
              <a:spcBef>
                <a:spcPts val="6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constraints*  on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loop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permutations!</a:t>
            </a:r>
            <a:endParaRPr sz="1800">
              <a:latin typeface="Trebuchet MS"/>
              <a:cs typeface="Trebuchet MS"/>
            </a:endParaRPr>
          </a:p>
          <a:p>
            <a:pPr marL="890269">
              <a:lnSpc>
                <a:spcPts val="1870"/>
              </a:lnSpc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s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40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266825">
              <a:lnSpc>
                <a:spcPts val="2125"/>
              </a:lnSpc>
              <a:spcBef>
                <a:spcPts val="50"/>
              </a:spcBef>
            </a:pP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</a:t>
            </a:r>
            <a:r>
              <a:rPr sz="1800" spc="-5" dirty="0">
                <a:latin typeface="Consolas"/>
                <a:cs typeface="Consolas"/>
              </a:rPr>
              <a:t>] +=</a:t>
            </a:r>
            <a:r>
              <a:rPr sz="1800" spc="-15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x+s</a:t>
            </a:r>
            <a:r>
              <a:rPr sz="1800" spc="-5" dirty="0">
                <a:latin typeface="Consolas"/>
                <a:cs typeface="Consolas"/>
              </a:rPr>
              <a:t>]*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latin typeface="Consolas"/>
                <a:cs typeface="Consolas"/>
              </a:rPr>
              <a:t>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24685" y="3972710"/>
            <a:ext cx="411480" cy="307340"/>
          </a:xfrm>
          <a:custGeom>
            <a:avLst/>
            <a:gdLst/>
            <a:ahLst/>
            <a:cxnLst/>
            <a:rect l="l" t="t" r="r" b="b"/>
            <a:pathLst>
              <a:path w="411479" h="307339">
                <a:moveTo>
                  <a:pt x="102869" y="101287"/>
                </a:moveTo>
                <a:lnTo>
                  <a:pt x="0" y="209166"/>
                </a:lnTo>
                <a:lnTo>
                  <a:pt x="102869" y="307027"/>
                </a:lnTo>
                <a:lnTo>
                  <a:pt x="102869" y="255593"/>
                </a:lnTo>
                <a:lnTo>
                  <a:pt x="168291" y="246818"/>
                </a:lnTo>
                <a:lnTo>
                  <a:pt x="227734" y="234259"/>
                </a:lnTo>
                <a:lnTo>
                  <a:pt x="280354" y="218333"/>
                </a:lnTo>
                <a:lnTo>
                  <a:pt x="325303" y="199460"/>
                </a:lnTo>
                <a:lnTo>
                  <a:pt x="361736" y="178058"/>
                </a:lnTo>
                <a:lnTo>
                  <a:pt x="390027" y="152723"/>
                </a:lnTo>
                <a:lnTo>
                  <a:pt x="102869" y="152723"/>
                </a:lnTo>
                <a:lnTo>
                  <a:pt x="102869" y="101287"/>
                </a:lnTo>
                <a:close/>
              </a:path>
              <a:path w="411479" h="307339">
                <a:moveTo>
                  <a:pt x="411479" y="0"/>
                </a:moveTo>
                <a:lnTo>
                  <a:pt x="388807" y="51677"/>
                </a:lnTo>
                <a:lnTo>
                  <a:pt x="325303" y="96590"/>
                </a:lnTo>
                <a:lnTo>
                  <a:pt x="280354" y="115463"/>
                </a:lnTo>
                <a:lnTo>
                  <a:pt x="227734" y="131389"/>
                </a:lnTo>
                <a:lnTo>
                  <a:pt x="168291" y="143948"/>
                </a:lnTo>
                <a:lnTo>
                  <a:pt x="102869" y="152723"/>
                </a:lnTo>
                <a:lnTo>
                  <a:pt x="390027" y="152723"/>
                </a:lnTo>
                <a:lnTo>
                  <a:pt x="405670" y="129344"/>
                </a:lnTo>
                <a:lnTo>
                  <a:pt x="411479" y="102868"/>
                </a:lnTo>
                <a:lnTo>
                  <a:pt x="411479" y="0"/>
                </a:lnTo>
                <a:close/>
              </a:path>
            </a:pathLst>
          </a:custGeom>
          <a:solidFill>
            <a:srgbClr val="0074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24685" y="3814978"/>
            <a:ext cx="411480" cy="209550"/>
          </a:xfrm>
          <a:custGeom>
            <a:avLst/>
            <a:gdLst/>
            <a:ahLst/>
            <a:cxnLst/>
            <a:rect l="l" t="t" r="r" b="b"/>
            <a:pathLst>
              <a:path w="411479" h="209550">
                <a:moveTo>
                  <a:pt x="0" y="0"/>
                </a:moveTo>
                <a:lnTo>
                  <a:pt x="0" y="102868"/>
                </a:lnTo>
                <a:lnTo>
                  <a:pt x="64765" y="104827"/>
                </a:lnTo>
                <a:lnTo>
                  <a:pt x="126784" y="110532"/>
                </a:lnTo>
                <a:lnTo>
                  <a:pt x="185126" y="119729"/>
                </a:lnTo>
                <a:lnTo>
                  <a:pt x="238855" y="132163"/>
                </a:lnTo>
                <a:lnTo>
                  <a:pt x="287039" y="147579"/>
                </a:lnTo>
                <a:lnTo>
                  <a:pt x="328745" y="165721"/>
                </a:lnTo>
                <a:lnTo>
                  <a:pt x="363039" y="186335"/>
                </a:lnTo>
                <a:lnTo>
                  <a:pt x="388988" y="209166"/>
                </a:lnTo>
                <a:lnTo>
                  <a:pt x="398784" y="196610"/>
                </a:lnTo>
                <a:lnTo>
                  <a:pt x="405818" y="183808"/>
                </a:lnTo>
                <a:lnTo>
                  <a:pt x="410059" y="170826"/>
                </a:lnTo>
                <a:lnTo>
                  <a:pt x="411479" y="157731"/>
                </a:lnTo>
                <a:lnTo>
                  <a:pt x="406094" y="132146"/>
                </a:lnTo>
                <a:lnTo>
                  <a:pt x="365551" y="85244"/>
                </a:lnTo>
                <a:lnTo>
                  <a:pt x="332088" y="64577"/>
                </a:lnTo>
                <a:lnTo>
                  <a:pt x="290960" y="46198"/>
                </a:lnTo>
                <a:lnTo>
                  <a:pt x="243014" y="30432"/>
                </a:lnTo>
                <a:lnTo>
                  <a:pt x="189098" y="17605"/>
                </a:lnTo>
                <a:lnTo>
                  <a:pt x="130059" y="8041"/>
                </a:lnTo>
                <a:lnTo>
                  <a:pt x="66744" y="2064"/>
                </a:lnTo>
                <a:lnTo>
                  <a:pt x="0" y="0"/>
                </a:lnTo>
                <a:close/>
              </a:path>
            </a:pathLst>
          </a:custGeom>
          <a:solidFill>
            <a:srgbClr val="005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24685" y="3814978"/>
            <a:ext cx="411480" cy="464820"/>
          </a:xfrm>
          <a:custGeom>
            <a:avLst/>
            <a:gdLst/>
            <a:ahLst/>
            <a:cxnLst/>
            <a:rect l="l" t="t" r="r" b="b"/>
            <a:pathLst>
              <a:path w="411479" h="464820">
                <a:moveTo>
                  <a:pt x="388988" y="209167"/>
                </a:moveTo>
                <a:lnTo>
                  <a:pt x="328745" y="165722"/>
                </a:lnTo>
                <a:lnTo>
                  <a:pt x="287039" y="147580"/>
                </a:lnTo>
                <a:lnTo>
                  <a:pt x="238855" y="132164"/>
                </a:lnTo>
                <a:lnTo>
                  <a:pt x="185126" y="119730"/>
                </a:lnTo>
                <a:lnTo>
                  <a:pt x="126784" y="110533"/>
                </a:lnTo>
                <a:lnTo>
                  <a:pt x="64765" y="104828"/>
                </a:lnTo>
                <a:lnTo>
                  <a:pt x="0" y="102869"/>
                </a:lnTo>
                <a:lnTo>
                  <a:pt x="0" y="0"/>
                </a:lnTo>
                <a:lnTo>
                  <a:pt x="66744" y="2064"/>
                </a:lnTo>
                <a:lnTo>
                  <a:pt x="130059" y="8041"/>
                </a:lnTo>
                <a:lnTo>
                  <a:pt x="189098" y="17605"/>
                </a:lnTo>
                <a:lnTo>
                  <a:pt x="243014" y="30433"/>
                </a:lnTo>
                <a:lnTo>
                  <a:pt x="290960" y="46198"/>
                </a:lnTo>
                <a:lnTo>
                  <a:pt x="332088" y="64577"/>
                </a:lnTo>
                <a:lnTo>
                  <a:pt x="365551" y="85245"/>
                </a:lnTo>
                <a:lnTo>
                  <a:pt x="406094" y="132147"/>
                </a:lnTo>
                <a:lnTo>
                  <a:pt x="411480" y="157732"/>
                </a:lnTo>
                <a:lnTo>
                  <a:pt x="411480" y="260602"/>
                </a:lnTo>
                <a:lnTo>
                  <a:pt x="388807" y="312280"/>
                </a:lnTo>
                <a:lnTo>
                  <a:pt x="325303" y="357193"/>
                </a:lnTo>
                <a:lnTo>
                  <a:pt x="280354" y="376066"/>
                </a:lnTo>
                <a:lnTo>
                  <a:pt x="227734" y="391992"/>
                </a:lnTo>
                <a:lnTo>
                  <a:pt x="168291" y="404551"/>
                </a:lnTo>
                <a:lnTo>
                  <a:pt x="102870" y="413326"/>
                </a:lnTo>
                <a:lnTo>
                  <a:pt x="102870" y="464761"/>
                </a:lnTo>
                <a:lnTo>
                  <a:pt x="0" y="366899"/>
                </a:lnTo>
                <a:lnTo>
                  <a:pt x="102870" y="259021"/>
                </a:lnTo>
                <a:lnTo>
                  <a:pt x="102870" y="310456"/>
                </a:lnTo>
                <a:lnTo>
                  <a:pt x="168291" y="301681"/>
                </a:lnTo>
                <a:lnTo>
                  <a:pt x="227734" y="289122"/>
                </a:lnTo>
                <a:lnTo>
                  <a:pt x="280354" y="273196"/>
                </a:lnTo>
                <a:lnTo>
                  <a:pt x="325303" y="254323"/>
                </a:lnTo>
                <a:lnTo>
                  <a:pt x="361736" y="232922"/>
                </a:lnTo>
                <a:lnTo>
                  <a:pt x="405671" y="184208"/>
                </a:lnTo>
                <a:lnTo>
                  <a:pt x="411480" y="157732"/>
                </a:lnTo>
              </a:path>
            </a:pathLst>
          </a:custGeom>
          <a:ln w="25400">
            <a:solidFill>
              <a:srgbClr val="0074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08698" y="3806845"/>
            <a:ext cx="411480" cy="313690"/>
          </a:xfrm>
          <a:custGeom>
            <a:avLst/>
            <a:gdLst/>
            <a:ahLst/>
            <a:cxnLst/>
            <a:rect l="l" t="t" r="r" b="b"/>
            <a:pathLst>
              <a:path w="411480" h="313689">
                <a:moveTo>
                  <a:pt x="308610" y="0"/>
                </a:moveTo>
                <a:lnTo>
                  <a:pt x="308610" y="51435"/>
                </a:lnTo>
                <a:lnTo>
                  <a:pt x="243188" y="60581"/>
                </a:lnTo>
                <a:lnTo>
                  <a:pt x="183745" y="73672"/>
                </a:lnTo>
                <a:lnTo>
                  <a:pt x="131125" y="90272"/>
                </a:lnTo>
                <a:lnTo>
                  <a:pt x="86176" y="109944"/>
                </a:lnTo>
                <a:lnTo>
                  <a:pt x="49743" y="132251"/>
                </a:lnTo>
                <a:lnTo>
                  <a:pt x="5809" y="183028"/>
                </a:lnTo>
                <a:lnTo>
                  <a:pt x="0" y="210624"/>
                </a:lnTo>
                <a:lnTo>
                  <a:pt x="0" y="313494"/>
                </a:lnTo>
                <a:lnTo>
                  <a:pt x="5809" y="285898"/>
                </a:lnTo>
                <a:lnTo>
                  <a:pt x="22672" y="259628"/>
                </a:lnTo>
                <a:lnTo>
                  <a:pt x="86176" y="212814"/>
                </a:lnTo>
                <a:lnTo>
                  <a:pt x="131125" y="193142"/>
                </a:lnTo>
                <a:lnTo>
                  <a:pt x="183745" y="176542"/>
                </a:lnTo>
                <a:lnTo>
                  <a:pt x="243188" y="163451"/>
                </a:lnTo>
                <a:lnTo>
                  <a:pt x="308610" y="154305"/>
                </a:lnTo>
                <a:lnTo>
                  <a:pt x="357560" y="154305"/>
                </a:lnTo>
                <a:lnTo>
                  <a:pt x="411480" y="97649"/>
                </a:lnTo>
                <a:lnTo>
                  <a:pt x="308610" y="0"/>
                </a:lnTo>
                <a:close/>
              </a:path>
              <a:path w="411480" h="313689">
                <a:moveTo>
                  <a:pt x="357560" y="154305"/>
                </a:moveTo>
                <a:lnTo>
                  <a:pt x="308610" y="154305"/>
                </a:lnTo>
                <a:lnTo>
                  <a:pt x="308610" y="205740"/>
                </a:lnTo>
                <a:lnTo>
                  <a:pt x="357560" y="154305"/>
                </a:lnTo>
                <a:close/>
              </a:path>
            </a:pathLst>
          </a:custGeom>
          <a:solidFill>
            <a:srgbClr val="0074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08698" y="4068903"/>
            <a:ext cx="411480" cy="215900"/>
          </a:xfrm>
          <a:custGeom>
            <a:avLst/>
            <a:gdLst/>
            <a:ahLst/>
            <a:cxnLst/>
            <a:rect l="l" t="t" r="r" b="b"/>
            <a:pathLst>
              <a:path w="411480" h="215900">
                <a:moveTo>
                  <a:pt x="20654" y="0"/>
                </a:moveTo>
                <a:lnTo>
                  <a:pt x="11654" y="12581"/>
                </a:lnTo>
                <a:lnTo>
                  <a:pt x="5196" y="25388"/>
                </a:lnTo>
                <a:lnTo>
                  <a:pt x="1303" y="38360"/>
                </a:lnTo>
                <a:lnTo>
                  <a:pt x="0" y="51435"/>
                </a:lnTo>
                <a:lnTo>
                  <a:pt x="5385" y="78103"/>
                </a:lnTo>
                <a:lnTo>
                  <a:pt x="45928" y="126990"/>
                </a:lnTo>
                <a:lnTo>
                  <a:pt x="79391" y="148533"/>
                </a:lnTo>
                <a:lnTo>
                  <a:pt x="120519" y="167690"/>
                </a:lnTo>
                <a:lnTo>
                  <a:pt x="168464" y="184123"/>
                </a:lnTo>
                <a:lnTo>
                  <a:pt x="222380" y="197494"/>
                </a:lnTo>
                <a:lnTo>
                  <a:pt x="281420" y="207463"/>
                </a:lnTo>
                <a:lnTo>
                  <a:pt x="344735" y="213693"/>
                </a:lnTo>
                <a:lnTo>
                  <a:pt x="411480" y="215845"/>
                </a:lnTo>
                <a:lnTo>
                  <a:pt x="411480" y="112975"/>
                </a:lnTo>
                <a:lnTo>
                  <a:pt x="345960" y="110886"/>
                </a:lnTo>
                <a:lnTo>
                  <a:pt x="283281" y="104804"/>
                </a:lnTo>
                <a:lnTo>
                  <a:pt x="224404" y="95006"/>
                </a:lnTo>
                <a:lnTo>
                  <a:pt x="170288" y="81770"/>
                </a:lnTo>
                <a:lnTo>
                  <a:pt x="121895" y="65374"/>
                </a:lnTo>
                <a:lnTo>
                  <a:pt x="80185" y="46095"/>
                </a:lnTo>
                <a:lnTo>
                  <a:pt x="46117" y="24212"/>
                </a:lnTo>
                <a:lnTo>
                  <a:pt x="20654" y="1"/>
                </a:lnTo>
                <a:close/>
              </a:path>
            </a:pathLst>
          </a:custGeom>
          <a:solidFill>
            <a:srgbClr val="005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08698" y="3806846"/>
            <a:ext cx="411480" cy="478155"/>
          </a:xfrm>
          <a:custGeom>
            <a:avLst/>
            <a:gdLst/>
            <a:ahLst/>
            <a:cxnLst/>
            <a:rect l="l" t="t" r="r" b="b"/>
            <a:pathLst>
              <a:path w="411480" h="478154">
                <a:moveTo>
                  <a:pt x="20654" y="262058"/>
                </a:moveTo>
                <a:lnTo>
                  <a:pt x="80185" y="308152"/>
                </a:lnTo>
                <a:lnTo>
                  <a:pt x="121896" y="327431"/>
                </a:lnTo>
                <a:lnTo>
                  <a:pt x="170289" y="343827"/>
                </a:lnTo>
                <a:lnTo>
                  <a:pt x="224404" y="357063"/>
                </a:lnTo>
                <a:lnTo>
                  <a:pt x="283281" y="366861"/>
                </a:lnTo>
                <a:lnTo>
                  <a:pt x="345960" y="372943"/>
                </a:lnTo>
                <a:lnTo>
                  <a:pt x="411479" y="375032"/>
                </a:lnTo>
                <a:lnTo>
                  <a:pt x="411480" y="477902"/>
                </a:lnTo>
                <a:lnTo>
                  <a:pt x="344735" y="475750"/>
                </a:lnTo>
                <a:lnTo>
                  <a:pt x="281420" y="469520"/>
                </a:lnTo>
                <a:lnTo>
                  <a:pt x="222381" y="459551"/>
                </a:lnTo>
                <a:lnTo>
                  <a:pt x="168465" y="446180"/>
                </a:lnTo>
                <a:lnTo>
                  <a:pt x="120519" y="429748"/>
                </a:lnTo>
                <a:lnTo>
                  <a:pt x="79391" y="410591"/>
                </a:lnTo>
                <a:lnTo>
                  <a:pt x="45928" y="389048"/>
                </a:lnTo>
                <a:lnTo>
                  <a:pt x="5385" y="340161"/>
                </a:lnTo>
                <a:lnTo>
                  <a:pt x="0" y="313493"/>
                </a:lnTo>
                <a:lnTo>
                  <a:pt x="0" y="210623"/>
                </a:lnTo>
                <a:lnTo>
                  <a:pt x="22672" y="156757"/>
                </a:lnTo>
                <a:lnTo>
                  <a:pt x="86176" y="109943"/>
                </a:lnTo>
                <a:lnTo>
                  <a:pt x="131125" y="90272"/>
                </a:lnTo>
                <a:lnTo>
                  <a:pt x="183745" y="73672"/>
                </a:lnTo>
                <a:lnTo>
                  <a:pt x="243188" y="60581"/>
                </a:lnTo>
                <a:lnTo>
                  <a:pt x="308609" y="51434"/>
                </a:lnTo>
                <a:lnTo>
                  <a:pt x="308610" y="0"/>
                </a:lnTo>
                <a:lnTo>
                  <a:pt x="411480" y="97649"/>
                </a:lnTo>
                <a:lnTo>
                  <a:pt x="308610" y="205739"/>
                </a:lnTo>
                <a:lnTo>
                  <a:pt x="308610" y="154305"/>
                </a:lnTo>
                <a:lnTo>
                  <a:pt x="243188" y="163451"/>
                </a:lnTo>
                <a:lnTo>
                  <a:pt x="183745" y="176542"/>
                </a:lnTo>
                <a:lnTo>
                  <a:pt x="131126" y="193142"/>
                </a:lnTo>
                <a:lnTo>
                  <a:pt x="86176" y="212813"/>
                </a:lnTo>
                <a:lnTo>
                  <a:pt x="49743" y="235121"/>
                </a:lnTo>
                <a:lnTo>
                  <a:pt x="5809" y="285897"/>
                </a:lnTo>
                <a:lnTo>
                  <a:pt x="0" y="313493"/>
                </a:lnTo>
              </a:path>
            </a:pathLst>
          </a:custGeom>
          <a:ln w="25400">
            <a:solidFill>
              <a:srgbClr val="0074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264046" y="5369052"/>
            <a:ext cx="5365115" cy="6324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* 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Because we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don’t care 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about where precision/saturation issues 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occur 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–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usually 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choose data sizes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such 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that </a:t>
            </a:r>
            <a:r>
              <a:rPr sz="1400" spc="5" dirty="0">
                <a:solidFill>
                  <a:srgbClr val="505050"/>
                </a:solidFill>
                <a:latin typeface="Trebuchet MS"/>
                <a:cs typeface="Trebuchet MS"/>
              </a:rPr>
              <a:t>it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never</a:t>
            </a:r>
            <a:r>
              <a:rPr sz="1400" spc="229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happens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445"/>
              </a:lnSpc>
            </a:pP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[See </a:t>
            </a:r>
            <a:r>
              <a:rPr sz="1400" spc="-20" dirty="0">
                <a:solidFill>
                  <a:srgbClr val="505050"/>
                </a:solidFill>
                <a:latin typeface="Trebuchet MS"/>
                <a:cs typeface="Trebuchet MS"/>
              </a:rPr>
              <a:t>NVDLA’s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48-bit 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accumulators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for 16-bit</a:t>
            </a:r>
            <a:r>
              <a:rPr sz="1400" spc="17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operands]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143" y="636523"/>
            <a:ext cx="4608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ANOTHER</a:t>
            </a:r>
            <a:r>
              <a:rPr spc="-55" dirty="0"/>
              <a:t> </a:t>
            </a:r>
            <a:r>
              <a:rPr spc="-5" dirty="0"/>
              <a:t>DATAFLOW</a:t>
            </a:r>
          </a:p>
        </p:txBody>
      </p:sp>
      <p:sp>
        <p:nvSpPr>
          <p:cNvPr id="3" name="object 3"/>
          <p:cNvSpPr/>
          <p:nvPr/>
        </p:nvSpPr>
        <p:spPr>
          <a:xfrm>
            <a:off x="2033016" y="1527047"/>
            <a:ext cx="798576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0791" y="1554478"/>
            <a:ext cx="704293" cy="215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26619" y="1857755"/>
            <a:ext cx="111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0671" y="1266444"/>
            <a:ext cx="6629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505050"/>
                </a:solidFill>
                <a:latin typeface="Trebuchet MS"/>
                <a:cs typeface="Trebuchet MS"/>
              </a:rPr>
              <a:t>Weights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32047" y="1527047"/>
            <a:ext cx="2535936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8659" y="1554478"/>
            <a:ext cx="2442608" cy="236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78687" y="1857755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X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19671" y="1527047"/>
            <a:ext cx="2468879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64761" y="1553407"/>
            <a:ext cx="2377554" cy="236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93516" y="1857755"/>
            <a:ext cx="12687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X’ 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r>
              <a:rPr sz="1400" spc="-7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X-ceil(S/2)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59512" y="1266444"/>
            <a:ext cx="36823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5140" algn="l"/>
              </a:tabLst>
            </a:pP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npu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	</a:t>
            </a:r>
            <a:r>
              <a:rPr sz="1400" spc="30" dirty="0">
                <a:solidFill>
                  <a:srgbClr val="505050"/>
                </a:solidFill>
                <a:latin typeface="Trebuchet MS"/>
                <a:cs typeface="Trebuchet MS"/>
              </a:rPr>
              <a:t>O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98161" y="1530603"/>
            <a:ext cx="1282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*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42591" y="1478788"/>
            <a:ext cx="1720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53639" y="2593848"/>
            <a:ext cx="6147816" cy="25054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3367" y="2575560"/>
            <a:ext cx="4648200" cy="25115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82976" y="2625063"/>
            <a:ext cx="6035040" cy="23913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36280" y="4834128"/>
            <a:ext cx="182879" cy="1828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82976" y="2625063"/>
            <a:ext cx="6035040" cy="2391410"/>
          </a:xfrm>
          <a:custGeom>
            <a:avLst/>
            <a:gdLst/>
            <a:ahLst/>
            <a:cxnLst/>
            <a:rect l="l" t="t" r="r" b="b"/>
            <a:pathLst>
              <a:path w="6035040" h="2391410">
                <a:moveTo>
                  <a:pt x="5855758" y="2391352"/>
                </a:moveTo>
                <a:lnTo>
                  <a:pt x="5891615" y="2247927"/>
                </a:lnTo>
                <a:lnTo>
                  <a:pt x="6035040" y="2212070"/>
                </a:lnTo>
                <a:lnTo>
                  <a:pt x="5855758" y="2391352"/>
                </a:lnTo>
                <a:lnTo>
                  <a:pt x="0" y="2391352"/>
                </a:lnTo>
                <a:lnTo>
                  <a:pt x="0" y="0"/>
                </a:lnTo>
                <a:lnTo>
                  <a:pt x="6035040" y="0"/>
                </a:lnTo>
                <a:lnTo>
                  <a:pt x="6035040" y="22120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698114" y="2716680"/>
          <a:ext cx="4327524" cy="13197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508">
                <a:tc>
                  <a:txBody>
                    <a:bodyPr/>
                    <a:lstStyle/>
                    <a:p>
                      <a:pPr marR="22860" algn="ctr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i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[X];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69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sz="1800" spc="-5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96">
                <a:tc>
                  <a:txBody>
                    <a:bodyPr/>
                    <a:lstStyle/>
                    <a:p>
                      <a:pPr marR="22860" algn="ctr">
                        <a:lnSpc>
                          <a:spcPts val="1900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900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w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[S];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900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900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Filter</a:t>
                      </a:r>
                      <a:r>
                        <a:rPr sz="1800" spc="-2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83">
                <a:tc>
                  <a:txBody>
                    <a:bodyPr/>
                    <a:lstStyle/>
                    <a:p>
                      <a:pPr marR="22860" algn="ctr">
                        <a:lnSpc>
                          <a:spcPts val="1839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39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o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[X’];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39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39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Output</a:t>
                      </a:r>
                      <a:r>
                        <a:rPr sz="1800" spc="-8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for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s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8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s</a:t>
                      </a:r>
                      <a:r>
                        <a:rPr sz="1800" spc="-10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&lt;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S; </a:t>
                      </a: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s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++)</a:t>
                      </a:r>
                      <a:r>
                        <a:rPr sz="1800" spc="-2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{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082114" y="1551071"/>
          <a:ext cx="697862" cy="2043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3482444" y="1538603"/>
          <a:ext cx="2423792" cy="224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4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6FC5"/>
                      </a:solidFill>
                      <a:prstDash val="solid"/>
                    </a:lnR>
                    <a:lnT w="12700">
                      <a:solidFill>
                        <a:srgbClr val="006FC5"/>
                      </a:solidFill>
                      <a:prstDash val="solid"/>
                    </a:lnT>
                    <a:lnB w="12700">
                      <a:solidFill>
                        <a:srgbClr val="006F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6545332" y="1537533"/>
          <a:ext cx="2379341" cy="236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1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744F"/>
                      </a:solidFill>
                      <a:prstDash val="solid"/>
                    </a:lnR>
                    <a:lnT w="12700">
                      <a:solidFill>
                        <a:srgbClr val="00744F"/>
                      </a:solidFill>
                      <a:prstDash val="solid"/>
                    </a:lnT>
                    <a:lnB w="12700">
                      <a:solidFill>
                        <a:srgbClr val="00744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2717164" y="4016755"/>
            <a:ext cx="4164329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7569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x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X’;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9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877569" algn="ctr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</a:t>
            </a:r>
            <a:r>
              <a:rPr sz="1800" spc="-5" dirty="0">
                <a:latin typeface="Consolas"/>
                <a:cs typeface="Consolas"/>
              </a:rPr>
              <a:t>] +=</a:t>
            </a:r>
            <a:r>
              <a:rPr sz="1800" spc="-40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x+s</a:t>
            </a:r>
            <a:r>
              <a:rPr sz="1800" spc="-5" dirty="0">
                <a:latin typeface="Consolas"/>
                <a:cs typeface="Consolas"/>
              </a:rPr>
              <a:t>]*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latin typeface="Consolas"/>
                <a:cs typeface="Consolas"/>
              </a:rPr>
              <a:t>];</a:t>
            </a:r>
            <a:endParaRPr sz="1800">
              <a:latin typeface="Consolas"/>
              <a:cs typeface="Consolas"/>
            </a:endParaRPr>
          </a:p>
          <a:p>
            <a:pPr marR="4005579" algn="ctr">
              <a:lnSpc>
                <a:spcPts val="2125"/>
              </a:lnSpc>
            </a:pP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49111" y="5254244"/>
            <a:ext cx="2248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What dataflow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this?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86508" y="5254244"/>
            <a:ext cx="17868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7450"/>
                </a:solidFill>
                <a:latin typeface="Arial"/>
                <a:cs typeface="Arial"/>
              </a:rPr>
              <a:t>Weight</a:t>
            </a:r>
            <a:r>
              <a:rPr sz="1800" spc="-60" dirty="0">
                <a:solidFill>
                  <a:srgbClr val="0074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stationary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7736" y="636523"/>
            <a:ext cx="3998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MORE</a:t>
            </a:r>
            <a:r>
              <a:rPr spc="-70" dirty="0"/>
              <a:t> </a:t>
            </a:r>
            <a:r>
              <a:rPr spc="-5" dirty="0"/>
              <a:t>DATAFLOWS</a:t>
            </a:r>
          </a:p>
        </p:txBody>
      </p:sp>
      <p:sp>
        <p:nvSpPr>
          <p:cNvPr id="3" name="object 3"/>
          <p:cNvSpPr/>
          <p:nvPr/>
        </p:nvSpPr>
        <p:spPr>
          <a:xfrm>
            <a:off x="2033016" y="1554480"/>
            <a:ext cx="798576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0791" y="1582187"/>
            <a:ext cx="704293" cy="215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0790" y="1582187"/>
            <a:ext cx="704850" cy="215265"/>
          </a:xfrm>
          <a:custGeom>
            <a:avLst/>
            <a:gdLst/>
            <a:ahLst/>
            <a:cxnLst/>
            <a:rect l="l" t="t" r="r" b="b"/>
            <a:pathLst>
              <a:path w="704850" h="215264">
                <a:moveTo>
                  <a:pt x="0" y="0"/>
                </a:moveTo>
                <a:lnTo>
                  <a:pt x="704294" y="0"/>
                </a:lnTo>
                <a:lnTo>
                  <a:pt x="704294" y="215190"/>
                </a:lnTo>
                <a:lnTo>
                  <a:pt x="0" y="21519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6619" y="1885188"/>
            <a:ext cx="111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671" y="1293876"/>
            <a:ext cx="6629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505050"/>
                </a:solidFill>
                <a:latin typeface="Trebuchet MS"/>
                <a:cs typeface="Trebuchet MS"/>
              </a:rPr>
              <a:t>Weights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32047" y="1554480"/>
            <a:ext cx="2535936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8659" y="1582187"/>
            <a:ext cx="2442608" cy="236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78659" y="1582187"/>
            <a:ext cx="2442845" cy="236220"/>
          </a:xfrm>
          <a:custGeom>
            <a:avLst/>
            <a:gdLst/>
            <a:ahLst/>
            <a:cxnLst/>
            <a:rect l="l" t="t" r="r" b="b"/>
            <a:pathLst>
              <a:path w="2442845" h="236219">
                <a:moveTo>
                  <a:pt x="0" y="0"/>
                </a:moveTo>
                <a:lnTo>
                  <a:pt x="2442609" y="0"/>
                </a:lnTo>
                <a:lnTo>
                  <a:pt x="2442609" y="236179"/>
                </a:lnTo>
                <a:lnTo>
                  <a:pt x="0" y="2361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78687" y="1885188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X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19671" y="1554480"/>
            <a:ext cx="2532887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4762" y="1581116"/>
            <a:ext cx="2442608" cy="236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64762" y="1581116"/>
            <a:ext cx="2442845" cy="236220"/>
          </a:xfrm>
          <a:custGeom>
            <a:avLst/>
            <a:gdLst/>
            <a:ahLst/>
            <a:cxnLst/>
            <a:rect l="l" t="t" r="r" b="b"/>
            <a:pathLst>
              <a:path w="2442845" h="236219">
                <a:moveTo>
                  <a:pt x="0" y="0"/>
                </a:moveTo>
                <a:lnTo>
                  <a:pt x="2442609" y="0"/>
                </a:lnTo>
                <a:lnTo>
                  <a:pt x="2442609" y="236179"/>
                </a:lnTo>
                <a:lnTo>
                  <a:pt x="0" y="2361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40333" y="1885188"/>
            <a:ext cx="13792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X’ 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r>
              <a:rPr sz="1400" spc="-70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X-ceil(S/2)</a:t>
            </a:r>
            <a:r>
              <a:rPr sz="1500" spc="15" baseline="22222" dirty="0">
                <a:solidFill>
                  <a:srgbClr val="505050"/>
                </a:solidFill>
                <a:latin typeface="Trebuchet MS"/>
                <a:cs typeface="Trebuchet MS"/>
              </a:rPr>
              <a:t>†</a:t>
            </a:r>
            <a:endParaRPr sz="1500" baseline="22222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59512" y="1293876"/>
            <a:ext cx="36823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5140" algn="l"/>
              </a:tabLst>
            </a:pP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npu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	</a:t>
            </a:r>
            <a:r>
              <a:rPr sz="1400" spc="30" dirty="0">
                <a:solidFill>
                  <a:srgbClr val="505050"/>
                </a:solidFill>
                <a:latin typeface="Trebuchet MS"/>
                <a:cs typeface="Trebuchet MS"/>
              </a:rPr>
              <a:t>O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98161" y="1561084"/>
            <a:ext cx="1282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*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42591" y="1506220"/>
            <a:ext cx="1720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53639" y="2621279"/>
            <a:ext cx="6147816" cy="2505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63367" y="2602992"/>
            <a:ext cx="4776215" cy="25115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82976" y="2652772"/>
            <a:ext cx="6035040" cy="23913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36280" y="4864608"/>
            <a:ext cx="182879" cy="1798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82976" y="2652772"/>
            <a:ext cx="6035040" cy="2391410"/>
          </a:xfrm>
          <a:custGeom>
            <a:avLst/>
            <a:gdLst/>
            <a:ahLst/>
            <a:cxnLst/>
            <a:rect l="l" t="t" r="r" b="b"/>
            <a:pathLst>
              <a:path w="6035040" h="2391410">
                <a:moveTo>
                  <a:pt x="5855758" y="2391352"/>
                </a:moveTo>
                <a:lnTo>
                  <a:pt x="5891615" y="2247927"/>
                </a:lnTo>
                <a:lnTo>
                  <a:pt x="6035040" y="2212070"/>
                </a:lnTo>
                <a:lnTo>
                  <a:pt x="5855758" y="2391352"/>
                </a:lnTo>
                <a:lnTo>
                  <a:pt x="0" y="2391352"/>
                </a:lnTo>
                <a:lnTo>
                  <a:pt x="0" y="0"/>
                </a:lnTo>
                <a:lnTo>
                  <a:pt x="6035040" y="0"/>
                </a:lnTo>
                <a:lnTo>
                  <a:pt x="6035040" y="22120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17164" y="2672588"/>
            <a:ext cx="1280160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int</a:t>
            </a:r>
            <a:r>
              <a:rPr sz="1800" spc="-100" dirty="0">
                <a:solidFill>
                  <a:srgbClr val="9900F8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[X];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int</a:t>
            </a:r>
            <a:r>
              <a:rPr sz="1800" spc="-100" dirty="0">
                <a:solidFill>
                  <a:srgbClr val="9900F8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[S];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int</a:t>
            </a:r>
            <a:r>
              <a:rPr sz="1800" spc="-90" dirty="0">
                <a:solidFill>
                  <a:srgbClr val="9900F8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latin typeface="Consolas"/>
                <a:cs typeface="Consolas"/>
              </a:rPr>
              <a:t>[X’];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73095" y="2672588"/>
            <a:ext cx="2659380" cy="84581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255904">
              <a:lnSpc>
                <a:spcPct val="102200"/>
              </a:lnSpc>
              <a:spcBef>
                <a:spcPts val="50"/>
              </a:spcBef>
            </a:pPr>
            <a:r>
              <a:rPr sz="1800" dirty="0">
                <a:latin typeface="Consolas"/>
                <a:cs typeface="Consolas"/>
              </a:rPr>
              <a:t># </a:t>
            </a:r>
            <a:r>
              <a:rPr sz="1800" spc="-5" dirty="0">
                <a:latin typeface="Consolas"/>
                <a:cs typeface="Consolas"/>
              </a:rPr>
              <a:t>Input</a:t>
            </a:r>
            <a:r>
              <a:rPr sz="1800" spc="-10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activations  </a:t>
            </a:r>
            <a:r>
              <a:rPr sz="1800" dirty="0">
                <a:latin typeface="Consolas"/>
                <a:cs typeface="Consolas"/>
              </a:rPr>
              <a:t># </a:t>
            </a:r>
            <a:r>
              <a:rPr sz="1800" spc="-5" dirty="0">
                <a:latin typeface="Consolas"/>
                <a:cs typeface="Consolas"/>
              </a:rPr>
              <a:t>Filter</a:t>
            </a:r>
            <a:r>
              <a:rPr sz="1800" spc="-5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weights</a:t>
            </a:r>
            <a:endParaRPr sz="1800">
              <a:latin typeface="Consolas"/>
              <a:cs typeface="Consolas"/>
            </a:endParaRPr>
          </a:p>
          <a:p>
            <a:pPr marL="137795">
              <a:lnSpc>
                <a:spcPts val="2090"/>
              </a:lnSpc>
            </a:pPr>
            <a:r>
              <a:rPr sz="1800" dirty="0">
                <a:latin typeface="Consolas"/>
                <a:cs typeface="Consolas"/>
              </a:rPr>
              <a:t># </a:t>
            </a:r>
            <a:r>
              <a:rPr sz="1800" spc="-5" dirty="0">
                <a:latin typeface="Consolas"/>
                <a:cs typeface="Consolas"/>
              </a:rPr>
              <a:t>Output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activations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17164" y="3763771"/>
            <a:ext cx="4039235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x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X’;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6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266825" marR="5080" indent="-376555">
              <a:lnSpc>
                <a:spcPct val="102200"/>
              </a:lnSpc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s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9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</a:t>
            </a:r>
            <a:r>
              <a:rPr sz="1800" spc="-5" dirty="0">
                <a:latin typeface="Consolas"/>
                <a:cs typeface="Consolas"/>
              </a:rPr>
              <a:t>] +=</a:t>
            </a:r>
            <a:r>
              <a:rPr sz="1800" spc="-50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x+s</a:t>
            </a:r>
            <a:r>
              <a:rPr sz="1800" spc="-5" dirty="0">
                <a:latin typeface="Consolas"/>
                <a:cs typeface="Consolas"/>
              </a:rPr>
              <a:t>]*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latin typeface="Consolas"/>
                <a:cs typeface="Consolas"/>
              </a:rPr>
              <a:t>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05600" y="2346960"/>
            <a:ext cx="3605784" cy="19933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770022" y="2495803"/>
            <a:ext cx="139509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How can we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implement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input  stationary  with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input  index?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7886" y="636523"/>
            <a:ext cx="4135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INPUT</a:t>
            </a:r>
            <a:r>
              <a:rPr spc="-55" dirty="0"/>
              <a:t> </a:t>
            </a:r>
            <a:r>
              <a:rPr spc="-10" dirty="0"/>
              <a:t>STATIONARY</a:t>
            </a:r>
          </a:p>
        </p:txBody>
      </p:sp>
      <p:sp>
        <p:nvSpPr>
          <p:cNvPr id="3" name="object 3"/>
          <p:cNvSpPr/>
          <p:nvPr/>
        </p:nvSpPr>
        <p:spPr>
          <a:xfrm>
            <a:off x="2033016" y="1490472"/>
            <a:ext cx="798576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0791" y="1517534"/>
            <a:ext cx="704293" cy="215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0790" y="1517534"/>
            <a:ext cx="704850" cy="215265"/>
          </a:xfrm>
          <a:custGeom>
            <a:avLst/>
            <a:gdLst/>
            <a:ahLst/>
            <a:cxnLst/>
            <a:rect l="l" t="t" r="r" b="b"/>
            <a:pathLst>
              <a:path w="704850" h="215264">
                <a:moveTo>
                  <a:pt x="0" y="0"/>
                </a:moveTo>
                <a:lnTo>
                  <a:pt x="704294" y="0"/>
                </a:lnTo>
                <a:lnTo>
                  <a:pt x="704294" y="215190"/>
                </a:lnTo>
                <a:lnTo>
                  <a:pt x="0" y="21519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6619" y="1821179"/>
            <a:ext cx="111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671" y="1226820"/>
            <a:ext cx="6629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505050"/>
                </a:solidFill>
                <a:latin typeface="Trebuchet MS"/>
                <a:cs typeface="Trebuchet MS"/>
              </a:rPr>
              <a:t>Weights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32047" y="1490472"/>
            <a:ext cx="2535936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8659" y="1517534"/>
            <a:ext cx="2442608" cy="236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78659" y="1517534"/>
            <a:ext cx="2442845" cy="236220"/>
          </a:xfrm>
          <a:custGeom>
            <a:avLst/>
            <a:gdLst/>
            <a:ahLst/>
            <a:cxnLst/>
            <a:rect l="l" t="t" r="r" b="b"/>
            <a:pathLst>
              <a:path w="2442845" h="236219">
                <a:moveTo>
                  <a:pt x="0" y="0"/>
                </a:moveTo>
                <a:lnTo>
                  <a:pt x="2442609" y="0"/>
                </a:lnTo>
                <a:lnTo>
                  <a:pt x="2442609" y="236179"/>
                </a:lnTo>
                <a:lnTo>
                  <a:pt x="0" y="2361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78687" y="182117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X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19671" y="1490472"/>
            <a:ext cx="2532887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4762" y="1516462"/>
            <a:ext cx="2442608" cy="236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64762" y="1516462"/>
            <a:ext cx="2442845" cy="236220"/>
          </a:xfrm>
          <a:custGeom>
            <a:avLst/>
            <a:gdLst/>
            <a:ahLst/>
            <a:cxnLst/>
            <a:rect l="l" t="t" r="r" b="b"/>
            <a:pathLst>
              <a:path w="2442845" h="236219">
                <a:moveTo>
                  <a:pt x="0" y="0"/>
                </a:moveTo>
                <a:lnTo>
                  <a:pt x="2442609" y="0"/>
                </a:lnTo>
                <a:lnTo>
                  <a:pt x="2442609" y="236179"/>
                </a:lnTo>
                <a:lnTo>
                  <a:pt x="0" y="2361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93515" y="1821179"/>
            <a:ext cx="12687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X’ 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r>
              <a:rPr sz="1400" spc="-7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X-ceil(S/2)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59512" y="1226820"/>
            <a:ext cx="36823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5140" algn="l"/>
              </a:tabLst>
            </a:pP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npu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	</a:t>
            </a:r>
            <a:r>
              <a:rPr sz="1400" spc="30" dirty="0">
                <a:solidFill>
                  <a:srgbClr val="505050"/>
                </a:solidFill>
                <a:latin typeface="Trebuchet MS"/>
                <a:cs typeface="Trebuchet MS"/>
              </a:rPr>
              <a:t>O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98161" y="1494028"/>
            <a:ext cx="1282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*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42591" y="1442211"/>
            <a:ext cx="1720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53639" y="2557272"/>
            <a:ext cx="6147816" cy="25054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63367" y="2538983"/>
            <a:ext cx="4648200" cy="25115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82976" y="2588117"/>
            <a:ext cx="6035040" cy="23913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36280" y="4797552"/>
            <a:ext cx="182879" cy="1828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82976" y="2588117"/>
            <a:ext cx="6035040" cy="2391410"/>
          </a:xfrm>
          <a:custGeom>
            <a:avLst/>
            <a:gdLst/>
            <a:ahLst/>
            <a:cxnLst/>
            <a:rect l="l" t="t" r="r" b="b"/>
            <a:pathLst>
              <a:path w="6035040" h="2391410">
                <a:moveTo>
                  <a:pt x="5855758" y="2391352"/>
                </a:moveTo>
                <a:lnTo>
                  <a:pt x="5891615" y="2247927"/>
                </a:lnTo>
                <a:lnTo>
                  <a:pt x="6035040" y="2212070"/>
                </a:lnTo>
                <a:lnTo>
                  <a:pt x="5855758" y="2391352"/>
                </a:lnTo>
                <a:lnTo>
                  <a:pt x="0" y="2391352"/>
                </a:lnTo>
                <a:lnTo>
                  <a:pt x="0" y="0"/>
                </a:lnTo>
                <a:lnTo>
                  <a:pt x="6035040" y="0"/>
                </a:lnTo>
                <a:lnTo>
                  <a:pt x="6035040" y="22120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698114" y="2680104"/>
          <a:ext cx="4327524" cy="13197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508">
                <a:tc>
                  <a:txBody>
                    <a:bodyPr/>
                    <a:lstStyle/>
                    <a:p>
                      <a:pPr marR="22860" algn="ctr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i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[X];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69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sz="1800" spc="-5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96">
                <a:tc>
                  <a:txBody>
                    <a:bodyPr/>
                    <a:lstStyle/>
                    <a:p>
                      <a:pPr marR="22860" algn="ctr">
                        <a:lnSpc>
                          <a:spcPts val="1900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900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w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[S];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900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900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Filter</a:t>
                      </a:r>
                      <a:r>
                        <a:rPr sz="1800" spc="-2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83">
                <a:tc>
                  <a:txBody>
                    <a:bodyPr/>
                    <a:lstStyle/>
                    <a:p>
                      <a:pPr marR="22860" algn="ctr">
                        <a:lnSpc>
                          <a:spcPts val="1839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39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o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[X’]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39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39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Output</a:t>
                      </a:r>
                      <a:r>
                        <a:rPr sz="1800" spc="-8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for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x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8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x</a:t>
                      </a:r>
                      <a:r>
                        <a:rPr sz="1800" spc="-10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&lt;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X; </a:t>
                      </a: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x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++)</a:t>
                      </a:r>
                      <a:r>
                        <a:rPr sz="1800" spc="-2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{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3038855" y="4538471"/>
            <a:ext cx="3980688" cy="11460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17164" y="3980179"/>
            <a:ext cx="4039235" cy="16046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66825" marR="5080" indent="-376555">
              <a:lnSpc>
                <a:spcPct val="102200"/>
              </a:lnSpc>
              <a:spcBef>
                <a:spcPts val="5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s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9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x-s</a:t>
            </a:r>
            <a:r>
              <a:rPr sz="1800" spc="-5" dirty="0">
                <a:latin typeface="Consolas"/>
                <a:cs typeface="Consolas"/>
              </a:rPr>
              <a:t>] +=</a:t>
            </a:r>
            <a:r>
              <a:rPr sz="1800" spc="-50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</a:t>
            </a:r>
            <a:r>
              <a:rPr sz="1800" spc="-5" dirty="0">
                <a:latin typeface="Consolas"/>
                <a:cs typeface="Consolas"/>
              </a:rPr>
              <a:t>]*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latin typeface="Consolas"/>
                <a:cs typeface="Consolas"/>
              </a:rPr>
              <a:t>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imes New Roman"/>
              <a:cs typeface="Times New Roman"/>
            </a:endParaRPr>
          </a:p>
          <a:p>
            <a:pPr marL="63817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Beware x-s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must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&gt;= 0 and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&lt;X’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9287" y="142747"/>
            <a:ext cx="9675495" cy="105600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632835" marR="5080" indent="-3620770">
              <a:lnSpc>
                <a:spcPts val="3790"/>
              </a:lnSpc>
              <a:spcBef>
                <a:spcPts val="665"/>
              </a:spcBef>
            </a:pPr>
            <a:r>
              <a:rPr spc="-5" dirty="0"/>
              <a:t>SIMPLE </a:t>
            </a:r>
            <a:r>
              <a:rPr dirty="0"/>
              <a:t>MODEL FOR </a:t>
            </a:r>
            <a:r>
              <a:rPr spc="-5" dirty="0"/>
              <a:t>MAPPING DATAFLOWS TO  HARDWARE</a:t>
            </a:r>
          </a:p>
        </p:txBody>
      </p:sp>
      <p:sp>
        <p:nvSpPr>
          <p:cNvPr id="3" name="object 3"/>
          <p:cNvSpPr/>
          <p:nvPr/>
        </p:nvSpPr>
        <p:spPr>
          <a:xfrm>
            <a:off x="1691639" y="1514855"/>
            <a:ext cx="1005839" cy="146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6436" y="1540810"/>
            <a:ext cx="914400" cy="54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6436" y="1540810"/>
            <a:ext cx="914400" cy="55244"/>
          </a:xfrm>
          <a:custGeom>
            <a:avLst/>
            <a:gdLst/>
            <a:ahLst/>
            <a:cxnLst/>
            <a:rect l="l" t="t" r="r" b="b"/>
            <a:pathLst>
              <a:path w="914400" h="55244">
                <a:moveTo>
                  <a:pt x="0" y="0"/>
                </a:moveTo>
                <a:lnTo>
                  <a:pt x="914400" y="0"/>
                </a:lnTo>
                <a:lnTo>
                  <a:pt x="914400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9439" y="1514855"/>
            <a:ext cx="2849880" cy="146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84276" y="1540810"/>
            <a:ext cx="2758399" cy="54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84275" y="1540810"/>
            <a:ext cx="2758440" cy="55244"/>
          </a:xfrm>
          <a:custGeom>
            <a:avLst/>
            <a:gdLst/>
            <a:ahLst/>
            <a:cxnLst/>
            <a:rect l="l" t="t" r="r" b="b"/>
            <a:pathLst>
              <a:path w="2758440" h="55244">
                <a:moveTo>
                  <a:pt x="0" y="0"/>
                </a:moveTo>
                <a:lnTo>
                  <a:pt x="2758400" y="0"/>
                </a:lnTo>
                <a:lnTo>
                  <a:pt x="2758400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4368" y="1514855"/>
            <a:ext cx="2343912" cy="146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00115" y="1540151"/>
            <a:ext cx="2251523" cy="548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00114" y="1540151"/>
            <a:ext cx="2251710" cy="55244"/>
          </a:xfrm>
          <a:custGeom>
            <a:avLst/>
            <a:gdLst/>
            <a:ahLst/>
            <a:cxnLst/>
            <a:rect l="l" t="t" r="r" b="b"/>
            <a:pathLst>
              <a:path w="2251709" h="55244">
                <a:moveTo>
                  <a:pt x="0" y="0"/>
                </a:moveTo>
                <a:lnTo>
                  <a:pt x="2251523" y="0"/>
                </a:lnTo>
                <a:lnTo>
                  <a:pt x="2251523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41402" y="1630171"/>
            <a:ext cx="6292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4575" algn="l"/>
                <a:tab pos="5243830" algn="l"/>
              </a:tabLst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	X	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X’ 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r>
              <a:rPr sz="1200" spc="-12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X-ceil(S/2)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90598" y="1264411"/>
            <a:ext cx="6269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7440" algn="l"/>
                <a:tab pos="5721985" algn="l"/>
              </a:tabLst>
            </a:pPr>
            <a:r>
              <a:rPr sz="1200" spc="-55" dirty="0">
                <a:solidFill>
                  <a:srgbClr val="505050"/>
                </a:solidFill>
                <a:latin typeface="Trebuchet MS"/>
                <a:cs typeface="Trebuchet MS"/>
              </a:rPr>
              <a:t>W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eig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h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	I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npu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	O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ut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pu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81950" y="1516379"/>
            <a:ext cx="908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*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58949" y="1424940"/>
            <a:ext cx="1187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endParaRPr sz="1400">
              <a:latin typeface="Trebuchet MS"/>
              <a:cs typeface="Trebuchet MS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004406" y="4626800"/>
          <a:ext cx="6706234" cy="877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Common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metric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Weights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Inputs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Outputs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/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Partial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Sums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Alg. 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Min. </a:t>
                      </a:r>
                      <a:r>
                        <a:rPr sz="1200" spc="-5" dirty="0">
                          <a:latin typeface="Trebuchet MS"/>
                          <a:cs typeface="Trebuchet MS"/>
                        </a:rPr>
                        <a:t>accesses to 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backing </a:t>
                      </a:r>
                      <a:r>
                        <a:rPr sz="1200" spc="-5" dirty="0">
                          <a:latin typeface="Trebuchet MS"/>
                          <a:cs typeface="Trebuchet MS"/>
                        </a:rPr>
                        <a:t>store</a:t>
                      </a:r>
                      <a:r>
                        <a:rPr sz="1200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Trebuchet MS"/>
                          <a:cs typeface="Trebuchet MS"/>
                        </a:rPr>
                        <a:t>(MINALG)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Maximum operand uses (MAXOP)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SX'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SX'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SX'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4996197" y="3505898"/>
            <a:ext cx="1165860" cy="187960"/>
          </a:xfrm>
          <a:custGeom>
            <a:avLst/>
            <a:gdLst/>
            <a:ahLst/>
            <a:cxnLst/>
            <a:rect l="l" t="t" r="r" b="b"/>
            <a:pathLst>
              <a:path w="1165860" h="187960">
                <a:moveTo>
                  <a:pt x="0" y="0"/>
                </a:moveTo>
                <a:lnTo>
                  <a:pt x="1165860" y="0"/>
                </a:lnTo>
                <a:lnTo>
                  <a:pt x="1165860" y="187958"/>
                </a:lnTo>
                <a:lnTo>
                  <a:pt x="0" y="18795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71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96197" y="3075621"/>
            <a:ext cx="1165860" cy="187960"/>
          </a:xfrm>
          <a:custGeom>
            <a:avLst/>
            <a:gdLst/>
            <a:ahLst/>
            <a:cxnLst/>
            <a:rect l="l" t="t" r="r" b="b"/>
            <a:pathLst>
              <a:path w="1165860" h="187960">
                <a:moveTo>
                  <a:pt x="0" y="0"/>
                </a:moveTo>
                <a:lnTo>
                  <a:pt x="1165860" y="0"/>
                </a:lnTo>
                <a:lnTo>
                  <a:pt x="1165860" y="187958"/>
                </a:lnTo>
                <a:lnTo>
                  <a:pt x="0" y="18795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71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95866" y="2646362"/>
            <a:ext cx="1165860" cy="187960"/>
          </a:xfrm>
          <a:custGeom>
            <a:avLst/>
            <a:gdLst/>
            <a:ahLst/>
            <a:cxnLst/>
            <a:rect l="l" t="t" r="r" b="b"/>
            <a:pathLst>
              <a:path w="1165860" h="187960">
                <a:moveTo>
                  <a:pt x="0" y="0"/>
                </a:moveTo>
                <a:lnTo>
                  <a:pt x="1165860" y="0"/>
                </a:lnTo>
                <a:lnTo>
                  <a:pt x="1165860" y="187958"/>
                </a:lnTo>
                <a:lnTo>
                  <a:pt x="0" y="18795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71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18426" y="2255710"/>
            <a:ext cx="1188720" cy="1828800"/>
          </a:xfrm>
          <a:custGeom>
            <a:avLst/>
            <a:gdLst/>
            <a:ahLst/>
            <a:cxnLst/>
            <a:rect l="l" t="t" r="r" b="b"/>
            <a:pathLst>
              <a:path w="1188720" h="1828800">
                <a:moveTo>
                  <a:pt x="0" y="0"/>
                </a:moveTo>
                <a:lnTo>
                  <a:pt x="1188720" y="0"/>
                </a:lnTo>
                <a:lnTo>
                  <a:pt x="118872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E12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21864" y="2374392"/>
            <a:ext cx="1005839" cy="149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68358" y="2402013"/>
            <a:ext cx="914400" cy="548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68358" y="2402013"/>
            <a:ext cx="914400" cy="55244"/>
          </a:xfrm>
          <a:custGeom>
            <a:avLst/>
            <a:gdLst/>
            <a:ahLst/>
            <a:cxnLst/>
            <a:rect l="l" t="t" r="r" b="b"/>
            <a:pathLst>
              <a:path w="914400" h="55244">
                <a:moveTo>
                  <a:pt x="0" y="0"/>
                </a:moveTo>
                <a:lnTo>
                  <a:pt x="914400" y="0"/>
                </a:lnTo>
                <a:lnTo>
                  <a:pt x="914400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21864" y="2648711"/>
            <a:ext cx="1005839" cy="149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68358" y="2676333"/>
            <a:ext cx="914400" cy="548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8358" y="2676333"/>
            <a:ext cx="914400" cy="55244"/>
          </a:xfrm>
          <a:custGeom>
            <a:avLst/>
            <a:gdLst/>
            <a:ahLst/>
            <a:cxnLst/>
            <a:rect l="l" t="t" r="r" b="b"/>
            <a:pathLst>
              <a:path w="914400" h="55244">
                <a:moveTo>
                  <a:pt x="0" y="0"/>
                </a:moveTo>
                <a:lnTo>
                  <a:pt x="914400" y="0"/>
                </a:lnTo>
                <a:lnTo>
                  <a:pt x="914400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21864" y="2782823"/>
            <a:ext cx="1005839" cy="146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68358" y="2809427"/>
            <a:ext cx="914400" cy="548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68358" y="2809427"/>
            <a:ext cx="914400" cy="55244"/>
          </a:xfrm>
          <a:custGeom>
            <a:avLst/>
            <a:gdLst/>
            <a:ahLst/>
            <a:cxnLst/>
            <a:rect l="l" t="t" r="r" b="b"/>
            <a:pathLst>
              <a:path w="914400" h="55244">
                <a:moveTo>
                  <a:pt x="0" y="0"/>
                </a:moveTo>
                <a:lnTo>
                  <a:pt x="914400" y="0"/>
                </a:lnTo>
                <a:lnTo>
                  <a:pt x="914400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21864" y="2916935"/>
            <a:ext cx="1005839" cy="1463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68358" y="2942523"/>
            <a:ext cx="914400" cy="548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68358" y="2942523"/>
            <a:ext cx="914400" cy="55244"/>
          </a:xfrm>
          <a:custGeom>
            <a:avLst/>
            <a:gdLst/>
            <a:ahLst/>
            <a:cxnLst/>
            <a:rect l="l" t="t" r="r" b="b"/>
            <a:pathLst>
              <a:path w="914400" h="55244">
                <a:moveTo>
                  <a:pt x="0" y="0"/>
                </a:moveTo>
                <a:lnTo>
                  <a:pt x="914400" y="0"/>
                </a:lnTo>
                <a:lnTo>
                  <a:pt x="914400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21864" y="3048000"/>
            <a:ext cx="1005839" cy="149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68358" y="3075621"/>
            <a:ext cx="914400" cy="548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68358" y="3075621"/>
            <a:ext cx="914400" cy="55244"/>
          </a:xfrm>
          <a:custGeom>
            <a:avLst/>
            <a:gdLst/>
            <a:ahLst/>
            <a:cxnLst/>
            <a:rect l="l" t="t" r="r" b="b"/>
            <a:pathLst>
              <a:path w="914400" h="55244">
                <a:moveTo>
                  <a:pt x="0" y="0"/>
                </a:moveTo>
                <a:lnTo>
                  <a:pt x="914400" y="0"/>
                </a:lnTo>
                <a:lnTo>
                  <a:pt x="914400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21864" y="3380232"/>
            <a:ext cx="1002791" cy="1493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68358" y="3407853"/>
            <a:ext cx="909246" cy="548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68358" y="3407853"/>
            <a:ext cx="909319" cy="55244"/>
          </a:xfrm>
          <a:custGeom>
            <a:avLst/>
            <a:gdLst/>
            <a:ahLst/>
            <a:cxnLst/>
            <a:rect l="l" t="t" r="r" b="b"/>
            <a:pathLst>
              <a:path w="909320" h="55245">
                <a:moveTo>
                  <a:pt x="0" y="0"/>
                </a:moveTo>
                <a:lnTo>
                  <a:pt x="909246" y="0"/>
                </a:lnTo>
                <a:lnTo>
                  <a:pt x="909246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21864" y="3535679"/>
            <a:ext cx="1002791" cy="1463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68358" y="3560686"/>
            <a:ext cx="909246" cy="548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68358" y="3560686"/>
            <a:ext cx="909319" cy="55244"/>
          </a:xfrm>
          <a:custGeom>
            <a:avLst/>
            <a:gdLst/>
            <a:ahLst/>
            <a:cxnLst/>
            <a:rect l="l" t="t" r="r" b="b"/>
            <a:pathLst>
              <a:path w="909320" h="55245">
                <a:moveTo>
                  <a:pt x="0" y="0"/>
                </a:moveTo>
                <a:lnTo>
                  <a:pt x="909246" y="0"/>
                </a:lnTo>
                <a:lnTo>
                  <a:pt x="909246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21864" y="3688079"/>
            <a:ext cx="1002791" cy="1463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68358" y="3713520"/>
            <a:ext cx="909246" cy="548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68358" y="3713520"/>
            <a:ext cx="909319" cy="55244"/>
          </a:xfrm>
          <a:custGeom>
            <a:avLst/>
            <a:gdLst/>
            <a:ahLst/>
            <a:cxnLst/>
            <a:rect l="l" t="t" r="r" b="b"/>
            <a:pathLst>
              <a:path w="909320" h="55245">
                <a:moveTo>
                  <a:pt x="0" y="0"/>
                </a:moveTo>
                <a:lnTo>
                  <a:pt x="909246" y="0"/>
                </a:lnTo>
                <a:lnTo>
                  <a:pt x="909246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21864" y="3840479"/>
            <a:ext cx="1002791" cy="1463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68358" y="3866356"/>
            <a:ext cx="909246" cy="5486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68358" y="3866356"/>
            <a:ext cx="909319" cy="55244"/>
          </a:xfrm>
          <a:custGeom>
            <a:avLst/>
            <a:gdLst/>
            <a:ahLst/>
            <a:cxnLst/>
            <a:rect l="l" t="t" r="r" b="b"/>
            <a:pathLst>
              <a:path w="909320" h="55245">
                <a:moveTo>
                  <a:pt x="0" y="0"/>
                </a:moveTo>
                <a:lnTo>
                  <a:pt x="909246" y="0"/>
                </a:lnTo>
                <a:lnTo>
                  <a:pt x="909246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738917" y="4099052"/>
            <a:ext cx="948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Backing</a:t>
            </a:r>
            <a:r>
              <a:rPr sz="1200" spc="-7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Store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074920" y="2685288"/>
            <a:ext cx="1008888" cy="1493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21927" y="2712910"/>
            <a:ext cx="914400" cy="5486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21927" y="2712910"/>
            <a:ext cx="914400" cy="55244"/>
          </a:xfrm>
          <a:custGeom>
            <a:avLst/>
            <a:gdLst/>
            <a:ahLst/>
            <a:cxnLst/>
            <a:rect l="l" t="t" r="r" b="b"/>
            <a:pathLst>
              <a:path w="914400" h="55244">
                <a:moveTo>
                  <a:pt x="0" y="0"/>
                </a:moveTo>
                <a:lnTo>
                  <a:pt x="914400" y="0"/>
                </a:lnTo>
                <a:lnTo>
                  <a:pt x="914400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74920" y="3115055"/>
            <a:ext cx="1008888" cy="1493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21927" y="3142678"/>
            <a:ext cx="914400" cy="5486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21927" y="3142678"/>
            <a:ext cx="914400" cy="55244"/>
          </a:xfrm>
          <a:custGeom>
            <a:avLst/>
            <a:gdLst/>
            <a:ahLst/>
            <a:cxnLst/>
            <a:rect l="l" t="t" r="r" b="b"/>
            <a:pathLst>
              <a:path w="914400" h="55244">
                <a:moveTo>
                  <a:pt x="0" y="0"/>
                </a:moveTo>
                <a:lnTo>
                  <a:pt x="914400" y="0"/>
                </a:lnTo>
                <a:lnTo>
                  <a:pt x="914400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74920" y="3544823"/>
            <a:ext cx="1002791" cy="1493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21927" y="3572446"/>
            <a:ext cx="909246" cy="5486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21927" y="3572446"/>
            <a:ext cx="909319" cy="55244"/>
          </a:xfrm>
          <a:custGeom>
            <a:avLst/>
            <a:gdLst/>
            <a:ahLst/>
            <a:cxnLst/>
            <a:rect l="l" t="t" r="r" b="b"/>
            <a:pathLst>
              <a:path w="909320" h="55245">
                <a:moveTo>
                  <a:pt x="0" y="0"/>
                </a:moveTo>
                <a:lnTo>
                  <a:pt x="909246" y="0"/>
                </a:lnTo>
                <a:lnTo>
                  <a:pt x="909246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101513" y="3824732"/>
            <a:ext cx="914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Local</a:t>
            </a:r>
            <a:r>
              <a:rPr sz="1200" spc="-4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Buffers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373306" y="294252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8" y="17964"/>
                </a:lnTo>
                <a:lnTo>
                  <a:pt x="100787" y="39041"/>
                </a:lnTo>
                <a:lnTo>
                  <a:pt x="66955" y="66955"/>
                </a:lnTo>
                <a:lnTo>
                  <a:pt x="39041" y="100787"/>
                </a:lnTo>
                <a:lnTo>
                  <a:pt x="17964" y="139618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1"/>
                </a:lnTo>
                <a:lnTo>
                  <a:pt x="39041" y="356412"/>
                </a:lnTo>
                <a:lnTo>
                  <a:pt x="66955" y="390244"/>
                </a:lnTo>
                <a:lnTo>
                  <a:pt x="100787" y="418158"/>
                </a:lnTo>
                <a:lnTo>
                  <a:pt x="139618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1" y="452555"/>
                </a:lnTo>
                <a:lnTo>
                  <a:pt x="317581" y="439235"/>
                </a:lnTo>
                <a:lnTo>
                  <a:pt x="356412" y="418158"/>
                </a:lnTo>
                <a:lnTo>
                  <a:pt x="390244" y="390244"/>
                </a:lnTo>
                <a:lnTo>
                  <a:pt x="418158" y="356412"/>
                </a:lnTo>
                <a:lnTo>
                  <a:pt x="439235" y="317581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8"/>
                </a:lnTo>
                <a:lnTo>
                  <a:pt x="418158" y="100787"/>
                </a:lnTo>
                <a:lnTo>
                  <a:pt x="390244" y="66955"/>
                </a:lnTo>
                <a:lnTo>
                  <a:pt x="356412" y="39041"/>
                </a:lnTo>
                <a:lnTo>
                  <a:pt x="317581" y="17964"/>
                </a:lnTo>
                <a:lnTo>
                  <a:pt x="274671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9A4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73306" y="294252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29"/>
                </a:lnTo>
                <a:lnTo>
                  <a:pt x="17964" y="139618"/>
                </a:lnTo>
                <a:lnTo>
                  <a:pt x="39041" y="100787"/>
                </a:lnTo>
                <a:lnTo>
                  <a:pt x="66955" y="66955"/>
                </a:lnTo>
                <a:lnTo>
                  <a:pt x="100787" y="39041"/>
                </a:lnTo>
                <a:lnTo>
                  <a:pt x="139618" y="17964"/>
                </a:lnTo>
                <a:lnTo>
                  <a:pt x="182529" y="4644"/>
                </a:lnTo>
                <a:lnTo>
                  <a:pt x="228600" y="0"/>
                </a:lnTo>
                <a:lnTo>
                  <a:pt x="274670" y="4644"/>
                </a:lnTo>
                <a:lnTo>
                  <a:pt x="317581" y="17964"/>
                </a:lnTo>
                <a:lnTo>
                  <a:pt x="356412" y="39041"/>
                </a:lnTo>
                <a:lnTo>
                  <a:pt x="390244" y="66955"/>
                </a:lnTo>
                <a:lnTo>
                  <a:pt x="418158" y="100787"/>
                </a:lnTo>
                <a:lnTo>
                  <a:pt x="439235" y="139618"/>
                </a:lnTo>
                <a:lnTo>
                  <a:pt x="452555" y="182529"/>
                </a:lnTo>
                <a:lnTo>
                  <a:pt x="457200" y="228600"/>
                </a:lnTo>
                <a:lnTo>
                  <a:pt x="452555" y="274670"/>
                </a:lnTo>
                <a:lnTo>
                  <a:pt x="439235" y="317581"/>
                </a:lnTo>
                <a:lnTo>
                  <a:pt x="418158" y="356412"/>
                </a:lnTo>
                <a:lnTo>
                  <a:pt x="390244" y="390244"/>
                </a:lnTo>
                <a:lnTo>
                  <a:pt x="356412" y="418158"/>
                </a:lnTo>
                <a:lnTo>
                  <a:pt x="317581" y="439235"/>
                </a:lnTo>
                <a:lnTo>
                  <a:pt x="274670" y="452555"/>
                </a:lnTo>
                <a:lnTo>
                  <a:pt x="228600" y="457200"/>
                </a:lnTo>
                <a:lnTo>
                  <a:pt x="182529" y="452555"/>
                </a:lnTo>
                <a:lnTo>
                  <a:pt x="139618" y="439235"/>
                </a:lnTo>
                <a:lnTo>
                  <a:pt x="100787" y="418158"/>
                </a:lnTo>
                <a:lnTo>
                  <a:pt x="66955" y="390244"/>
                </a:lnTo>
                <a:lnTo>
                  <a:pt x="39041" y="356412"/>
                </a:lnTo>
                <a:lnTo>
                  <a:pt x="17964" y="317581"/>
                </a:lnTo>
                <a:lnTo>
                  <a:pt x="4644" y="27467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702E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66178" y="2735756"/>
            <a:ext cx="916305" cy="287020"/>
          </a:xfrm>
          <a:custGeom>
            <a:avLst/>
            <a:gdLst/>
            <a:ahLst/>
            <a:cxnLst/>
            <a:rect l="l" t="t" r="r" b="b"/>
            <a:pathLst>
              <a:path w="916304" h="287019">
                <a:moveTo>
                  <a:pt x="888363" y="258895"/>
                </a:moveTo>
                <a:lnTo>
                  <a:pt x="817482" y="277299"/>
                </a:lnTo>
                <a:lnTo>
                  <a:pt x="815953" y="279899"/>
                </a:lnTo>
                <a:lnTo>
                  <a:pt x="817275" y="284991"/>
                </a:lnTo>
                <a:lnTo>
                  <a:pt x="819875" y="286519"/>
                </a:lnTo>
                <a:lnTo>
                  <a:pt x="907902" y="263663"/>
                </a:lnTo>
                <a:lnTo>
                  <a:pt x="905324" y="263663"/>
                </a:lnTo>
                <a:lnTo>
                  <a:pt x="888363" y="258895"/>
                </a:lnTo>
                <a:close/>
              </a:path>
              <a:path w="916304" h="287019">
                <a:moveTo>
                  <a:pt x="897511" y="256520"/>
                </a:moveTo>
                <a:lnTo>
                  <a:pt x="888363" y="258895"/>
                </a:lnTo>
                <a:lnTo>
                  <a:pt x="905324" y="263663"/>
                </a:lnTo>
                <a:lnTo>
                  <a:pt x="905682" y="262389"/>
                </a:lnTo>
                <a:lnTo>
                  <a:pt x="903187" y="262389"/>
                </a:lnTo>
                <a:lnTo>
                  <a:pt x="897511" y="256520"/>
                </a:lnTo>
                <a:close/>
              </a:path>
              <a:path w="916304" h="287019">
                <a:moveTo>
                  <a:pt x="843862" y="190413"/>
                </a:moveTo>
                <a:lnTo>
                  <a:pt x="840080" y="194071"/>
                </a:lnTo>
                <a:lnTo>
                  <a:pt x="840031" y="197086"/>
                </a:lnTo>
                <a:lnTo>
                  <a:pt x="890940" y="249726"/>
                </a:lnTo>
                <a:lnTo>
                  <a:pt x="907901" y="254494"/>
                </a:lnTo>
                <a:lnTo>
                  <a:pt x="905324" y="263663"/>
                </a:lnTo>
                <a:lnTo>
                  <a:pt x="907902" y="263663"/>
                </a:lnTo>
                <a:lnTo>
                  <a:pt x="915709" y="261636"/>
                </a:lnTo>
                <a:lnTo>
                  <a:pt x="846877" y="190464"/>
                </a:lnTo>
                <a:lnTo>
                  <a:pt x="843862" y="190413"/>
                </a:lnTo>
                <a:close/>
              </a:path>
              <a:path w="916304" h="287019">
                <a:moveTo>
                  <a:pt x="905413" y="254468"/>
                </a:moveTo>
                <a:lnTo>
                  <a:pt x="897511" y="256520"/>
                </a:lnTo>
                <a:lnTo>
                  <a:pt x="903187" y="262389"/>
                </a:lnTo>
                <a:lnTo>
                  <a:pt x="905413" y="254468"/>
                </a:lnTo>
                <a:close/>
              </a:path>
              <a:path w="916304" h="287019">
                <a:moveTo>
                  <a:pt x="907811" y="254468"/>
                </a:moveTo>
                <a:lnTo>
                  <a:pt x="905413" y="254468"/>
                </a:lnTo>
                <a:lnTo>
                  <a:pt x="903187" y="262389"/>
                </a:lnTo>
                <a:lnTo>
                  <a:pt x="905682" y="262389"/>
                </a:lnTo>
                <a:lnTo>
                  <a:pt x="907901" y="254494"/>
                </a:lnTo>
                <a:close/>
              </a:path>
              <a:path w="916304" h="287019">
                <a:moveTo>
                  <a:pt x="2576" y="0"/>
                </a:moveTo>
                <a:lnTo>
                  <a:pt x="0" y="9169"/>
                </a:lnTo>
                <a:lnTo>
                  <a:pt x="888363" y="258895"/>
                </a:lnTo>
                <a:lnTo>
                  <a:pt x="897511" y="256520"/>
                </a:lnTo>
                <a:lnTo>
                  <a:pt x="890940" y="249726"/>
                </a:lnTo>
                <a:lnTo>
                  <a:pt x="2576" y="0"/>
                </a:lnTo>
                <a:close/>
              </a:path>
              <a:path w="916304" h="287019">
                <a:moveTo>
                  <a:pt x="890940" y="249726"/>
                </a:moveTo>
                <a:lnTo>
                  <a:pt x="897511" y="256520"/>
                </a:lnTo>
                <a:lnTo>
                  <a:pt x="905413" y="254468"/>
                </a:lnTo>
                <a:lnTo>
                  <a:pt x="907811" y="254468"/>
                </a:lnTo>
                <a:lnTo>
                  <a:pt x="890940" y="249726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59861" y="3120174"/>
            <a:ext cx="922655" cy="100330"/>
          </a:xfrm>
          <a:custGeom>
            <a:avLst/>
            <a:gdLst/>
            <a:ahLst/>
            <a:cxnLst/>
            <a:rect l="l" t="t" r="r" b="b"/>
            <a:pathLst>
              <a:path w="922654" h="100330">
                <a:moveTo>
                  <a:pt x="836531" y="0"/>
                </a:moveTo>
                <a:lnTo>
                  <a:pt x="833614" y="765"/>
                </a:lnTo>
                <a:lnTo>
                  <a:pt x="830961" y="5307"/>
                </a:lnTo>
                <a:lnTo>
                  <a:pt x="831726" y="8224"/>
                </a:lnTo>
                <a:lnTo>
                  <a:pt x="894960" y="45157"/>
                </a:lnTo>
                <a:lnTo>
                  <a:pt x="912573" y="45167"/>
                </a:lnTo>
                <a:lnTo>
                  <a:pt x="912568" y="54692"/>
                </a:lnTo>
                <a:lnTo>
                  <a:pt x="894941" y="54692"/>
                </a:lnTo>
                <a:lnTo>
                  <a:pt x="831681" y="91547"/>
                </a:lnTo>
                <a:lnTo>
                  <a:pt x="830911" y="94462"/>
                </a:lnTo>
                <a:lnTo>
                  <a:pt x="833559" y="99009"/>
                </a:lnTo>
                <a:lnTo>
                  <a:pt x="836475" y="99777"/>
                </a:lnTo>
                <a:lnTo>
                  <a:pt x="913863" y="54692"/>
                </a:lnTo>
                <a:lnTo>
                  <a:pt x="912568" y="54692"/>
                </a:lnTo>
                <a:lnTo>
                  <a:pt x="913880" y="54682"/>
                </a:lnTo>
                <a:lnTo>
                  <a:pt x="922027" y="49936"/>
                </a:lnTo>
                <a:lnTo>
                  <a:pt x="836531" y="0"/>
                </a:lnTo>
                <a:close/>
              </a:path>
              <a:path w="922654" h="100330">
                <a:moveTo>
                  <a:pt x="903123" y="49925"/>
                </a:moveTo>
                <a:lnTo>
                  <a:pt x="894957" y="54682"/>
                </a:lnTo>
                <a:lnTo>
                  <a:pt x="912568" y="54692"/>
                </a:lnTo>
                <a:lnTo>
                  <a:pt x="912569" y="54043"/>
                </a:lnTo>
                <a:lnTo>
                  <a:pt x="910173" y="54043"/>
                </a:lnTo>
                <a:lnTo>
                  <a:pt x="903123" y="49925"/>
                </a:lnTo>
                <a:close/>
              </a:path>
              <a:path w="922654" h="100330">
                <a:moveTo>
                  <a:pt x="6" y="44663"/>
                </a:moveTo>
                <a:lnTo>
                  <a:pt x="0" y="54188"/>
                </a:lnTo>
                <a:lnTo>
                  <a:pt x="894957" y="54682"/>
                </a:lnTo>
                <a:lnTo>
                  <a:pt x="903123" y="49925"/>
                </a:lnTo>
                <a:lnTo>
                  <a:pt x="894960" y="45157"/>
                </a:lnTo>
                <a:lnTo>
                  <a:pt x="6" y="44663"/>
                </a:lnTo>
                <a:close/>
              </a:path>
              <a:path w="922654" h="100330">
                <a:moveTo>
                  <a:pt x="910178" y="45815"/>
                </a:moveTo>
                <a:lnTo>
                  <a:pt x="903123" y="49925"/>
                </a:lnTo>
                <a:lnTo>
                  <a:pt x="910173" y="54043"/>
                </a:lnTo>
                <a:lnTo>
                  <a:pt x="910178" y="45815"/>
                </a:lnTo>
                <a:close/>
              </a:path>
              <a:path w="922654" h="100330">
                <a:moveTo>
                  <a:pt x="912573" y="45815"/>
                </a:moveTo>
                <a:lnTo>
                  <a:pt x="910178" y="45815"/>
                </a:lnTo>
                <a:lnTo>
                  <a:pt x="910173" y="54043"/>
                </a:lnTo>
                <a:lnTo>
                  <a:pt x="912569" y="54043"/>
                </a:lnTo>
                <a:lnTo>
                  <a:pt x="912573" y="45815"/>
                </a:lnTo>
                <a:close/>
              </a:path>
              <a:path w="922654" h="100330">
                <a:moveTo>
                  <a:pt x="894960" y="45157"/>
                </a:moveTo>
                <a:lnTo>
                  <a:pt x="903123" y="49925"/>
                </a:lnTo>
                <a:lnTo>
                  <a:pt x="910178" y="45815"/>
                </a:lnTo>
                <a:lnTo>
                  <a:pt x="912573" y="45815"/>
                </a:lnTo>
                <a:lnTo>
                  <a:pt x="912573" y="45167"/>
                </a:lnTo>
                <a:lnTo>
                  <a:pt x="894960" y="45157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59843" y="3325776"/>
            <a:ext cx="922655" cy="289560"/>
          </a:xfrm>
          <a:custGeom>
            <a:avLst/>
            <a:gdLst/>
            <a:ahLst/>
            <a:cxnLst/>
            <a:rect l="l" t="t" r="r" b="b"/>
            <a:pathLst>
              <a:path w="922654" h="289560">
                <a:moveTo>
                  <a:pt x="70543" y="192871"/>
                </a:moveTo>
                <a:lnTo>
                  <a:pt x="0" y="262346"/>
                </a:lnTo>
                <a:lnTo>
                  <a:pt x="95199" y="289554"/>
                </a:lnTo>
                <a:lnTo>
                  <a:pt x="97835" y="288090"/>
                </a:lnTo>
                <a:lnTo>
                  <a:pt x="99280" y="283032"/>
                </a:lnTo>
                <a:lnTo>
                  <a:pt x="97816" y="280395"/>
                </a:lnTo>
                <a:lnTo>
                  <a:pt x="42648" y="264628"/>
                </a:lnTo>
                <a:lnTo>
                  <a:pt x="10325" y="264628"/>
                </a:lnTo>
                <a:lnTo>
                  <a:pt x="7971" y="255398"/>
                </a:lnTo>
                <a:lnTo>
                  <a:pt x="25052" y="251042"/>
                </a:lnTo>
                <a:lnTo>
                  <a:pt x="77227" y="199656"/>
                </a:lnTo>
                <a:lnTo>
                  <a:pt x="77250" y="196641"/>
                </a:lnTo>
                <a:lnTo>
                  <a:pt x="73558" y="192893"/>
                </a:lnTo>
                <a:lnTo>
                  <a:pt x="70543" y="192871"/>
                </a:lnTo>
                <a:close/>
              </a:path>
              <a:path w="922654" h="289560">
                <a:moveTo>
                  <a:pt x="25052" y="251042"/>
                </a:moveTo>
                <a:lnTo>
                  <a:pt x="7971" y="255398"/>
                </a:lnTo>
                <a:lnTo>
                  <a:pt x="10325" y="264628"/>
                </a:lnTo>
                <a:lnTo>
                  <a:pt x="15125" y="263404"/>
                </a:lnTo>
                <a:lnTo>
                  <a:pt x="12500" y="263404"/>
                </a:lnTo>
                <a:lnTo>
                  <a:pt x="10467" y="255431"/>
                </a:lnTo>
                <a:lnTo>
                  <a:pt x="20596" y="255431"/>
                </a:lnTo>
                <a:lnTo>
                  <a:pt x="25052" y="251042"/>
                </a:lnTo>
                <a:close/>
              </a:path>
              <a:path w="922654" h="289560">
                <a:moveTo>
                  <a:pt x="27406" y="260272"/>
                </a:moveTo>
                <a:lnTo>
                  <a:pt x="10325" y="264628"/>
                </a:lnTo>
                <a:lnTo>
                  <a:pt x="42648" y="264628"/>
                </a:lnTo>
                <a:lnTo>
                  <a:pt x="27406" y="260272"/>
                </a:lnTo>
                <a:close/>
              </a:path>
              <a:path w="922654" h="289560">
                <a:moveTo>
                  <a:pt x="10467" y="255431"/>
                </a:moveTo>
                <a:lnTo>
                  <a:pt x="12500" y="263404"/>
                </a:lnTo>
                <a:lnTo>
                  <a:pt x="18317" y="257674"/>
                </a:lnTo>
                <a:lnTo>
                  <a:pt x="10467" y="255431"/>
                </a:lnTo>
                <a:close/>
              </a:path>
              <a:path w="922654" h="289560">
                <a:moveTo>
                  <a:pt x="18317" y="257674"/>
                </a:moveTo>
                <a:lnTo>
                  <a:pt x="12500" y="263404"/>
                </a:lnTo>
                <a:lnTo>
                  <a:pt x="15125" y="263404"/>
                </a:lnTo>
                <a:lnTo>
                  <a:pt x="27406" y="260272"/>
                </a:lnTo>
                <a:lnTo>
                  <a:pt x="18317" y="257674"/>
                </a:lnTo>
                <a:close/>
              </a:path>
              <a:path w="922654" h="289560">
                <a:moveTo>
                  <a:pt x="894638" y="29281"/>
                </a:moveTo>
                <a:lnTo>
                  <a:pt x="25052" y="251042"/>
                </a:lnTo>
                <a:lnTo>
                  <a:pt x="18317" y="257674"/>
                </a:lnTo>
                <a:lnTo>
                  <a:pt x="27406" y="260272"/>
                </a:lnTo>
                <a:lnTo>
                  <a:pt x="896991" y="38512"/>
                </a:lnTo>
                <a:lnTo>
                  <a:pt x="903727" y="31878"/>
                </a:lnTo>
                <a:lnTo>
                  <a:pt x="894638" y="29281"/>
                </a:lnTo>
                <a:close/>
              </a:path>
              <a:path w="922654" h="289560">
                <a:moveTo>
                  <a:pt x="20596" y="255431"/>
                </a:moveTo>
                <a:lnTo>
                  <a:pt x="10467" y="255431"/>
                </a:lnTo>
                <a:lnTo>
                  <a:pt x="18317" y="257674"/>
                </a:lnTo>
                <a:lnTo>
                  <a:pt x="20596" y="255431"/>
                </a:lnTo>
                <a:close/>
              </a:path>
              <a:path w="922654" h="289560">
                <a:moveTo>
                  <a:pt x="914076" y="24930"/>
                </a:moveTo>
                <a:lnTo>
                  <a:pt x="911701" y="24930"/>
                </a:lnTo>
                <a:lnTo>
                  <a:pt x="914055" y="34160"/>
                </a:lnTo>
                <a:lnTo>
                  <a:pt x="896991" y="38512"/>
                </a:lnTo>
                <a:lnTo>
                  <a:pt x="844816" y="89896"/>
                </a:lnTo>
                <a:lnTo>
                  <a:pt x="844793" y="92911"/>
                </a:lnTo>
                <a:lnTo>
                  <a:pt x="848485" y="96660"/>
                </a:lnTo>
                <a:lnTo>
                  <a:pt x="851500" y="96683"/>
                </a:lnTo>
                <a:lnTo>
                  <a:pt x="922044" y="27207"/>
                </a:lnTo>
                <a:lnTo>
                  <a:pt x="914076" y="24930"/>
                </a:lnTo>
                <a:close/>
              </a:path>
              <a:path w="922654" h="289560">
                <a:moveTo>
                  <a:pt x="912012" y="26150"/>
                </a:moveTo>
                <a:lnTo>
                  <a:pt x="909543" y="26150"/>
                </a:lnTo>
                <a:lnTo>
                  <a:pt x="911576" y="34122"/>
                </a:lnTo>
                <a:lnTo>
                  <a:pt x="901449" y="34122"/>
                </a:lnTo>
                <a:lnTo>
                  <a:pt x="896991" y="38512"/>
                </a:lnTo>
                <a:lnTo>
                  <a:pt x="914055" y="34160"/>
                </a:lnTo>
                <a:lnTo>
                  <a:pt x="911576" y="34122"/>
                </a:lnTo>
                <a:lnTo>
                  <a:pt x="903727" y="31878"/>
                </a:lnTo>
                <a:lnTo>
                  <a:pt x="913473" y="31878"/>
                </a:lnTo>
                <a:lnTo>
                  <a:pt x="912012" y="26150"/>
                </a:lnTo>
                <a:close/>
              </a:path>
              <a:path w="922654" h="289560">
                <a:moveTo>
                  <a:pt x="909543" y="26150"/>
                </a:moveTo>
                <a:lnTo>
                  <a:pt x="903727" y="31878"/>
                </a:lnTo>
                <a:lnTo>
                  <a:pt x="911576" y="34122"/>
                </a:lnTo>
                <a:lnTo>
                  <a:pt x="909543" y="26150"/>
                </a:lnTo>
                <a:close/>
              </a:path>
              <a:path w="922654" h="289560">
                <a:moveTo>
                  <a:pt x="911701" y="24930"/>
                </a:moveTo>
                <a:lnTo>
                  <a:pt x="894638" y="29281"/>
                </a:lnTo>
                <a:lnTo>
                  <a:pt x="903727" y="31878"/>
                </a:lnTo>
                <a:lnTo>
                  <a:pt x="909543" y="26150"/>
                </a:lnTo>
                <a:lnTo>
                  <a:pt x="912012" y="26150"/>
                </a:lnTo>
                <a:lnTo>
                  <a:pt x="911701" y="24930"/>
                </a:lnTo>
                <a:close/>
              </a:path>
              <a:path w="922654" h="289560">
                <a:moveTo>
                  <a:pt x="826844" y="0"/>
                </a:moveTo>
                <a:lnTo>
                  <a:pt x="824208" y="1464"/>
                </a:lnTo>
                <a:lnTo>
                  <a:pt x="822763" y="6521"/>
                </a:lnTo>
                <a:lnTo>
                  <a:pt x="824227" y="9157"/>
                </a:lnTo>
                <a:lnTo>
                  <a:pt x="894638" y="29281"/>
                </a:lnTo>
                <a:lnTo>
                  <a:pt x="911701" y="24930"/>
                </a:lnTo>
                <a:lnTo>
                  <a:pt x="914076" y="24930"/>
                </a:lnTo>
                <a:lnTo>
                  <a:pt x="826844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35436" y="2478709"/>
            <a:ext cx="916305" cy="287020"/>
          </a:xfrm>
          <a:custGeom>
            <a:avLst/>
            <a:gdLst/>
            <a:ahLst/>
            <a:cxnLst/>
            <a:rect l="l" t="t" r="r" b="b"/>
            <a:pathLst>
              <a:path w="916304" h="287019">
                <a:moveTo>
                  <a:pt x="888363" y="258896"/>
                </a:moveTo>
                <a:lnTo>
                  <a:pt x="817481" y="277300"/>
                </a:lnTo>
                <a:lnTo>
                  <a:pt x="815953" y="279900"/>
                </a:lnTo>
                <a:lnTo>
                  <a:pt x="817275" y="284991"/>
                </a:lnTo>
                <a:lnTo>
                  <a:pt x="819875" y="286519"/>
                </a:lnTo>
                <a:lnTo>
                  <a:pt x="907898" y="263664"/>
                </a:lnTo>
                <a:lnTo>
                  <a:pt x="905324" y="263664"/>
                </a:lnTo>
                <a:lnTo>
                  <a:pt x="888363" y="258896"/>
                </a:lnTo>
                <a:close/>
              </a:path>
              <a:path w="916304" h="287019">
                <a:moveTo>
                  <a:pt x="897511" y="256521"/>
                </a:moveTo>
                <a:lnTo>
                  <a:pt x="888363" y="258896"/>
                </a:lnTo>
                <a:lnTo>
                  <a:pt x="905324" y="263664"/>
                </a:lnTo>
                <a:lnTo>
                  <a:pt x="905682" y="262389"/>
                </a:lnTo>
                <a:lnTo>
                  <a:pt x="903187" y="262389"/>
                </a:lnTo>
                <a:lnTo>
                  <a:pt x="897511" y="256521"/>
                </a:lnTo>
                <a:close/>
              </a:path>
              <a:path w="916304" h="287019">
                <a:moveTo>
                  <a:pt x="843862" y="190414"/>
                </a:moveTo>
                <a:lnTo>
                  <a:pt x="840080" y="194071"/>
                </a:lnTo>
                <a:lnTo>
                  <a:pt x="840031" y="197086"/>
                </a:lnTo>
                <a:lnTo>
                  <a:pt x="890941" y="249727"/>
                </a:lnTo>
                <a:lnTo>
                  <a:pt x="907901" y="254495"/>
                </a:lnTo>
                <a:lnTo>
                  <a:pt x="905324" y="263664"/>
                </a:lnTo>
                <a:lnTo>
                  <a:pt x="907898" y="263664"/>
                </a:lnTo>
                <a:lnTo>
                  <a:pt x="915709" y="261636"/>
                </a:lnTo>
                <a:lnTo>
                  <a:pt x="846877" y="190464"/>
                </a:lnTo>
                <a:lnTo>
                  <a:pt x="843862" y="190414"/>
                </a:lnTo>
                <a:close/>
              </a:path>
              <a:path w="916304" h="287019">
                <a:moveTo>
                  <a:pt x="905413" y="254469"/>
                </a:moveTo>
                <a:lnTo>
                  <a:pt x="897511" y="256521"/>
                </a:lnTo>
                <a:lnTo>
                  <a:pt x="903187" y="262389"/>
                </a:lnTo>
                <a:lnTo>
                  <a:pt x="905413" y="254469"/>
                </a:lnTo>
                <a:close/>
              </a:path>
              <a:path w="916304" h="287019">
                <a:moveTo>
                  <a:pt x="907811" y="254469"/>
                </a:moveTo>
                <a:lnTo>
                  <a:pt x="905413" y="254469"/>
                </a:lnTo>
                <a:lnTo>
                  <a:pt x="903187" y="262389"/>
                </a:lnTo>
                <a:lnTo>
                  <a:pt x="905682" y="262389"/>
                </a:lnTo>
                <a:lnTo>
                  <a:pt x="907901" y="254495"/>
                </a:lnTo>
                <a:close/>
              </a:path>
              <a:path w="916304" h="287019">
                <a:moveTo>
                  <a:pt x="2576" y="0"/>
                </a:moveTo>
                <a:lnTo>
                  <a:pt x="0" y="9169"/>
                </a:lnTo>
                <a:lnTo>
                  <a:pt x="888363" y="258896"/>
                </a:lnTo>
                <a:lnTo>
                  <a:pt x="897511" y="256521"/>
                </a:lnTo>
                <a:lnTo>
                  <a:pt x="890941" y="249727"/>
                </a:lnTo>
                <a:lnTo>
                  <a:pt x="2576" y="0"/>
                </a:lnTo>
                <a:close/>
              </a:path>
              <a:path w="916304" h="287019">
                <a:moveTo>
                  <a:pt x="890941" y="249727"/>
                </a:moveTo>
                <a:lnTo>
                  <a:pt x="897511" y="256521"/>
                </a:lnTo>
                <a:lnTo>
                  <a:pt x="905413" y="254469"/>
                </a:lnTo>
                <a:lnTo>
                  <a:pt x="907811" y="254469"/>
                </a:lnTo>
                <a:lnTo>
                  <a:pt x="890941" y="249727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35618" y="2937892"/>
            <a:ext cx="953769" cy="260985"/>
          </a:xfrm>
          <a:custGeom>
            <a:avLst/>
            <a:gdLst/>
            <a:ahLst/>
            <a:cxnLst/>
            <a:rect l="l" t="t" r="r" b="b"/>
            <a:pathLst>
              <a:path w="953770" h="260985">
                <a:moveTo>
                  <a:pt x="926193" y="230564"/>
                </a:moveTo>
                <a:lnTo>
                  <a:pt x="856095" y="251753"/>
                </a:lnTo>
                <a:lnTo>
                  <a:pt x="854671" y="254411"/>
                </a:lnTo>
                <a:lnTo>
                  <a:pt x="856193" y="259447"/>
                </a:lnTo>
                <a:lnTo>
                  <a:pt x="858851" y="260870"/>
                </a:lnTo>
                <a:lnTo>
                  <a:pt x="945573" y="234657"/>
                </a:lnTo>
                <a:lnTo>
                  <a:pt x="943324" y="234657"/>
                </a:lnTo>
                <a:lnTo>
                  <a:pt x="926193" y="230564"/>
                </a:lnTo>
                <a:close/>
              </a:path>
              <a:path w="953770" h="260985">
                <a:moveTo>
                  <a:pt x="935242" y="227829"/>
                </a:moveTo>
                <a:lnTo>
                  <a:pt x="926193" y="230564"/>
                </a:lnTo>
                <a:lnTo>
                  <a:pt x="943324" y="234657"/>
                </a:lnTo>
                <a:lnTo>
                  <a:pt x="943608" y="233469"/>
                </a:lnTo>
                <a:lnTo>
                  <a:pt x="941144" y="233469"/>
                </a:lnTo>
                <a:lnTo>
                  <a:pt x="935242" y="227829"/>
                </a:lnTo>
                <a:close/>
              </a:path>
              <a:path w="953770" h="260985">
                <a:moveTo>
                  <a:pt x="882039" y="163824"/>
                </a:moveTo>
                <a:lnTo>
                  <a:pt x="879024" y="163893"/>
                </a:lnTo>
                <a:lnTo>
                  <a:pt x="875390" y="167697"/>
                </a:lnTo>
                <a:lnTo>
                  <a:pt x="875459" y="170710"/>
                </a:lnTo>
                <a:lnTo>
                  <a:pt x="928408" y="221300"/>
                </a:lnTo>
                <a:lnTo>
                  <a:pt x="945537" y="225393"/>
                </a:lnTo>
                <a:lnTo>
                  <a:pt x="943324" y="234657"/>
                </a:lnTo>
                <a:lnTo>
                  <a:pt x="945573" y="234657"/>
                </a:lnTo>
                <a:lnTo>
                  <a:pt x="953627" y="232223"/>
                </a:lnTo>
                <a:lnTo>
                  <a:pt x="882039" y="163824"/>
                </a:lnTo>
                <a:close/>
              </a:path>
              <a:path w="953770" h="260985">
                <a:moveTo>
                  <a:pt x="943057" y="225466"/>
                </a:moveTo>
                <a:lnTo>
                  <a:pt x="935242" y="227829"/>
                </a:lnTo>
                <a:lnTo>
                  <a:pt x="941144" y="233469"/>
                </a:lnTo>
                <a:lnTo>
                  <a:pt x="943057" y="225466"/>
                </a:lnTo>
                <a:close/>
              </a:path>
              <a:path w="953770" h="260985">
                <a:moveTo>
                  <a:pt x="945520" y="225466"/>
                </a:moveTo>
                <a:lnTo>
                  <a:pt x="943057" y="225466"/>
                </a:lnTo>
                <a:lnTo>
                  <a:pt x="941144" y="233469"/>
                </a:lnTo>
                <a:lnTo>
                  <a:pt x="943608" y="233469"/>
                </a:lnTo>
                <a:lnTo>
                  <a:pt x="945520" y="225466"/>
                </a:lnTo>
                <a:close/>
              </a:path>
              <a:path w="953770" h="260985">
                <a:moveTo>
                  <a:pt x="2213" y="0"/>
                </a:moveTo>
                <a:lnTo>
                  <a:pt x="0" y="9263"/>
                </a:lnTo>
                <a:lnTo>
                  <a:pt x="926193" y="230564"/>
                </a:lnTo>
                <a:lnTo>
                  <a:pt x="935242" y="227829"/>
                </a:lnTo>
                <a:lnTo>
                  <a:pt x="928408" y="221300"/>
                </a:lnTo>
                <a:lnTo>
                  <a:pt x="2213" y="0"/>
                </a:lnTo>
                <a:close/>
              </a:path>
              <a:path w="953770" h="260985">
                <a:moveTo>
                  <a:pt x="928408" y="221300"/>
                </a:moveTo>
                <a:lnTo>
                  <a:pt x="935242" y="227829"/>
                </a:lnTo>
                <a:lnTo>
                  <a:pt x="943057" y="225466"/>
                </a:lnTo>
                <a:lnTo>
                  <a:pt x="945520" y="225466"/>
                </a:lnTo>
                <a:lnTo>
                  <a:pt x="928408" y="22130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98564" y="3583396"/>
            <a:ext cx="953769" cy="168910"/>
          </a:xfrm>
          <a:custGeom>
            <a:avLst/>
            <a:gdLst/>
            <a:ahLst/>
            <a:cxnLst/>
            <a:rect l="l" t="t" r="r" b="b"/>
            <a:pathLst>
              <a:path w="953770" h="168910">
                <a:moveTo>
                  <a:pt x="78280" y="69503"/>
                </a:moveTo>
                <a:lnTo>
                  <a:pt x="0" y="130128"/>
                </a:lnTo>
                <a:lnTo>
                  <a:pt x="91304" y="168427"/>
                </a:lnTo>
                <a:lnTo>
                  <a:pt x="94095" y="167285"/>
                </a:lnTo>
                <a:lnTo>
                  <a:pt x="96130" y="162435"/>
                </a:lnTo>
                <a:lnTo>
                  <a:pt x="94988" y="159644"/>
                </a:lnTo>
                <a:lnTo>
                  <a:pt x="32936" y="133615"/>
                </a:lnTo>
                <a:lnTo>
                  <a:pt x="9997" y="133615"/>
                </a:lnTo>
                <a:lnTo>
                  <a:pt x="8754" y="124172"/>
                </a:lnTo>
                <a:lnTo>
                  <a:pt x="26214" y="121874"/>
                </a:lnTo>
                <a:lnTo>
                  <a:pt x="84113" y="77033"/>
                </a:lnTo>
                <a:lnTo>
                  <a:pt x="84493" y="74042"/>
                </a:lnTo>
                <a:lnTo>
                  <a:pt x="81272" y="69883"/>
                </a:lnTo>
                <a:lnTo>
                  <a:pt x="78280" y="69503"/>
                </a:lnTo>
                <a:close/>
              </a:path>
              <a:path w="953770" h="168910">
                <a:moveTo>
                  <a:pt x="26214" y="121874"/>
                </a:moveTo>
                <a:lnTo>
                  <a:pt x="8754" y="124172"/>
                </a:lnTo>
                <a:lnTo>
                  <a:pt x="9997" y="133615"/>
                </a:lnTo>
                <a:lnTo>
                  <a:pt x="17251" y="132660"/>
                </a:lnTo>
                <a:lnTo>
                  <a:pt x="12287" y="132660"/>
                </a:lnTo>
                <a:lnTo>
                  <a:pt x="11212" y="124503"/>
                </a:lnTo>
                <a:lnTo>
                  <a:pt x="22819" y="124503"/>
                </a:lnTo>
                <a:lnTo>
                  <a:pt x="26214" y="121874"/>
                </a:lnTo>
                <a:close/>
              </a:path>
              <a:path w="953770" h="168910">
                <a:moveTo>
                  <a:pt x="27456" y="131316"/>
                </a:moveTo>
                <a:lnTo>
                  <a:pt x="9997" y="133615"/>
                </a:lnTo>
                <a:lnTo>
                  <a:pt x="32936" y="133615"/>
                </a:lnTo>
                <a:lnTo>
                  <a:pt x="27456" y="131316"/>
                </a:lnTo>
                <a:close/>
              </a:path>
              <a:path w="953770" h="168910">
                <a:moveTo>
                  <a:pt x="11212" y="124503"/>
                </a:moveTo>
                <a:lnTo>
                  <a:pt x="12287" y="132660"/>
                </a:lnTo>
                <a:lnTo>
                  <a:pt x="18741" y="127661"/>
                </a:lnTo>
                <a:lnTo>
                  <a:pt x="11212" y="124503"/>
                </a:lnTo>
                <a:close/>
              </a:path>
              <a:path w="953770" h="168910">
                <a:moveTo>
                  <a:pt x="18741" y="127661"/>
                </a:moveTo>
                <a:lnTo>
                  <a:pt x="12287" y="132660"/>
                </a:lnTo>
                <a:lnTo>
                  <a:pt x="17251" y="132660"/>
                </a:lnTo>
                <a:lnTo>
                  <a:pt x="27456" y="131316"/>
                </a:lnTo>
                <a:lnTo>
                  <a:pt x="18741" y="127661"/>
                </a:lnTo>
                <a:close/>
              </a:path>
              <a:path w="953770" h="168910">
                <a:moveTo>
                  <a:pt x="951938" y="0"/>
                </a:moveTo>
                <a:lnTo>
                  <a:pt x="26214" y="121874"/>
                </a:lnTo>
                <a:lnTo>
                  <a:pt x="18741" y="127661"/>
                </a:lnTo>
                <a:lnTo>
                  <a:pt x="27456" y="131316"/>
                </a:lnTo>
                <a:lnTo>
                  <a:pt x="953181" y="9443"/>
                </a:lnTo>
                <a:lnTo>
                  <a:pt x="951938" y="0"/>
                </a:lnTo>
                <a:close/>
              </a:path>
              <a:path w="953770" h="168910">
                <a:moveTo>
                  <a:pt x="22819" y="124503"/>
                </a:moveTo>
                <a:lnTo>
                  <a:pt x="11212" y="124503"/>
                </a:lnTo>
                <a:lnTo>
                  <a:pt x="18741" y="127661"/>
                </a:lnTo>
                <a:lnTo>
                  <a:pt x="22819" y="124503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983166" y="2386076"/>
            <a:ext cx="5549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505050"/>
                </a:solidFill>
                <a:latin typeface="Trebuchet MS"/>
                <a:cs typeface="Trebuchet MS"/>
              </a:rPr>
              <a:t>W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eig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h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Inputs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68" name="object 68"/>
          <p:cNvSpPr txBox="1"/>
          <p:nvPr/>
        </p:nvSpPr>
        <p:spPr>
          <a:xfrm>
            <a:off x="4983166" y="3279140"/>
            <a:ext cx="859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505050"/>
                </a:solidFill>
                <a:latin typeface="Trebuchet MS"/>
                <a:cs typeface="Trebuchet MS"/>
              </a:rPr>
              <a:t>Partial</a:t>
            </a:r>
            <a:r>
              <a:rPr sz="1200" spc="-6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Sums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918265" y="3007867"/>
            <a:ext cx="1393190" cy="115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×</a:t>
            </a:r>
            <a:endParaRPr sz="1800">
              <a:latin typeface="Trebuchet MS"/>
              <a:cs typeface="Trebuchet MS"/>
            </a:endParaRPr>
          </a:p>
          <a:p>
            <a:pPr marL="12065" marR="5080" algn="ctr">
              <a:lnSpc>
                <a:spcPts val="1300"/>
              </a:lnSpc>
              <a:spcBef>
                <a:spcPts val="1525"/>
              </a:spcBef>
            </a:pP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Single 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Multiplier  sequentially  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computes all</a:t>
            </a:r>
            <a:r>
              <a:rPr sz="1200" spc="-60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partial  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sums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9812" y="636523"/>
            <a:ext cx="6352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1D </a:t>
            </a:r>
            <a:r>
              <a:rPr spc="-5" dirty="0"/>
              <a:t>CONVOLUTION </a:t>
            </a:r>
            <a:r>
              <a:rPr dirty="0"/>
              <a:t>–</a:t>
            </a:r>
            <a:r>
              <a:rPr spc="-45" dirty="0"/>
              <a:t> </a:t>
            </a:r>
            <a:r>
              <a:rPr spc="-5" dirty="0"/>
              <a:t>SUMMARY</a:t>
            </a:r>
          </a:p>
        </p:txBody>
      </p:sp>
      <p:sp>
        <p:nvSpPr>
          <p:cNvPr id="3" name="object 3"/>
          <p:cNvSpPr/>
          <p:nvPr/>
        </p:nvSpPr>
        <p:spPr>
          <a:xfrm>
            <a:off x="1783079" y="1335024"/>
            <a:ext cx="1005840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1362228"/>
            <a:ext cx="914400" cy="54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1362228"/>
            <a:ext cx="914400" cy="55244"/>
          </a:xfrm>
          <a:custGeom>
            <a:avLst/>
            <a:gdLst/>
            <a:ahLst/>
            <a:cxnLst/>
            <a:rect l="l" t="t" r="r" b="b"/>
            <a:pathLst>
              <a:path w="914400" h="55244">
                <a:moveTo>
                  <a:pt x="0" y="0"/>
                </a:moveTo>
                <a:lnTo>
                  <a:pt x="914400" y="0"/>
                </a:lnTo>
                <a:lnTo>
                  <a:pt x="914400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0879" y="1335024"/>
            <a:ext cx="2849880" cy="149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6639" y="1362228"/>
            <a:ext cx="2758399" cy="54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6639" y="1362228"/>
            <a:ext cx="2758440" cy="55244"/>
          </a:xfrm>
          <a:custGeom>
            <a:avLst/>
            <a:gdLst/>
            <a:ahLst/>
            <a:cxnLst/>
            <a:rect l="l" t="t" r="r" b="b"/>
            <a:pathLst>
              <a:path w="2758440" h="55244">
                <a:moveTo>
                  <a:pt x="0" y="0"/>
                </a:moveTo>
                <a:lnTo>
                  <a:pt x="2758400" y="0"/>
                </a:lnTo>
                <a:lnTo>
                  <a:pt x="2758400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33766" y="1453388"/>
            <a:ext cx="2412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4575" algn="l"/>
              </a:tabLst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	X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45807" y="1335024"/>
            <a:ext cx="2343911" cy="146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2477" y="1361569"/>
            <a:ext cx="2251523" cy="548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92477" y="1361569"/>
            <a:ext cx="2251710" cy="55244"/>
          </a:xfrm>
          <a:custGeom>
            <a:avLst/>
            <a:gdLst/>
            <a:ahLst/>
            <a:cxnLst/>
            <a:rect l="l" t="t" r="r" b="b"/>
            <a:pathLst>
              <a:path w="2251709" h="55244">
                <a:moveTo>
                  <a:pt x="0" y="0"/>
                </a:moveTo>
                <a:lnTo>
                  <a:pt x="2251523" y="0"/>
                </a:lnTo>
                <a:lnTo>
                  <a:pt x="2251523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12484" y="1450340"/>
            <a:ext cx="165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X’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982961" y="1087628"/>
            <a:ext cx="6269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7440" algn="l"/>
                <a:tab pos="5721985" algn="l"/>
              </a:tabLst>
            </a:pPr>
            <a:r>
              <a:rPr sz="1200" spc="-55" dirty="0">
                <a:solidFill>
                  <a:srgbClr val="505050"/>
                </a:solidFill>
                <a:latin typeface="Trebuchet MS"/>
                <a:cs typeface="Trebuchet MS"/>
              </a:rPr>
              <a:t>W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eig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h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	I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npu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	O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ut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pu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74312" y="1339596"/>
            <a:ext cx="908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*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51312" y="1248155"/>
            <a:ext cx="1187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endParaRPr sz="1400">
              <a:latin typeface="Trebuchet MS"/>
              <a:cs typeface="Trebuchet MS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093759" y="2830741"/>
          <a:ext cx="3837938" cy="1170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Dataflow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Weights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Inputs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Outputs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Weight-stationary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Input-stationary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Output-stationary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570500" y="2830741"/>
          <a:ext cx="3863974" cy="1170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6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Dataflow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Weights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Inputs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Outputs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Weight-stationary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SX’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Input-stationary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SX’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Output-stationary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SX’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084580" y="2635503"/>
            <a:ext cx="31692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" dirty="0">
                <a:latin typeface="Trebuchet MS"/>
                <a:cs typeface="Trebuchet MS"/>
              </a:rPr>
              <a:t>BUFSIZE-1D (Buffer </a:t>
            </a:r>
            <a:r>
              <a:rPr sz="1300" dirty="0">
                <a:latin typeface="Trebuchet MS"/>
                <a:cs typeface="Trebuchet MS"/>
              </a:rPr>
              <a:t>size </a:t>
            </a:r>
            <a:r>
              <a:rPr sz="1300" spc="5" dirty="0">
                <a:latin typeface="Trebuchet MS"/>
                <a:cs typeface="Trebuchet MS"/>
              </a:rPr>
              <a:t>for zero</a:t>
            </a:r>
            <a:r>
              <a:rPr sz="1300" spc="65" dirty="0">
                <a:latin typeface="Trebuchet MS"/>
                <a:cs typeface="Trebuchet MS"/>
              </a:rPr>
              <a:t> </a:t>
            </a:r>
            <a:r>
              <a:rPr sz="1300" spc="5" dirty="0">
                <a:latin typeface="Trebuchet MS"/>
                <a:cs typeface="Trebuchet MS"/>
              </a:rPr>
              <a:t>re-fetch)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44214" y="2635503"/>
            <a:ext cx="33235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latin typeface="Trebuchet MS"/>
                <a:cs typeface="Trebuchet MS"/>
              </a:rPr>
              <a:t>BUFMULT-1D </a:t>
            </a:r>
            <a:r>
              <a:rPr sz="1300" spc="5" dirty="0">
                <a:latin typeface="Trebuchet MS"/>
                <a:cs typeface="Trebuchet MS"/>
              </a:rPr>
              <a:t>(#times full buffer </a:t>
            </a:r>
            <a:r>
              <a:rPr sz="1300" dirty="0">
                <a:latin typeface="Trebuchet MS"/>
                <a:cs typeface="Trebuchet MS"/>
              </a:rPr>
              <a:t>is</a:t>
            </a:r>
            <a:r>
              <a:rPr sz="1300" spc="100" dirty="0">
                <a:latin typeface="Trebuchet MS"/>
                <a:cs typeface="Trebuchet MS"/>
              </a:rPr>
              <a:t> </a:t>
            </a:r>
            <a:r>
              <a:rPr sz="1300" spc="5" dirty="0">
                <a:latin typeface="Trebuchet MS"/>
                <a:cs typeface="Trebuchet MS"/>
              </a:rPr>
              <a:t>accessed)</a:t>
            </a:r>
            <a:endParaRPr sz="1300">
              <a:latin typeface="Trebuchet MS"/>
              <a:cs typeface="Trebuchet MS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371089" y="1793120"/>
          <a:ext cx="5760720" cy="877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Common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metric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Weights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Inputs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Outputs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/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Partial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Sums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Size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= </a:t>
                      </a:r>
                      <a:r>
                        <a:rPr sz="1200" spc="-5" dirty="0">
                          <a:latin typeface="Trebuchet MS"/>
                          <a:cs typeface="Trebuchet MS"/>
                        </a:rPr>
                        <a:t>Alg. 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Min.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Trebuchet MS"/>
                          <a:cs typeface="Trebuchet MS"/>
                        </a:rPr>
                        <a:t>accesses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Maximum operand</a:t>
                      </a:r>
                      <a:r>
                        <a:rPr sz="12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Trebuchet MS"/>
                          <a:cs typeface="Trebuchet MS"/>
                        </a:rPr>
                        <a:t>uses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SX'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SX'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SX'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46519" y="4251960"/>
            <a:ext cx="20872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" dirty="0">
                <a:latin typeface="Arial"/>
                <a:cs typeface="Arial"/>
              </a:rPr>
              <a:t>Buffer access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energy:</a:t>
            </a:r>
            <a:endParaRPr sz="1700">
              <a:latin typeface="Arial"/>
              <a:cs typeface="Arial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609188" y="4097205"/>
          <a:ext cx="4117974" cy="11615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9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795"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olas"/>
                          <a:cs typeface="Consolas"/>
                        </a:rPr>
                        <a:t>WS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25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9E1212"/>
                    </a:solidFill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25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9E121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olas"/>
                          <a:cs typeface="Consolas"/>
                        </a:rPr>
                        <a:t>SX’[f(1)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25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9E121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olas"/>
                          <a:cs typeface="Consolas"/>
                        </a:rPr>
                        <a:t>+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25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9E1212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olas"/>
                          <a:cs typeface="Consolas"/>
                        </a:rPr>
                        <a:t>f(X’)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25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9E121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olas"/>
                          <a:cs typeface="Consolas"/>
                        </a:rPr>
                        <a:t>+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olas"/>
                          <a:cs typeface="Consolas"/>
                        </a:rPr>
                        <a:t>2f(X’)]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25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9E12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58"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IS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381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381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SX’[f(S)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381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+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381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f(1)</a:t>
                      </a:r>
                      <a:r>
                        <a:rPr sz="1800" spc="-10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+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381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2f(S)]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381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95"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OS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SX’[f(S)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+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f(S)</a:t>
                      </a:r>
                      <a:r>
                        <a:rPr sz="1800" spc="-1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+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2f(1)]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7650016" y="4257547"/>
            <a:ext cx="2680335" cy="7937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1905" algn="ctr">
              <a:lnSpc>
                <a:spcPct val="90000"/>
              </a:lnSpc>
              <a:spcBef>
                <a:spcPts val="315"/>
              </a:spcBef>
            </a:pPr>
            <a:r>
              <a:rPr sz="1800" spc="-5" dirty="0">
                <a:latin typeface="Trebuchet MS"/>
                <a:cs typeface="Trebuchet MS"/>
              </a:rPr>
              <a:t>f(x) </a:t>
            </a:r>
            <a:r>
              <a:rPr sz="1800" dirty="0">
                <a:latin typeface="Trebuchet MS"/>
                <a:cs typeface="Trebuchet MS"/>
              </a:rPr>
              <a:t>= energy </a:t>
            </a:r>
            <a:r>
              <a:rPr sz="1800" spc="-5" dirty="0">
                <a:latin typeface="Trebuchet MS"/>
                <a:cs typeface="Trebuchet MS"/>
              </a:rPr>
              <a:t>cost of  accessing </a:t>
            </a:r>
            <a:r>
              <a:rPr sz="1800" dirty="0">
                <a:latin typeface="Trebuchet MS"/>
                <a:cs typeface="Trebuchet MS"/>
              </a:rPr>
              <a:t>a </a:t>
            </a:r>
            <a:r>
              <a:rPr sz="1800" spc="-5" dirty="0">
                <a:latin typeface="Trebuchet MS"/>
                <a:cs typeface="Trebuchet MS"/>
              </a:rPr>
              <a:t>RAM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structure  of size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5928" y="5831840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05050"/>
                </a:solidFill>
                <a:latin typeface="Trebuchet MS"/>
                <a:cs typeface="Trebuchet MS"/>
              </a:rPr>
              <a:t>19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09812" y="636523"/>
            <a:ext cx="6352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1D </a:t>
            </a:r>
            <a:r>
              <a:rPr spc="-5" dirty="0"/>
              <a:t>CONVOLUTION </a:t>
            </a:r>
            <a:r>
              <a:rPr dirty="0"/>
              <a:t>–</a:t>
            </a:r>
            <a:r>
              <a:rPr spc="-45" dirty="0"/>
              <a:t> </a:t>
            </a:r>
            <a:r>
              <a:rPr spc="-5" dirty="0"/>
              <a:t>SUMMARY</a:t>
            </a:r>
          </a:p>
        </p:txBody>
      </p:sp>
      <p:sp>
        <p:nvSpPr>
          <p:cNvPr id="6" name="object 6"/>
          <p:cNvSpPr/>
          <p:nvPr/>
        </p:nvSpPr>
        <p:spPr>
          <a:xfrm>
            <a:off x="1783079" y="1335024"/>
            <a:ext cx="1005840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800" y="1362228"/>
            <a:ext cx="914400" cy="54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8800" y="1362228"/>
            <a:ext cx="914400" cy="55244"/>
          </a:xfrm>
          <a:custGeom>
            <a:avLst/>
            <a:gdLst/>
            <a:ahLst/>
            <a:cxnLst/>
            <a:rect l="l" t="t" r="r" b="b"/>
            <a:pathLst>
              <a:path w="914400" h="55244">
                <a:moveTo>
                  <a:pt x="0" y="0"/>
                </a:moveTo>
                <a:lnTo>
                  <a:pt x="914400" y="0"/>
                </a:lnTo>
                <a:lnTo>
                  <a:pt x="914400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0879" y="1335024"/>
            <a:ext cx="2849880" cy="149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76639" y="1362228"/>
            <a:ext cx="2758399" cy="54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6639" y="1362228"/>
            <a:ext cx="2758440" cy="55244"/>
          </a:xfrm>
          <a:custGeom>
            <a:avLst/>
            <a:gdLst/>
            <a:ahLst/>
            <a:cxnLst/>
            <a:rect l="l" t="t" r="r" b="b"/>
            <a:pathLst>
              <a:path w="2758440" h="55244">
                <a:moveTo>
                  <a:pt x="0" y="0"/>
                </a:moveTo>
                <a:lnTo>
                  <a:pt x="2758400" y="0"/>
                </a:lnTo>
                <a:lnTo>
                  <a:pt x="2758400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33766" y="1453388"/>
            <a:ext cx="2412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4575" algn="l"/>
              </a:tabLst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	X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45807" y="1335024"/>
            <a:ext cx="2343911" cy="146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2477" y="1361569"/>
            <a:ext cx="2251523" cy="548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2477" y="1361569"/>
            <a:ext cx="2251710" cy="55244"/>
          </a:xfrm>
          <a:custGeom>
            <a:avLst/>
            <a:gdLst/>
            <a:ahLst/>
            <a:cxnLst/>
            <a:rect l="l" t="t" r="r" b="b"/>
            <a:pathLst>
              <a:path w="2251709" h="55244">
                <a:moveTo>
                  <a:pt x="0" y="0"/>
                </a:moveTo>
                <a:lnTo>
                  <a:pt x="2251523" y="0"/>
                </a:lnTo>
                <a:lnTo>
                  <a:pt x="2251523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912484" y="1450340"/>
            <a:ext cx="165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X’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2961" y="1087628"/>
            <a:ext cx="6269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7440" algn="l"/>
                <a:tab pos="5721985" algn="l"/>
              </a:tabLst>
            </a:pPr>
            <a:r>
              <a:rPr sz="1200" spc="-55" dirty="0">
                <a:solidFill>
                  <a:srgbClr val="505050"/>
                </a:solidFill>
                <a:latin typeface="Trebuchet MS"/>
                <a:cs typeface="Trebuchet MS"/>
              </a:rPr>
              <a:t>W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eig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h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	I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npu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	O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ut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pu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74312" y="1339596"/>
            <a:ext cx="908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*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51312" y="1248155"/>
            <a:ext cx="1187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endParaRPr sz="1400">
              <a:latin typeface="Trebuchet MS"/>
              <a:cs typeface="Trebuchet MS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093759" y="2830741"/>
          <a:ext cx="3837938" cy="1170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Dataflow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Weights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Inputs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Outputs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Weight-stationary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Input-stationary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Output-stationary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5576850" y="2837091"/>
            <a:ext cx="1486535" cy="292735"/>
          </a:xfrm>
          <a:custGeom>
            <a:avLst/>
            <a:gdLst/>
            <a:ahLst/>
            <a:cxnLst/>
            <a:rect l="l" t="t" r="r" b="b"/>
            <a:pathLst>
              <a:path w="1486534" h="292735">
                <a:moveTo>
                  <a:pt x="0" y="0"/>
                </a:moveTo>
                <a:lnTo>
                  <a:pt x="1486458" y="0"/>
                </a:lnTo>
                <a:lnTo>
                  <a:pt x="1486458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solidFill>
            <a:srgbClr val="0074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63309" y="2837091"/>
            <a:ext cx="822960" cy="292735"/>
          </a:xfrm>
          <a:custGeom>
            <a:avLst/>
            <a:gdLst/>
            <a:ahLst/>
            <a:cxnLst/>
            <a:rect l="l" t="t" r="r" b="b"/>
            <a:pathLst>
              <a:path w="822959" h="292735">
                <a:moveTo>
                  <a:pt x="0" y="0"/>
                </a:moveTo>
                <a:lnTo>
                  <a:pt x="822959" y="0"/>
                </a:lnTo>
                <a:lnTo>
                  <a:pt x="822959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solidFill>
            <a:srgbClr val="0074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86269" y="2837091"/>
            <a:ext cx="731520" cy="292735"/>
          </a:xfrm>
          <a:custGeom>
            <a:avLst/>
            <a:gdLst/>
            <a:ahLst/>
            <a:cxnLst/>
            <a:rect l="l" t="t" r="r" b="b"/>
            <a:pathLst>
              <a:path w="731520" h="292735">
                <a:moveTo>
                  <a:pt x="0" y="0"/>
                </a:moveTo>
                <a:lnTo>
                  <a:pt x="731520" y="0"/>
                </a:lnTo>
                <a:lnTo>
                  <a:pt x="731520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solidFill>
            <a:srgbClr val="0074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17789" y="2837091"/>
            <a:ext cx="822960" cy="292735"/>
          </a:xfrm>
          <a:custGeom>
            <a:avLst/>
            <a:gdLst/>
            <a:ahLst/>
            <a:cxnLst/>
            <a:rect l="l" t="t" r="r" b="b"/>
            <a:pathLst>
              <a:path w="822959" h="292735">
                <a:moveTo>
                  <a:pt x="0" y="0"/>
                </a:moveTo>
                <a:lnTo>
                  <a:pt x="822959" y="0"/>
                </a:lnTo>
                <a:lnTo>
                  <a:pt x="822959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solidFill>
            <a:srgbClr val="0074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76850" y="3129699"/>
            <a:ext cx="1486535" cy="292735"/>
          </a:xfrm>
          <a:custGeom>
            <a:avLst/>
            <a:gdLst/>
            <a:ahLst/>
            <a:cxnLst/>
            <a:rect l="l" t="t" r="r" b="b"/>
            <a:pathLst>
              <a:path w="1486534" h="292735">
                <a:moveTo>
                  <a:pt x="0" y="0"/>
                </a:moveTo>
                <a:lnTo>
                  <a:pt x="1486458" y="0"/>
                </a:lnTo>
                <a:lnTo>
                  <a:pt x="1486458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solidFill>
            <a:srgbClr val="CB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63309" y="3129699"/>
            <a:ext cx="822960" cy="292735"/>
          </a:xfrm>
          <a:custGeom>
            <a:avLst/>
            <a:gdLst/>
            <a:ahLst/>
            <a:cxnLst/>
            <a:rect l="l" t="t" r="r" b="b"/>
            <a:pathLst>
              <a:path w="822959" h="292735">
                <a:moveTo>
                  <a:pt x="0" y="0"/>
                </a:moveTo>
                <a:lnTo>
                  <a:pt x="822959" y="0"/>
                </a:lnTo>
                <a:lnTo>
                  <a:pt x="822959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solidFill>
            <a:srgbClr val="CB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86269" y="3129699"/>
            <a:ext cx="731520" cy="292735"/>
          </a:xfrm>
          <a:custGeom>
            <a:avLst/>
            <a:gdLst/>
            <a:ahLst/>
            <a:cxnLst/>
            <a:rect l="l" t="t" r="r" b="b"/>
            <a:pathLst>
              <a:path w="731520" h="292735">
                <a:moveTo>
                  <a:pt x="0" y="0"/>
                </a:moveTo>
                <a:lnTo>
                  <a:pt x="731520" y="0"/>
                </a:lnTo>
                <a:lnTo>
                  <a:pt x="731520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solidFill>
            <a:srgbClr val="CB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17789" y="3129699"/>
            <a:ext cx="822960" cy="292735"/>
          </a:xfrm>
          <a:custGeom>
            <a:avLst/>
            <a:gdLst/>
            <a:ahLst/>
            <a:cxnLst/>
            <a:rect l="l" t="t" r="r" b="b"/>
            <a:pathLst>
              <a:path w="822959" h="292735">
                <a:moveTo>
                  <a:pt x="0" y="0"/>
                </a:moveTo>
                <a:lnTo>
                  <a:pt x="822959" y="0"/>
                </a:lnTo>
                <a:lnTo>
                  <a:pt x="822959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solidFill>
            <a:srgbClr val="CB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76850" y="3422306"/>
            <a:ext cx="1486535" cy="292735"/>
          </a:xfrm>
          <a:custGeom>
            <a:avLst/>
            <a:gdLst/>
            <a:ahLst/>
            <a:cxnLst/>
            <a:rect l="l" t="t" r="r" b="b"/>
            <a:pathLst>
              <a:path w="1486534" h="292735">
                <a:moveTo>
                  <a:pt x="0" y="0"/>
                </a:moveTo>
                <a:lnTo>
                  <a:pt x="1486458" y="0"/>
                </a:lnTo>
                <a:lnTo>
                  <a:pt x="1486458" y="292607"/>
                </a:lnTo>
                <a:lnTo>
                  <a:pt x="0" y="292607"/>
                </a:lnTo>
                <a:lnTo>
                  <a:pt x="0" y="0"/>
                </a:lnTo>
                <a:close/>
              </a:path>
            </a:pathLst>
          </a:custGeom>
          <a:solidFill>
            <a:srgbClr val="E7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63309" y="3422306"/>
            <a:ext cx="822960" cy="292735"/>
          </a:xfrm>
          <a:custGeom>
            <a:avLst/>
            <a:gdLst/>
            <a:ahLst/>
            <a:cxnLst/>
            <a:rect l="l" t="t" r="r" b="b"/>
            <a:pathLst>
              <a:path w="822959" h="292735">
                <a:moveTo>
                  <a:pt x="0" y="0"/>
                </a:moveTo>
                <a:lnTo>
                  <a:pt x="822959" y="0"/>
                </a:lnTo>
                <a:lnTo>
                  <a:pt x="822959" y="292607"/>
                </a:lnTo>
                <a:lnTo>
                  <a:pt x="0" y="292607"/>
                </a:lnTo>
                <a:lnTo>
                  <a:pt x="0" y="0"/>
                </a:lnTo>
                <a:close/>
              </a:path>
            </a:pathLst>
          </a:custGeom>
          <a:solidFill>
            <a:srgbClr val="E7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86269" y="3422306"/>
            <a:ext cx="731520" cy="292735"/>
          </a:xfrm>
          <a:custGeom>
            <a:avLst/>
            <a:gdLst/>
            <a:ahLst/>
            <a:cxnLst/>
            <a:rect l="l" t="t" r="r" b="b"/>
            <a:pathLst>
              <a:path w="731520" h="292735">
                <a:moveTo>
                  <a:pt x="0" y="0"/>
                </a:moveTo>
                <a:lnTo>
                  <a:pt x="731520" y="0"/>
                </a:lnTo>
                <a:lnTo>
                  <a:pt x="731520" y="292607"/>
                </a:lnTo>
                <a:lnTo>
                  <a:pt x="0" y="292607"/>
                </a:lnTo>
                <a:lnTo>
                  <a:pt x="0" y="0"/>
                </a:lnTo>
                <a:close/>
              </a:path>
            </a:pathLst>
          </a:custGeom>
          <a:solidFill>
            <a:srgbClr val="E7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17789" y="3422306"/>
            <a:ext cx="822960" cy="292735"/>
          </a:xfrm>
          <a:custGeom>
            <a:avLst/>
            <a:gdLst/>
            <a:ahLst/>
            <a:cxnLst/>
            <a:rect l="l" t="t" r="r" b="b"/>
            <a:pathLst>
              <a:path w="822959" h="292735">
                <a:moveTo>
                  <a:pt x="0" y="0"/>
                </a:moveTo>
                <a:lnTo>
                  <a:pt x="822959" y="0"/>
                </a:lnTo>
                <a:lnTo>
                  <a:pt x="822959" y="292607"/>
                </a:lnTo>
                <a:lnTo>
                  <a:pt x="0" y="292607"/>
                </a:lnTo>
                <a:lnTo>
                  <a:pt x="0" y="0"/>
                </a:lnTo>
                <a:close/>
              </a:path>
            </a:pathLst>
          </a:custGeom>
          <a:solidFill>
            <a:srgbClr val="E7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5570500" y="2830741"/>
          <a:ext cx="3863974" cy="1170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6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Dataflow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Weights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Inputs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Outputs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Weight-stationary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SX’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Input-stationary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SX’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Output-stationary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SX’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1084580" y="2635503"/>
            <a:ext cx="31692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" dirty="0">
                <a:latin typeface="Trebuchet MS"/>
                <a:cs typeface="Trebuchet MS"/>
              </a:rPr>
              <a:t>BUFSIZE-1D (Buffer </a:t>
            </a:r>
            <a:r>
              <a:rPr sz="1300" dirty="0">
                <a:latin typeface="Trebuchet MS"/>
                <a:cs typeface="Trebuchet MS"/>
              </a:rPr>
              <a:t>size </a:t>
            </a:r>
            <a:r>
              <a:rPr sz="1300" spc="5" dirty="0">
                <a:latin typeface="Trebuchet MS"/>
                <a:cs typeface="Trebuchet MS"/>
              </a:rPr>
              <a:t>for zero</a:t>
            </a:r>
            <a:r>
              <a:rPr sz="1300" spc="65" dirty="0">
                <a:latin typeface="Trebuchet MS"/>
                <a:cs typeface="Trebuchet MS"/>
              </a:rPr>
              <a:t> </a:t>
            </a:r>
            <a:r>
              <a:rPr sz="1300" spc="5" dirty="0">
                <a:latin typeface="Trebuchet MS"/>
                <a:cs typeface="Trebuchet MS"/>
              </a:rPr>
              <a:t>re-fetch)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44214" y="2635503"/>
            <a:ext cx="33235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latin typeface="Trebuchet MS"/>
                <a:cs typeface="Trebuchet MS"/>
              </a:rPr>
              <a:t>BUFMULT-1D </a:t>
            </a:r>
            <a:r>
              <a:rPr sz="1300" spc="5" dirty="0">
                <a:latin typeface="Trebuchet MS"/>
                <a:cs typeface="Trebuchet MS"/>
              </a:rPr>
              <a:t>(#times full buffer </a:t>
            </a:r>
            <a:r>
              <a:rPr sz="1300" dirty="0">
                <a:latin typeface="Trebuchet MS"/>
                <a:cs typeface="Trebuchet MS"/>
              </a:rPr>
              <a:t>is</a:t>
            </a:r>
            <a:r>
              <a:rPr sz="1300" spc="100" dirty="0">
                <a:latin typeface="Trebuchet MS"/>
                <a:cs typeface="Trebuchet MS"/>
              </a:rPr>
              <a:t> </a:t>
            </a:r>
            <a:r>
              <a:rPr sz="1300" spc="5" dirty="0">
                <a:latin typeface="Trebuchet MS"/>
                <a:cs typeface="Trebuchet MS"/>
              </a:rPr>
              <a:t>accessed)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754879" y="1799470"/>
            <a:ext cx="822960" cy="292735"/>
          </a:xfrm>
          <a:custGeom>
            <a:avLst/>
            <a:gdLst/>
            <a:ahLst/>
            <a:cxnLst/>
            <a:rect l="l" t="t" r="r" b="b"/>
            <a:pathLst>
              <a:path w="822960" h="292735">
                <a:moveTo>
                  <a:pt x="0" y="0"/>
                </a:moveTo>
                <a:lnTo>
                  <a:pt x="822960" y="0"/>
                </a:lnTo>
                <a:lnTo>
                  <a:pt x="822960" y="292607"/>
                </a:lnTo>
                <a:lnTo>
                  <a:pt x="0" y="292607"/>
                </a:lnTo>
                <a:lnTo>
                  <a:pt x="0" y="0"/>
                </a:lnTo>
                <a:close/>
              </a:path>
            </a:pathLst>
          </a:custGeom>
          <a:solidFill>
            <a:srgbClr val="0074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77840" y="1799470"/>
            <a:ext cx="731520" cy="292735"/>
          </a:xfrm>
          <a:custGeom>
            <a:avLst/>
            <a:gdLst/>
            <a:ahLst/>
            <a:cxnLst/>
            <a:rect l="l" t="t" r="r" b="b"/>
            <a:pathLst>
              <a:path w="731520" h="292735">
                <a:moveTo>
                  <a:pt x="0" y="0"/>
                </a:moveTo>
                <a:lnTo>
                  <a:pt x="731520" y="0"/>
                </a:lnTo>
                <a:lnTo>
                  <a:pt x="731520" y="292607"/>
                </a:lnTo>
                <a:lnTo>
                  <a:pt x="0" y="292607"/>
                </a:lnTo>
                <a:lnTo>
                  <a:pt x="0" y="0"/>
                </a:lnTo>
                <a:close/>
              </a:path>
            </a:pathLst>
          </a:custGeom>
          <a:solidFill>
            <a:srgbClr val="0074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09359" y="1799470"/>
            <a:ext cx="1828800" cy="292735"/>
          </a:xfrm>
          <a:custGeom>
            <a:avLst/>
            <a:gdLst/>
            <a:ahLst/>
            <a:cxnLst/>
            <a:rect l="l" t="t" r="r" b="b"/>
            <a:pathLst>
              <a:path w="1828800" h="292735">
                <a:moveTo>
                  <a:pt x="0" y="0"/>
                </a:moveTo>
                <a:lnTo>
                  <a:pt x="1828799" y="0"/>
                </a:lnTo>
                <a:lnTo>
                  <a:pt x="1828799" y="292607"/>
                </a:lnTo>
                <a:lnTo>
                  <a:pt x="0" y="292607"/>
                </a:lnTo>
                <a:lnTo>
                  <a:pt x="0" y="0"/>
                </a:lnTo>
                <a:close/>
              </a:path>
            </a:pathLst>
          </a:custGeom>
          <a:solidFill>
            <a:srgbClr val="0074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54879" y="2092078"/>
            <a:ext cx="822960" cy="292735"/>
          </a:xfrm>
          <a:custGeom>
            <a:avLst/>
            <a:gdLst/>
            <a:ahLst/>
            <a:cxnLst/>
            <a:rect l="l" t="t" r="r" b="b"/>
            <a:pathLst>
              <a:path w="822960" h="292735">
                <a:moveTo>
                  <a:pt x="0" y="0"/>
                </a:moveTo>
                <a:lnTo>
                  <a:pt x="822960" y="0"/>
                </a:lnTo>
                <a:lnTo>
                  <a:pt x="822960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solidFill>
            <a:srgbClr val="CB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77840" y="2092078"/>
            <a:ext cx="731520" cy="292735"/>
          </a:xfrm>
          <a:custGeom>
            <a:avLst/>
            <a:gdLst/>
            <a:ahLst/>
            <a:cxnLst/>
            <a:rect l="l" t="t" r="r" b="b"/>
            <a:pathLst>
              <a:path w="731520" h="292735">
                <a:moveTo>
                  <a:pt x="0" y="0"/>
                </a:moveTo>
                <a:lnTo>
                  <a:pt x="731520" y="0"/>
                </a:lnTo>
                <a:lnTo>
                  <a:pt x="731520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solidFill>
            <a:srgbClr val="CB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09359" y="2092078"/>
            <a:ext cx="1828800" cy="292735"/>
          </a:xfrm>
          <a:custGeom>
            <a:avLst/>
            <a:gdLst/>
            <a:ahLst/>
            <a:cxnLst/>
            <a:rect l="l" t="t" r="r" b="b"/>
            <a:pathLst>
              <a:path w="1828800" h="292735">
                <a:moveTo>
                  <a:pt x="0" y="0"/>
                </a:moveTo>
                <a:lnTo>
                  <a:pt x="1828799" y="0"/>
                </a:lnTo>
                <a:lnTo>
                  <a:pt x="1828799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solidFill>
            <a:srgbClr val="CB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54879" y="2384686"/>
            <a:ext cx="822960" cy="292735"/>
          </a:xfrm>
          <a:custGeom>
            <a:avLst/>
            <a:gdLst/>
            <a:ahLst/>
            <a:cxnLst/>
            <a:rect l="l" t="t" r="r" b="b"/>
            <a:pathLst>
              <a:path w="822960" h="292735">
                <a:moveTo>
                  <a:pt x="0" y="0"/>
                </a:moveTo>
                <a:lnTo>
                  <a:pt x="822960" y="0"/>
                </a:lnTo>
                <a:lnTo>
                  <a:pt x="822960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solidFill>
            <a:srgbClr val="E7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77840" y="2384686"/>
            <a:ext cx="731520" cy="292735"/>
          </a:xfrm>
          <a:custGeom>
            <a:avLst/>
            <a:gdLst/>
            <a:ahLst/>
            <a:cxnLst/>
            <a:rect l="l" t="t" r="r" b="b"/>
            <a:pathLst>
              <a:path w="731520" h="292735">
                <a:moveTo>
                  <a:pt x="0" y="0"/>
                </a:moveTo>
                <a:lnTo>
                  <a:pt x="731520" y="0"/>
                </a:lnTo>
                <a:lnTo>
                  <a:pt x="731520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solidFill>
            <a:srgbClr val="E7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09359" y="2384686"/>
            <a:ext cx="1828800" cy="292735"/>
          </a:xfrm>
          <a:custGeom>
            <a:avLst/>
            <a:gdLst/>
            <a:ahLst/>
            <a:cxnLst/>
            <a:rect l="l" t="t" r="r" b="b"/>
            <a:pathLst>
              <a:path w="1828800" h="292735">
                <a:moveTo>
                  <a:pt x="0" y="0"/>
                </a:moveTo>
                <a:lnTo>
                  <a:pt x="1828799" y="0"/>
                </a:lnTo>
                <a:lnTo>
                  <a:pt x="1828799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solidFill>
            <a:srgbClr val="E7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2371089" y="1793120"/>
          <a:ext cx="5760720" cy="877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Common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metric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Weights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Inputs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Outputs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/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Partial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Sums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Size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= </a:t>
                      </a:r>
                      <a:r>
                        <a:rPr sz="1200" spc="-5" dirty="0">
                          <a:latin typeface="Trebuchet MS"/>
                          <a:cs typeface="Trebuchet MS"/>
                        </a:rPr>
                        <a:t>Alg. 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Min.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Trebuchet MS"/>
                          <a:cs typeface="Trebuchet MS"/>
                        </a:rPr>
                        <a:t>accesses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X’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Maximum operand</a:t>
                      </a:r>
                      <a:r>
                        <a:rPr sz="12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Trebuchet MS"/>
                          <a:cs typeface="Trebuchet MS"/>
                        </a:rPr>
                        <a:t>uses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SX'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SX'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5" dirty="0">
                          <a:latin typeface="Trebuchet MS"/>
                          <a:cs typeface="Trebuchet MS"/>
                        </a:rPr>
                        <a:t>SX'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" name="object 46"/>
          <p:cNvSpPr/>
          <p:nvPr/>
        </p:nvSpPr>
        <p:spPr>
          <a:xfrm>
            <a:off x="5004815" y="1615439"/>
            <a:ext cx="5964936" cy="2133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962963" y="1934971"/>
            <a:ext cx="1822450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179070">
              <a:lnSpc>
                <a:spcPct val="102200"/>
              </a:lnSpc>
              <a:spcBef>
                <a:spcPts val="5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Note: product  always equals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SX’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519" y="4251960"/>
            <a:ext cx="20872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" dirty="0">
                <a:latin typeface="Arial"/>
                <a:cs typeface="Arial"/>
              </a:rPr>
              <a:t>Buffer access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energy:</a:t>
            </a:r>
            <a:endParaRPr sz="1700">
              <a:latin typeface="Arial"/>
              <a:cs typeface="Arial"/>
            </a:endParaRPr>
          </a:p>
        </p:txBody>
      </p:sp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2609188" y="4097205"/>
          <a:ext cx="4117974" cy="11615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9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795"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olas"/>
                          <a:cs typeface="Consolas"/>
                        </a:rPr>
                        <a:t>WS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25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9E1212"/>
                    </a:solidFill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25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9E121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olas"/>
                          <a:cs typeface="Consolas"/>
                        </a:rPr>
                        <a:t>SX’[f(1)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25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9E121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olas"/>
                          <a:cs typeface="Consolas"/>
                        </a:rPr>
                        <a:t>+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25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9E1212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olas"/>
                          <a:cs typeface="Consolas"/>
                        </a:rPr>
                        <a:t>f(X’)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25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9E121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olas"/>
                          <a:cs typeface="Consolas"/>
                        </a:rPr>
                        <a:t>+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olas"/>
                          <a:cs typeface="Consolas"/>
                        </a:rPr>
                        <a:t>2f(X’)]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25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9E12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58"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IS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381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381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SX’[f(S)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381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+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381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f(1)</a:t>
                      </a:r>
                      <a:r>
                        <a:rPr sz="1800" spc="-10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+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381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2f(S)]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381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95"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OS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SX’[f(S)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+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f(S)</a:t>
                      </a:r>
                      <a:r>
                        <a:rPr sz="1800" spc="-1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+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2f(1)]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object 50"/>
          <p:cNvSpPr txBox="1"/>
          <p:nvPr/>
        </p:nvSpPr>
        <p:spPr>
          <a:xfrm>
            <a:off x="7650016" y="4257547"/>
            <a:ext cx="2680335" cy="7937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1905" algn="ctr">
              <a:lnSpc>
                <a:spcPct val="90000"/>
              </a:lnSpc>
              <a:spcBef>
                <a:spcPts val="315"/>
              </a:spcBef>
            </a:pPr>
            <a:r>
              <a:rPr sz="1800" spc="-5" dirty="0">
                <a:latin typeface="Trebuchet MS"/>
                <a:cs typeface="Trebuchet MS"/>
              </a:rPr>
              <a:t>f(x) </a:t>
            </a:r>
            <a:r>
              <a:rPr sz="1800" dirty="0">
                <a:latin typeface="Trebuchet MS"/>
                <a:cs typeface="Trebuchet MS"/>
              </a:rPr>
              <a:t>= energy </a:t>
            </a:r>
            <a:r>
              <a:rPr sz="1800" spc="-5" dirty="0">
                <a:latin typeface="Trebuchet MS"/>
                <a:cs typeface="Trebuchet MS"/>
              </a:rPr>
              <a:t>cost of  accessing </a:t>
            </a:r>
            <a:r>
              <a:rPr sz="1800" dirty="0">
                <a:latin typeface="Trebuchet MS"/>
                <a:cs typeface="Trebuchet MS"/>
              </a:rPr>
              <a:t>a </a:t>
            </a:r>
            <a:r>
              <a:rPr sz="1800" spc="-5" dirty="0">
                <a:latin typeface="Trebuchet MS"/>
                <a:cs typeface="Trebuchet MS"/>
              </a:rPr>
              <a:t>RAM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structure  of size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176272" y="5327903"/>
            <a:ext cx="7607808" cy="8412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423801" y="5400547"/>
            <a:ext cx="7115175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8775" marR="5080" indent="-346075">
              <a:lnSpc>
                <a:spcPct val="102200"/>
              </a:lnSpc>
              <a:spcBef>
                <a:spcPts val="5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Significant difference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buffer access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energy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cost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based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on dataflow  But what if the provisioned buffering is smaller than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required?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8628" y="5851516"/>
            <a:ext cx="11430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5"/>
              </a:lnSpc>
            </a:pPr>
            <a:r>
              <a:rPr sz="900" spc="-25" dirty="0">
                <a:solidFill>
                  <a:srgbClr val="505050"/>
                </a:solidFill>
                <a:latin typeface="Trebuchet MS"/>
                <a:cs typeface="Trebuchet MS"/>
              </a:rPr>
              <a:t>20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2942" y="5886545"/>
            <a:ext cx="377825" cy="71755"/>
          </a:xfrm>
          <a:custGeom>
            <a:avLst/>
            <a:gdLst/>
            <a:ahLst/>
            <a:cxnLst/>
            <a:rect l="l" t="t" r="r" b="b"/>
            <a:pathLst>
              <a:path w="377825" h="71754">
                <a:moveTo>
                  <a:pt x="176790" y="0"/>
                </a:moveTo>
                <a:lnTo>
                  <a:pt x="156880" y="0"/>
                </a:lnTo>
                <a:lnTo>
                  <a:pt x="156880" y="71234"/>
                </a:lnTo>
                <a:lnTo>
                  <a:pt x="176790" y="71234"/>
                </a:lnTo>
                <a:lnTo>
                  <a:pt x="176790" y="0"/>
                </a:lnTo>
                <a:close/>
              </a:path>
              <a:path w="377825" h="71754">
                <a:moveTo>
                  <a:pt x="35777" y="0"/>
                </a:moveTo>
                <a:lnTo>
                  <a:pt x="0" y="0"/>
                </a:lnTo>
                <a:lnTo>
                  <a:pt x="0" y="71234"/>
                </a:lnTo>
                <a:lnTo>
                  <a:pt x="20058" y="71234"/>
                </a:lnTo>
                <a:lnTo>
                  <a:pt x="20058" y="15845"/>
                </a:lnTo>
                <a:lnTo>
                  <a:pt x="68049" y="15845"/>
                </a:lnTo>
                <a:lnTo>
                  <a:pt x="67900" y="15025"/>
                </a:lnTo>
                <a:lnTo>
                  <a:pt x="59877" y="5395"/>
                </a:lnTo>
                <a:lnTo>
                  <a:pt x="48599" y="1028"/>
                </a:lnTo>
                <a:lnTo>
                  <a:pt x="35777" y="0"/>
                </a:lnTo>
                <a:close/>
              </a:path>
              <a:path w="377825" h="71754">
                <a:moveTo>
                  <a:pt x="68049" y="15845"/>
                </a:moveTo>
                <a:lnTo>
                  <a:pt x="20058" y="15845"/>
                </a:lnTo>
                <a:lnTo>
                  <a:pt x="35777" y="15996"/>
                </a:lnTo>
                <a:lnTo>
                  <a:pt x="40866" y="15996"/>
                </a:lnTo>
                <a:lnTo>
                  <a:pt x="44458" y="17204"/>
                </a:lnTo>
                <a:lnTo>
                  <a:pt x="50147" y="23241"/>
                </a:lnTo>
                <a:lnTo>
                  <a:pt x="51494" y="28825"/>
                </a:lnTo>
                <a:lnTo>
                  <a:pt x="51494" y="71234"/>
                </a:lnTo>
                <a:lnTo>
                  <a:pt x="70954" y="71234"/>
                </a:lnTo>
                <a:lnTo>
                  <a:pt x="70954" y="31843"/>
                </a:lnTo>
                <a:lnTo>
                  <a:pt x="68049" y="15845"/>
                </a:lnTo>
                <a:close/>
              </a:path>
              <a:path w="377825" h="71754">
                <a:moveTo>
                  <a:pt x="216908" y="0"/>
                </a:moveTo>
                <a:lnTo>
                  <a:pt x="188915" y="0"/>
                </a:lnTo>
                <a:lnTo>
                  <a:pt x="188915" y="71234"/>
                </a:lnTo>
                <a:lnTo>
                  <a:pt x="221399" y="71234"/>
                </a:lnTo>
                <a:lnTo>
                  <a:pt x="232312" y="70684"/>
                </a:lnTo>
                <a:lnTo>
                  <a:pt x="253738" y="56142"/>
                </a:lnTo>
                <a:lnTo>
                  <a:pt x="208824" y="56142"/>
                </a:lnTo>
                <a:lnTo>
                  <a:pt x="208824" y="15544"/>
                </a:lnTo>
                <a:lnTo>
                  <a:pt x="252991" y="15544"/>
                </a:lnTo>
                <a:lnTo>
                  <a:pt x="250888" y="11922"/>
                </a:lnTo>
                <a:lnTo>
                  <a:pt x="244737" y="5857"/>
                </a:lnTo>
                <a:lnTo>
                  <a:pt x="237154" y="2225"/>
                </a:lnTo>
                <a:lnTo>
                  <a:pt x="227943" y="462"/>
                </a:lnTo>
                <a:lnTo>
                  <a:pt x="216908" y="0"/>
                </a:lnTo>
                <a:close/>
              </a:path>
              <a:path w="377825" h="71754">
                <a:moveTo>
                  <a:pt x="252991" y="15544"/>
                </a:moveTo>
                <a:lnTo>
                  <a:pt x="217356" y="15544"/>
                </a:lnTo>
                <a:lnTo>
                  <a:pt x="225803" y="16646"/>
                </a:lnTo>
                <a:lnTo>
                  <a:pt x="232270" y="20166"/>
                </a:lnTo>
                <a:lnTo>
                  <a:pt x="236408" y="26432"/>
                </a:lnTo>
                <a:lnTo>
                  <a:pt x="237865" y="35768"/>
                </a:lnTo>
                <a:lnTo>
                  <a:pt x="236408" y="45127"/>
                </a:lnTo>
                <a:lnTo>
                  <a:pt x="232270" y="51445"/>
                </a:lnTo>
                <a:lnTo>
                  <a:pt x="225803" y="55018"/>
                </a:lnTo>
                <a:lnTo>
                  <a:pt x="217356" y="56142"/>
                </a:lnTo>
                <a:lnTo>
                  <a:pt x="253738" y="56142"/>
                </a:lnTo>
                <a:lnTo>
                  <a:pt x="255436" y="51576"/>
                </a:lnTo>
                <a:lnTo>
                  <a:pt x="256837" y="44431"/>
                </a:lnTo>
                <a:lnTo>
                  <a:pt x="257326" y="36522"/>
                </a:lnTo>
                <a:lnTo>
                  <a:pt x="256909" y="29198"/>
                </a:lnTo>
                <a:lnTo>
                  <a:pt x="255679" y="22524"/>
                </a:lnTo>
                <a:lnTo>
                  <a:pt x="253631" y="16646"/>
                </a:lnTo>
                <a:lnTo>
                  <a:pt x="252991" y="15544"/>
                </a:lnTo>
                <a:close/>
              </a:path>
              <a:path w="377825" h="71754">
                <a:moveTo>
                  <a:pt x="95505" y="0"/>
                </a:moveTo>
                <a:lnTo>
                  <a:pt x="73949" y="0"/>
                </a:lnTo>
                <a:lnTo>
                  <a:pt x="96702" y="71234"/>
                </a:lnTo>
                <a:lnTo>
                  <a:pt x="125444" y="71234"/>
                </a:lnTo>
                <a:lnTo>
                  <a:pt x="130230" y="56443"/>
                </a:lnTo>
                <a:lnTo>
                  <a:pt x="111522" y="56443"/>
                </a:lnTo>
                <a:lnTo>
                  <a:pt x="95505" y="0"/>
                </a:lnTo>
                <a:close/>
              </a:path>
              <a:path w="377825" h="71754">
                <a:moveTo>
                  <a:pt x="148497" y="0"/>
                </a:moveTo>
                <a:lnTo>
                  <a:pt x="128139" y="0"/>
                </a:lnTo>
                <a:lnTo>
                  <a:pt x="111522" y="56443"/>
                </a:lnTo>
                <a:lnTo>
                  <a:pt x="130230" y="56443"/>
                </a:lnTo>
                <a:lnTo>
                  <a:pt x="148497" y="0"/>
                </a:lnTo>
                <a:close/>
              </a:path>
              <a:path w="377825" h="71754">
                <a:moveTo>
                  <a:pt x="286665" y="0"/>
                </a:moveTo>
                <a:lnTo>
                  <a:pt x="266607" y="0"/>
                </a:lnTo>
                <a:lnTo>
                  <a:pt x="266607" y="71234"/>
                </a:lnTo>
                <a:lnTo>
                  <a:pt x="286665" y="71234"/>
                </a:lnTo>
                <a:lnTo>
                  <a:pt x="286665" y="0"/>
                </a:lnTo>
                <a:close/>
              </a:path>
              <a:path w="377825" h="71754">
                <a:moveTo>
                  <a:pt x="349238" y="149"/>
                </a:moveTo>
                <a:lnTo>
                  <a:pt x="322592" y="149"/>
                </a:lnTo>
                <a:lnTo>
                  <a:pt x="294749" y="71234"/>
                </a:lnTo>
                <a:lnTo>
                  <a:pt x="314359" y="71234"/>
                </a:lnTo>
                <a:lnTo>
                  <a:pt x="318850" y="58708"/>
                </a:lnTo>
                <a:lnTo>
                  <a:pt x="372299" y="58708"/>
                </a:lnTo>
                <a:lnTo>
                  <a:pt x="367425" y="46332"/>
                </a:lnTo>
                <a:lnTo>
                  <a:pt x="323042" y="46332"/>
                </a:lnTo>
                <a:lnTo>
                  <a:pt x="335466" y="13129"/>
                </a:lnTo>
                <a:lnTo>
                  <a:pt x="354349" y="13129"/>
                </a:lnTo>
                <a:lnTo>
                  <a:pt x="349238" y="149"/>
                </a:lnTo>
                <a:close/>
              </a:path>
              <a:path w="377825" h="71754">
                <a:moveTo>
                  <a:pt x="372299" y="58708"/>
                </a:moveTo>
                <a:lnTo>
                  <a:pt x="351783" y="58708"/>
                </a:lnTo>
                <a:lnTo>
                  <a:pt x="355974" y="71234"/>
                </a:lnTo>
                <a:lnTo>
                  <a:pt x="377231" y="71234"/>
                </a:lnTo>
                <a:lnTo>
                  <a:pt x="372299" y="58708"/>
                </a:lnTo>
                <a:close/>
              </a:path>
              <a:path w="377825" h="71754">
                <a:moveTo>
                  <a:pt x="354349" y="13129"/>
                </a:moveTo>
                <a:lnTo>
                  <a:pt x="335466" y="13129"/>
                </a:lnTo>
                <a:lnTo>
                  <a:pt x="347592" y="46332"/>
                </a:lnTo>
                <a:lnTo>
                  <a:pt x="367425" y="46332"/>
                </a:lnTo>
                <a:lnTo>
                  <a:pt x="354349" y="13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53705" y="5866413"/>
            <a:ext cx="162289" cy="107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0972800" cy="617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38437" y="2764027"/>
            <a:ext cx="5495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GETTING </a:t>
            </a:r>
            <a:r>
              <a:rPr dirty="0">
                <a:solidFill>
                  <a:srgbClr val="FFFFFF"/>
                </a:solidFill>
              </a:rPr>
              <a:t>MORE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REALISTIC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5093" y="636523"/>
            <a:ext cx="3123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OUTLINE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00378" y="5838816"/>
            <a:ext cx="11112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505050"/>
                </a:solidFill>
                <a:latin typeface="Trebuchet MS"/>
                <a:cs typeface="Trebuchet MS"/>
              </a:rPr>
              <a:t>2</a:t>
            </a:fld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489" y="1989073"/>
            <a:ext cx="6187440" cy="352679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spc="-5" dirty="0">
                <a:latin typeface="Trebuchet MS"/>
                <a:cs typeface="Trebuchet MS"/>
              </a:rPr>
              <a:t>Motivation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Background</a:t>
            </a:r>
            <a:endParaRPr sz="1800">
              <a:latin typeface="Trebuchet MS"/>
              <a:cs typeface="Trebuchet MS"/>
            </a:endParaRPr>
          </a:p>
          <a:p>
            <a:pPr marL="927100" indent="-342900">
              <a:lnSpc>
                <a:spcPct val="100000"/>
              </a:lnSpc>
              <a:spcBef>
                <a:spcPts val="750"/>
              </a:spcBef>
              <a:buClr>
                <a:srgbClr val="B3B3B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600" spc="-5" dirty="0">
                <a:latin typeface="Trebuchet MS"/>
                <a:cs typeface="Trebuchet MS"/>
              </a:rPr>
              <a:t>Why architecture researchers </a:t>
            </a:r>
            <a:r>
              <a:rPr sz="1600" dirty="0">
                <a:latin typeface="Trebuchet MS"/>
                <a:cs typeface="Trebuchet MS"/>
              </a:rPr>
              <a:t>should </a:t>
            </a:r>
            <a:r>
              <a:rPr sz="1600" spc="-5" dirty="0">
                <a:latin typeface="Trebuchet MS"/>
                <a:cs typeface="Trebuchet MS"/>
              </a:rPr>
              <a:t>care about</a:t>
            </a:r>
            <a:r>
              <a:rPr sz="1600" spc="8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dataflow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B3B3B3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800" spc="-5" dirty="0">
                <a:latin typeface="Trebuchet MS"/>
                <a:cs typeface="Trebuchet MS"/>
              </a:rPr>
              <a:t>Concepts </a:t>
            </a:r>
            <a:r>
              <a:rPr sz="1800" dirty="0">
                <a:latin typeface="Trebuchet MS"/>
                <a:cs typeface="Trebuchet MS"/>
              </a:rPr>
              <a:t>in </a:t>
            </a:r>
            <a:r>
              <a:rPr sz="1800" spc="-5" dirty="0">
                <a:latin typeface="Trebuchet MS"/>
                <a:cs typeface="Trebuchet MS"/>
              </a:rPr>
              <a:t>Tiling, Blocking,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Scheduling</a:t>
            </a:r>
            <a:endParaRPr sz="1800">
              <a:latin typeface="Trebuchet MS"/>
              <a:cs typeface="Trebuchet MS"/>
            </a:endParaRPr>
          </a:p>
          <a:p>
            <a:pPr marL="927100" indent="-342900">
              <a:lnSpc>
                <a:spcPct val="100000"/>
              </a:lnSpc>
              <a:spcBef>
                <a:spcPts val="750"/>
              </a:spcBef>
              <a:buClr>
                <a:srgbClr val="B3B3B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600" spc="-5" dirty="0">
                <a:latin typeface="Trebuchet MS"/>
                <a:cs typeface="Trebuchet MS"/>
              </a:rPr>
              <a:t>Basic example: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1D-convolution</a:t>
            </a:r>
            <a:endParaRPr sz="1600">
              <a:latin typeface="Trebuchet MS"/>
              <a:cs typeface="Trebuchet MS"/>
            </a:endParaRPr>
          </a:p>
          <a:p>
            <a:pPr marL="927100" indent="-342900">
              <a:lnSpc>
                <a:spcPct val="100000"/>
              </a:lnSpc>
              <a:spcBef>
                <a:spcPts val="675"/>
              </a:spcBef>
              <a:buClr>
                <a:srgbClr val="B3B3B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600" dirty="0">
                <a:latin typeface="Trebuchet MS"/>
                <a:cs typeface="Trebuchet MS"/>
              </a:rPr>
              <a:t>Adding </a:t>
            </a:r>
            <a:r>
              <a:rPr sz="1600" spc="-5" dirty="0">
                <a:latin typeface="Trebuchet MS"/>
                <a:cs typeface="Trebuchet MS"/>
              </a:rPr>
              <a:t>intermediate staging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buffers</a:t>
            </a:r>
            <a:endParaRPr sz="1600">
              <a:latin typeface="Trebuchet MS"/>
              <a:cs typeface="Trebuchet MS"/>
            </a:endParaRPr>
          </a:p>
          <a:p>
            <a:pPr marL="927100" indent="-342900">
              <a:lnSpc>
                <a:spcPct val="100000"/>
              </a:lnSpc>
              <a:spcBef>
                <a:spcPts val="790"/>
              </a:spcBef>
              <a:buClr>
                <a:srgbClr val="B3B3B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600" dirty="0">
                <a:latin typeface="Trebuchet MS"/>
                <a:cs typeface="Trebuchet MS"/>
              </a:rPr>
              <a:t>Adding </a:t>
            </a:r>
            <a:r>
              <a:rPr sz="1600" spc="-5" dirty="0">
                <a:latin typeface="Trebuchet MS"/>
                <a:cs typeface="Trebuchet MS"/>
              </a:rPr>
              <a:t>spatial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parallelism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B3B3B3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1800" spc="-5" dirty="0">
                <a:latin typeface="Trebuchet MS"/>
                <a:cs typeface="Trebuchet MS"/>
              </a:rPr>
              <a:t>Extending to full CNN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layers</a:t>
            </a:r>
            <a:endParaRPr sz="1800">
              <a:latin typeface="Trebuchet MS"/>
              <a:cs typeface="Trebuchet MS"/>
            </a:endParaRPr>
          </a:p>
          <a:p>
            <a:pPr marL="869950" indent="-285750">
              <a:lnSpc>
                <a:spcPct val="100000"/>
              </a:lnSpc>
              <a:spcBef>
                <a:spcPts val="730"/>
              </a:spcBef>
              <a:buClr>
                <a:srgbClr val="B3B3B3"/>
              </a:buClr>
              <a:buFont typeface="Arial"/>
              <a:buChar char="•"/>
              <a:tabLst>
                <a:tab pos="869315" algn="l"/>
                <a:tab pos="869950" algn="l"/>
              </a:tabLst>
            </a:pPr>
            <a:r>
              <a:rPr sz="1600" spc="-5" dirty="0">
                <a:latin typeface="Trebuchet MS"/>
                <a:cs typeface="Trebuchet MS"/>
              </a:rPr>
              <a:t>The </a:t>
            </a:r>
            <a:r>
              <a:rPr sz="1600" dirty="0">
                <a:latin typeface="Trebuchet MS"/>
                <a:cs typeface="Trebuchet MS"/>
              </a:rPr>
              <a:t>need </a:t>
            </a:r>
            <a:r>
              <a:rPr sz="1600" spc="-5" dirty="0">
                <a:latin typeface="Trebuchet MS"/>
                <a:cs typeface="Trebuchet MS"/>
              </a:rPr>
              <a:t>for analytic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modeling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5928" y="5831840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05050"/>
                </a:solidFill>
                <a:latin typeface="Trebuchet MS"/>
                <a:cs typeface="Trebuchet MS"/>
              </a:rPr>
              <a:t>21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01751" y="3597490"/>
            <a:ext cx="820419" cy="728980"/>
          </a:xfrm>
          <a:custGeom>
            <a:avLst/>
            <a:gdLst/>
            <a:ahLst/>
            <a:cxnLst/>
            <a:rect l="l" t="t" r="r" b="b"/>
            <a:pathLst>
              <a:path w="820420" h="728979">
                <a:moveTo>
                  <a:pt x="819807" y="0"/>
                </a:moveTo>
                <a:lnTo>
                  <a:pt x="0" y="72851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6221" y="1979066"/>
            <a:ext cx="1025525" cy="0"/>
          </a:xfrm>
          <a:custGeom>
            <a:avLst/>
            <a:gdLst/>
            <a:ahLst/>
            <a:cxnLst/>
            <a:rect l="l" t="t" r="r" b="b"/>
            <a:pathLst>
              <a:path w="1025525">
                <a:moveTo>
                  <a:pt x="1025140" y="0"/>
                </a:moveTo>
                <a:lnTo>
                  <a:pt x="0" y="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45949" y="3124940"/>
            <a:ext cx="2195195" cy="114300"/>
          </a:xfrm>
          <a:custGeom>
            <a:avLst/>
            <a:gdLst/>
            <a:ahLst/>
            <a:cxnLst/>
            <a:rect l="l" t="t" r="r" b="b"/>
            <a:pathLst>
              <a:path w="2195195" h="114300">
                <a:moveTo>
                  <a:pt x="2154912" y="38096"/>
                </a:moveTo>
                <a:lnTo>
                  <a:pt x="2080810" y="38096"/>
                </a:lnTo>
                <a:lnTo>
                  <a:pt x="2099856" y="38366"/>
                </a:lnTo>
                <a:lnTo>
                  <a:pt x="2099315" y="76462"/>
                </a:lnTo>
                <a:lnTo>
                  <a:pt x="2080265" y="76462"/>
                </a:lnTo>
                <a:lnTo>
                  <a:pt x="2079727" y="114288"/>
                </a:lnTo>
                <a:lnTo>
                  <a:pt x="2158144" y="76462"/>
                </a:lnTo>
                <a:lnTo>
                  <a:pt x="2099315" y="76462"/>
                </a:lnTo>
                <a:lnTo>
                  <a:pt x="2080269" y="76192"/>
                </a:lnTo>
                <a:lnTo>
                  <a:pt x="2158705" y="76192"/>
                </a:lnTo>
                <a:lnTo>
                  <a:pt x="2194827" y="58767"/>
                </a:lnTo>
                <a:lnTo>
                  <a:pt x="2154912" y="38096"/>
                </a:lnTo>
                <a:close/>
              </a:path>
              <a:path w="2195195" h="114300">
                <a:moveTo>
                  <a:pt x="2081352" y="0"/>
                </a:moveTo>
                <a:lnTo>
                  <a:pt x="2080269" y="76192"/>
                </a:lnTo>
                <a:lnTo>
                  <a:pt x="2099315" y="76462"/>
                </a:lnTo>
                <a:lnTo>
                  <a:pt x="2099856" y="38366"/>
                </a:lnTo>
                <a:lnTo>
                  <a:pt x="2080810" y="38096"/>
                </a:lnTo>
                <a:lnTo>
                  <a:pt x="2154912" y="38096"/>
                </a:lnTo>
                <a:lnTo>
                  <a:pt x="2081352" y="0"/>
                </a:lnTo>
                <a:close/>
              </a:path>
              <a:path w="2195195" h="114300">
                <a:moveTo>
                  <a:pt x="541" y="8547"/>
                </a:moveTo>
                <a:lnTo>
                  <a:pt x="0" y="46643"/>
                </a:lnTo>
                <a:lnTo>
                  <a:pt x="2080269" y="76192"/>
                </a:lnTo>
                <a:lnTo>
                  <a:pt x="2080810" y="38096"/>
                </a:lnTo>
                <a:lnTo>
                  <a:pt x="541" y="8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88443" y="636523"/>
            <a:ext cx="5397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MULTI-LAYER</a:t>
            </a:r>
            <a:r>
              <a:rPr spc="-45" dirty="0"/>
              <a:t> </a:t>
            </a:r>
            <a:r>
              <a:rPr spc="-5" dirty="0"/>
              <a:t>BUFFERING</a:t>
            </a:r>
          </a:p>
        </p:txBody>
      </p:sp>
      <p:sp>
        <p:nvSpPr>
          <p:cNvPr id="9" name="object 9"/>
          <p:cNvSpPr/>
          <p:nvPr/>
        </p:nvSpPr>
        <p:spPr>
          <a:xfrm>
            <a:off x="1737360" y="1511808"/>
            <a:ext cx="2356104" cy="972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1135" y="1545336"/>
            <a:ext cx="1368552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83081" y="1539378"/>
            <a:ext cx="2263140" cy="879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83081" y="1539378"/>
            <a:ext cx="2263140" cy="879475"/>
          </a:xfrm>
          <a:custGeom>
            <a:avLst/>
            <a:gdLst/>
            <a:ahLst/>
            <a:cxnLst/>
            <a:rect l="l" t="t" r="r" b="b"/>
            <a:pathLst>
              <a:path w="2263140" h="879475">
                <a:moveTo>
                  <a:pt x="0" y="0"/>
                </a:moveTo>
                <a:lnTo>
                  <a:pt x="2263140" y="0"/>
                </a:lnTo>
                <a:lnTo>
                  <a:pt x="2263140" y="879376"/>
                </a:lnTo>
                <a:lnTo>
                  <a:pt x="0" y="87937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7360" y="2688335"/>
            <a:ext cx="2356104" cy="966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34767" y="2718816"/>
            <a:ext cx="1161287" cy="990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83080" y="2715966"/>
            <a:ext cx="2263140" cy="873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83079" y="2715966"/>
            <a:ext cx="2263140" cy="873760"/>
          </a:xfrm>
          <a:custGeom>
            <a:avLst/>
            <a:gdLst/>
            <a:ahLst/>
            <a:cxnLst/>
            <a:rect l="l" t="t" r="r" b="b"/>
            <a:pathLst>
              <a:path w="2263140" h="873760">
                <a:moveTo>
                  <a:pt x="0" y="0"/>
                </a:moveTo>
                <a:lnTo>
                  <a:pt x="2263140" y="0"/>
                </a:lnTo>
                <a:lnTo>
                  <a:pt x="2263140" y="873141"/>
                </a:lnTo>
                <a:lnTo>
                  <a:pt x="0" y="87314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37360" y="3858767"/>
            <a:ext cx="2356104" cy="9662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5039" y="3889247"/>
            <a:ext cx="1377696" cy="990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83080" y="3886319"/>
            <a:ext cx="2263140" cy="8731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83079" y="3886319"/>
            <a:ext cx="2263140" cy="873760"/>
          </a:xfrm>
          <a:custGeom>
            <a:avLst/>
            <a:gdLst/>
            <a:ahLst/>
            <a:cxnLst/>
            <a:rect l="l" t="t" r="r" b="b"/>
            <a:pathLst>
              <a:path w="2263140" h="873760">
                <a:moveTo>
                  <a:pt x="0" y="0"/>
                </a:moveTo>
                <a:lnTo>
                  <a:pt x="2263140" y="0"/>
                </a:lnTo>
                <a:lnTo>
                  <a:pt x="2263140" y="873141"/>
                </a:lnTo>
                <a:lnTo>
                  <a:pt x="0" y="87314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46220" y="4265969"/>
            <a:ext cx="1555750" cy="114300"/>
          </a:xfrm>
          <a:custGeom>
            <a:avLst/>
            <a:gdLst/>
            <a:ahLst/>
            <a:cxnLst/>
            <a:rect l="l" t="t" r="r" b="b"/>
            <a:pathLst>
              <a:path w="1555750" h="114300">
                <a:moveTo>
                  <a:pt x="114414" y="0"/>
                </a:moveTo>
                <a:lnTo>
                  <a:pt x="0" y="56920"/>
                </a:lnTo>
                <a:lnTo>
                  <a:pt x="114185" y="114298"/>
                </a:lnTo>
                <a:lnTo>
                  <a:pt x="114261" y="76198"/>
                </a:lnTo>
                <a:lnTo>
                  <a:pt x="95211" y="76160"/>
                </a:lnTo>
                <a:lnTo>
                  <a:pt x="95288" y="38060"/>
                </a:lnTo>
                <a:lnTo>
                  <a:pt x="114338" y="38060"/>
                </a:lnTo>
                <a:lnTo>
                  <a:pt x="114414" y="0"/>
                </a:lnTo>
                <a:close/>
              </a:path>
              <a:path w="1555750" h="114300">
                <a:moveTo>
                  <a:pt x="114338" y="38098"/>
                </a:moveTo>
                <a:lnTo>
                  <a:pt x="114261" y="76198"/>
                </a:lnTo>
                <a:lnTo>
                  <a:pt x="1555492" y="79086"/>
                </a:lnTo>
                <a:lnTo>
                  <a:pt x="1555569" y="40987"/>
                </a:lnTo>
                <a:lnTo>
                  <a:pt x="114338" y="38098"/>
                </a:lnTo>
                <a:close/>
              </a:path>
              <a:path w="1555750" h="114300">
                <a:moveTo>
                  <a:pt x="95288" y="38060"/>
                </a:moveTo>
                <a:lnTo>
                  <a:pt x="95211" y="76160"/>
                </a:lnTo>
                <a:lnTo>
                  <a:pt x="114261" y="76198"/>
                </a:lnTo>
                <a:lnTo>
                  <a:pt x="114338" y="38098"/>
                </a:lnTo>
                <a:lnTo>
                  <a:pt x="95288" y="38060"/>
                </a:lnTo>
                <a:close/>
              </a:path>
              <a:path w="1555750" h="114300">
                <a:moveTo>
                  <a:pt x="114338" y="38060"/>
                </a:moveTo>
                <a:lnTo>
                  <a:pt x="95288" y="38060"/>
                </a:lnTo>
                <a:lnTo>
                  <a:pt x="114338" y="38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93535" y="2572511"/>
            <a:ext cx="1328928" cy="1261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67271" y="2749295"/>
            <a:ext cx="981455" cy="9936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0777" y="2598530"/>
            <a:ext cx="1234440" cy="1170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0777" y="2598530"/>
            <a:ext cx="1234440" cy="1170940"/>
          </a:xfrm>
          <a:custGeom>
            <a:avLst/>
            <a:gdLst/>
            <a:ahLst/>
            <a:cxnLst/>
            <a:rect l="l" t="t" r="r" b="b"/>
            <a:pathLst>
              <a:path w="1234440" h="1170939">
                <a:moveTo>
                  <a:pt x="0" y="585177"/>
                </a:moveTo>
                <a:lnTo>
                  <a:pt x="1856" y="539445"/>
                </a:lnTo>
                <a:lnTo>
                  <a:pt x="7336" y="494677"/>
                </a:lnTo>
                <a:lnTo>
                  <a:pt x="16301" y="451001"/>
                </a:lnTo>
                <a:lnTo>
                  <a:pt x="28614" y="408548"/>
                </a:lnTo>
                <a:lnTo>
                  <a:pt x="44137" y="367448"/>
                </a:lnTo>
                <a:lnTo>
                  <a:pt x="62734" y="327830"/>
                </a:lnTo>
                <a:lnTo>
                  <a:pt x="84268" y="289826"/>
                </a:lnTo>
                <a:lnTo>
                  <a:pt x="108601" y="253566"/>
                </a:lnTo>
                <a:lnTo>
                  <a:pt x="135596" y="219178"/>
                </a:lnTo>
                <a:lnTo>
                  <a:pt x="165115" y="186794"/>
                </a:lnTo>
                <a:lnTo>
                  <a:pt x="197022" y="156543"/>
                </a:lnTo>
                <a:lnTo>
                  <a:pt x="231180" y="128556"/>
                </a:lnTo>
                <a:lnTo>
                  <a:pt x="267450" y="102963"/>
                </a:lnTo>
                <a:lnTo>
                  <a:pt x="305697" y="79893"/>
                </a:lnTo>
                <a:lnTo>
                  <a:pt x="345782" y="59478"/>
                </a:lnTo>
                <a:lnTo>
                  <a:pt x="387568" y="41846"/>
                </a:lnTo>
                <a:lnTo>
                  <a:pt x="430919" y="27128"/>
                </a:lnTo>
                <a:lnTo>
                  <a:pt x="475697" y="15454"/>
                </a:lnTo>
                <a:lnTo>
                  <a:pt x="521764" y="6955"/>
                </a:lnTo>
                <a:lnTo>
                  <a:pt x="568984" y="1760"/>
                </a:lnTo>
                <a:lnTo>
                  <a:pt x="617220" y="0"/>
                </a:lnTo>
                <a:lnTo>
                  <a:pt x="665455" y="1760"/>
                </a:lnTo>
                <a:lnTo>
                  <a:pt x="712675" y="6955"/>
                </a:lnTo>
                <a:lnTo>
                  <a:pt x="758742" y="15454"/>
                </a:lnTo>
                <a:lnTo>
                  <a:pt x="803520" y="27128"/>
                </a:lnTo>
                <a:lnTo>
                  <a:pt x="846871" y="41846"/>
                </a:lnTo>
                <a:lnTo>
                  <a:pt x="888657" y="59478"/>
                </a:lnTo>
                <a:lnTo>
                  <a:pt x="928742" y="79893"/>
                </a:lnTo>
                <a:lnTo>
                  <a:pt x="966989" y="102963"/>
                </a:lnTo>
                <a:lnTo>
                  <a:pt x="1003259" y="128556"/>
                </a:lnTo>
                <a:lnTo>
                  <a:pt x="1037417" y="156543"/>
                </a:lnTo>
                <a:lnTo>
                  <a:pt x="1069324" y="186794"/>
                </a:lnTo>
                <a:lnTo>
                  <a:pt x="1098843" y="219178"/>
                </a:lnTo>
                <a:lnTo>
                  <a:pt x="1125838" y="253566"/>
                </a:lnTo>
                <a:lnTo>
                  <a:pt x="1150171" y="289826"/>
                </a:lnTo>
                <a:lnTo>
                  <a:pt x="1171705" y="327830"/>
                </a:lnTo>
                <a:lnTo>
                  <a:pt x="1190302" y="367448"/>
                </a:lnTo>
                <a:lnTo>
                  <a:pt x="1205825" y="408548"/>
                </a:lnTo>
                <a:lnTo>
                  <a:pt x="1218138" y="451001"/>
                </a:lnTo>
                <a:lnTo>
                  <a:pt x="1227103" y="494677"/>
                </a:lnTo>
                <a:lnTo>
                  <a:pt x="1232583" y="539445"/>
                </a:lnTo>
                <a:lnTo>
                  <a:pt x="1234440" y="585177"/>
                </a:lnTo>
                <a:lnTo>
                  <a:pt x="1232583" y="630908"/>
                </a:lnTo>
                <a:lnTo>
                  <a:pt x="1227103" y="675676"/>
                </a:lnTo>
                <a:lnTo>
                  <a:pt x="1218138" y="719352"/>
                </a:lnTo>
                <a:lnTo>
                  <a:pt x="1205825" y="761805"/>
                </a:lnTo>
                <a:lnTo>
                  <a:pt x="1190302" y="802905"/>
                </a:lnTo>
                <a:lnTo>
                  <a:pt x="1171705" y="842523"/>
                </a:lnTo>
                <a:lnTo>
                  <a:pt x="1150171" y="880527"/>
                </a:lnTo>
                <a:lnTo>
                  <a:pt x="1125838" y="916787"/>
                </a:lnTo>
                <a:lnTo>
                  <a:pt x="1098843" y="951175"/>
                </a:lnTo>
                <a:lnTo>
                  <a:pt x="1069324" y="983559"/>
                </a:lnTo>
                <a:lnTo>
                  <a:pt x="1037417" y="1013810"/>
                </a:lnTo>
                <a:lnTo>
                  <a:pt x="1003259" y="1041797"/>
                </a:lnTo>
                <a:lnTo>
                  <a:pt x="966989" y="1067390"/>
                </a:lnTo>
                <a:lnTo>
                  <a:pt x="928742" y="1090460"/>
                </a:lnTo>
                <a:lnTo>
                  <a:pt x="888657" y="1110875"/>
                </a:lnTo>
                <a:lnTo>
                  <a:pt x="846871" y="1128507"/>
                </a:lnTo>
                <a:lnTo>
                  <a:pt x="803520" y="1143225"/>
                </a:lnTo>
                <a:lnTo>
                  <a:pt x="758742" y="1154899"/>
                </a:lnTo>
                <a:lnTo>
                  <a:pt x="712675" y="1163398"/>
                </a:lnTo>
                <a:lnTo>
                  <a:pt x="665455" y="1168593"/>
                </a:lnTo>
                <a:lnTo>
                  <a:pt x="617220" y="1170354"/>
                </a:lnTo>
                <a:lnTo>
                  <a:pt x="568984" y="1168593"/>
                </a:lnTo>
                <a:lnTo>
                  <a:pt x="521764" y="1163398"/>
                </a:lnTo>
                <a:lnTo>
                  <a:pt x="475697" y="1154899"/>
                </a:lnTo>
                <a:lnTo>
                  <a:pt x="430919" y="1143225"/>
                </a:lnTo>
                <a:lnTo>
                  <a:pt x="387568" y="1128507"/>
                </a:lnTo>
                <a:lnTo>
                  <a:pt x="345782" y="1110875"/>
                </a:lnTo>
                <a:lnTo>
                  <a:pt x="305697" y="1090460"/>
                </a:lnTo>
                <a:lnTo>
                  <a:pt x="267450" y="1067390"/>
                </a:lnTo>
                <a:lnTo>
                  <a:pt x="231180" y="1041797"/>
                </a:lnTo>
                <a:lnTo>
                  <a:pt x="197022" y="1013810"/>
                </a:lnTo>
                <a:lnTo>
                  <a:pt x="165115" y="983559"/>
                </a:lnTo>
                <a:lnTo>
                  <a:pt x="135596" y="951175"/>
                </a:lnTo>
                <a:lnTo>
                  <a:pt x="108601" y="916787"/>
                </a:lnTo>
                <a:lnTo>
                  <a:pt x="84268" y="880527"/>
                </a:lnTo>
                <a:lnTo>
                  <a:pt x="62734" y="842523"/>
                </a:lnTo>
                <a:lnTo>
                  <a:pt x="44137" y="802905"/>
                </a:lnTo>
                <a:lnTo>
                  <a:pt x="28614" y="761805"/>
                </a:lnTo>
                <a:lnTo>
                  <a:pt x="16301" y="719352"/>
                </a:lnTo>
                <a:lnTo>
                  <a:pt x="7336" y="675676"/>
                </a:lnTo>
                <a:lnTo>
                  <a:pt x="1856" y="630908"/>
                </a:lnTo>
                <a:lnTo>
                  <a:pt x="0" y="5851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61638" y="1952172"/>
            <a:ext cx="1360170" cy="817880"/>
          </a:xfrm>
          <a:custGeom>
            <a:avLst/>
            <a:gdLst/>
            <a:ahLst/>
            <a:cxnLst/>
            <a:rect l="l" t="t" r="r" b="b"/>
            <a:pathLst>
              <a:path w="1360170" h="817880">
                <a:moveTo>
                  <a:pt x="1251905" y="775795"/>
                </a:moveTo>
                <a:lnTo>
                  <a:pt x="1232458" y="808559"/>
                </a:lnTo>
                <a:lnTo>
                  <a:pt x="1359919" y="817751"/>
                </a:lnTo>
                <a:lnTo>
                  <a:pt x="1339191" y="785519"/>
                </a:lnTo>
                <a:lnTo>
                  <a:pt x="1268288" y="785519"/>
                </a:lnTo>
                <a:lnTo>
                  <a:pt x="1251905" y="775795"/>
                </a:lnTo>
                <a:close/>
              </a:path>
              <a:path w="1360170" h="817880">
                <a:moveTo>
                  <a:pt x="1271350" y="743032"/>
                </a:moveTo>
                <a:lnTo>
                  <a:pt x="1251905" y="775795"/>
                </a:lnTo>
                <a:lnTo>
                  <a:pt x="1268288" y="785519"/>
                </a:lnTo>
                <a:lnTo>
                  <a:pt x="1287733" y="752755"/>
                </a:lnTo>
                <a:lnTo>
                  <a:pt x="1271350" y="743032"/>
                </a:lnTo>
                <a:close/>
              </a:path>
              <a:path w="1360170" h="817880">
                <a:moveTo>
                  <a:pt x="1290797" y="710267"/>
                </a:moveTo>
                <a:lnTo>
                  <a:pt x="1271350" y="743032"/>
                </a:lnTo>
                <a:lnTo>
                  <a:pt x="1287733" y="752755"/>
                </a:lnTo>
                <a:lnTo>
                  <a:pt x="1268288" y="785519"/>
                </a:lnTo>
                <a:lnTo>
                  <a:pt x="1339191" y="785519"/>
                </a:lnTo>
                <a:lnTo>
                  <a:pt x="1290797" y="710267"/>
                </a:lnTo>
                <a:close/>
              </a:path>
              <a:path w="1360170" h="817880">
                <a:moveTo>
                  <a:pt x="19446" y="0"/>
                </a:moveTo>
                <a:lnTo>
                  <a:pt x="0" y="32763"/>
                </a:lnTo>
                <a:lnTo>
                  <a:pt x="1251905" y="775795"/>
                </a:lnTo>
                <a:lnTo>
                  <a:pt x="1271350" y="743032"/>
                </a:lnTo>
                <a:lnTo>
                  <a:pt x="194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46221" y="1925034"/>
            <a:ext cx="495300" cy="114300"/>
          </a:xfrm>
          <a:custGeom>
            <a:avLst/>
            <a:gdLst/>
            <a:ahLst/>
            <a:cxnLst/>
            <a:rect l="l" t="t" r="r" b="b"/>
            <a:pathLst>
              <a:path w="495300" h="114300">
                <a:moveTo>
                  <a:pt x="380450" y="76199"/>
                </a:moveTo>
                <a:lnTo>
                  <a:pt x="380450" y="114300"/>
                </a:lnTo>
                <a:lnTo>
                  <a:pt x="456650" y="76200"/>
                </a:lnTo>
                <a:lnTo>
                  <a:pt x="380450" y="76199"/>
                </a:lnTo>
                <a:close/>
              </a:path>
              <a:path w="495300" h="114300">
                <a:moveTo>
                  <a:pt x="380450" y="38099"/>
                </a:moveTo>
                <a:lnTo>
                  <a:pt x="380450" y="76199"/>
                </a:lnTo>
                <a:lnTo>
                  <a:pt x="399500" y="76200"/>
                </a:lnTo>
                <a:lnTo>
                  <a:pt x="399500" y="38100"/>
                </a:lnTo>
                <a:lnTo>
                  <a:pt x="380450" y="38099"/>
                </a:lnTo>
                <a:close/>
              </a:path>
              <a:path w="495300" h="114300">
                <a:moveTo>
                  <a:pt x="380450" y="0"/>
                </a:moveTo>
                <a:lnTo>
                  <a:pt x="380450" y="38099"/>
                </a:lnTo>
                <a:lnTo>
                  <a:pt x="399500" y="38100"/>
                </a:lnTo>
                <a:lnTo>
                  <a:pt x="399500" y="76200"/>
                </a:lnTo>
                <a:lnTo>
                  <a:pt x="456652" y="76198"/>
                </a:lnTo>
                <a:lnTo>
                  <a:pt x="494750" y="57150"/>
                </a:lnTo>
                <a:lnTo>
                  <a:pt x="380450" y="0"/>
                </a:lnTo>
                <a:close/>
              </a:path>
              <a:path w="495300" h="114300">
                <a:moveTo>
                  <a:pt x="0" y="38098"/>
                </a:moveTo>
                <a:lnTo>
                  <a:pt x="0" y="76198"/>
                </a:lnTo>
                <a:lnTo>
                  <a:pt x="380450" y="76199"/>
                </a:lnTo>
                <a:lnTo>
                  <a:pt x="380450" y="38099"/>
                </a:lnTo>
                <a:lnTo>
                  <a:pt x="0" y="38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46137" y="3100152"/>
            <a:ext cx="495300" cy="114300"/>
          </a:xfrm>
          <a:custGeom>
            <a:avLst/>
            <a:gdLst/>
            <a:ahLst/>
            <a:cxnLst/>
            <a:rect l="l" t="t" r="r" b="b"/>
            <a:pathLst>
              <a:path w="495300" h="114300">
                <a:moveTo>
                  <a:pt x="380782" y="0"/>
                </a:moveTo>
                <a:lnTo>
                  <a:pt x="380617" y="38098"/>
                </a:lnTo>
                <a:lnTo>
                  <a:pt x="399666" y="38181"/>
                </a:lnTo>
                <a:lnTo>
                  <a:pt x="399501" y="76281"/>
                </a:lnTo>
                <a:lnTo>
                  <a:pt x="380451" y="76281"/>
                </a:lnTo>
                <a:lnTo>
                  <a:pt x="380286" y="114298"/>
                </a:lnTo>
                <a:lnTo>
                  <a:pt x="457152" y="76281"/>
                </a:lnTo>
                <a:lnTo>
                  <a:pt x="399501" y="76281"/>
                </a:lnTo>
                <a:lnTo>
                  <a:pt x="457318" y="76198"/>
                </a:lnTo>
                <a:lnTo>
                  <a:pt x="494833" y="57644"/>
                </a:lnTo>
                <a:lnTo>
                  <a:pt x="380782" y="0"/>
                </a:lnTo>
                <a:close/>
              </a:path>
              <a:path w="495300" h="114300">
                <a:moveTo>
                  <a:pt x="380617" y="38098"/>
                </a:moveTo>
                <a:lnTo>
                  <a:pt x="380451" y="76198"/>
                </a:lnTo>
                <a:lnTo>
                  <a:pt x="399501" y="76281"/>
                </a:lnTo>
                <a:lnTo>
                  <a:pt x="399666" y="38181"/>
                </a:lnTo>
                <a:lnTo>
                  <a:pt x="380617" y="38098"/>
                </a:lnTo>
                <a:close/>
              </a:path>
              <a:path w="495300" h="114300">
                <a:moveTo>
                  <a:pt x="165" y="36450"/>
                </a:moveTo>
                <a:lnTo>
                  <a:pt x="0" y="74550"/>
                </a:lnTo>
                <a:lnTo>
                  <a:pt x="380451" y="76198"/>
                </a:lnTo>
                <a:lnTo>
                  <a:pt x="380617" y="38098"/>
                </a:lnTo>
                <a:lnTo>
                  <a:pt x="165" y="36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01750" y="3586340"/>
            <a:ext cx="832485" cy="739775"/>
          </a:xfrm>
          <a:custGeom>
            <a:avLst/>
            <a:gdLst/>
            <a:ahLst/>
            <a:cxnLst/>
            <a:rect l="l" t="t" r="r" b="b"/>
            <a:pathLst>
              <a:path w="832485" h="739775">
                <a:moveTo>
                  <a:pt x="47729" y="621122"/>
                </a:moveTo>
                <a:lnTo>
                  <a:pt x="0" y="739667"/>
                </a:lnTo>
                <a:lnTo>
                  <a:pt x="123471" y="706723"/>
                </a:lnTo>
                <a:lnTo>
                  <a:pt x="109394" y="690813"/>
                </a:lnTo>
                <a:lnTo>
                  <a:pt x="83958" y="690813"/>
                </a:lnTo>
                <a:lnTo>
                  <a:pt x="58710" y="662280"/>
                </a:lnTo>
                <a:lnTo>
                  <a:pt x="72977" y="649657"/>
                </a:lnTo>
                <a:lnTo>
                  <a:pt x="47729" y="621122"/>
                </a:lnTo>
                <a:close/>
              </a:path>
              <a:path w="832485" h="739775">
                <a:moveTo>
                  <a:pt x="72977" y="649657"/>
                </a:moveTo>
                <a:lnTo>
                  <a:pt x="58710" y="662280"/>
                </a:lnTo>
                <a:lnTo>
                  <a:pt x="83958" y="690813"/>
                </a:lnTo>
                <a:lnTo>
                  <a:pt x="98224" y="678190"/>
                </a:lnTo>
                <a:lnTo>
                  <a:pt x="72977" y="649657"/>
                </a:lnTo>
                <a:close/>
              </a:path>
              <a:path w="832485" h="739775">
                <a:moveTo>
                  <a:pt x="98224" y="678190"/>
                </a:moveTo>
                <a:lnTo>
                  <a:pt x="83958" y="690813"/>
                </a:lnTo>
                <a:lnTo>
                  <a:pt x="109394" y="690813"/>
                </a:lnTo>
                <a:lnTo>
                  <a:pt x="98224" y="678190"/>
                </a:lnTo>
                <a:close/>
              </a:path>
              <a:path w="832485" h="739775">
                <a:moveTo>
                  <a:pt x="807184" y="0"/>
                </a:moveTo>
                <a:lnTo>
                  <a:pt x="72977" y="649657"/>
                </a:lnTo>
                <a:lnTo>
                  <a:pt x="98224" y="678190"/>
                </a:lnTo>
                <a:lnTo>
                  <a:pt x="832431" y="28533"/>
                </a:lnTo>
                <a:lnTo>
                  <a:pt x="807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5800" y="1514855"/>
            <a:ext cx="1152144" cy="9723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2752" y="1615439"/>
            <a:ext cx="1158239" cy="8412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40971" y="1542495"/>
            <a:ext cx="1060780" cy="8793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40971" y="1542494"/>
            <a:ext cx="1061085" cy="879475"/>
          </a:xfrm>
          <a:custGeom>
            <a:avLst/>
            <a:gdLst/>
            <a:ahLst/>
            <a:cxnLst/>
            <a:rect l="l" t="t" r="r" b="b"/>
            <a:pathLst>
              <a:path w="1061085" h="879475">
                <a:moveTo>
                  <a:pt x="0" y="0"/>
                </a:moveTo>
                <a:lnTo>
                  <a:pt x="1060780" y="0"/>
                </a:lnTo>
                <a:lnTo>
                  <a:pt x="1060780" y="879376"/>
                </a:lnTo>
                <a:lnTo>
                  <a:pt x="0" y="87937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95800" y="2691383"/>
            <a:ext cx="1152144" cy="9662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8096" y="2788920"/>
            <a:ext cx="987551" cy="8412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40970" y="2719081"/>
            <a:ext cx="1060780" cy="87314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540970" y="2719081"/>
            <a:ext cx="1061085" cy="873760"/>
          </a:xfrm>
          <a:prstGeom prst="rect">
            <a:avLst/>
          </a:prstGeom>
          <a:ln w="9525">
            <a:solidFill>
              <a:srgbClr val="006FC5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sz="1800" dirty="0">
                <a:latin typeface="Trebuchet MS"/>
                <a:cs typeface="Trebuchet MS"/>
              </a:rPr>
              <a:t>L0</a:t>
            </a: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800" spc="-5" dirty="0">
                <a:latin typeface="Trebuchet MS"/>
                <a:cs typeface="Trebuchet MS"/>
              </a:rPr>
              <a:t>Inputs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95800" y="3861815"/>
            <a:ext cx="1152144" cy="96621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86655" y="3959352"/>
            <a:ext cx="1167384" cy="8382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40970" y="3889435"/>
            <a:ext cx="1060780" cy="87314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540970" y="3889435"/>
            <a:ext cx="1061085" cy="873760"/>
          </a:xfrm>
          <a:prstGeom prst="rect">
            <a:avLst/>
          </a:prstGeom>
          <a:ln w="9525">
            <a:solidFill>
              <a:srgbClr val="00744F"/>
            </a:solidFill>
          </a:ln>
        </p:spPr>
        <p:txBody>
          <a:bodyPr vert="horz" wrap="square" lIns="0" tIns="149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75"/>
              </a:spcBef>
            </a:pPr>
            <a:r>
              <a:rPr sz="1800" dirty="0">
                <a:latin typeface="Trebuchet MS"/>
                <a:cs typeface="Trebuchet MS"/>
              </a:rPr>
              <a:t>L0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latin typeface="Trebuchet MS"/>
                <a:cs typeface="Trebuchet MS"/>
              </a:rPr>
              <a:t>Outputs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731264" y="1508760"/>
            <a:ext cx="2356104" cy="9723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25039" y="1542288"/>
            <a:ext cx="1368552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78788" y="1535088"/>
            <a:ext cx="2263140" cy="8793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78788" y="1535088"/>
            <a:ext cx="2263140" cy="879475"/>
          </a:xfrm>
          <a:custGeom>
            <a:avLst/>
            <a:gdLst/>
            <a:ahLst/>
            <a:cxnLst/>
            <a:rect l="l" t="t" r="r" b="b"/>
            <a:pathLst>
              <a:path w="2263140" h="879475">
                <a:moveTo>
                  <a:pt x="0" y="0"/>
                </a:moveTo>
                <a:lnTo>
                  <a:pt x="2263140" y="0"/>
                </a:lnTo>
                <a:lnTo>
                  <a:pt x="2263140" y="879376"/>
                </a:lnTo>
                <a:lnTo>
                  <a:pt x="0" y="87937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780934" y="1539864"/>
            <a:ext cx="2263140" cy="879475"/>
          </a:xfrm>
          <a:prstGeom prst="rect">
            <a:avLst/>
          </a:prstGeom>
          <a:ln w="13817">
            <a:solidFill>
              <a:srgbClr val="74311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algn="ctr">
              <a:lnSpc>
                <a:spcPts val="2630"/>
              </a:lnSpc>
              <a:spcBef>
                <a:spcPts val="720"/>
              </a:spcBef>
            </a:pPr>
            <a:r>
              <a:rPr sz="2200" spc="-30" dirty="0">
                <a:latin typeface="Trebuchet MS"/>
                <a:cs typeface="Trebuchet MS"/>
              </a:rPr>
              <a:t>L1</a:t>
            </a:r>
            <a:endParaRPr sz="2200" dirty="0">
              <a:latin typeface="Trebuchet MS"/>
              <a:cs typeface="Trebuchet MS"/>
            </a:endParaRPr>
          </a:p>
          <a:p>
            <a:pPr algn="ctr">
              <a:lnSpc>
                <a:spcPts val="2630"/>
              </a:lnSpc>
            </a:pPr>
            <a:r>
              <a:rPr sz="2200" spc="-35" dirty="0">
                <a:latin typeface="Trebuchet MS"/>
                <a:cs typeface="Trebuchet MS"/>
              </a:rPr>
              <a:t>Weights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740407" y="2679192"/>
            <a:ext cx="2356104" cy="9662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37816" y="2706623"/>
            <a:ext cx="1161287" cy="9936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87246" y="2704802"/>
            <a:ext cx="2263140" cy="87314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87246" y="2704802"/>
            <a:ext cx="2263140" cy="873760"/>
          </a:xfrm>
          <a:custGeom>
            <a:avLst/>
            <a:gdLst/>
            <a:ahLst/>
            <a:cxnLst/>
            <a:rect l="l" t="t" r="r" b="b"/>
            <a:pathLst>
              <a:path w="2263140" h="873760">
                <a:moveTo>
                  <a:pt x="0" y="0"/>
                </a:moveTo>
                <a:lnTo>
                  <a:pt x="2263140" y="0"/>
                </a:lnTo>
                <a:lnTo>
                  <a:pt x="2263140" y="873141"/>
                </a:lnTo>
                <a:lnTo>
                  <a:pt x="0" y="87314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532260" y="2786379"/>
            <a:ext cx="775335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15"/>
              </a:lnSpc>
              <a:spcBef>
                <a:spcPts val="100"/>
              </a:spcBef>
            </a:pPr>
            <a:r>
              <a:rPr sz="2200" spc="-30" dirty="0">
                <a:latin typeface="Trebuchet MS"/>
                <a:cs typeface="Trebuchet MS"/>
              </a:rPr>
              <a:t>L1</a:t>
            </a:r>
            <a:endParaRPr sz="2200">
              <a:latin typeface="Trebuchet MS"/>
              <a:cs typeface="Trebuchet MS"/>
            </a:endParaRPr>
          </a:p>
          <a:p>
            <a:pPr algn="ctr">
              <a:lnSpc>
                <a:spcPts val="2615"/>
              </a:lnSpc>
            </a:pPr>
            <a:r>
              <a:rPr sz="2200" b="1" spc="-50" dirty="0">
                <a:latin typeface="Trebuchet MS"/>
                <a:cs typeface="Trebuchet MS"/>
              </a:rPr>
              <a:t>I</a:t>
            </a:r>
            <a:r>
              <a:rPr sz="2200" b="1" spc="-100" dirty="0">
                <a:latin typeface="Trebuchet MS"/>
                <a:cs typeface="Trebuchet MS"/>
              </a:rPr>
              <a:t>n</a:t>
            </a:r>
            <a:r>
              <a:rPr sz="2200" b="1" spc="-90" dirty="0">
                <a:latin typeface="Trebuchet MS"/>
                <a:cs typeface="Trebuchet MS"/>
              </a:rPr>
              <a:t>p</a:t>
            </a:r>
            <a:r>
              <a:rPr sz="2200" b="1" spc="-130" dirty="0">
                <a:latin typeface="Trebuchet MS"/>
                <a:cs typeface="Trebuchet MS"/>
              </a:rPr>
              <a:t>u</a:t>
            </a:r>
            <a:r>
              <a:rPr sz="2200" b="1" spc="-15" dirty="0">
                <a:latin typeface="Trebuchet MS"/>
                <a:cs typeface="Trebuchet MS"/>
              </a:rPr>
              <a:t>t</a:t>
            </a:r>
            <a:r>
              <a:rPr sz="2200" b="1" spc="-60" dirty="0">
                <a:latin typeface="Trebuchet MS"/>
                <a:cs typeface="Trebuchet MS"/>
              </a:rPr>
              <a:t>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40407" y="3858767"/>
            <a:ext cx="2356104" cy="96621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28088" y="3889247"/>
            <a:ext cx="1380743" cy="99059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87246" y="3886319"/>
            <a:ext cx="2263140" cy="87314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87246" y="3886319"/>
            <a:ext cx="2263140" cy="873760"/>
          </a:xfrm>
          <a:custGeom>
            <a:avLst/>
            <a:gdLst/>
            <a:ahLst/>
            <a:cxnLst/>
            <a:rect l="l" t="t" r="r" b="b"/>
            <a:pathLst>
              <a:path w="2263140" h="873760">
                <a:moveTo>
                  <a:pt x="0" y="0"/>
                </a:moveTo>
                <a:lnTo>
                  <a:pt x="2263140" y="0"/>
                </a:lnTo>
                <a:lnTo>
                  <a:pt x="2263140" y="873141"/>
                </a:lnTo>
                <a:lnTo>
                  <a:pt x="0" y="87314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423516" y="3969004"/>
            <a:ext cx="99314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15"/>
              </a:lnSpc>
              <a:spcBef>
                <a:spcPts val="100"/>
              </a:spcBef>
            </a:pPr>
            <a:r>
              <a:rPr sz="2200" spc="-30" dirty="0">
                <a:latin typeface="Trebuchet MS"/>
                <a:cs typeface="Trebuchet MS"/>
              </a:rPr>
              <a:t>L1</a:t>
            </a:r>
            <a:endParaRPr sz="2200">
              <a:latin typeface="Trebuchet MS"/>
              <a:cs typeface="Trebuchet MS"/>
            </a:endParaRPr>
          </a:p>
          <a:p>
            <a:pPr algn="ctr">
              <a:lnSpc>
                <a:spcPts val="2615"/>
              </a:lnSpc>
            </a:pPr>
            <a:r>
              <a:rPr sz="2200" spc="-25" dirty="0">
                <a:latin typeface="Trebuchet MS"/>
                <a:cs typeface="Trebuchet MS"/>
              </a:rPr>
              <a:t>Outputs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7B9EE68-F762-3347-81B3-28D4A32F10D9}"/>
              </a:ext>
            </a:extLst>
          </p:cNvPr>
          <p:cNvSpPr/>
          <p:nvPr/>
        </p:nvSpPr>
        <p:spPr>
          <a:xfrm>
            <a:off x="2314714" y="1684878"/>
            <a:ext cx="5486400" cy="6591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en-US" dirty="0">
                <a:latin typeface="Trebuchet MS"/>
                <a:cs typeface="Trebuchet MS"/>
              </a:rPr>
              <a:t>L0</a:t>
            </a: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lang="en-US" spc="-5" dirty="0">
                <a:latin typeface="Trebuchet MS"/>
                <a:cs typeface="Trebuchet MS"/>
              </a:rPr>
              <a:t>Weights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FC22CDE-88E6-1843-9BC9-13D878C8463D}"/>
              </a:ext>
            </a:extLst>
          </p:cNvPr>
          <p:cNvSpPr/>
          <p:nvPr/>
        </p:nvSpPr>
        <p:spPr>
          <a:xfrm>
            <a:off x="6544469" y="298328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rebuchet MS"/>
                <a:cs typeface="Trebuchet MS"/>
              </a:rPr>
              <a:t>MAC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5928" y="5831840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05050"/>
                </a:solidFill>
                <a:latin typeface="Trebuchet MS"/>
                <a:cs typeface="Trebuchet MS"/>
              </a:rPr>
              <a:t>22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9000" y="636523"/>
            <a:ext cx="66554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1-D </a:t>
            </a:r>
            <a:r>
              <a:rPr spc="-5" dirty="0"/>
              <a:t>CONVOLUTION </a:t>
            </a:r>
            <a:r>
              <a:rPr dirty="0"/>
              <a:t>–</a:t>
            </a:r>
            <a:r>
              <a:rPr spc="-45" dirty="0"/>
              <a:t> </a:t>
            </a:r>
            <a:r>
              <a:rPr spc="-5" dirty="0"/>
              <a:t>BUFFERED</a:t>
            </a:r>
          </a:p>
        </p:txBody>
      </p:sp>
      <p:sp>
        <p:nvSpPr>
          <p:cNvPr id="6" name="object 6"/>
          <p:cNvSpPr/>
          <p:nvPr/>
        </p:nvSpPr>
        <p:spPr>
          <a:xfrm>
            <a:off x="2033016" y="1545336"/>
            <a:ext cx="798576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0791" y="1572952"/>
            <a:ext cx="704293" cy="215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0790" y="1572952"/>
            <a:ext cx="704850" cy="215265"/>
          </a:xfrm>
          <a:custGeom>
            <a:avLst/>
            <a:gdLst/>
            <a:ahLst/>
            <a:cxnLst/>
            <a:rect l="l" t="t" r="r" b="b"/>
            <a:pathLst>
              <a:path w="704850" h="215264">
                <a:moveTo>
                  <a:pt x="0" y="0"/>
                </a:moveTo>
                <a:lnTo>
                  <a:pt x="704294" y="0"/>
                </a:lnTo>
                <a:lnTo>
                  <a:pt x="704294" y="215190"/>
                </a:lnTo>
                <a:lnTo>
                  <a:pt x="0" y="21519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26619" y="1876044"/>
            <a:ext cx="111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32047" y="1545336"/>
            <a:ext cx="2535936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78659" y="1572952"/>
            <a:ext cx="2442608" cy="236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8659" y="1572952"/>
            <a:ext cx="2442845" cy="236220"/>
          </a:xfrm>
          <a:custGeom>
            <a:avLst/>
            <a:gdLst/>
            <a:ahLst/>
            <a:cxnLst/>
            <a:rect l="l" t="t" r="r" b="b"/>
            <a:pathLst>
              <a:path w="2442845" h="236219">
                <a:moveTo>
                  <a:pt x="0" y="0"/>
                </a:moveTo>
                <a:lnTo>
                  <a:pt x="2442609" y="0"/>
                </a:lnTo>
                <a:lnTo>
                  <a:pt x="2442609" y="236179"/>
                </a:lnTo>
                <a:lnTo>
                  <a:pt x="0" y="2361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78687" y="1876044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X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19671" y="1545336"/>
            <a:ext cx="2532887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64762" y="1571881"/>
            <a:ext cx="2442608" cy="236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4762" y="1571881"/>
            <a:ext cx="2442845" cy="236220"/>
          </a:xfrm>
          <a:custGeom>
            <a:avLst/>
            <a:gdLst/>
            <a:ahLst/>
            <a:cxnLst/>
            <a:rect l="l" t="t" r="r" b="b"/>
            <a:pathLst>
              <a:path w="2442845" h="236219">
                <a:moveTo>
                  <a:pt x="0" y="0"/>
                </a:moveTo>
                <a:lnTo>
                  <a:pt x="2442609" y="0"/>
                </a:lnTo>
                <a:lnTo>
                  <a:pt x="2442609" y="236179"/>
                </a:lnTo>
                <a:lnTo>
                  <a:pt x="0" y="2361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86372" y="1876044"/>
            <a:ext cx="12833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X’ 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r>
              <a:rPr sz="1400" spc="-70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X-ceil(X/2)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30671" y="1284732"/>
            <a:ext cx="59112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0915" algn="l"/>
                <a:tab pos="5253990" algn="l"/>
              </a:tabLst>
            </a:pPr>
            <a:r>
              <a:rPr sz="1400" spc="-35" dirty="0">
                <a:solidFill>
                  <a:srgbClr val="505050"/>
                </a:solidFill>
                <a:latin typeface="Trebuchet MS"/>
                <a:cs typeface="Trebuchet MS"/>
              </a:rPr>
              <a:t>W</a:t>
            </a:r>
            <a:r>
              <a:rPr sz="1400" spc="25" dirty="0">
                <a:solidFill>
                  <a:srgbClr val="505050"/>
                </a:solidFill>
                <a:latin typeface="Trebuchet MS"/>
                <a:cs typeface="Trebuchet MS"/>
              </a:rPr>
              <a:t>e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ght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	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npu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	</a:t>
            </a:r>
            <a:r>
              <a:rPr sz="1400" spc="30" dirty="0">
                <a:solidFill>
                  <a:srgbClr val="505050"/>
                </a:solidFill>
                <a:latin typeface="Trebuchet MS"/>
                <a:cs typeface="Trebuchet MS"/>
              </a:rPr>
              <a:t>O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98161" y="1551940"/>
            <a:ext cx="1282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*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42591" y="1497076"/>
            <a:ext cx="1720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91511" y="2157983"/>
            <a:ext cx="6665976" cy="40111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01239" y="2139695"/>
            <a:ext cx="4773168" cy="40294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20277" y="2189453"/>
            <a:ext cx="6552944" cy="39153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79535" y="5809488"/>
            <a:ext cx="295655" cy="2956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20277" y="2189453"/>
            <a:ext cx="6553200" cy="3915410"/>
          </a:xfrm>
          <a:custGeom>
            <a:avLst/>
            <a:gdLst/>
            <a:ahLst/>
            <a:cxnLst/>
            <a:rect l="l" t="t" r="r" b="b"/>
            <a:pathLst>
              <a:path w="6553200" h="3915410">
                <a:moveTo>
                  <a:pt x="6259417" y="3915317"/>
                </a:moveTo>
                <a:lnTo>
                  <a:pt x="6318117" y="3680489"/>
                </a:lnTo>
                <a:lnTo>
                  <a:pt x="6552945" y="3621789"/>
                </a:lnTo>
                <a:lnTo>
                  <a:pt x="6259417" y="3915317"/>
                </a:lnTo>
                <a:lnTo>
                  <a:pt x="0" y="3915317"/>
                </a:lnTo>
                <a:lnTo>
                  <a:pt x="0" y="0"/>
                </a:lnTo>
                <a:lnTo>
                  <a:pt x="6552945" y="0"/>
                </a:lnTo>
                <a:lnTo>
                  <a:pt x="6552945" y="362178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54465" y="2209291"/>
            <a:ext cx="1280160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int</a:t>
            </a:r>
            <a:r>
              <a:rPr sz="1800" spc="-100" dirty="0">
                <a:solidFill>
                  <a:srgbClr val="9900F8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[X];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int</a:t>
            </a:r>
            <a:r>
              <a:rPr sz="1800" spc="-100" dirty="0">
                <a:solidFill>
                  <a:srgbClr val="9900F8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[S];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int</a:t>
            </a:r>
            <a:r>
              <a:rPr sz="1800" spc="-90" dirty="0">
                <a:solidFill>
                  <a:srgbClr val="9900F8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latin typeface="Consolas"/>
                <a:cs typeface="Consolas"/>
              </a:rPr>
              <a:t>[X’];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10240" y="2209291"/>
            <a:ext cx="2534285" cy="84581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130175">
              <a:lnSpc>
                <a:spcPct val="102200"/>
              </a:lnSpc>
              <a:spcBef>
                <a:spcPts val="50"/>
              </a:spcBef>
            </a:pP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#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Input</a:t>
            </a:r>
            <a:r>
              <a:rPr sz="1800" spc="-105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activations 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#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Filter</a:t>
            </a:r>
            <a:r>
              <a:rPr sz="1800" spc="-5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Weights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#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Output</a:t>
            </a:r>
            <a:r>
              <a:rPr sz="1800" spc="-10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activations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54465" y="3300476"/>
            <a:ext cx="4415155" cy="2778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// Level</a:t>
            </a:r>
            <a:r>
              <a:rPr sz="1800" spc="-15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1</a:t>
            </a:r>
            <a:endParaRPr sz="1800">
              <a:latin typeface="Consolas"/>
              <a:cs typeface="Consolas"/>
            </a:endParaRPr>
          </a:p>
          <a:p>
            <a:pPr marL="263525" marR="506730" indent="-250825">
              <a:lnSpc>
                <a:spcPct val="102200"/>
              </a:lnSpc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X’1;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S1;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514350">
              <a:lnSpc>
                <a:spcPts val="2090"/>
              </a:lnSpc>
            </a:pP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// Level</a:t>
            </a:r>
            <a:r>
              <a:rPr sz="1800" spc="-15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0</a:t>
            </a:r>
            <a:endParaRPr sz="1800">
              <a:latin typeface="Consolas"/>
              <a:cs typeface="Consolas"/>
            </a:endParaRPr>
          </a:p>
          <a:p>
            <a:pPr marL="765175" marR="5080" indent="-250825">
              <a:lnSpc>
                <a:spcPts val="2090"/>
              </a:lnSpc>
              <a:spcBef>
                <a:spcPts val="17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X’0;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S0;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266825" marR="882650">
              <a:lnSpc>
                <a:spcPts val="2210"/>
              </a:lnSpc>
              <a:spcBef>
                <a:spcPts val="20"/>
              </a:spcBef>
            </a:pP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x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800" dirty="0">
                <a:latin typeface="Consolas"/>
                <a:cs typeface="Consolas"/>
              </a:rPr>
              <a:t>* </a:t>
            </a:r>
            <a:r>
              <a:rPr sz="1800" spc="-5" dirty="0">
                <a:latin typeface="Consolas"/>
                <a:cs typeface="Consolas"/>
              </a:rPr>
              <a:t>X’0 </a:t>
            </a:r>
            <a:r>
              <a:rPr sz="1800" dirty="0">
                <a:latin typeface="Consolas"/>
                <a:cs typeface="Consolas"/>
              </a:rPr>
              <a:t>+</a:t>
            </a:r>
            <a:r>
              <a:rPr sz="1800" spc="-114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x0; 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s </a:t>
            </a:r>
            <a:r>
              <a:rPr sz="1800" dirty="0"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r1 </a:t>
            </a:r>
            <a:r>
              <a:rPr sz="1800" dirty="0">
                <a:latin typeface="Consolas"/>
                <a:cs typeface="Consolas"/>
              </a:rPr>
              <a:t>* </a:t>
            </a:r>
            <a:r>
              <a:rPr sz="1800" spc="-5" dirty="0">
                <a:latin typeface="Consolas"/>
                <a:cs typeface="Consolas"/>
              </a:rPr>
              <a:t>R0 </a:t>
            </a:r>
            <a:r>
              <a:rPr sz="1800" dirty="0">
                <a:latin typeface="Consolas"/>
                <a:cs typeface="Consolas"/>
              </a:rPr>
              <a:t>+</a:t>
            </a:r>
            <a:r>
              <a:rPr sz="1800" spc="-105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r0;</a:t>
            </a:r>
            <a:endParaRPr sz="1800">
              <a:latin typeface="Consolas"/>
              <a:cs typeface="Consolas"/>
            </a:endParaRPr>
          </a:p>
          <a:p>
            <a:pPr marL="1266825">
              <a:lnSpc>
                <a:spcPts val="2005"/>
              </a:lnSpc>
            </a:pP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</a:t>
            </a:r>
            <a:r>
              <a:rPr sz="1800" spc="-5" dirty="0">
                <a:latin typeface="Consolas"/>
                <a:cs typeface="Consolas"/>
              </a:rPr>
              <a:t>] +=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x+s</a:t>
            </a:r>
            <a:r>
              <a:rPr sz="1800" spc="-5" dirty="0">
                <a:latin typeface="Consolas"/>
                <a:cs typeface="Consolas"/>
              </a:rPr>
              <a:t>] </a:t>
            </a:r>
            <a:r>
              <a:rPr sz="1800" dirty="0">
                <a:latin typeface="Consolas"/>
                <a:cs typeface="Consolas"/>
              </a:rPr>
              <a:t>*</a:t>
            </a:r>
            <a:r>
              <a:rPr sz="1800" spc="-55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latin typeface="Consolas"/>
                <a:cs typeface="Consolas"/>
              </a:rPr>
              <a:t>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92568" y="2834639"/>
            <a:ext cx="1868424" cy="1411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692535" y="2968244"/>
            <a:ext cx="16668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Note X’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and S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are factored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so:  X’0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X’1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=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X’  S0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S1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636523"/>
            <a:ext cx="6402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ENERGY COSTS </a:t>
            </a:r>
            <a:r>
              <a:rPr dirty="0"/>
              <a:t>OF A</a:t>
            </a:r>
            <a:r>
              <a:rPr spc="-45" dirty="0"/>
              <a:t> </a:t>
            </a:r>
            <a:r>
              <a:rPr spc="-5" dirty="0"/>
              <a:t>MAPPING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7996" y="4298188"/>
            <a:ext cx="4783455" cy="15894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dirty="0">
                <a:latin typeface="Trebuchet MS"/>
                <a:cs typeface="Trebuchet MS"/>
              </a:rPr>
              <a:t>Energy of a </a:t>
            </a:r>
            <a:r>
              <a:rPr sz="1600" spc="-5" dirty="0">
                <a:latin typeface="Trebuchet MS"/>
                <a:cs typeface="Trebuchet MS"/>
              </a:rPr>
              <a:t>buffer access </a:t>
            </a:r>
            <a:r>
              <a:rPr sz="1600" dirty="0">
                <a:latin typeface="Trebuchet MS"/>
                <a:cs typeface="Trebuchet MS"/>
              </a:rPr>
              <a:t>is a </a:t>
            </a:r>
            <a:r>
              <a:rPr sz="1600" spc="-5" dirty="0">
                <a:latin typeface="Trebuchet MS"/>
                <a:cs typeface="Trebuchet MS"/>
              </a:rPr>
              <a:t>function </a:t>
            </a:r>
            <a:r>
              <a:rPr sz="1600" dirty="0">
                <a:latin typeface="Trebuchet MS"/>
                <a:cs typeface="Trebuchet MS"/>
              </a:rPr>
              <a:t>of the size of  </a:t>
            </a:r>
            <a:r>
              <a:rPr sz="1600" spc="-5" dirty="0">
                <a:latin typeface="Trebuchet MS"/>
                <a:cs typeface="Trebuchet MS"/>
              </a:rPr>
              <a:t>the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buffer</a:t>
            </a:r>
            <a:endParaRPr sz="1600">
              <a:latin typeface="Trebuchet MS"/>
              <a:cs typeface="Trebuchet MS"/>
            </a:endParaRPr>
          </a:p>
          <a:p>
            <a:pPr marL="12700" marR="610235">
              <a:lnSpc>
                <a:spcPts val="1700"/>
              </a:lnSpc>
              <a:spcBef>
                <a:spcPts val="894"/>
              </a:spcBef>
            </a:pPr>
            <a:r>
              <a:rPr sz="1600" spc="-5" dirty="0">
                <a:latin typeface="Trebuchet MS"/>
                <a:cs typeface="Trebuchet MS"/>
              </a:rPr>
              <a:t>Each buffer level’s energy </a:t>
            </a:r>
            <a:r>
              <a:rPr sz="1600" dirty="0">
                <a:latin typeface="Trebuchet MS"/>
                <a:cs typeface="Trebuchet MS"/>
              </a:rPr>
              <a:t>is </a:t>
            </a:r>
            <a:r>
              <a:rPr sz="1600" spc="-5" dirty="0">
                <a:latin typeface="Trebuchet MS"/>
                <a:cs typeface="Trebuchet MS"/>
              </a:rPr>
              <a:t>proportional </a:t>
            </a:r>
            <a:r>
              <a:rPr sz="1600" dirty="0">
                <a:latin typeface="Trebuchet MS"/>
                <a:cs typeface="Trebuchet MS"/>
              </a:rPr>
              <a:t>the  </a:t>
            </a:r>
            <a:r>
              <a:rPr sz="1600" spc="-5" dirty="0">
                <a:latin typeface="Trebuchet MS"/>
                <a:cs typeface="Trebuchet MS"/>
              </a:rPr>
              <a:t>number </a:t>
            </a:r>
            <a:r>
              <a:rPr sz="1600" dirty="0">
                <a:latin typeface="Trebuchet MS"/>
                <a:cs typeface="Trebuchet MS"/>
              </a:rPr>
              <a:t>of </a:t>
            </a:r>
            <a:r>
              <a:rPr sz="1600" spc="-5" dirty="0">
                <a:latin typeface="Trebuchet MS"/>
                <a:cs typeface="Trebuchet MS"/>
              </a:rPr>
              <a:t>accesses at that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level</a:t>
            </a:r>
            <a:endParaRPr sz="1600">
              <a:latin typeface="Trebuchet MS"/>
              <a:cs typeface="Trebuchet MS"/>
            </a:endParaRPr>
          </a:p>
          <a:p>
            <a:pPr marL="583565" marR="418465">
              <a:lnSpc>
                <a:spcPts val="1700"/>
              </a:lnSpc>
              <a:spcBef>
                <a:spcPts val="990"/>
              </a:spcBef>
            </a:pPr>
            <a:r>
              <a:rPr sz="1600" spc="-5" dirty="0">
                <a:latin typeface="Trebuchet MS"/>
                <a:cs typeface="Trebuchet MS"/>
              </a:rPr>
              <a:t>For </a:t>
            </a:r>
            <a:r>
              <a:rPr sz="1600" dirty="0">
                <a:latin typeface="Trebuchet MS"/>
                <a:cs typeface="Trebuchet MS"/>
              </a:rPr>
              <a:t>level 0 </a:t>
            </a:r>
            <a:r>
              <a:rPr sz="1600" spc="-5" dirty="0">
                <a:latin typeface="Trebuchet MS"/>
                <a:cs typeface="Trebuchet MS"/>
              </a:rPr>
              <a:t>that </a:t>
            </a:r>
            <a:r>
              <a:rPr sz="1600" dirty="0">
                <a:latin typeface="Trebuchet MS"/>
                <a:cs typeface="Trebuchet MS"/>
              </a:rPr>
              <a:t>is </a:t>
            </a:r>
            <a:r>
              <a:rPr sz="1600" spc="-5" dirty="0">
                <a:latin typeface="Trebuchet MS"/>
                <a:cs typeface="Trebuchet MS"/>
              </a:rPr>
              <a:t>all </a:t>
            </a:r>
            <a:r>
              <a:rPr sz="1600" dirty="0">
                <a:latin typeface="Trebuchet MS"/>
                <a:cs typeface="Trebuchet MS"/>
              </a:rPr>
              <a:t>the </a:t>
            </a:r>
            <a:r>
              <a:rPr sz="1600" spc="-5" dirty="0">
                <a:latin typeface="Trebuchet MS"/>
                <a:cs typeface="Trebuchet MS"/>
              </a:rPr>
              <a:t>operands </a:t>
            </a:r>
            <a:r>
              <a:rPr sz="1600" dirty="0">
                <a:latin typeface="Trebuchet MS"/>
                <a:cs typeface="Trebuchet MS"/>
              </a:rPr>
              <a:t>to the  </a:t>
            </a:r>
            <a:r>
              <a:rPr sz="1600" spc="-5" dirty="0">
                <a:latin typeface="Trebuchet MS"/>
                <a:cs typeface="Trebuchet MS"/>
              </a:rPr>
              <a:t>Datapath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696" y="4212844"/>
            <a:ext cx="390779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0225" marR="5080" indent="-517525">
              <a:lnSpc>
                <a:spcPct val="135000"/>
              </a:lnSpc>
              <a:spcBef>
                <a:spcPts val="100"/>
              </a:spcBef>
            </a:pPr>
            <a:r>
              <a:rPr sz="1600" spc="-5" dirty="0">
                <a:latin typeface="Trebuchet MS"/>
                <a:cs typeface="Trebuchet MS"/>
              </a:rPr>
              <a:t>For </a:t>
            </a:r>
            <a:r>
              <a:rPr sz="1600" dirty="0">
                <a:latin typeface="Trebuchet MS"/>
                <a:cs typeface="Trebuchet MS"/>
              </a:rPr>
              <a:t>level </a:t>
            </a:r>
            <a:r>
              <a:rPr sz="1600" spc="-5" dirty="0">
                <a:latin typeface="Trebuchet MS"/>
                <a:cs typeface="Trebuchet MS"/>
              </a:rPr>
              <a:t>L&gt;0 </a:t>
            </a:r>
            <a:r>
              <a:rPr sz="1600" dirty="0">
                <a:latin typeface="Trebuchet MS"/>
                <a:cs typeface="Trebuchet MS"/>
              </a:rPr>
              <a:t>there </a:t>
            </a:r>
            <a:r>
              <a:rPr sz="1600" spc="-5" dirty="0">
                <a:latin typeface="Trebuchet MS"/>
                <a:cs typeface="Trebuchet MS"/>
              </a:rPr>
              <a:t>are </a:t>
            </a:r>
            <a:r>
              <a:rPr sz="1600" dirty="0">
                <a:latin typeface="Trebuchet MS"/>
                <a:cs typeface="Trebuchet MS"/>
              </a:rPr>
              <a:t>three </a:t>
            </a:r>
            <a:r>
              <a:rPr sz="1600" spc="-5" dirty="0">
                <a:latin typeface="Trebuchet MS"/>
                <a:cs typeface="Trebuchet MS"/>
              </a:rPr>
              <a:t>components:  </a:t>
            </a:r>
            <a:r>
              <a:rPr sz="1600" dirty="0">
                <a:latin typeface="Trebuchet MS"/>
                <a:cs typeface="Trebuchet MS"/>
              </a:rPr>
              <a:t>Data arriving </a:t>
            </a:r>
            <a:r>
              <a:rPr sz="1600" spc="-5" dirty="0">
                <a:latin typeface="Trebuchet MS"/>
                <a:cs typeface="Trebuchet MS"/>
              </a:rPr>
              <a:t>from </a:t>
            </a:r>
            <a:r>
              <a:rPr sz="1600" dirty="0">
                <a:latin typeface="Trebuchet MS"/>
                <a:cs typeface="Trebuchet MS"/>
              </a:rPr>
              <a:t>level</a:t>
            </a:r>
            <a:r>
              <a:rPr sz="1600" spc="-5" dirty="0">
                <a:latin typeface="Trebuchet MS"/>
                <a:cs typeface="Trebuchet MS"/>
              </a:rPr>
              <a:t> L+1</a:t>
            </a:r>
            <a:endParaRPr sz="1600">
              <a:latin typeface="Trebuchet MS"/>
              <a:cs typeface="Trebuchet MS"/>
            </a:endParaRPr>
          </a:p>
          <a:p>
            <a:pPr marL="530225" marR="38735">
              <a:lnSpc>
                <a:spcPts val="1700"/>
              </a:lnSpc>
              <a:spcBef>
                <a:spcPts val="910"/>
              </a:spcBef>
            </a:pPr>
            <a:r>
              <a:rPr sz="1600" dirty="0">
                <a:latin typeface="Trebuchet MS"/>
                <a:cs typeface="Trebuchet MS"/>
              </a:rPr>
              <a:t>Data </a:t>
            </a:r>
            <a:r>
              <a:rPr sz="1600" spc="-5" dirty="0">
                <a:latin typeface="Trebuchet MS"/>
                <a:cs typeface="Trebuchet MS"/>
              </a:rPr>
              <a:t>that needs </a:t>
            </a:r>
            <a:r>
              <a:rPr sz="1600" dirty="0">
                <a:latin typeface="Trebuchet MS"/>
                <a:cs typeface="Trebuchet MS"/>
              </a:rPr>
              <a:t>to </a:t>
            </a:r>
            <a:r>
              <a:rPr sz="1600" spc="-5" dirty="0">
                <a:latin typeface="Trebuchet MS"/>
                <a:cs typeface="Trebuchet MS"/>
              </a:rPr>
              <a:t>be transferred </a:t>
            </a:r>
            <a:r>
              <a:rPr sz="1600" dirty="0">
                <a:latin typeface="Trebuchet MS"/>
                <a:cs typeface="Trebuchet MS"/>
              </a:rPr>
              <a:t>to  level L-1</a:t>
            </a:r>
            <a:endParaRPr sz="1600">
              <a:latin typeface="Trebuchet MS"/>
              <a:cs typeface="Trebuchet MS"/>
            </a:endParaRPr>
          </a:p>
          <a:p>
            <a:pPr marL="530225">
              <a:lnSpc>
                <a:spcPct val="100000"/>
              </a:lnSpc>
              <a:spcBef>
                <a:spcPts val="775"/>
              </a:spcBef>
            </a:pPr>
            <a:r>
              <a:rPr sz="1600" dirty="0">
                <a:latin typeface="Trebuchet MS"/>
                <a:cs typeface="Trebuchet MS"/>
              </a:rPr>
              <a:t>Data </a:t>
            </a:r>
            <a:r>
              <a:rPr sz="1600" spc="-5" dirty="0">
                <a:latin typeface="Trebuchet MS"/>
                <a:cs typeface="Trebuchet MS"/>
              </a:rPr>
              <a:t>that </a:t>
            </a:r>
            <a:r>
              <a:rPr sz="1600" dirty="0">
                <a:latin typeface="Trebuchet MS"/>
                <a:cs typeface="Trebuchet MS"/>
              </a:rPr>
              <a:t>is returned </a:t>
            </a:r>
            <a:r>
              <a:rPr sz="1600" spc="-5" dirty="0">
                <a:latin typeface="Trebuchet MS"/>
                <a:cs typeface="Trebuchet MS"/>
              </a:rPr>
              <a:t>from </a:t>
            </a:r>
            <a:r>
              <a:rPr sz="1600" dirty="0">
                <a:latin typeface="Trebuchet MS"/>
                <a:cs typeface="Trebuchet MS"/>
              </a:rPr>
              <a:t>level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L-1</a:t>
            </a:r>
            <a:endParaRPr sz="1600">
              <a:latin typeface="Trebuchet MS"/>
              <a:cs typeface="Trebuchet MS"/>
            </a:endParaRPr>
          </a:p>
          <a:p>
            <a:pPr marR="98425" algn="r">
              <a:lnSpc>
                <a:spcPct val="100000"/>
              </a:lnSpc>
              <a:spcBef>
                <a:spcPts val="555"/>
              </a:spcBef>
            </a:pPr>
            <a:r>
              <a:rPr sz="900" spc="-25" dirty="0">
                <a:solidFill>
                  <a:srgbClr val="505050"/>
                </a:solidFill>
                <a:latin typeface="Trebuchet MS"/>
                <a:cs typeface="Trebuchet MS"/>
              </a:rPr>
              <a:t>23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1576" y="1359408"/>
            <a:ext cx="7144511" cy="2072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84832" y="1356360"/>
            <a:ext cx="6620256" cy="2029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1675" y="1389284"/>
            <a:ext cx="7029451" cy="1957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51392" y="3197351"/>
            <a:ext cx="152400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1675" y="1389284"/>
            <a:ext cx="7029450" cy="1957705"/>
          </a:xfrm>
          <a:custGeom>
            <a:avLst/>
            <a:gdLst/>
            <a:ahLst/>
            <a:cxnLst/>
            <a:rect l="l" t="t" r="r" b="b"/>
            <a:pathLst>
              <a:path w="7029450" h="1957704">
                <a:moveTo>
                  <a:pt x="6882689" y="1957648"/>
                </a:moveTo>
                <a:lnTo>
                  <a:pt x="6912040" y="1840237"/>
                </a:lnTo>
                <a:lnTo>
                  <a:pt x="7029451" y="1810886"/>
                </a:lnTo>
                <a:lnTo>
                  <a:pt x="6882689" y="1957648"/>
                </a:lnTo>
                <a:lnTo>
                  <a:pt x="0" y="1957648"/>
                </a:lnTo>
                <a:lnTo>
                  <a:pt x="0" y="0"/>
                </a:lnTo>
                <a:lnTo>
                  <a:pt x="7029451" y="0"/>
                </a:lnTo>
                <a:lnTo>
                  <a:pt x="7029451" y="181088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05863" y="1421891"/>
            <a:ext cx="6326505" cy="177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007450"/>
                </a:solidFill>
                <a:latin typeface="Consolas"/>
                <a:cs typeface="Consolas"/>
              </a:rPr>
              <a:t>// </a:t>
            </a:r>
            <a:r>
              <a:rPr sz="1400" spc="10" dirty="0">
                <a:solidFill>
                  <a:srgbClr val="007450"/>
                </a:solidFill>
                <a:latin typeface="Consolas"/>
                <a:cs typeface="Consolas"/>
              </a:rPr>
              <a:t>Level</a:t>
            </a:r>
            <a:r>
              <a:rPr sz="1400" spc="6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7450"/>
                </a:solidFill>
                <a:latin typeface="Consolas"/>
                <a:cs typeface="Consolas"/>
              </a:rPr>
              <a:t>1</a:t>
            </a:r>
            <a:endParaRPr sz="1400">
              <a:latin typeface="Consolas"/>
              <a:cs typeface="Consolas"/>
            </a:endParaRPr>
          </a:p>
          <a:p>
            <a:pPr marL="212725" marR="3207385" indent="-200025">
              <a:lnSpc>
                <a:spcPct val="101400"/>
              </a:lnSpc>
            </a:pP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X’1;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S1;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400" spc="160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412750">
              <a:lnSpc>
                <a:spcPct val="100000"/>
              </a:lnSpc>
              <a:spcBef>
                <a:spcPts val="25"/>
              </a:spcBef>
            </a:pPr>
            <a:r>
              <a:rPr sz="1400" spc="5" dirty="0">
                <a:solidFill>
                  <a:srgbClr val="007450"/>
                </a:solidFill>
                <a:latin typeface="Consolas"/>
                <a:cs typeface="Consolas"/>
              </a:rPr>
              <a:t>// </a:t>
            </a:r>
            <a:r>
              <a:rPr sz="1400" spc="10" dirty="0">
                <a:solidFill>
                  <a:srgbClr val="007450"/>
                </a:solidFill>
                <a:latin typeface="Consolas"/>
                <a:cs typeface="Consolas"/>
              </a:rPr>
              <a:t>Level</a:t>
            </a:r>
            <a:r>
              <a:rPr sz="1400" spc="6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7450"/>
                </a:solidFill>
                <a:latin typeface="Consolas"/>
                <a:cs typeface="Consolas"/>
              </a:rPr>
              <a:t>0</a:t>
            </a:r>
            <a:endParaRPr sz="1400">
              <a:latin typeface="Consolas"/>
              <a:cs typeface="Consolas"/>
            </a:endParaRPr>
          </a:p>
          <a:p>
            <a:pPr marL="612775" marR="2807335" indent="-200025">
              <a:lnSpc>
                <a:spcPct val="100000"/>
              </a:lnSpc>
              <a:spcBef>
                <a:spcPts val="120"/>
              </a:spcBef>
            </a:pP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X’0;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S0;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400" spc="160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912494">
              <a:lnSpc>
                <a:spcPct val="100000"/>
              </a:lnSpc>
              <a:spcBef>
                <a:spcPts val="20"/>
              </a:spcBef>
            </a:pP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400" spc="10" dirty="0">
                <a:latin typeface="Consolas"/>
                <a:cs typeface="Consolas"/>
              </a:rPr>
              <a:t>*X’0+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400" spc="10" dirty="0">
                <a:latin typeface="Consolas"/>
                <a:cs typeface="Consolas"/>
              </a:rPr>
              <a:t>] </a:t>
            </a:r>
            <a:r>
              <a:rPr sz="1400" spc="5" dirty="0">
                <a:latin typeface="Consolas"/>
                <a:cs typeface="Consolas"/>
              </a:rPr>
              <a:t>+=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400" spc="10" dirty="0">
                <a:latin typeface="Consolas"/>
                <a:cs typeface="Consolas"/>
              </a:rPr>
              <a:t>[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400" spc="10" dirty="0">
                <a:latin typeface="Consolas"/>
                <a:cs typeface="Consolas"/>
              </a:rPr>
              <a:t>*X’0+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400" dirty="0">
                <a:latin typeface="Consolas"/>
                <a:cs typeface="Consolas"/>
              </a:rPr>
              <a:t>+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400" spc="10" dirty="0">
                <a:latin typeface="Consolas"/>
                <a:cs typeface="Consolas"/>
              </a:rPr>
              <a:t>*S0+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400" spc="10" dirty="0">
                <a:latin typeface="Consolas"/>
                <a:cs typeface="Consolas"/>
              </a:rPr>
              <a:t>] </a:t>
            </a:r>
            <a:r>
              <a:rPr sz="1400" dirty="0">
                <a:latin typeface="Consolas"/>
                <a:cs typeface="Consolas"/>
              </a:rPr>
              <a:t>*</a:t>
            </a:r>
            <a:r>
              <a:rPr sz="1400" spc="190" dirty="0">
                <a:latin typeface="Consolas"/>
                <a:cs typeface="Consolas"/>
              </a:rPr>
              <a:t> </a:t>
            </a:r>
            <a:r>
              <a:rPr sz="1400" spc="1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400" spc="15" dirty="0">
                <a:latin typeface="Consolas"/>
                <a:cs typeface="Consolas"/>
              </a:rPr>
              <a:t>[</a:t>
            </a:r>
            <a:r>
              <a:rPr sz="1400" spc="1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400" spc="15" dirty="0">
                <a:latin typeface="Consolas"/>
                <a:cs typeface="Consolas"/>
              </a:rPr>
              <a:t>*S0+</a:t>
            </a:r>
            <a:r>
              <a:rPr sz="1400" spc="1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400" spc="15" dirty="0">
                <a:latin typeface="Consolas"/>
                <a:cs typeface="Consolas"/>
              </a:rPr>
              <a:t>];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60420" y="2987272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6971" y="2987272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17760" y="2987272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35411" y="2987272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34740" y="2987272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0"/>
                </a:moveTo>
                <a:lnTo>
                  <a:pt x="1" y="64769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51291" y="2987272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0"/>
                </a:moveTo>
                <a:lnTo>
                  <a:pt x="1" y="64769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92079" y="2987272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0"/>
                </a:moveTo>
                <a:lnTo>
                  <a:pt x="1" y="64769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09731" y="2987272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0"/>
                </a:moveTo>
                <a:lnTo>
                  <a:pt x="1" y="64769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97579" y="3633796"/>
            <a:ext cx="4423410" cy="369570"/>
          </a:xfrm>
          <a:prstGeom prst="rect">
            <a:avLst/>
          </a:prstGeom>
          <a:ln w="349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20370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latin typeface="Arial"/>
                <a:cs typeface="Arial"/>
              </a:rPr>
              <a:t>Constant over each level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 iteration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5928" y="5831840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05050"/>
                </a:solidFill>
                <a:latin typeface="Trebuchet MS"/>
                <a:cs typeface="Trebuchet MS"/>
              </a:rPr>
              <a:t>24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4200" y="636523"/>
            <a:ext cx="72650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03595" algn="l"/>
              </a:tabLst>
            </a:pPr>
            <a:r>
              <a:rPr spc="5" dirty="0"/>
              <a:t>M</a:t>
            </a:r>
            <a:r>
              <a:rPr spc="-10" dirty="0"/>
              <a:t>A</a:t>
            </a:r>
            <a:r>
              <a:rPr spc="-5" dirty="0"/>
              <a:t>PPIN</a:t>
            </a:r>
            <a:r>
              <a:rPr dirty="0"/>
              <a:t>G -</a:t>
            </a:r>
            <a:r>
              <a:rPr spc="5" dirty="0"/>
              <a:t> W</a:t>
            </a:r>
            <a:r>
              <a:rPr dirty="0"/>
              <a:t>E</a:t>
            </a:r>
            <a:r>
              <a:rPr spc="-5" dirty="0"/>
              <a:t>IG</a:t>
            </a:r>
            <a:r>
              <a:rPr dirty="0"/>
              <a:t>HT </a:t>
            </a:r>
            <a:r>
              <a:rPr spc="-5" dirty="0"/>
              <a:t>ACC</a:t>
            </a:r>
            <a:r>
              <a:rPr dirty="0"/>
              <a:t>E</a:t>
            </a:r>
            <a:r>
              <a:rPr spc="-5" dirty="0"/>
              <a:t>S</a:t>
            </a:r>
            <a:r>
              <a:rPr dirty="0"/>
              <a:t>S	</a:t>
            </a:r>
            <a:r>
              <a:rPr spc="-5" dirty="0"/>
              <a:t>C</a:t>
            </a:r>
            <a:r>
              <a:rPr spc="5" dirty="0"/>
              <a:t>O</a:t>
            </a:r>
            <a:r>
              <a:rPr spc="-5" dirty="0"/>
              <a:t>ST</a:t>
            </a:r>
            <a:r>
              <a:rPr dirty="0"/>
              <a:t>S</a:t>
            </a:r>
          </a:p>
        </p:txBody>
      </p:sp>
      <p:sp>
        <p:nvSpPr>
          <p:cNvPr id="6" name="object 6"/>
          <p:cNvSpPr/>
          <p:nvPr/>
        </p:nvSpPr>
        <p:spPr>
          <a:xfrm>
            <a:off x="1822704" y="1222247"/>
            <a:ext cx="7415783" cy="2069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5960" y="1216152"/>
            <a:ext cx="6821424" cy="2033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1660" y="1251291"/>
            <a:ext cx="7303771" cy="1957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6840" y="3060192"/>
            <a:ext cx="149351" cy="149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51660" y="1251291"/>
            <a:ext cx="7303770" cy="1957705"/>
          </a:xfrm>
          <a:custGeom>
            <a:avLst/>
            <a:gdLst/>
            <a:ahLst/>
            <a:cxnLst/>
            <a:rect l="l" t="t" r="r" b="b"/>
            <a:pathLst>
              <a:path w="7303770" h="1957705">
                <a:moveTo>
                  <a:pt x="7157009" y="1957648"/>
                </a:moveTo>
                <a:lnTo>
                  <a:pt x="7186363" y="1840239"/>
                </a:lnTo>
                <a:lnTo>
                  <a:pt x="7303771" y="1810885"/>
                </a:lnTo>
                <a:lnTo>
                  <a:pt x="7157009" y="1957648"/>
                </a:lnTo>
                <a:lnTo>
                  <a:pt x="0" y="1957648"/>
                </a:lnTo>
                <a:lnTo>
                  <a:pt x="0" y="0"/>
                </a:lnTo>
                <a:lnTo>
                  <a:pt x="7303771" y="0"/>
                </a:lnTo>
                <a:lnTo>
                  <a:pt x="7303771" y="181088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1679" y="3544823"/>
            <a:ext cx="6973824" cy="316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7401" y="3570368"/>
            <a:ext cx="6880595" cy="2243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7401" y="3570368"/>
            <a:ext cx="6880859" cy="224790"/>
          </a:xfrm>
          <a:custGeom>
            <a:avLst/>
            <a:gdLst/>
            <a:ahLst/>
            <a:cxnLst/>
            <a:rect l="l" t="t" r="r" b="b"/>
            <a:pathLst>
              <a:path w="6880859" h="224789">
                <a:moveTo>
                  <a:pt x="0" y="0"/>
                </a:moveTo>
                <a:lnTo>
                  <a:pt x="6880596" y="0"/>
                </a:lnTo>
                <a:lnTo>
                  <a:pt x="6880596" y="224311"/>
                </a:lnTo>
                <a:lnTo>
                  <a:pt x="0" y="22431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5059" y="3885436"/>
            <a:ext cx="960119" cy="114300"/>
          </a:xfrm>
          <a:custGeom>
            <a:avLst/>
            <a:gdLst/>
            <a:ahLst/>
            <a:cxnLst/>
            <a:rect l="l" t="t" r="r" b="b"/>
            <a:pathLst>
              <a:path w="960119" h="114300">
                <a:moveTo>
                  <a:pt x="845819" y="76201"/>
                </a:moveTo>
                <a:lnTo>
                  <a:pt x="845819" y="114301"/>
                </a:lnTo>
                <a:lnTo>
                  <a:pt x="922019" y="76201"/>
                </a:lnTo>
                <a:lnTo>
                  <a:pt x="845819" y="76201"/>
                </a:lnTo>
                <a:close/>
              </a:path>
              <a:path w="960119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960119" h="114300">
                <a:moveTo>
                  <a:pt x="845819" y="38101"/>
                </a:moveTo>
                <a:lnTo>
                  <a:pt x="845819" y="76201"/>
                </a:lnTo>
                <a:lnTo>
                  <a:pt x="864869" y="76201"/>
                </a:lnTo>
                <a:lnTo>
                  <a:pt x="864869" y="38101"/>
                </a:lnTo>
                <a:lnTo>
                  <a:pt x="845819" y="38101"/>
                </a:lnTo>
                <a:close/>
              </a:path>
              <a:path w="960119" h="114300">
                <a:moveTo>
                  <a:pt x="845819" y="1"/>
                </a:moveTo>
                <a:lnTo>
                  <a:pt x="845819" y="38101"/>
                </a:lnTo>
                <a:lnTo>
                  <a:pt x="864869" y="38101"/>
                </a:lnTo>
                <a:lnTo>
                  <a:pt x="864869" y="76201"/>
                </a:lnTo>
                <a:lnTo>
                  <a:pt x="922022" y="76200"/>
                </a:lnTo>
                <a:lnTo>
                  <a:pt x="960119" y="57151"/>
                </a:lnTo>
                <a:lnTo>
                  <a:pt x="845819" y="1"/>
                </a:lnTo>
                <a:close/>
              </a:path>
              <a:path w="960119" h="114300">
                <a:moveTo>
                  <a:pt x="114300" y="38100"/>
                </a:moveTo>
                <a:lnTo>
                  <a:pt x="114300" y="76200"/>
                </a:lnTo>
                <a:lnTo>
                  <a:pt x="845819" y="76201"/>
                </a:lnTo>
                <a:lnTo>
                  <a:pt x="845819" y="38101"/>
                </a:lnTo>
                <a:lnTo>
                  <a:pt x="114300" y="38100"/>
                </a:lnTo>
                <a:close/>
              </a:path>
              <a:path w="960119" h="114300">
                <a:moveTo>
                  <a:pt x="95250" y="38100"/>
                </a:move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lnTo>
                  <a:pt x="95250" y="38100"/>
                </a:lnTo>
                <a:close/>
              </a:path>
              <a:path w="960119" h="114300">
                <a:moveTo>
                  <a:pt x="114300" y="38100"/>
                </a:moveTo>
                <a:lnTo>
                  <a:pt x="95250" y="38100"/>
                </a:lnTo>
                <a:lnTo>
                  <a:pt x="1143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20823" y="3547871"/>
            <a:ext cx="1054608" cy="298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67528" y="3574751"/>
            <a:ext cx="960120" cy="2057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67528" y="3574751"/>
            <a:ext cx="960119" cy="205740"/>
          </a:xfrm>
          <a:custGeom>
            <a:avLst/>
            <a:gdLst/>
            <a:ahLst/>
            <a:cxnLst/>
            <a:rect l="l" t="t" r="r" b="b"/>
            <a:pathLst>
              <a:path w="960119" h="205739">
                <a:moveTo>
                  <a:pt x="0" y="0"/>
                </a:moveTo>
                <a:lnTo>
                  <a:pt x="960120" y="0"/>
                </a:lnTo>
                <a:lnTo>
                  <a:pt x="96012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1679" y="4194047"/>
            <a:ext cx="6973824" cy="3169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57401" y="4219406"/>
            <a:ext cx="6880595" cy="2243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17521" y="4534476"/>
            <a:ext cx="960119" cy="114300"/>
          </a:xfrm>
          <a:custGeom>
            <a:avLst/>
            <a:gdLst/>
            <a:ahLst/>
            <a:cxnLst/>
            <a:rect l="l" t="t" r="r" b="b"/>
            <a:pathLst>
              <a:path w="960120" h="114300">
                <a:moveTo>
                  <a:pt x="114300" y="0"/>
                </a:moveTo>
                <a:lnTo>
                  <a:pt x="0" y="57148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960120" h="114300">
                <a:moveTo>
                  <a:pt x="845820" y="0"/>
                </a:moveTo>
                <a:lnTo>
                  <a:pt x="845820" y="114300"/>
                </a:lnTo>
                <a:lnTo>
                  <a:pt x="922020" y="76200"/>
                </a:lnTo>
                <a:lnTo>
                  <a:pt x="864870" y="76200"/>
                </a:lnTo>
                <a:lnTo>
                  <a:pt x="864870" y="38100"/>
                </a:lnTo>
                <a:lnTo>
                  <a:pt x="922020" y="38100"/>
                </a:lnTo>
                <a:lnTo>
                  <a:pt x="845820" y="0"/>
                </a:lnTo>
                <a:close/>
              </a:path>
              <a:path w="960120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960120" h="114300">
                <a:moveTo>
                  <a:pt x="845820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845820" y="76200"/>
                </a:lnTo>
                <a:lnTo>
                  <a:pt x="845820" y="38100"/>
                </a:lnTo>
                <a:close/>
              </a:path>
              <a:path w="960120" h="114300">
                <a:moveTo>
                  <a:pt x="922020" y="38100"/>
                </a:moveTo>
                <a:lnTo>
                  <a:pt x="864870" y="38100"/>
                </a:lnTo>
                <a:lnTo>
                  <a:pt x="864870" y="76200"/>
                </a:lnTo>
                <a:lnTo>
                  <a:pt x="922020" y="76200"/>
                </a:lnTo>
                <a:lnTo>
                  <a:pt x="960120" y="57150"/>
                </a:lnTo>
                <a:lnTo>
                  <a:pt x="92202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6560" y="4209288"/>
            <a:ext cx="1051560" cy="298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2709" y="4236260"/>
            <a:ext cx="960120" cy="2057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052638" y="4214643"/>
          <a:ext cx="6880859" cy="2243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5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43110"/>
                      </a:solidFill>
                      <a:prstDash val="solid"/>
                    </a:lnL>
                    <a:lnR w="12700">
                      <a:solidFill>
                        <a:srgbClr val="743110"/>
                      </a:solidFill>
                      <a:prstDash val="solid"/>
                    </a:lnR>
                    <a:lnT w="12700">
                      <a:solidFill>
                        <a:srgbClr val="743110"/>
                      </a:solidFill>
                      <a:prstDash val="solid"/>
                    </a:lnT>
                    <a:lnB w="12700">
                      <a:solidFill>
                        <a:srgbClr val="74311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43110"/>
                      </a:solidFill>
                      <a:prstDash val="solid"/>
                    </a:lnL>
                    <a:lnR w="12700">
                      <a:solidFill>
                        <a:srgbClr val="743110"/>
                      </a:solidFill>
                      <a:prstDash val="solid"/>
                    </a:lnR>
                    <a:lnT w="12700">
                      <a:solidFill>
                        <a:srgbClr val="743110"/>
                      </a:solidFill>
                      <a:prstDash val="solid"/>
                    </a:lnT>
                    <a:lnB w="12700">
                      <a:solidFill>
                        <a:srgbClr val="74311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43110"/>
                      </a:solidFill>
                      <a:prstDash val="solid"/>
                    </a:lnL>
                    <a:lnR w="12700">
                      <a:solidFill>
                        <a:srgbClr val="743110"/>
                      </a:solidFill>
                      <a:prstDash val="solid"/>
                    </a:lnR>
                    <a:lnT w="12700">
                      <a:solidFill>
                        <a:srgbClr val="743110"/>
                      </a:solidFill>
                      <a:prstDash val="solid"/>
                    </a:lnT>
                    <a:lnB w="12700">
                      <a:solidFill>
                        <a:srgbClr val="74311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1999488" y="4843271"/>
            <a:ext cx="6973823" cy="3169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46100" y="4868448"/>
            <a:ext cx="6880595" cy="2243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77640" y="5183517"/>
            <a:ext cx="960119" cy="114300"/>
          </a:xfrm>
          <a:custGeom>
            <a:avLst/>
            <a:gdLst/>
            <a:ahLst/>
            <a:cxnLst/>
            <a:rect l="l" t="t" r="r" b="b"/>
            <a:pathLst>
              <a:path w="960120" h="114300">
                <a:moveTo>
                  <a:pt x="845820" y="76201"/>
                </a:moveTo>
                <a:lnTo>
                  <a:pt x="845820" y="114301"/>
                </a:lnTo>
                <a:lnTo>
                  <a:pt x="922020" y="76201"/>
                </a:lnTo>
                <a:lnTo>
                  <a:pt x="845820" y="76201"/>
                </a:lnTo>
                <a:close/>
              </a:path>
              <a:path w="960120" h="114300">
                <a:moveTo>
                  <a:pt x="114300" y="0"/>
                </a:moveTo>
                <a:lnTo>
                  <a:pt x="0" y="57149"/>
                </a:lnTo>
                <a:lnTo>
                  <a:pt x="114300" y="114299"/>
                </a:lnTo>
                <a:lnTo>
                  <a:pt x="114300" y="76200"/>
                </a:lnTo>
                <a:lnTo>
                  <a:pt x="95250" y="76199"/>
                </a:lnTo>
                <a:lnTo>
                  <a:pt x="95250" y="38099"/>
                </a:lnTo>
                <a:lnTo>
                  <a:pt x="114300" y="38099"/>
                </a:lnTo>
                <a:lnTo>
                  <a:pt x="114300" y="0"/>
                </a:lnTo>
                <a:close/>
              </a:path>
              <a:path w="960120" h="114300">
                <a:moveTo>
                  <a:pt x="845820" y="38101"/>
                </a:moveTo>
                <a:lnTo>
                  <a:pt x="845820" y="76201"/>
                </a:lnTo>
                <a:lnTo>
                  <a:pt x="864870" y="76201"/>
                </a:lnTo>
                <a:lnTo>
                  <a:pt x="864870" y="38101"/>
                </a:lnTo>
                <a:lnTo>
                  <a:pt x="845820" y="38101"/>
                </a:lnTo>
                <a:close/>
              </a:path>
              <a:path w="960120" h="114300">
                <a:moveTo>
                  <a:pt x="845820" y="1"/>
                </a:moveTo>
                <a:lnTo>
                  <a:pt x="845820" y="38101"/>
                </a:lnTo>
                <a:lnTo>
                  <a:pt x="864870" y="38101"/>
                </a:lnTo>
                <a:lnTo>
                  <a:pt x="864870" y="76201"/>
                </a:lnTo>
                <a:lnTo>
                  <a:pt x="922022" y="76199"/>
                </a:lnTo>
                <a:lnTo>
                  <a:pt x="960120" y="57151"/>
                </a:lnTo>
                <a:lnTo>
                  <a:pt x="845820" y="1"/>
                </a:lnTo>
                <a:close/>
              </a:path>
              <a:path w="960120" h="114300">
                <a:moveTo>
                  <a:pt x="114300" y="38100"/>
                </a:moveTo>
                <a:lnTo>
                  <a:pt x="114300" y="76200"/>
                </a:lnTo>
                <a:lnTo>
                  <a:pt x="845820" y="76201"/>
                </a:lnTo>
                <a:lnTo>
                  <a:pt x="845820" y="38101"/>
                </a:lnTo>
                <a:lnTo>
                  <a:pt x="114300" y="38100"/>
                </a:lnTo>
                <a:close/>
              </a:path>
              <a:path w="960120" h="114300">
                <a:moveTo>
                  <a:pt x="95250" y="38099"/>
                </a:moveTo>
                <a:lnTo>
                  <a:pt x="95250" y="76199"/>
                </a:lnTo>
                <a:lnTo>
                  <a:pt x="114300" y="76200"/>
                </a:lnTo>
                <a:lnTo>
                  <a:pt x="114300" y="38100"/>
                </a:lnTo>
                <a:lnTo>
                  <a:pt x="95250" y="38099"/>
                </a:lnTo>
                <a:close/>
              </a:path>
              <a:path w="960120" h="114300">
                <a:moveTo>
                  <a:pt x="114300" y="38099"/>
                </a:moveTo>
                <a:lnTo>
                  <a:pt x="95250" y="38099"/>
                </a:lnTo>
                <a:lnTo>
                  <a:pt x="1143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07847" y="5128791"/>
            <a:ext cx="346710" cy="267335"/>
          </a:xfrm>
          <a:custGeom>
            <a:avLst/>
            <a:gdLst/>
            <a:ahLst/>
            <a:cxnLst/>
            <a:rect l="l" t="t" r="r" b="b"/>
            <a:pathLst>
              <a:path w="346710" h="267335">
                <a:moveTo>
                  <a:pt x="0" y="0"/>
                </a:moveTo>
                <a:lnTo>
                  <a:pt x="346570" y="0"/>
                </a:lnTo>
                <a:lnTo>
                  <a:pt x="346570" y="266868"/>
                </a:lnTo>
                <a:lnTo>
                  <a:pt x="0" y="2668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16679" y="4858511"/>
            <a:ext cx="1051560" cy="298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62829" y="4885302"/>
            <a:ext cx="960120" cy="2057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041338" y="4863686"/>
          <a:ext cx="6880224" cy="224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6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023872" y="5650991"/>
            <a:ext cx="6973824" cy="3169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69869" y="5677816"/>
            <a:ext cx="6880595" cy="2243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69868" y="5677816"/>
            <a:ext cx="6880859" cy="224790"/>
          </a:xfrm>
          <a:custGeom>
            <a:avLst/>
            <a:gdLst/>
            <a:ahLst/>
            <a:cxnLst/>
            <a:rect l="l" t="t" r="r" b="b"/>
            <a:pathLst>
              <a:path w="6880859" h="224789">
                <a:moveTo>
                  <a:pt x="0" y="0"/>
                </a:moveTo>
                <a:lnTo>
                  <a:pt x="6880596" y="0"/>
                </a:lnTo>
                <a:lnTo>
                  <a:pt x="6880596" y="224311"/>
                </a:lnTo>
                <a:lnTo>
                  <a:pt x="0" y="22431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67526" y="5992887"/>
            <a:ext cx="960119" cy="114300"/>
          </a:xfrm>
          <a:custGeom>
            <a:avLst/>
            <a:gdLst/>
            <a:ahLst/>
            <a:cxnLst/>
            <a:rect l="l" t="t" r="r" b="b"/>
            <a:pathLst>
              <a:path w="960119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960119" h="114300">
                <a:moveTo>
                  <a:pt x="845819" y="0"/>
                </a:moveTo>
                <a:lnTo>
                  <a:pt x="845819" y="114300"/>
                </a:lnTo>
                <a:lnTo>
                  <a:pt x="922019" y="76200"/>
                </a:lnTo>
                <a:lnTo>
                  <a:pt x="864869" y="76200"/>
                </a:lnTo>
                <a:lnTo>
                  <a:pt x="864869" y="38100"/>
                </a:lnTo>
                <a:lnTo>
                  <a:pt x="922019" y="38100"/>
                </a:lnTo>
                <a:lnTo>
                  <a:pt x="845819" y="0"/>
                </a:lnTo>
                <a:close/>
              </a:path>
              <a:path w="960119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960119" h="114300">
                <a:moveTo>
                  <a:pt x="845819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845819" y="76200"/>
                </a:lnTo>
                <a:lnTo>
                  <a:pt x="845819" y="38100"/>
                </a:lnTo>
                <a:close/>
              </a:path>
              <a:path w="960119" h="114300">
                <a:moveTo>
                  <a:pt x="922019" y="38100"/>
                </a:moveTo>
                <a:lnTo>
                  <a:pt x="864869" y="38100"/>
                </a:lnTo>
                <a:lnTo>
                  <a:pt x="864869" y="76200"/>
                </a:lnTo>
                <a:lnTo>
                  <a:pt x="922019" y="76200"/>
                </a:lnTo>
                <a:lnTo>
                  <a:pt x="960119" y="57150"/>
                </a:lnTo>
                <a:lnTo>
                  <a:pt x="922019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74300" y="5950632"/>
            <a:ext cx="346710" cy="221615"/>
          </a:xfrm>
          <a:custGeom>
            <a:avLst/>
            <a:gdLst/>
            <a:ahLst/>
            <a:cxnLst/>
            <a:rect l="l" t="t" r="r" b="b"/>
            <a:pathLst>
              <a:path w="346710" h="221614">
                <a:moveTo>
                  <a:pt x="0" y="0"/>
                </a:moveTo>
                <a:lnTo>
                  <a:pt x="346570" y="0"/>
                </a:lnTo>
                <a:lnTo>
                  <a:pt x="346570" y="221568"/>
                </a:lnTo>
                <a:lnTo>
                  <a:pt x="0" y="2215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454717" y="5960872"/>
            <a:ext cx="1854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" dirty="0">
                <a:latin typeface="Trebuchet MS"/>
                <a:cs typeface="Trebuchet MS"/>
              </a:rPr>
              <a:t>S0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033016" y="5657088"/>
            <a:ext cx="1054608" cy="2956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79995" y="5682203"/>
            <a:ext cx="960120" cy="2057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79995" y="5682203"/>
            <a:ext cx="960119" cy="205740"/>
          </a:xfrm>
          <a:custGeom>
            <a:avLst/>
            <a:gdLst/>
            <a:ahLst/>
            <a:cxnLst/>
            <a:rect l="l" t="t" r="r" b="b"/>
            <a:pathLst>
              <a:path w="960119" h="205739">
                <a:moveTo>
                  <a:pt x="0" y="0"/>
                </a:moveTo>
                <a:lnTo>
                  <a:pt x="960120" y="0"/>
                </a:lnTo>
                <a:lnTo>
                  <a:pt x="96012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75025" y="5453383"/>
            <a:ext cx="2460625" cy="0"/>
          </a:xfrm>
          <a:custGeom>
            <a:avLst/>
            <a:gdLst/>
            <a:ahLst/>
            <a:cxnLst/>
            <a:rect l="l" t="t" r="r" b="b"/>
            <a:pathLst>
              <a:path w="2460625">
                <a:moveTo>
                  <a:pt x="0" y="0"/>
                </a:moveTo>
                <a:lnTo>
                  <a:pt x="2460014" y="0"/>
                </a:lnTo>
              </a:path>
            </a:pathLst>
          </a:custGeom>
          <a:ln w="38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77339" y="5453383"/>
            <a:ext cx="478155" cy="0"/>
          </a:xfrm>
          <a:custGeom>
            <a:avLst/>
            <a:gdLst/>
            <a:ahLst/>
            <a:cxnLst/>
            <a:rect l="l" t="t" r="r" b="b"/>
            <a:pathLst>
              <a:path w="478155">
                <a:moveTo>
                  <a:pt x="0" y="0"/>
                </a:moveTo>
                <a:lnTo>
                  <a:pt x="477718" y="0"/>
                </a:lnTo>
              </a:path>
            </a:pathLst>
          </a:custGeom>
          <a:ln w="38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507445" y="1284732"/>
            <a:ext cx="7105015" cy="461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007450"/>
                </a:solidFill>
                <a:latin typeface="Consolas"/>
                <a:cs typeface="Consolas"/>
              </a:rPr>
              <a:t>// </a:t>
            </a:r>
            <a:r>
              <a:rPr sz="1400" spc="10" dirty="0">
                <a:solidFill>
                  <a:srgbClr val="007450"/>
                </a:solidFill>
                <a:latin typeface="Consolas"/>
                <a:cs typeface="Consolas"/>
              </a:rPr>
              <a:t>Level</a:t>
            </a:r>
            <a:r>
              <a:rPr sz="1400" spc="6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7450"/>
                </a:solidFill>
                <a:latin typeface="Consolas"/>
                <a:cs typeface="Consolas"/>
              </a:rPr>
              <a:t>1</a:t>
            </a:r>
            <a:endParaRPr sz="1400">
              <a:latin typeface="Consolas"/>
              <a:cs typeface="Consolas"/>
            </a:endParaRPr>
          </a:p>
          <a:p>
            <a:pPr marL="790575" marR="3407410" indent="-200025">
              <a:lnSpc>
                <a:spcPct val="101400"/>
              </a:lnSpc>
            </a:pP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X’1;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S1;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400" spc="160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990600">
              <a:lnSpc>
                <a:spcPct val="100000"/>
              </a:lnSpc>
            </a:pPr>
            <a:r>
              <a:rPr sz="1400" spc="5" dirty="0">
                <a:solidFill>
                  <a:srgbClr val="007450"/>
                </a:solidFill>
                <a:latin typeface="Consolas"/>
                <a:cs typeface="Consolas"/>
              </a:rPr>
              <a:t>// </a:t>
            </a:r>
            <a:r>
              <a:rPr sz="1400" spc="10" dirty="0">
                <a:solidFill>
                  <a:srgbClr val="007450"/>
                </a:solidFill>
                <a:latin typeface="Consolas"/>
                <a:cs typeface="Consolas"/>
              </a:rPr>
              <a:t>Level</a:t>
            </a:r>
            <a:r>
              <a:rPr sz="1400" spc="6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7450"/>
                </a:solidFill>
                <a:latin typeface="Consolas"/>
                <a:cs typeface="Consolas"/>
              </a:rPr>
              <a:t>0</a:t>
            </a:r>
            <a:endParaRPr sz="1400">
              <a:latin typeface="Consolas"/>
              <a:cs typeface="Consolas"/>
            </a:endParaRPr>
          </a:p>
          <a:p>
            <a:pPr marL="1190625" marR="3007360" indent="-200025">
              <a:lnSpc>
                <a:spcPct val="101400"/>
              </a:lnSpc>
              <a:spcBef>
                <a:spcPts val="95"/>
              </a:spcBef>
            </a:pP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X’0;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S0;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400" spc="160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1590675">
              <a:lnSpc>
                <a:spcPct val="100000"/>
              </a:lnSpc>
              <a:spcBef>
                <a:spcPts val="25"/>
              </a:spcBef>
            </a:pP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400" spc="10" dirty="0">
                <a:latin typeface="Consolas"/>
                <a:cs typeface="Consolas"/>
              </a:rPr>
              <a:t>*X’0+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400" spc="10" dirty="0">
                <a:latin typeface="Consolas"/>
                <a:cs typeface="Consolas"/>
              </a:rPr>
              <a:t>] </a:t>
            </a:r>
            <a:r>
              <a:rPr sz="1400" spc="5" dirty="0">
                <a:latin typeface="Consolas"/>
                <a:cs typeface="Consolas"/>
              </a:rPr>
              <a:t>+=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400" spc="10" dirty="0">
                <a:latin typeface="Consolas"/>
                <a:cs typeface="Consolas"/>
              </a:rPr>
              <a:t>[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400" spc="10" dirty="0">
                <a:latin typeface="Consolas"/>
                <a:cs typeface="Consolas"/>
              </a:rPr>
              <a:t>*X’0+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400" dirty="0">
                <a:latin typeface="Consolas"/>
                <a:cs typeface="Consolas"/>
              </a:rPr>
              <a:t>+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400" spc="10" dirty="0">
                <a:latin typeface="Consolas"/>
                <a:cs typeface="Consolas"/>
              </a:rPr>
              <a:t>*S0+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400" spc="10" dirty="0">
                <a:latin typeface="Consolas"/>
                <a:cs typeface="Consolas"/>
              </a:rPr>
              <a:t>] </a:t>
            </a:r>
            <a:r>
              <a:rPr sz="1400" dirty="0">
                <a:latin typeface="Consolas"/>
                <a:cs typeface="Consolas"/>
              </a:rPr>
              <a:t>*</a:t>
            </a:r>
            <a:r>
              <a:rPr sz="1400" spc="190" dirty="0">
                <a:latin typeface="Consolas"/>
                <a:cs typeface="Consolas"/>
              </a:rPr>
              <a:t> </a:t>
            </a:r>
            <a:r>
              <a:rPr sz="1400" spc="1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400" spc="15" dirty="0">
                <a:latin typeface="Consolas"/>
                <a:cs typeface="Consolas"/>
              </a:rPr>
              <a:t>[</a:t>
            </a:r>
            <a:r>
              <a:rPr sz="1400" spc="1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400" spc="15" dirty="0">
                <a:latin typeface="Consolas"/>
                <a:cs typeface="Consolas"/>
              </a:rPr>
              <a:t>*S’0+</a:t>
            </a:r>
            <a:r>
              <a:rPr sz="1400" spc="1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400" spc="15" dirty="0">
                <a:latin typeface="Consolas"/>
                <a:cs typeface="Consolas"/>
              </a:rPr>
              <a:t>];</a:t>
            </a:r>
            <a:endParaRPr sz="1400">
              <a:latin typeface="Consolas"/>
              <a:cs typeface="Consolas"/>
            </a:endParaRPr>
          </a:p>
          <a:p>
            <a:pPr marL="59055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895985" algn="ctr">
              <a:lnSpc>
                <a:spcPct val="100000"/>
              </a:lnSpc>
            </a:pPr>
            <a:r>
              <a:rPr sz="1400" spc="5" dirty="0">
                <a:latin typeface="Trebuchet MS"/>
                <a:cs typeface="Trebuchet MS"/>
              </a:rPr>
              <a:t>Weights</a:t>
            </a:r>
            <a:endParaRPr sz="1400">
              <a:latin typeface="Trebuchet MS"/>
              <a:cs typeface="Trebuchet MS"/>
            </a:endParaRPr>
          </a:p>
          <a:p>
            <a:pPr marL="14604">
              <a:lnSpc>
                <a:spcPct val="100000"/>
              </a:lnSpc>
              <a:spcBef>
                <a:spcPts val="509"/>
              </a:spcBef>
            </a:pPr>
            <a:r>
              <a:rPr sz="1300" spc="-20" dirty="0">
                <a:latin typeface="Arial"/>
                <a:cs typeface="Arial"/>
              </a:rPr>
              <a:t>s1=0</a:t>
            </a:r>
            <a:endParaRPr sz="1300">
              <a:latin typeface="Arial"/>
              <a:cs typeface="Arial"/>
            </a:endParaRPr>
          </a:p>
          <a:p>
            <a:pPr marL="947419">
              <a:lnSpc>
                <a:spcPct val="100000"/>
              </a:lnSpc>
              <a:spcBef>
                <a:spcPts val="650"/>
              </a:spcBef>
            </a:pPr>
            <a:r>
              <a:rPr sz="1300" spc="-30" dirty="0">
                <a:solidFill>
                  <a:srgbClr val="505050"/>
                </a:solidFill>
                <a:latin typeface="Trebuchet MS"/>
                <a:cs typeface="Trebuchet MS"/>
              </a:rPr>
              <a:t>S0</a:t>
            </a:r>
            <a:endParaRPr sz="1300">
              <a:latin typeface="Trebuchet MS"/>
              <a:cs typeface="Trebuchet MS"/>
            </a:endParaRPr>
          </a:p>
          <a:p>
            <a:pPr marL="14604">
              <a:lnSpc>
                <a:spcPct val="100000"/>
              </a:lnSpc>
              <a:spcBef>
                <a:spcPts val="1030"/>
              </a:spcBef>
            </a:pPr>
            <a:r>
              <a:rPr sz="1300" spc="-20" dirty="0">
                <a:latin typeface="Arial"/>
                <a:cs typeface="Arial"/>
              </a:rPr>
              <a:t>s1++</a:t>
            </a:r>
            <a:endParaRPr sz="1300">
              <a:latin typeface="Arial"/>
              <a:cs typeface="Arial"/>
            </a:endParaRPr>
          </a:p>
          <a:p>
            <a:pPr marL="1909445">
              <a:lnSpc>
                <a:spcPct val="100000"/>
              </a:lnSpc>
              <a:spcBef>
                <a:spcPts val="960"/>
              </a:spcBef>
            </a:pPr>
            <a:r>
              <a:rPr sz="1300" spc="-30" dirty="0">
                <a:latin typeface="Trebuchet MS"/>
                <a:cs typeface="Trebuchet MS"/>
              </a:rPr>
              <a:t>S0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300" spc="-20" dirty="0">
                <a:latin typeface="Arial"/>
                <a:cs typeface="Arial"/>
              </a:rPr>
              <a:t>s1++</a:t>
            </a:r>
            <a:endParaRPr sz="1300">
              <a:latin typeface="Arial"/>
              <a:cs typeface="Arial"/>
            </a:endParaRPr>
          </a:p>
          <a:p>
            <a:pPr marR="1149985" algn="ctr">
              <a:lnSpc>
                <a:spcPct val="100000"/>
              </a:lnSpc>
              <a:spcBef>
                <a:spcPts val="695"/>
              </a:spcBef>
            </a:pPr>
            <a:r>
              <a:rPr sz="1300" spc="-30" dirty="0">
                <a:latin typeface="Trebuchet MS"/>
                <a:cs typeface="Trebuchet MS"/>
              </a:rPr>
              <a:t>S0</a:t>
            </a:r>
            <a:endParaRPr sz="1300">
              <a:latin typeface="Trebuchet MS"/>
              <a:cs typeface="Trebuchet MS"/>
            </a:endParaRPr>
          </a:p>
          <a:p>
            <a:pPr marL="638810">
              <a:lnSpc>
                <a:spcPct val="100000"/>
              </a:lnSpc>
              <a:spcBef>
                <a:spcPts val="70"/>
              </a:spcBef>
            </a:pPr>
            <a:r>
              <a:rPr sz="1400" spc="15" dirty="0">
                <a:latin typeface="Arial"/>
                <a:cs typeface="Arial"/>
              </a:rPr>
              <a:t>Next </a:t>
            </a:r>
            <a:r>
              <a:rPr sz="1400" spc="10" dirty="0">
                <a:latin typeface="Arial"/>
                <a:cs typeface="Arial"/>
              </a:rPr>
              <a:t>x1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iteration</a:t>
            </a:r>
            <a:endParaRPr sz="14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940"/>
              </a:spcBef>
            </a:pPr>
            <a:r>
              <a:rPr sz="1300" spc="-20" dirty="0">
                <a:latin typeface="Arial"/>
                <a:cs typeface="Arial"/>
              </a:rPr>
              <a:t>s1=0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608626" y="1896121"/>
            <a:ext cx="630555" cy="1588135"/>
          </a:xfrm>
          <a:custGeom>
            <a:avLst/>
            <a:gdLst/>
            <a:ahLst/>
            <a:cxnLst/>
            <a:rect l="l" t="t" r="r" b="b"/>
            <a:pathLst>
              <a:path w="630555" h="1588135">
                <a:moveTo>
                  <a:pt x="572261" y="51299"/>
                </a:moveTo>
                <a:lnTo>
                  <a:pt x="998" y="758578"/>
                </a:lnTo>
                <a:lnTo>
                  <a:pt x="0" y="761573"/>
                </a:lnTo>
                <a:lnTo>
                  <a:pt x="29499" y="1587590"/>
                </a:lnTo>
                <a:lnTo>
                  <a:pt x="54884" y="1586684"/>
                </a:lnTo>
                <a:lnTo>
                  <a:pt x="25793" y="772157"/>
                </a:lnTo>
                <a:lnTo>
                  <a:pt x="22680" y="772157"/>
                </a:lnTo>
                <a:lnTo>
                  <a:pt x="25492" y="763724"/>
                </a:lnTo>
                <a:lnTo>
                  <a:pt x="29492" y="763724"/>
                </a:lnTo>
                <a:lnTo>
                  <a:pt x="592021" y="67259"/>
                </a:lnTo>
                <a:lnTo>
                  <a:pt x="572261" y="51299"/>
                </a:lnTo>
                <a:close/>
              </a:path>
              <a:path w="630555" h="1588135">
                <a:moveTo>
                  <a:pt x="25492" y="763724"/>
                </a:moveTo>
                <a:lnTo>
                  <a:pt x="22680" y="772157"/>
                </a:lnTo>
                <a:lnTo>
                  <a:pt x="25662" y="768466"/>
                </a:lnTo>
                <a:lnTo>
                  <a:pt x="25492" y="763724"/>
                </a:lnTo>
                <a:close/>
              </a:path>
              <a:path w="630555" h="1588135">
                <a:moveTo>
                  <a:pt x="25662" y="768466"/>
                </a:moveTo>
                <a:lnTo>
                  <a:pt x="22680" y="772157"/>
                </a:lnTo>
                <a:lnTo>
                  <a:pt x="25793" y="772157"/>
                </a:lnTo>
                <a:lnTo>
                  <a:pt x="25662" y="768466"/>
                </a:lnTo>
                <a:close/>
              </a:path>
              <a:path w="630555" h="1588135">
                <a:moveTo>
                  <a:pt x="29492" y="763724"/>
                </a:moveTo>
                <a:lnTo>
                  <a:pt x="25492" y="763724"/>
                </a:lnTo>
                <a:lnTo>
                  <a:pt x="25662" y="768466"/>
                </a:lnTo>
                <a:lnTo>
                  <a:pt x="29492" y="763724"/>
                </a:lnTo>
                <a:close/>
              </a:path>
              <a:path w="630555" h="1588135">
                <a:moveTo>
                  <a:pt x="620942" y="41419"/>
                </a:moveTo>
                <a:lnTo>
                  <a:pt x="580241" y="41419"/>
                </a:lnTo>
                <a:lnTo>
                  <a:pt x="600001" y="57379"/>
                </a:lnTo>
                <a:lnTo>
                  <a:pt x="592021" y="67259"/>
                </a:lnTo>
                <a:lnTo>
                  <a:pt x="611780" y="83219"/>
                </a:lnTo>
                <a:lnTo>
                  <a:pt x="620942" y="41419"/>
                </a:lnTo>
                <a:close/>
              </a:path>
              <a:path w="630555" h="1588135">
                <a:moveTo>
                  <a:pt x="580241" y="41419"/>
                </a:moveTo>
                <a:lnTo>
                  <a:pt x="572261" y="51299"/>
                </a:lnTo>
                <a:lnTo>
                  <a:pt x="592021" y="67259"/>
                </a:lnTo>
                <a:lnTo>
                  <a:pt x="600001" y="57379"/>
                </a:lnTo>
                <a:lnTo>
                  <a:pt x="580241" y="41419"/>
                </a:lnTo>
                <a:close/>
              </a:path>
              <a:path w="630555" h="1588135">
                <a:moveTo>
                  <a:pt x="630020" y="0"/>
                </a:moveTo>
                <a:lnTo>
                  <a:pt x="552502" y="35340"/>
                </a:lnTo>
                <a:lnTo>
                  <a:pt x="572261" y="51299"/>
                </a:lnTo>
                <a:lnTo>
                  <a:pt x="580241" y="41419"/>
                </a:lnTo>
                <a:lnTo>
                  <a:pt x="620942" y="41419"/>
                </a:lnTo>
                <a:lnTo>
                  <a:pt x="630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12397" y="2866039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79">
                <a:moveTo>
                  <a:pt x="0" y="0"/>
                </a:moveTo>
                <a:lnTo>
                  <a:pt x="1097280" y="1"/>
                </a:lnTo>
              </a:path>
            </a:pathLst>
          </a:custGeom>
          <a:ln w="381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5928" y="5831840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05050"/>
                </a:solidFill>
                <a:latin typeface="Trebuchet MS"/>
                <a:cs typeface="Trebuchet MS"/>
              </a:rPr>
              <a:t>25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4200" y="636523"/>
            <a:ext cx="72650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03595" algn="l"/>
              </a:tabLst>
            </a:pPr>
            <a:r>
              <a:rPr spc="5" dirty="0"/>
              <a:t>M</a:t>
            </a:r>
            <a:r>
              <a:rPr spc="-10" dirty="0"/>
              <a:t>A</a:t>
            </a:r>
            <a:r>
              <a:rPr spc="-5" dirty="0"/>
              <a:t>PPIN</a:t>
            </a:r>
            <a:r>
              <a:rPr dirty="0"/>
              <a:t>G -</a:t>
            </a:r>
            <a:r>
              <a:rPr spc="5" dirty="0"/>
              <a:t> W</a:t>
            </a:r>
            <a:r>
              <a:rPr dirty="0"/>
              <a:t>E</a:t>
            </a:r>
            <a:r>
              <a:rPr spc="-5" dirty="0"/>
              <a:t>IG</a:t>
            </a:r>
            <a:r>
              <a:rPr dirty="0"/>
              <a:t>HT </a:t>
            </a:r>
            <a:r>
              <a:rPr spc="-5" dirty="0"/>
              <a:t>ACC</a:t>
            </a:r>
            <a:r>
              <a:rPr dirty="0"/>
              <a:t>E</a:t>
            </a:r>
            <a:r>
              <a:rPr spc="-5" dirty="0"/>
              <a:t>S</a:t>
            </a:r>
            <a:r>
              <a:rPr dirty="0"/>
              <a:t>S	</a:t>
            </a:r>
            <a:r>
              <a:rPr spc="-5" dirty="0"/>
              <a:t>C</a:t>
            </a:r>
            <a:r>
              <a:rPr spc="5" dirty="0"/>
              <a:t>O</a:t>
            </a:r>
            <a:r>
              <a:rPr spc="-5" dirty="0"/>
              <a:t>ST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5489" y="1999205"/>
            <a:ext cx="6893559" cy="323215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000" spc="-5" dirty="0">
                <a:latin typeface="Trebuchet MS"/>
                <a:cs typeface="Trebuchet MS"/>
              </a:rPr>
              <a:t>Level </a:t>
            </a:r>
            <a:r>
              <a:rPr sz="2000" dirty="0">
                <a:latin typeface="Trebuchet MS"/>
                <a:cs typeface="Trebuchet MS"/>
              </a:rPr>
              <a:t>0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reads</a:t>
            </a:r>
            <a:endParaRPr sz="2000">
              <a:latin typeface="Trebuchet MS"/>
              <a:cs typeface="Trebuchet MS"/>
            </a:endParaRPr>
          </a:p>
          <a:p>
            <a:pPr marL="584200" marR="1806575">
              <a:lnSpc>
                <a:spcPct val="128899"/>
              </a:lnSpc>
              <a:spcBef>
                <a:spcPts val="80"/>
              </a:spcBef>
              <a:tabLst>
                <a:tab pos="3050540" algn="l"/>
              </a:tabLst>
            </a:pPr>
            <a:r>
              <a:rPr sz="1800" dirty="0">
                <a:latin typeface="Trebuchet MS"/>
                <a:cs typeface="Trebuchet MS"/>
              </a:rPr>
              <a:t>Per level 1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iteration</a:t>
            </a:r>
            <a:r>
              <a:rPr sz="1800" dirty="0">
                <a:latin typeface="Trebuchet MS"/>
                <a:cs typeface="Trebuchet MS"/>
              </a:rPr>
              <a:t> -&gt;	</a:t>
            </a:r>
            <a:r>
              <a:rPr sz="1800" spc="-5" dirty="0">
                <a:latin typeface="Trebuchet MS"/>
                <a:cs typeface="Trebuchet MS"/>
              </a:rPr>
              <a:t>X’0*S0 weight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reads  Times </a:t>
            </a:r>
            <a:r>
              <a:rPr sz="1800" spc="-5" dirty="0">
                <a:latin typeface="Trebuchet MS"/>
                <a:cs typeface="Trebuchet MS"/>
              </a:rPr>
              <a:t>X’1*S1 </a:t>
            </a:r>
            <a:r>
              <a:rPr sz="1800" dirty="0">
                <a:latin typeface="Trebuchet MS"/>
                <a:cs typeface="Trebuchet MS"/>
              </a:rPr>
              <a:t>level 1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iterations</a:t>
            </a:r>
            <a:endParaRPr sz="1800">
              <a:latin typeface="Trebuchet MS"/>
              <a:cs typeface="Trebuchet MS"/>
            </a:endParaRPr>
          </a:p>
          <a:p>
            <a:pPr marL="584200">
              <a:lnSpc>
                <a:spcPct val="100000"/>
              </a:lnSpc>
              <a:spcBef>
                <a:spcPts val="745"/>
              </a:spcBef>
            </a:pPr>
            <a:r>
              <a:rPr sz="1800" spc="-5" dirty="0">
                <a:latin typeface="Trebuchet MS"/>
                <a:cs typeface="Trebuchet MS"/>
              </a:rPr>
              <a:t>Total </a:t>
            </a:r>
            <a:r>
              <a:rPr sz="1800" dirty="0">
                <a:latin typeface="Trebuchet MS"/>
                <a:cs typeface="Trebuchet MS"/>
              </a:rPr>
              <a:t>reads = (X’0*S0)*(X’1*S1) = (X’0*X’1)*(S0*S1) = </a:t>
            </a:r>
            <a:r>
              <a:rPr sz="1800" spc="-5" dirty="0">
                <a:latin typeface="Trebuchet MS"/>
                <a:cs typeface="Trebuchet MS"/>
              </a:rPr>
              <a:t>SX’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reads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rebuchet MS"/>
                <a:cs typeface="Trebuchet MS"/>
              </a:rPr>
              <a:t>Level </a:t>
            </a:r>
            <a:r>
              <a:rPr sz="2000" dirty="0">
                <a:latin typeface="Trebuchet MS"/>
                <a:cs typeface="Trebuchet MS"/>
              </a:rPr>
              <a:t>1 </a:t>
            </a:r>
            <a:r>
              <a:rPr sz="2000" spc="-5" dirty="0">
                <a:latin typeface="Trebuchet MS"/>
                <a:cs typeface="Trebuchet MS"/>
              </a:rPr>
              <a:t>to </a:t>
            </a:r>
            <a:r>
              <a:rPr sz="2000" dirty="0">
                <a:latin typeface="Trebuchet MS"/>
                <a:cs typeface="Trebuchet MS"/>
              </a:rPr>
              <a:t>0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transfers</a:t>
            </a:r>
            <a:endParaRPr sz="2000">
              <a:latin typeface="Trebuchet MS"/>
              <a:cs typeface="Trebuchet MS"/>
            </a:endParaRPr>
          </a:p>
          <a:p>
            <a:pPr marL="584200" marR="1125220">
              <a:lnSpc>
                <a:spcPct val="132200"/>
              </a:lnSpc>
              <a:spcBef>
                <a:spcPts val="10"/>
              </a:spcBef>
            </a:pPr>
            <a:r>
              <a:rPr sz="1800" dirty="0">
                <a:latin typeface="Trebuchet MS"/>
                <a:cs typeface="Trebuchet MS"/>
              </a:rPr>
              <a:t>Per level 1 </a:t>
            </a:r>
            <a:r>
              <a:rPr sz="1800" spc="-5" dirty="0">
                <a:latin typeface="Trebuchet MS"/>
                <a:cs typeface="Trebuchet MS"/>
              </a:rPr>
              <a:t>iteration </a:t>
            </a:r>
            <a:r>
              <a:rPr sz="1800" dirty="0">
                <a:latin typeface="Trebuchet MS"/>
                <a:cs typeface="Trebuchet MS"/>
              </a:rPr>
              <a:t>-&gt; </a:t>
            </a:r>
            <a:r>
              <a:rPr sz="1800" spc="-5" dirty="0">
                <a:latin typeface="Trebuchet MS"/>
                <a:cs typeface="Trebuchet MS"/>
              </a:rPr>
              <a:t>S0 weights transferred  </a:t>
            </a:r>
            <a:r>
              <a:rPr sz="1800" dirty="0">
                <a:latin typeface="Trebuchet MS"/>
                <a:cs typeface="Trebuchet MS"/>
              </a:rPr>
              <a:t>Times same number </a:t>
            </a:r>
            <a:r>
              <a:rPr sz="1800" spc="-5" dirty="0">
                <a:latin typeface="Trebuchet MS"/>
                <a:cs typeface="Trebuchet MS"/>
              </a:rPr>
              <a:t>of </a:t>
            </a:r>
            <a:r>
              <a:rPr sz="1800" dirty="0">
                <a:latin typeface="Trebuchet MS"/>
                <a:cs typeface="Trebuchet MS"/>
              </a:rPr>
              <a:t>level 1 </a:t>
            </a:r>
            <a:r>
              <a:rPr sz="1800" spc="-5" dirty="0">
                <a:latin typeface="Trebuchet MS"/>
                <a:cs typeface="Trebuchet MS"/>
              </a:rPr>
              <a:t>iterations </a:t>
            </a:r>
            <a:r>
              <a:rPr sz="1800" dirty="0">
                <a:latin typeface="Trebuchet MS"/>
                <a:cs typeface="Trebuchet MS"/>
              </a:rPr>
              <a:t>= </a:t>
            </a:r>
            <a:r>
              <a:rPr sz="1800" spc="-5" dirty="0">
                <a:latin typeface="Trebuchet MS"/>
                <a:cs typeface="Trebuchet MS"/>
              </a:rPr>
              <a:t>X’1 </a:t>
            </a:r>
            <a:r>
              <a:rPr sz="1800" dirty="0">
                <a:latin typeface="Trebuchet MS"/>
                <a:cs typeface="Trebuchet MS"/>
              </a:rPr>
              <a:t>* </a:t>
            </a:r>
            <a:r>
              <a:rPr sz="1800" spc="-5" dirty="0">
                <a:latin typeface="Trebuchet MS"/>
                <a:cs typeface="Trebuchet MS"/>
              </a:rPr>
              <a:t>S1  Total transfers </a:t>
            </a:r>
            <a:r>
              <a:rPr sz="1800" dirty="0">
                <a:latin typeface="Trebuchet MS"/>
                <a:cs typeface="Trebuchet MS"/>
              </a:rPr>
              <a:t>-&gt; S0*(X’1*S1) = X’1*(S0*S1) =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SX’1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9681" y="5452628"/>
            <a:ext cx="3497579" cy="369570"/>
          </a:xfrm>
          <a:prstGeom prst="rect">
            <a:avLst/>
          </a:prstGeom>
          <a:ln w="38100">
            <a:solidFill>
              <a:srgbClr val="0A2761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800" spc="-5" dirty="0">
                <a:latin typeface="Arial"/>
                <a:cs typeface="Arial"/>
              </a:rPr>
              <a:t>Disjoint/partitioned reuse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pattern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5928" y="5831840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05050"/>
                </a:solidFill>
                <a:latin typeface="Trebuchet MS"/>
                <a:cs typeface="Trebuchet MS"/>
              </a:rPr>
              <a:t>26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5018" y="221996"/>
            <a:ext cx="6862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MAPPING </a:t>
            </a:r>
            <a:r>
              <a:rPr dirty="0"/>
              <a:t>- </a:t>
            </a:r>
            <a:r>
              <a:rPr spc="-5" dirty="0"/>
              <a:t>INPUT ACCESS</a:t>
            </a:r>
            <a:r>
              <a:rPr spc="-70" dirty="0"/>
              <a:t> </a:t>
            </a:r>
            <a:r>
              <a:rPr spc="-5" dirty="0"/>
              <a:t>COSTS</a:t>
            </a:r>
          </a:p>
        </p:txBody>
      </p:sp>
      <p:sp>
        <p:nvSpPr>
          <p:cNvPr id="6" name="object 6"/>
          <p:cNvSpPr/>
          <p:nvPr/>
        </p:nvSpPr>
        <p:spPr>
          <a:xfrm>
            <a:off x="2011679" y="3215639"/>
            <a:ext cx="6973824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1" y="3242104"/>
            <a:ext cx="6880595" cy="224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7401" y="3242104"/>
            <a:ext cx="6880859" cy="224790"/>
          </a:xfrm>
          <a:custGeom>
            <a:avLst/>
            <a:gdLst/>
            <a:ahLst/>
            <a:cxnLst/>
            <a:rect l="l" t="t" r="r" b="b"/>
            <a:pathLst>
              <a:path w="6880859" h="224789">
                <a:moveTo>
                  <a:pt x="0" y="0"/>
                </a:moveTo>
                <a:lnTo>
                  <a:pt x="6880596" y="0"/>
                </a:lnTo>
                <a:lnTo>
                  <a:pt x="6880596" y="224311"/>
                </a:lnTo>
                <a:lnTo>
                  <a:pt x="0" y="22431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5059" y="3557172"/>
            <a:ext cx="2677160" cy="114300"/>
          </a:xfrm>
          <a:custGeom>
            <a:avLst/>
            <a:gdLst/>
            <a:ahLst/>
            <a:cxnLst/>
            <a:rect l="l" t="t" r="r" b="b"/>
            <a:pathLst>
              <a:path w="2677160" h="114300">
                <a:moveTo>
                  <a:pt x="114300" y="0"/>
                </a:moveTo>
                <a:lnTo>
                  <a:pt x="0" y="57149"/>
                </a:lnTo>
                <a:lnTo>
                  <a:pt x="114300" y="114299"/>
                </a:lnTo>
                <a:lnTo>
                  <a:pt x="114300" y="76199"/>
                </a:lnTo>
                <a:lnTo>
                  <a:pt x="95250" y="76199"/>
                </a:lnTo>
                <a:lnTo>
                  <a:pt x="95250" y="38099"/>
                </a:lnTo>
                <a:lnTo>
                  <a:pt x="114300" y="38099"/>
                </a:lnTo>
                <a:lnTo>
                  <a:pt x="114300" y="0"/>
                </a:lnTo>
                <a:close/>
              </a:path>
              <a:path w="2677160" h="114300">
                <a:moveTo>
                  <a:pt x="2562661" y="0"/>
                </a:moveTo>
                <a:lnTo>
                  <a:pt x="2562661" y="114299"/>
                </a:lnTo>
                <a:lnTo>
                  <a:pt x="2638861" y="76199"/>
                </a:lnTo>
                <a:lnTo>
                  <a:pt x="2581710" y="76199"/>
                </a:lnTo>
                <a:lnTo>
                  <a:pt x="2581710" y="38099"/>
                </a:lnTo>
                <a:lnTo>
                  <a:pt x="2638861" y="38099"/>
                </a:lnTo>
                <a:lnTo>
                  <a:pt x="2562661" y="0"/>
                </a:lnTo>
                <a:close/>
              </a:path>
              <a:path w="2677160" h="114300">
                <a:moveTo>
                  <a:pt x="114300" y="38099"/>
                </a:moveTo>
                <a:lnTo>
                  <a:pt x="95250" y="38099"/>
                </a:lnTo>
                <a:lnTo>
                  <a:pt x="95250" y="76199"/>
                </a:lnTo>
                <a:lnTo>
                  <a:pt x="114300" y="76199"/>
                </a:lnTo>
                <a:lnTo>
                  <a:pt x="114300" y="38099"/>
                </a:lnTo>
                <a:close/>
              </a:path>
              <a:path w="2677160" h="114300">
                <a:moveTo>
                  <a:pt x="2562661" y="38099"/>
                </a:moveTo>
                <a:lnTo>
                  <a:pt x="114300" y="38099"/>
                </a:lnTo>
                <a:lnTo>
                  <a:pt x="114300" y="76199"/>
                </a:lnTo>
                <a:lnTo>
                  <a:pt x="2562661" y="76199"/>
                </a:lnTo>
                <a:lnTo>
                  <a:pt x="2562661" y="38099"/>
                </a:lnTo>
                <a:close/>
              </a:path>
              <a:path w="2677160" h="114300">
                <a:moveTo>
                  <a:pt x="2638861" y="38099"/>
                </a:moveTo>
                <a:lnTo>
                  <a:pt x="2581710" y="38099"/>
                </a:lnTo>
                <a:lnTo>
                  <a:pt x="2581710" y="76199"/>
                </a:lnTo>
                <a:lnTo>
                  <a:pt x="2638861" y="76199"/>
                </a:lnTo>
                <a:lnTo>
                  <a:pt x="2676961" y="57149"/>
                </a:lnTo>
                <a:lnTo>
                  <a:pt x="2638861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20823" y="3218688"/>
            <a:ext cx="2758440" cy="298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7528" y="3246488"/>
            <a:ext cx="2664493" cy="205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67528" y="3246488"/>
            <a:ext cx="2665095" cy="205104"/>
          </a:xfrm>
          <a:custGeom>
            <a:avLst/>
            <a:gdLst/>
            <a:ahLst/>
            <a:cxnLst/>
            <a:rect l="l" t="t" r="r" b="b"/>
            <a:pathLst>
              <a:path w="2665095" h="205104">
                <a:moveTo>
                  <a:pt x="0" y="0"/>
                </a:moveTo>
                <a:lnTo>
                  <a:pt x="2664493" y="0"/>
                </a:lnTo>
                <a:lnTo>
                  <a:pt x="2664493" y="205003"/>
                </a:lnTo>
                <a:lnTo>
                  <a:pt x="0" y="2050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1679" y="3864864"/>
            <a:ext cx="6973824" cy="316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7400" y="3891146"/>
            <a:ext cx="6880597" cy="224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7400" y="3891146"/>
            <a:ext cx="6880859" cy="224790"/>
          </a:xfrm>
          <a:custGeom>
            <a:avLst/>
            <a:gdLst/>
            <a:ahLst/>
            <a:cxnLst/>
            <a:rect l="l" t="t" r="r" b="b"/>
            <a:pathLst>
              <a:path w="6880859" h="224789">
                <a:moveTo>
                  <a:pt x="0" y="0"/>
                </a:moveTo>
                <a:lnTo>
                  <a:pt x="6880597" y="0"/>
                </a:lnTo>
                <a:lnTo>
                  <a:pt x="6880597" y="224311"/>
                </a:lnTo>
                <a:lnTo>
                  <a:pt x="0" y="22431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98527" y="4205753"/>
            <a:ext cx="2630805" cy="120650"/>
          </a:xfrm>
          <a:custGeom>
            <a:avLst/>
            <a:gdLst/>
            <a:ahLst/>
            <a:cxnLst/>
            <a:rect l="l" t="t" r="r" b="b"/>
            <a:pathLst>
              <a:path w="2630804" h="120650">
                <a:moveTo>
                  <a:pt x="2516385" y="82145"/>
                </a:moveTo>
                <a:lnTo>
                  <a:pt x="2516291" y="120246"/>
                </a:lnTo>
                <a:lnTo>
                  <a:pt x="2592871" y="82193"/>
                </a:lnTo>
                <a:lnTo>
                  <a:pt x="2535434" y="82193"/>
                </a:lnTo>
                <a:lnTo>
                  <a:pt x="2516385" y="82145"/>
                </a:lnTo>
                <a:close/>
              </a:path>
              <a:path w="2630804" h="120650">
                <a:moveTo>
                  <a:pt x="114440" y="0"/>
                </a:moveTo>
                <a:lnTo>
                  <a:pt x="0" y="56866"/>
                </a:lnTo>
                <a:lnTo>
                  <a:pt x="114159" y="114300"/>
                </a:lnTo>
                <a:lnTo>
                  <a:pt x="114253" y="76200"/>
                </a:lnTo>
                <a:lnTo>
                  <a:pt x="95201" y="76153"/>
                </a:lnTo>
                <a:lnTo>
                  <a:pt x="95295" y="38053"/>
                </a:lnTo>
                <a:lnTo>
                  <a:pt x="114347" y="38053"/>
                </a:lnTo>
                <a:lnTo>
                  <a:pt x="114440" y="0"/>
                </a:lnTo>
                <a:close/>
              </a:path>
              <a:path w="2630804" h="120650">
                <a:moveTo>
                  <a:pt x="2516573" y="5946"/>
                </a:moveTo>
                <a:lnTo>
                  <a:pt x="2516385" y="82145"/>
                </a:lnTo>
                <a:lnTo>
                  <a:pt x="2535434" y="82193"/>
                </a:lnTo>
                <a:lnTo>
                  <a:pt x="2535529" y="44093"/>
                </a:lnTo>
                <a:lnTo>
                  <a:pt x="2592303" y="44045"/>
                </a:lnTo>
                <a:lnTo>
                  <a:pt x="2516573" y="5946"/>
                </a:lnTo>
                <a:close/>
              </a:path>
              <a:path w="2630804" h="120650">
                <a:moveTo>
                  <a:pt x="2592303" y="44045"/>
                </a:moveTo>
                <a:lnTo>
                  <a:pt x="2516479" y="44045"/>
                </a:lnTo>
                <a:lnTo>
                  <a:pt x="2535529" y="44093"/>
                </a:lnTo>
                <a:lnTo>
                  <a:pt x="2535434" y="82193"/>
                </a:lnTo>
                <a:lnTo>
                  <a:pt x="2592871" y="82193"/>
                </a:lnTo>
                <a:lnTo>
                  <a:pt x="2630732" y="63379"/>
                </a:lnTo>
                <a:lnTo>
                  <a:pt x="2592303" y="44045"/>
                </a:lnTo>
                <a:close/>
              </a:path>
              <a:path w="2630804" h="120650">
                <a:moveTo>
                  <a:pt x="114346" y="38100"/>
                </a:moveTo>
                <a:lnTo>
                  <a:pt x="114253" y="76200"/>
                </a:lnTo>
                <a:lnTo>
                  <a:pt x="2516385" y="82145"/>
                </a:lnTo>
                <a:lnTo>
                  <a:pt x="2516479" y="44045"/>
                </a:lnTo>
                <a:lnTo>
                  <a:pt x="114346" y="38100"/>
                </a:lnTo>
                <a:close/>
              </a:path>
              <a:path w="2630804" h="120650">
                <a:moveTo>
                  <a:pt x="95295" y="38053"/>
                </a:moveTo>
                <a:lnTo>
                  <a:pt x="95201" y="76153"/>
                </a:lnTo>
                <a:lnTo>
                  <a:pt x="114253" y="76200"/>
                </a:lnTo>
                <a:lnTo>
                  <a:pt x="114346" y="38100"/>
                </a:lnTo>
                <a:lnTo>
                  <a:pt x="95295" y="38053"/>
                </a:lnTo>
                <a:close/>
              </a:path>
              <a:path w="2630804" h="120650">
                <a:moveTo>
                  <a:pt x="114347" y="38053"/>
                </a:moveTo>
                <a:lnTo>
                  <a:pt x="95295" y="38053"/>
                </a:lnTo>
                <a:lnTo>
                  <a:pt x="11434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74962" y="4150746"/>
            <a:ext cx="737235" cy="267335"/>
          </a:xfrm>
          <a:custGeom>
            <a:avLst/>
            <a:gdLst/>
            <a:ahLst/>
            <a:cxnLst/>
            <a:rect l="l" t="t" r="r" b="b"/>
            <a:pathLst>
              <a:path w="737235" h="267335">
                <a:moveTo>
                  <a:pt x="0" y="0"/>
                </a:moveTo>
                <a:lnTo>
                  <a:pt x="736667" y="0"/>
                </a:lnTo>
                <a:lnTo>
                  <a:pt x="736667" y="266867"/>
                </a:lnTo>
                <a:lnTo>
                  <a:pt x="0" y="2668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92470" y="4159504"/>
            <a:ext cx="5041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latin typeface="Trebuchet MS"/>
                <a:cs typeface="Trebuchet MS"/>
              </a:rPr>
              <a:t>X</a:t>
            </a:r>
            <a:r>
              <a:rPr sz="1300" spc="-15" dirty="0">
                <a:latin typeface="Trebuchet MS"/>
                <a:cs typeface="Trebuchet MS"/>
              </a:rPr>
              <a:t>’</a:t>
            </a:r>
            <a:r>
              <a:rPr sz="1300" spc="-20" dirty="0">
                <a:latin typeface="Trebuchet MS"/>
                <a:cs typeface="Trebuchet MS"/>
              </a:rPr>
              <a:t>0+</a:t>
            </a:r>
            <a:r>
              <a:rPr sz="1300" spc="-30" dirty="0">
                <a:latin typeface="Trebuchet MS"/>
                <a:cs typeface="Trebuchet MS"/>
              </a:rPr>
              <a:t>S</a:t>
            </a:r>
            <a:r>
              <a:rPr sz="1300" dirty="0">
                <a:latin typeface="Trebuchet MS"/>
                <a:cs typeface="Trebuchet MS"/>
              </a:rPr>
              <a:t>0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52344" y="3870959"/>
            <a:ext cx="2721863" cy="301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98527" y="3896572"/>
            <a:ext cx="2630731" cy="2107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98527" y="3896572"/>
            <a:ext cx="2630805" cy="210820"/>
          </a:xfrm>
          <a:custGeom>
            <a:avLst/>
            <a:gdLst/>
            <a:ahLst/>
            <a:cxnLst/>
            <a:rect l="l" t="t" r="r" b="b"/>
            <a:pathLst>
              <a:path w="2630804" h="210820">
                <a:moveTo>
                  <a:pt x="0" y="0"/>
                </a:moveTo>
                <a:lnTo>
                  <a:pt x="2630732" y="0"/>
                </a:lnTo>
                <a:lnTo>
                  <a:pt x="2630732" y="210768"/>
                </a:lnTo>
                <a:lnTo>
                  <a:pt x="0" y="2107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52697" y="4194081"/>
            <a:ext cx="746125" cy="123825"/>
          </a:xfrm>
          <a:custGeom>
            <a:avLst/>
            <a:gdLst/>
            <a:ahLst/>
            <a:cxnLst/>
            <a:rect l="l" t="t" r="r" b="b"/>
            <a:pathLst>
              <a:path w="746125" h="123825">
                <a:moveTo>
                  <a:pt x="632581" y="9337"/>
                </a:moveTo>
                <a:lnTo>
                  <a:pt x="631894" y="47429"/>
                </a:lnTo>
                <a:lnTo>
                  <a:pt x="650941" y="47773"/>
                </a:lnTo>
                <a:lnTo>
                  <a:pt x="650253" y="85868"/>
                </a:lnTo>
                <a:lnTo>
                  <a:pt x="631200" y="85868"/>
                </a:lnTo>
                <a:lnTo>
                  <a:pt x="630519" y="123617"/>
                </a:lnTo>
                <a:lnTo>
                  <a:pt x="709551" y="85868"/>
                </a:lnTo>
                <a:lnTo>
                  <a:pt x="650253" y="85868"/>
                </a:lnTo>
                <a:lnTo>
                  <a:pt x="631206" y="85524"/>
                </a:lnTo>
                <a:lnTo>
                  <a:pt x="710271" y="85524"/>
                </a:lnTo>
                <a:lnTo>
                  <a:pt x="745831" y="68539"/>
                </a:lnTo>
                <a:lnTo>
                  <a:pt x="632581" y="9337"/>
                </a:lnTo>
                <a:close/>
              </a:path>
              <a:path w="746125" h="123825">
                <a:moveTo>
                  <a:pt x="115312" y="0"/>
                </a:moveTo>
                <a:lnTo>
                  <a:pt x="0" y="55077"/>
                </a:lnTo>
                <a:lnTo>
                  <a:pt x="113249" y="114280"/>
                </a:lnTo>
                <a:lnTo>
                  <a:pt x="113937" y="76188"/>
                </a:lnTo>
                <a:lnTo>
                  <a:pt x="94890" y="75844"/>
                </a:lnTo>
                <a:lnTo>
                  <a:pt x="95577" y="37749"/>
                </a:lnTo>
                <a:lnTo>
                  <a:pt x="114630" y="37749"/>
                </a:lnTo>
                <a:lnTo>
                  <a:pt x="115312" y="0"/>
                </a:lnTo>
                <a:close/>
              </a:path>
              <a:path w="746125" h="123825">
                <a:moveTo>
                  <a:pt x="631894" y="47429"/>
                </a:moveTo>
                <a:lnTo>
                  <a:pt x="631206" y="85524"/>
                </a:lnTo>
                <a:lnTo>
                  <a:pt x="650253" y="85868"/>
                </a:lnTo>
                <a:lnTo>
                  <a:pt x="650941" y="47773"/>
                </a:lnTo>
                <a:lnTo>
                  <a:pt x="631894" y="47429"/>
                </a:lnTo>
                <a:close/>
              </a:path>
              <a:path w="746125" h="123825">
                <a:moveTo>
                  <a:pt x="114624" y="38093"/>
                </a:moveTo>
                <a:lnTo>
                  <a:pt x="113937" y="76188"/>
                </a:lnTo>
                <a:lnTo>
                  <a:pt x="631206" y="85524"/>
                </a:lnTo>
                <a:lnTo>
                  <a:pt x="631894" y="47429"/>
                </a:lnTo>
                <a:lnTo>
                  <a:pt x="114624" y="38093"/>
                </a:lnTo>
                <a:close/>
              </a:path>
              <a:path w="746125" h="123825">
                <a:moveTo>
                  <a:pt x="95577" y="37749"/>
                </a:moveTo>
                <a:lnTo>
                  <a:pt x="94890" y="75844"/>
                </a:lnTo>
                <a:lnTo>
                  <a:pt x="113937" y="76188"/>
                </a:lnTo>
                <a:lnTo>
                  <a:pt x="114624" y="38093"/>
                </a:lnTo>
                <a:lnTo>
                  <a:pt x="95577" y="37749"/>
                </a:lnTo>
                <a:close/>
              </a:path>
              <a:path w="746125" h="123825">
                <a:moveTo>
                  <a:pt x="114630" y="37749"/>
                </a:moveTo>
                <a:lnTo>
                  <a:pt x="95577" y="37749"/>
                </a:lnTo>
                <a:lnTo>
                  <a:pt x="114624" y="38093"/>
                </a:lnTo>
                <a:lnTo>
                  <a:pt x="114630" y="37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38200" y="4137856"/>
            <a:ext cx="391795" cy="267335"/>
          </a:xfrm>
          <a:custGeom>
            <a:avLst/>
            <a:gdLst/>
            <a:ahLst/>
            <a:cxnLst/>
            <a:rect l="l" t="t" r="r" b="b"/>
            <a:pathLst>
              <a:path w="391794" h="267335">
                <a:moveTo>
                  <a:pt x="0" y="0"/>
                </a:moveTo>
                <a:lnTo>
                  <a:pt x="391477" y="0"/>
                </a:lnTo>
                <a:lnTo>
                  <a:pt x="391477" y="266867"/>
                </a:lnTo>
                <a:lnTo>
                  <a:pt x="0" y="2668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341071" y="4147311"/>
            <a:ext cx="1854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" dirty="0">
                <a:latin typeface="Trebuchet MS"/>
                <a:cs typeface="Trebuchet MS"/>
              </a:rPr>
              <a:t>S0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99488" y="4514088"/>
            <a:ext cx="6973823" cy="3169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46100" y="4540182"/>
            <a:ext cx="6880595" cy="2243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46100" y="4540182"/>
            <a:ext cx="6880859" cy="224790"/>
          </a:xfrm>
          <a:custGeom>
            <a:avLst/>
            <a:gdLst/>
            <a:ahLst/>
            <a:cxnLst/>
            <a:rect l="l" t="t" r="r" b="b"/>
            <a:pathLst>
              <a:path w="6880859" h="224789">
                <a:moveTo>
                  <a:pt x="0" y="0"/>
                </a:moveTo>
                <a:lnTo>
                  <a:pt x="6880596" y="0"/>
                </a:lnTo>
                <a:lnTo>
                  <a:pt x="6880596" y="224311"/>
                </a:lnTo>
                <a:lnTo>
                  <a:pt x="0" y="22431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07708" y="4855253"/>
            <a:ext cx="2663190" cy="114300"/>
          </a:xfrm>
          <a:custGeom>
            <a:avLst/>
            <a:gdLst/>
            <a:ahLst/>
            <a:cxnLst/>
            <a:rect l="l" t="t" r="r" b="b"/>
            <a:pathLst>
              <a:path w="2663190" h="114300">
                <a:moveTo>
                  <a:pt x="2548399" y="76201"/>
                </a:moveTo>
                <a:lnTo>
                  <a:pt x="2548399" y="114301"/>
                </a:lnTo>
                <a:lnTo>
                  <a:pt x="2624599" y="76201"/>
                </a:lnTo>
                <a:lnTo>
                  <a:pt x="2548399" y="76201"/>
                </a:lnTo>
                <a:close/>
              </a:path>
              <a:path w="2663190" h="114300">
                <a:moveTo>
                  <a:pt x="114300" y="0"/>
                </a:moveTo>
                <a:lnTo>
                  <a:pt x="0" y="57149"/>
                </a:lnTo>
                <a:lnTo>
                  <a:pt x="114300" y="114299"/>
                </a:lnTo>
                <a:lnTo>
                  <a:pt x="114300" y="76200"/>
                </a:lnTo>
                <a:lnTo>
                  <a:pt x="95250" y="76199"/>
                </a:lnTo>
                <a:lnTo>
                  <a:pt x="95250" y="38099"/>
                </a:lnTo>
                <a:lnTo>
                  <a:pt x="114300" y="38099"/>
                </a:lnTo>
                <a:lnTo>
                  <a:pt x="114300" y="0"/>
                </a:lnTo>
                <a:close/>
              </a:path>
              <a:path w="2663190" h="114300">
                <a:moveTo>
                  <a:pt x="2548399" y="38101"/>
                </a:moveTo>
                <a:lnTo>
                  <a:pt x="2548399" y="76201"/>
                </a:lnTo>
                <a:lnTo>
                  <a:pt x="2567448" y="76201"/>
                </a:lnTo>
                <a:lnTo>
                  <a:pt x="2567448" y="38101"/>
                </a:lnTo>
                <a:lnTo>
                  <a:pt x="2548399" y="38101"/>
                </a:lnTo>
                <a:close/>
              </a:path>
              <a:path w="2663190" h="114300">
                <a:moveTo>
                  <a:pt x="2548399" y="1"/>
                </a:moveTo>
                <a:lnTo>
                  <a:pt x="2548399" y="38101"/>
                </a:lnTo>
                <a:lnTo>
                  <a:pt x="2567448" y="38101"/>
                </a:lnTo>
                <a:lnTo>
                  <a:pt x="2567448" y="76201"/>
                </a:lnTo>
                <a:lnTo>
                  <a:pt x="2624602" y="76199"/>
                </a:lnTo>
                <a:lnTo>
                  <a:pt x="2662699" y="57151"/>
                </a:lnTo>
                <a:lnTo>
                  <a:pt x="2548399" y="1"/>
                </a:lnTo>
                <a:close/>
              </a:path>
              <a:path w="2663190" h="114300">
                <a:moveTo>
                  <a:pt x="114300" y="38100"/>
                </a:moveTo>
                <a:lnTo>
                  <a:pt x="114300" y="76200"/>
                </a:lnTo>
                <a:lnTo>
                  <a:pt x="2548399" y="76201"/>
                </a:lnTo>
                <a:lnTo>
                  <a:pt x="2548399" y="38101"/>
                </a:lnTo>
                <a:lnTo>
                  <a:pt x="114300" y="38100"/>
                </a:lnTo>
                <a:close/>
              </a:path>
              <a:path w="2663190" h="114300">
                <a:moveTo>
                  <a:pt x="95250" y="38099"/>
                </a:moveTo>
                <a:lnTo>
                  <a:pt x="95250" y="76199"/>
                </a:lnTo>
                <a:lnTo>
                  <a:pt x="114300" y="76200"/>
                </a:lnTo>
                <a:lnTo>
                  <a:pt x="114300" y="38100"/>
                </a:lnTo>
                <a:lnTo>
                  <a:pt x="95250" y="38099"/>
                </a:lnTo>
                <a:close/>
              </a:path>
              <a:path w="2663190" h="114300">
                <a:moveTo>
                  <a:pt x="114300" y="38099"/>
                </a:moveTo>
                <a:lnTo>
                  <a:pt x="95250" y="38099"/>
                </a:lnTo>
                <a:lnTo>
                  <a:pt x="1143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94445" y="4800624"/>
            <a:ext cx="666115" cy="267335"/>
          </a:xfrm>
          <a:custGeom>
            <a:avLst/>
            <a:gdLst/>
            <a:ahLst/>
            <a:cxnLst/>
            <a:rect l="l" t="t" r="r" b="b"/>
            <a:pathLst>
              <a:path w="666114" h="267335">
                <a:moveTo>
                  <a:pt x="0" y="0"/>
                </a:moveTo>
                <a:lnTo>
                  <a:pt x="665567" y="0"/>
                </a:lnTo>
                <a:lnTo>
                  <a:pt x="665567" y="266868"/>
                </a:lnTo>
                <a:lnTo>
                  <a:pt x="0" y="2668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576403" y="4808728"/>
            <a:ext cx="5041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latin typeface="Trebuchet MS"/>
                <a:cs typeface="Trebuchet MS"/>
              </a:rPr>
              <a:t>X</a:t>
            </a:r>
            <a:r>
              <a:rPr sz="1300" spc="-15" dirty="0">
                <a:latin typeface="Trebuchet MS"/>
                <a:cs typeface="Trebuchet MS"/>
              </a:rPr>
              <a:t>’</a:t>
            </a:r>
            <a:r>
              <a:rPr sz="1300" spc="-20" dirty="0">
                <a:latin typeface="Trebuchet MS"/>
                <a:cs typeface="Trebuchet MS"/>
              </a:rPr>
              <a:t>0+</a:t>
            </a:r>
            <a:r>
              <a:rPr sz="1300" spc="-30" dirty="0">
                <a:latin typeface="Trebuchet MS"/>
                <a:cs typeface="Trebuchet MS"/>
              </a:rPr>
              <a:t>S</a:t>
            </a:r>
            <a:r>
              <a:rPr sz="1300" dirty="0">
                <a:latin typeface="Trebuchet MS"/>
                <a:cs typeface="Trebuchet MS"/>
              </a:rPr>
              <a:t>0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459479" y="4520184"/>
            <a:ext cx="2758440" cy="3108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05915" y="4545623"/>
            <a:ext cx="2664493" cy="2188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05915" y="4545623"/>
            <a:ext cx="2665095" cy="219075"/>
          </a:xfrm>
          <a:custGeom>
            <a:avLst/>
            <a:gdLst/>
            <a:ahLst/>
            <a:cxnLst/>
            <a:rect l="l" t="t" r="r" b="b"/>
            <a:pathLst>
              <a:path w="2665095" h="219075">
                <a:moveTo>
                  <a:pt x="0" y="0"/>
                </a:moveTo>
                <a:lnTo>
                  <a:pt x="2664493" y="0"/>
                </a:lnTo>
                <a:lnTo>
                  <a:pt x="2664493" y="218869"/>
                </a:lnTo>
                <a:lnTo>
                  <a:pt x="0" y="21886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60083" y="4833119"/>
            <a:ext cx="746125" cy="123825"/>
          </a:xfrm>
          <a:custGeom>
            <a:avLst/>
            <a:gdLst/>
            <a:ahLst/>
            <a:cxnLst/>
            <a:rect l="l" t="t" r="r" b="b"/>
            <a:pathLst>
              <a:path w="746125" h="123825">
                <a:moveTo>
                  <a:pt x="632581" y="9337"/>
                </a:moveTo>
                <a:lnTo>
                  <a:pt x="631894" y="47431"/>
                </a:lnTo>
                <a:lnTo>
                  <a:pt x="650942" y="47774"/>
                </a:lnTo>
                <a:lnTo>
                  <a:pt x="650253" y="85868"/>
                </a:lnTo>
                <a:lnTo>
                  <a:pt x="631200" y="85868"/>
                </a:lnTo>
                <a:lnTo>
                  <a:pt x="630519" y="123617"/>
                </a:lnTo>
                <a:lnTo>
                  <a:pt x="709554" y="85868"/>
                </a:lnTo>
                <a:lnTo>
                  <a:pt x="650253" y="85868"/>
                </a:lnTo>
                <a:lnTo>
                  <a:pt x="631206" y="85524"/>
                </a:lnTo>
                <a:lnTo>
                  <a:pt x="710273" y="85524"/>
                </a:lnTo>
                <a:lnTo>
                  <a:pt x="745832" y="68540"/>
                </a:lnTo>
                <a:lnTo>
                  <a:pt x="632581" y="9337"/>
                </a:lnTo>
                <a:close/>
              </a:path>
              <a:path w="746125" h="123825">
                <a:moveTo>
                  <a:pt x="115313" y="0"/>
                </a:moveTo>
                <a:lnTo>
                  <a:pt x="0" y="55078"/>
                </a:lnTo>
                <a:lnTo>
                  <a:pt x="113250" y="114282"/>
                </a:lnTo>
                <a:lnTo>
                  <a:pt x="113938" y="76188"/>
                </a:lnTo>
                <a:lnTo>
                  <a:pt x="94890" y="75844"/>
                </a:lnTo>
                <a:lnTo>
                  <a:pt x="95578" y="37750"/>
                </a:lnTo>
                <a:lnTo>
                  <a:pt x="114632" y="37750"/>
                </a:lnTo>
                <a:lnTo>
                  <a:pt x="115313" y="0"/>
                </a:lnTo>
                <a:close/>
              </a:path>
              <a:path w="746125" h="123825">
                <a:moveTo>
                  <a:pt x="631894" y="47431"/>
                </a:moveTo>
                <a:lnTo>
                  <a:pt x="631206" y="85524"/>
                </a:lnTo>
                <a:lnTo>
                  <a:pt x="650253" y="85868"/>
                </a:lnTo>
                <a:lnTo>
                  <a:pt x="650942" y="47774"/>
                </a:lnTo>
                <a:lnTo>
                  <a:pt x="631894" y="47431"/>
                </a:lnTo>
                <a:close/>
              </a:path>
              <a:path w="746125" h="123825">
                <a:moveTo>
                  <a:pt x="114625" y="38094"/>
                </a:moveTo>
                <a:lnTo>
                  <a:pt x="113938" y="76188"/>
                </a:lnTo>
                <a:lnTo>
                  <a:pt x="631206" y="85524"/>
                </a:lnTo>
                <a:lnTo>
                  <a:pt x="631894" y="47431"/>
                </a:lnTo>
                <a:lnTo>
                  <a:pt x="114625" y="38094"/>
                </a:lnTo>
                <a:close/>
              </a:path>
              <a:path w="746125" h="123825">
                <a:moveTo>
                  <a:pt x="95578" y="37750"/>
                </a:moveTo>
                <a:lnTo>
                  <a:pt x="94890" y="75844"/>
                </a:lnTo>
                <a:lnTo>
                  <a:pt x="113938" y="76188"/>
                </a:lnTo>
                <a:lnTo>
                  <a:pt x="114625" y="38094"/>
                </a:lnTo>
                <a:lnTo>
                  <a:pt x="95578" y="37750"/>
                </a:lnTo>
                <a:close/>
              </a:path>
              <a:path w="746125" h="123825">
                <a:moveTo>
                  <a:pt x="114632" y="37750"/>
                </a:moveTo>
                <a:lnTo>
                  <a:pt x="95578" y="37750"/>
                </a:lnTo>
                <a:lnTo>
                  <a:pt x="114625" y="38094"/>
                </a:lnTo>
                <a:lnTo>
                  <a:pt x="114632" y="37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22704" y="972311"/>
            <a:ext cx="7415783" cy="20726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65960" y="969263"/>
            <a:ext cx="6720840" cy="20299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51660" y="1001911"/>
            <a:ext cx="7303771" cy="19576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06840" y="2810255"/>
            <a:ext cx="149351" cy="1493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51660" y="1001911"/>
            <a:ext cx="7303770" cy="1957705"/>
          </a:xfrm>
          <a:custGeom>
            <a:avLst/>
            <a:gdLst/>
            <a:ahLst/>
            <a:cxnLst/>
            <a:rect l="l" t="t" r="r" b="b"/>
            <a:pathLst>
              <a:path w="7303770" h="1957705">
                <a:moveTo>
                  <a:pt x="7157009" y="1957648"/>
                </a:moveTo>
                <a:lnTo>
                  <a:pt x="7186363" y="1840239"/>
                </a:lnTo>
                <a:lnTo>
                  <a:pt x="7303771" y="1810885"/>
                </a:lnTo>
                <a:lnTo>
                  <a:pt x="7157009" y="1957648"/>
                </a:lnTo>
                <a:lnTo>
                  <a:pt x="0" y="1957648"/>
                </a:lnTo>
                <a:lnTo>
                  <a:pt x="0" y="0"/>
                </a:lnTo>
                <a:lnTo>
                  <a:pt x="7303771" y="0"/>
                </a:lnTo>
                <a:lnTo>
                  <a:pt x="7303771" y="181088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98527" y="4545627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1" y="21886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75025" y="5204004"/>
            <a:ext cx="2460625" cy="0"/>
          </a:xfrm>
          <a:custGeom>
            <a:avLst/>
            <a:gdLst/>
            <a:ahLst/>
            <a:cxnLst/>
            <a:rect l="l" t="t" r="r" b="b"/>
            <a:pathLst>
              <a:path w="2460625">
                <a:moveTo>
                  <a:pt x="0" y="0"/>
                </a:moveTo>
                <a:lnTo>
                  <a:pt x="2460014" y="0"/>
                </a:lnTo>
              </a:path>
            </a:pathLst>
          </a:custGeom>
          <a:ln w="38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77339" y="5204004"/>
            <a:ext cx="478155" cy="0"/>
          </a:xfrm>
          <a:custGeom>
            <a:avLst/>
            <a:gdLst/>
            <a:ahLst/>
            <a:cxnLst/>
            <a:rect l="l" t="t" r="r" b="b"/>
            <a:pathLst>
              <a:path w="478155">
                <a:moveTo>
                  <a:pt x="0" y="0"/>
                </a:moveTo>
                <a:lnTo>
                  <a:pt x="477718" y="0"/>
                </a:lnTo>
              </a:path>
            </a:pathLst>
          </a:custGeom>
          <a:ln w="38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133798" y="4721243"/>
            <a:ext cx="1344930" cy="61277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R="244475" algn="r">
              <a:lnSpc>
                <a:spcPct val="100000"/>
              </a:lnSpc>
              <a:spcBef>
                <a:spcPts val="765"/>
              </a:spcBef>
            </a:pPr>
            <a:r>
              <a:rPr sz="1300" spc="-30" dirty="0">
                <a:latin typeface="Trebuchet MS"/>
                <a:cs typeface="Trebuchet MS"/>
              </a:rPr>
              <a:t>S0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400" spc="15" dirty="0">
                <a:latin typeface="Arial"/>
                <a:cs typeface="Arial"/>
              </a:rPr>
              <a:t>Next </a:t>
            </a:r>
            <a:r>
              <a:rPr sz="1400" spc="10" dirty="0">
                <a:latin typeface="Arial"/>
                <a:cs typeface="Arial"/>
              </a:rPr>
              <a:t>x1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iteration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391160" y="3518424"/>
            <a:ext cx="76200" cy="2512695"/>
          </a:xfrm>
          <a:custGeom>
            <a:avLst/>
            <a:gdLst/>
            <a:ahLst/>
            <a:cxnLst/>
            <a:rect l="l" t="t" r="r" b="b"/>
            <a:pathLst>
              <a:path w="76200" h="251269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512695">
                <a:moveTo>
                  <a:pt x="44450" y="63500"/>
                </a:moveTo>
                <a:lnTo>
                  <a:pt x="31750" y="63500"/>
                </a:lnTo>
                <a:lnTo>
                  <a:pt x="31750" y="76200"/>
                </a:lnTo>
                <a:lnTo>
                  <a:pt x="44450" y="76200"/>
                </a:lnTo>
                <a:lnTo>
                  <a:pt x="44450" y="63500"/>
                </a:lnTo>
                <a:close/>
              </a:path>
              <a:path w="76200" h="251269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  <a:path w="76200" h="2512695">
                <a:moveTo>
                  <a:pt x="44450" y="88900"/>
                </a:moveTo>
                <a:lnTo>
                  <a:pt x="31750" y="88900"/>
                </a:lnTo>
                <a:lnTo>
                  <a:pt x="31750" y="101600"/>
                </a:lnTo>
                <a:lnTo>
                  <a:pt x="44450" y="101600"/>
                </a:lnTo>
                <a:lnTo>
                  <a:pt x="44450" y="88900"/>
                </a:lnTo>
                <a:close/>
              </a:path>
              <a:path w="76200" h="2512695">
                <a:moveTo>
                  <a:pt x="44450" y="114300"/>
                </a:moveTo>
                <a:lnTo>
                  <a:pt x="31750" y="114300"/>
                </a:lnTo>
                <a:lnTo>
                  <a:pt x="31750" y="127000"/>
                </a:lnTo>
                <a:lnTo>
                  <a:pt x="44450" y="127000"/>
                </a:lnTo>
                <a:lnTo>
                  <a:pt x="44450" y="114300"/>
                </a:lnTo>
                <a:close/>
              </a:path>
              <a:path w="76200" h="2512695">
                <a:moveTo>
                  <a:pt x="44450" y="139700"/>
                </a:moveTo>
                <a:lnTo>
                  <a:pt x="31750" y="13970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139700"/>
                </a:lnTo>
                <a:close/>
              </a:path>
              <a:path w="76200" h="2512695">
                <a:moveTo>
                  <a:pt x="44450" y="165100"/>
                </a:moveTo>
                <a:lnTo>
                  <a:pt x="31750" y="165100"/>
                </a:lnTo>
                <a:lnTo>
                  <a:pt x="31750" y="177800"/>
                </a:lnTo>
                <a:lnTo>
                  <a:pt x="44450" y="177800"/>
                </a:lnTo>
                <a:lnTo>
                  <a:pt x="44450" y="165100"/>
                </a:lnTo>
                <a:close/>
              </a:path>
              <a:path w="76200" h="2512695">
                <a:moveTo>
                  <a:pt x="44450" y="190500"/>
                </a:moveTo>
                <a:lnTo>
                  <a:pt x="31750" y="190500"/>
                </a:lnTo>
                <a:lnTo>
                  <a:pt x="31750" y="203200"/>
                </a:lnTo>
                <a:lnTo>
                  <a:pt x="44450" y="203200"/>
                </a:lnTo>
                <a:lnTo>
                  <a:pt x="44450" y="190500"/>
                </a:lnTo>
                <a:close/>
              </a:path>
              <a:path w="76200" h="2512695">
                <a:moveTo>
                  <a:pt x="44450" y="215900"/>
                </a:moveTo>
                <a:lnTo>
                  <a:pt x="31750" y="215900"/>
                </a:lnTo>
                <a:lnTo>
                  <a:pt x="31750" y="228600"/>
                </a:lnTo>
                <a:lnTo>
                  <a:pt x="44450" y="228600"/>
                </a:lnTo>
                <a:lnTo>
                  <a:pt x="44450" y="215900"/>
                </a:lnTo>
                <a:close/>
              </a:path>
              <a:path w="76200" h="2512695">
                <a:moveTo>
                  <a:pt x="44450" y="241300"/>
                </a:moveTo>
                <a:lnTo>
                  <a:pt x="31750" y="241300"/>
                </a:lnTo>
                <a:lnTo>
                  <a:pt x="31750" y="254000"/>
                </a:lnTo>
                <a:lnTo>
                  <a:pt x="44450" y="254000"/>
                </a:lnTo>
                <a:lnTo>
                  <a:pt x="44450" y="241300"/>
                </a:lnTo>
                <a:close/>
              </a:path>
              <a:path w="76200" h="2512695">
                <a:moveTo>
                  <a:pt x="44450" y="266700"/>
                </a:moveTo>
                <a:lnTo>
                  <a:pt x="31750" y="266700"/>
                </a:lnTo>
                <a:lnTo>
                  <a:pt x="31750" y="279400"/>
                </a:lnTo>
                <a:lnTo>
                  <a:pt x="44450" y="279400"/>
                </a:lnTo>
                <a:lnTo>
                  <a:pt x="44450" y="266700"/>
                </a:lnTo>
                <a:close/>
              </a:path>
              <a:path w="76200" h="2512695">
                <a:moveTo>
                  <a:pt x="44450" y="292100"/>
                </a:moveTo>
                <a:lnTo>
                  <a:pt x="31750" y="2921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292100"/>
                </a:lnTo>
                <a:close/>
              </a:path>
              <a:path w="76200" h="2512695">
                <a:moveTo>
                  <a:pt x="44450" y="317500"/>
                </a:moveTo>
                <a:lnTo>
                  <a:pt x="31750" y="317500"/>
                </a:lnTo>
                <a:lnTo>
                  <a:pt x="31750" y="330200"/>
                </a:lnTo>
                <a:lnTo>
                  <a:pt x="44450" y="330200"/>
                </a:lnTo>
                <a:lnTo>
                  <a:pt x="44450" y="317500"/>
                </a:lnTo>
                <a:close/>
              </a:path>
              <a:path w="76200" h="2512695">
                <a:moveTo>
                  <a:pt x="44450" y="342900"/>
                </a:moveTo>
                <a:lnTo>
                  <a:pt x="31750" y="342900"/>
                </a:lnTo>
                <a:lnTo>
                  <a:pt x="31750" y="355600"/>
                </a:lnTo>
                <a:lnTo>
                  <a:pt x="44450" y="355600"/>
                </a:lnTo>
                <a:lnTo>
                  <a:pt x="44450" y="342900"/>
                </a:lnTo>
                <a:close/>
              </a:path>
              <a:path w="76200" h="2512695">
                <a:moveTo>
                  <a:pt x="44450" y="368300"/>
                </a:moveTo>
                <a:lnTo>
                  <a:pt x="31750" y="368300"/>
                </a:lnTo>
                <a:lnTo>
                  <a:pt x="31750" y="381000"/>
                </a:lnTo>
                <a:lnTo>
                  <a:pt x="44450" y="381000"/>
                </a:lnTo>
                <a:lnTo>
                  <a:pt x="44450" y="368300"/>
                </a:lnTo>
                <a:close/>
              </a:path>
              <a:path w="76200" h="2512695">
                <a:moveTo>
                  <a:pt x="44450" y="393700"/>
                </a:moveTo>
                <a:lnTo>
                  <a:pt x="31750" y="393700"/>
                </a:lnTo>
                <a:lnTo>
                  <a:pt x="31750" y="406400"/>
                </a:lnTo>
                <a:lnTo>
                  <a:pt x="44450" y="406400"/>
                </a:lnTo>
                <a:lnTo>
                  <a:pt x="44450" y="393700"/>
                </a:lnTo>
                <a:close/>
              </a:path>
              <a:path w="76200" h="2512695">
                <a:moveTo>
                  <a:pt x="44450" y="419100"/>
                </a:moveTo>
                <a:lnTo>
                  <a:pt x="31750" y="419100"/>
                </a:lnTo>
                <a:lnTo>
                  <a:pt x="31750" y="431800"/>
                </a:lnTo>
                <a:lnTo>
                  <a:pt x="44450" y="431800"/>
                </a:lnTo>
                <a:lnTo>
                  <a:pt x="44450" y="419100"/>
                </a:lnTo>
                <a:close/>
              </a:path>
              <a:path w="76200" h="2512695">
                <a:moveTo>
                  <a:pt x="44450" y="444500"/>
                </a:moveTo>
                <a:lnTo>
                  <a:pt x="31750" y="444500"/>
                </a:lnTo>
                <a:lnTo>
                  <a:pt x="31750" y="457200"/>
                </a:lnTo>
                <a:lnTo>
                  <a:pt x="44450" y="457200"/>
                </a:lnTo>
                <a:lnTo>
                  <a:pt x="44450" y="444500"/>
                </a:lnTo>
                <a:close/>
              </a:path>
              <a:path w="76200" h="2512695">
                <a:moveTo>
                  <a:pt x="44450" y="469900"/>
                </a:moveTo>
                <a:lnTo>
                  <a:pt x="31750" y="469900"/>
                </a:lnTo>
                <a:lnTo>
                  <a:pt x="31750" y="482600"/>
                </a:lnTo>
                <a:lnTo>
                  <a:pt x="44450" y="482600"/>
                </a:lnTo>
                <a:lnTo>
                  <a:pt x="44450" y="469900"/>
                </a:lnTo>
                <a:close/>
              </a:path>
              <a:path w="76200" h="2512695">
                <a:moveTo>
                  <a:pt x="44450" y="495300"/>
                </a:moveTo>
                <a:lnTo>
                  <a:pt x="31750" y="495300"/>
                </a:lnTo>
                <a:lnTo>
                  <a:pt x="31750" y="508000"/>
                </a:lnTo>
                <a:lnTo>
                  <a:pt x="44450" y="508000"/>
                </a:lnTo>
                <a:lnTo>
                  <a:pt x="44450" y="495300"/>
                </a:lnTo>
                <a:close/>
              </a:path>
              <a:path w="76200" h="2512695">
                <a:moveTo>
                  <a:pt x="44450" y="520700"/>
                </a:moveTo>
                <a:lnTo>
                  <a:pt x="31750" y="520700"/>
                </a:lnTo>
                <a:lnTo>
                  <a:pt x="31750" y="533400"/>
                </a:lnTo>
                <a:lnTo>
                  <a:pt x="44450" y="533400"/>
                </a:lnTo>
                <a:lnTo>
                  <a:pt x="44450" y="520700"/>
                </a:lnTo>
                <a:close/>
              </a:path>
              <a:path w="76200" h="2512695">
                <a:moveTo>
                  <a:pt x="44450" y="546100"/>
                </a:moveTo>
                <a:lnTo>
                  <a:pt x="31750" y="546100"/>
                </a:lnTo>
                <a:lnTo>
                  <a:pt x="31750" y="558800"/>
                </a:lnTo>
                <a:lnTo>
                  <a:pt x="44450" y="558800"/>
                </a:lnTo>
                <a:lnTo>
                  <a:pt x="44450" y="546100"/>
                </a:lnTo>
                <a:close/>
              </a:path>
              <a:path w="76200" h="2512695">
                <a:moveTo>
                  <a:pt x="44450" y="571500"/>
                </a:moveTo>
                <a:lnTo>
                  <a:pt x="31750" y="571500"/>
                </a:lnTo>
                <a:lnTo>
                  <a:pt x="31750" y="584200"/>
                </a:lnTo>
                <a:lnTo>
                  <a:pt x="44450" y="584200"/>
                </a:lnTo>
                <a:lnTo>
                  <a:pt x="44450" y="571500"/>
                </a:lnTo>
                <a:close/>
              </a:path>
              <a:path w="76200" h="2512695">
                <a:moveTo>
                  <a:pt x="44450" y="596900"/>
                </a:moveTo>
                <a:lnTo>
                  <a:pt x="31750" y="596900"/>
                </a:lnTo>
                <a:lnTo>
                  <a:pt x="31750" y="609600"/>
                </a:lnTo>
                <a:lnTo>
                  <a:pt x="44450" y="609600"/>
                </a:lnTo>
                <a:lnTo>
                  <a:pt x="44450" y="596900"/>
                </a:lnTo>
                <a:close/>
              </a:path>
              <a:path w="76200" h="2512695">
                <a:moveTo>
                  <a:pt x="44450" y="622300"/>
                </a:moveTo>
                <a:lnTo>
                  <a:pt x="31750" y="622300"/>
                </a:lnTo>
                <a:lnTo>
                  <a:pt x="31750" y="635000"/>
                </a:lnTo>
                <a:lnTo>
                  <a:pt x="44450" y="635000"/>
                </a:lnTo>
                <a:lnTo>
                  <a:pt x="44450" y="622300"/>
                </a:lnTo>
                <a:close/>
              </a:path>
              <a:path w="76200" h="2512695">
                <a:moveTo>
                  <a:pt x="44450" y="647700"/>
                </a:moveTo>
                <a:lnTo>
                  <a:pt x="31750" y="647700"/>
                </a:lnTo>
                <a:lnTo>
                  <a:pt x="31750" y="660400"/>
                </a:lnTo>
                <a:lnTo>
                  <a:pt x="44450" y="660400"/>
                </a:lnTo>
                <a:lnTo>
                  <a:pt x="44450" y="647700"/>
                </a:lnTo>
                <a:close/>
              </a:path>
              <a:path w="76200" h="2512695">
                <a:moveTo>
                  <a:pt x="44450" y="673100"/>
                </a:moveTo>
                <a:lnTo>
                  <a:pt x="31750" y="673100"/>
                </a:lnTo>
                <a:lnTo>
                  <a:pt x="31750" y="685800"/>
                </a:lnTo>
                <a:lnTo>
                  <a:pt x="44450" y="685800"/>
                </a:lnTo>
                <a:lnTo>
                  <a:pt x="44450" y="673100"/>
                </a:lnTo>
                <a:close/>
              </a:path>
              <a:path w="76200" h="2512695">
                <a:moveTo>
                  <a:pt x="44450" y="698500"/>
                </a:moveTo>
                <a:lnTo>
                  <a:pt x="31750" y="698500"/>
                </a:lnTo>
                <a:lnTo>
                  <a:pt x="31750" y="711200"/>
                </a:lnTo>
                <a:lnTo>
                  <a:pt x="44450" y="711200"/>
                </a:lnTo>
                <a:lnTo>
                  <a:pt x="44450" y="698500"/>
                </a:lnTo>
                <a:close/>
              </a:path>
              <a:path w="76200" h="2512695">
                <a:moveTo>
                  <a:pt x="44450" y="723900"/>
                </a:moveTo>
                <a:lnTo>
                  <a:pt x="31750" y="723900"/>
                </a:lnTo>
                <a:lnTo>
                  <a:pt x="31750" y="736600"/>
                </a:lnTo>
                <a:lnTo>
                  <a:pt x="44450" y="736600"/>
                </a:lnTo>
                <a:lnTo>
                  <a:pt x="44450" y="723900"/>
                </a:lnTo>
                <a:close/>
              </a:path>
              <a:path w="76200" h="2512695">
                <a:moveTo>
                  <a:pt x="44450" y="749300"/>
                </a:moveTo>
                <a:lnTo>
                  <a:pt x="31750" y="749300"/>
                </a:lnTo>
                <a:lnTo>
                  <a:pt x="31750" y="762000"/>
                </a:lnTo>
                <a:lnTo>
                  <a:pt x="44450" y="762000"/>
                </a:lnTo>
                <a:lnTo>
                  <a:pt x="44450" y="749300"/>
                </a:lnTo>
                <a:close/>
              </a:path>
              <a:path w="76200" h="2512695">
                <a:moveTo>
                  <a:pt x="44450" y="774700"/>
                </a:moveTo>
                <a:lnTo>
                  <a:pt x="31750" y="774700"/>
                </a:lnTo>
                <a:lnTo>
                  <a:pt x="31750" y="787400"/>
                </a:lnTo>
                <a:lnTo>
                  <a:pt x="44450" y="787400"/>
                </a:lnTo>
                <a:lnTo>
                  <a:pt x="44450" y="774700"/>
                </a:lnTo>
                <a:close/>
              </a:path>
              <a:path w="76200" h="2512695">
                <a:moveTo>
                  <a:pt x="44450" y="800100"/>
                </a:moveTo>
                <a:lnTo>
                  <a:pt x="31750" y="800100"/>
                </a:lnTo>
                <a:lnTo>
                  <a:pt x="31750" y="812800"/>
                </a:lnTo>
                <a:lnTo>
                  <a:pt x="44450" y="812800"/>
                </a:lnTo>
                <a:lnTo>
                  <a:pt x="44450" y="800100"/>
                </a:lnTo>
                <a:close/>
              </a:path>
              <a:path w="76200" h="2512695">
                <a:moveTo>
                  <a:pt x="44450" y="825500"/>
                </a:moveTo>
                <a:lnTo>
                  <a:pt x="31750" y="825500"/>
                </a:lnTo>
                <a:lnTo>
                  <a:pt x="31750" y="838200"/>
                </a:lnTo>
                <a:lnTo>
                  <a:pt x="44450" y="838200"/>
                </a:lnTo>
                <a:lnTo>
                  <a:pt x="44450" y="825500"/>
                </a:lnTo>
                <a:close/>
              </a:path>
              <a:path w="76200" h="2512695">
                <a:moveTo>
                  <a:pt x="44450" y="850900"/>
                </a:moveTo>
                <a:lnTo>
                  <a:pt x="31750" y="850900"/>
                </a:lnTo>
                <a:lnTo>
                  <a:pt x="31750" y="863600"/>
                </a:lnTo>
                <a:lnTo>
                  <a:pt x="44450" y="863600"/>
                </a:lnTo>
                <a:lnTo>
                  <a:pt x="44450" y="850900"/>
                </a:lnTo>
                <a:close/>
              </a:path>
              <a:path w="76200" h="2512695">
                <a:moveTo>
                  <a:pt x="44450" y="876300"/>
                </a:moveTo>
                <a:lnTo>
                  <a:pt x="31750" y="876300"/>
                </a:lnTo>
                <a:lnTo>
                  <a:pt x="31750" y="889000"/>
                </a:lnTo>
                <a:lnTo>
                  <a:pt x="44450" y="889000"/>
                </a:lnTo>
                <a:lnTo>
                  <a:pt x="44450" y="876300"/>
                </a:lnTo>
                <a:close/>
              </a:path>
              <a:path w="76200" h="2512695">
                <a:moveTo>
                  <a:pt x="44450" y="901700"/>
                </a:moveTo>
                <a:lnTo>
                  <a:pt x="31750" y="901700"/>
                </a:lnTo>
                <a:lnTo>
                  <a:pt x="31750" y="914400"/>
                </a:lnTo>
                <a:lnTo>
                  <a:pt x="44450" y="914400"/>
                </a:lnTo>
                <a:lnTo>
                  <a:pt x="44450" y="901700"/>
                </a:lnTo>
                <a:close/>
              </a:path>
              <a:path w="76200" h="2512695">
                <a:moveTo>
                  <a:pt x="44450" y="927100"/>
                </a:moveTo>
                <a:lnTo>
                  <a:pt x="31750" y="927100"/>
                </a:lnTo>
                <a:lnTo>
                  <a:pt x="31750" y="939800"/>
                </a:lnTo>
                <a:lnTo>
                  <a:pt x="44450" y="939800"/>
                </a:lnTo>
                <a:lnTo>
                  <a:pt x="44450" y="927100"/>
                </a:lnTo>
                <a:close/>
              </a:path>
              <a:path w="76200" h="2512695">
                <a:moveTo>
                  <a:pt x="44450" y="952500"/>
                </a:moveTo>
                <a:lnTo>
                  <a:pt x="31750" y="952500"/>
                </a:lnTo>
                <a:lnTo>
                  <a:pt x="31750" y="965200"/>
                </a:lnTo>
                <a:lnTo>
                  <a:pt x="44450" y="965200"/>
                </a:lnTo>
                <a:lnTo>
                  <a:pt x="44450" y="952500"/>
                </a:lnTo>
                <a:close/>
              </a:path>
              <a:path w="76200" h="2512695">
                <a:moveTo>
                  <a:pt x="44450" y="977900"/>
                </a:moveTo>
                <a:lnTo>
                  <a:pt x="31750" y="977900"/>
                </a:lnTo>
                <a:lnTo>
                  <a:pt x="31750" y="990600"/>
                </a:lnTo>
                <a:lnTo>
                  <a:pt x="44450" y="990600"/>
                </a:lnTo>
                <a:lnTo>
                  <a:pt x="44450" y="977900"/>
                </a:lnTo>
                <a:close/>
              </a:path>
              <a:path w="76200" h="2512695">
                <a:moveTo>
                  <a:pt x="44450" y="1003300"/>
                </a:moveTo>
                <a:lnTo>
                  <a:pt x="31750" y="1003300"/>
                </a:lnTo>
                <a:lnTo>
                  <a:pt x="31750" y="1016000"/>
                </a:lnTo>
                <a:lnTo>
                  <a:pt x="44450" y="1016000"/>
                </a:lnTo>
                <a:lnTo>
                  <a:pt x="44450" y="1003300"/>
                </a:lnTo>
                <a:close/>
              </a:path>
              <a:path w="76200" h="2512695">
                <a:moveTo>
                  <a:pt x="44450" y="1028700"/>
                </a:moveTo>
                <a:lnTo>
                  <a:pt x="31750" y="1028700"/>
                </a:lnTo>
                <a:lnTo>
                  <a:pt x="31750" y="1041400"/>
                </a:lnTo>
                <a:lnTo>
                  <a:pt x="44450" y="1041400"/>
                </a:lnTo>
                <a:lnTo>
                  <a:pt x="44450" y="1028700"/>
                </a:lnTo>
                <a:close/>
              </a:path>
              <a:path w="76200" h="2512695">
                <a:moveTo>
                  <a:pt x="44450" y="1054100"/>
                </a:moveTo>
                <a:lnTo>
                  <a:pt x="31750" y="1054100"/>
                </a:lnTo>
                <a:lnTo>
                  <a:pt x="31750" y="1066800"/>
                </a:lnTo>
                <a:lnTo>
                  <a:pt x="44450" y="1066800"/>
                </a:lnTo>
                <a:lnTo>
                  <a:pt x="44450" y="1054100"/>
                </a:lnTo>
                <a:close/>
              </a:path>
              <a:path w="76200" h="2512695">
                <a:moveTo>
                  <a:pt x="44450" y="1079500"/>
                </a:moveTo>
                <a:lnTo>
                  <a:pt x="31750" y="1079500"/>
                </a:lnTo>
                <a:lnTo>
                  <a:pt x="31750" y="1092200"/>
                </a:lnTo>
                <a:lnTo>
                  <a:pt x="44450" y="1092200"/>
                </a:lnTo>
                <a:lnTo>
                  <a:pt x="44450" y="1079500"/>
                </a:lnTo>
                <a:close/>
              </a:path>
              <a:path w="76200" h="2512695">
                <a:moveTo>
                  <a:pt x="44450" y="1104900"/>
                </a:moveTo>
                <a:lnTo>
                  <a:pt x="31750" y="1104900"/>
                </a:lnTo>
                <a:lnTo>
                  <a:pt x="31750" y="1117600"/>
                </a:lnTo>
                <a:lnTo>
                  <a:pt x="44450" y="1117600"/>
                </a:lnTo>
                <a:lnTo>
                  <a:pt x="44450" y="1104900"/>
                </a:lnTo>
                <a:close/>
              </a:path>
              <a:path w="76200" h="2512695">
                <a:moveTo>
                  <a:pt x="44450" y="1130300"/>
                </a:moveTo>
                <a:lnTo>
                  <a:pt x="31750" y="1130300"/>
                </a:lnTo>
                <a:lnTo>
                  <a:pt x="31750" y="1143000"/>
                </a:lnTo>
                <a:lnTo>
                  <a:pt x="44450" y="1143000"/>
                </a:lnTo>
                <a:lnTo>
                  <a:pt x="44450" y="1130300"/>
                </a:lnTo>
                <a:close/>
              </a:path>
              <a:path w="76200" h="2512695">
                <a:moveTo>
                  <a:pt x="44450" y="1155700"/>
                </a:moveTo>
                <a:lnTo>
                  <a:pt x="31750" y="1155700"/>
                </a:lnTo>
                <a:lnTo>
                  <a:pt x="31750" y="1168400"/>
                </a:lnTo>
                <a:lnTo>
                  <a:pt x="44450" y="1168400"/>
                </a:lnTo>
                <a:lnTo>
                  <a:pt x="44450" y="1155700"/>
                </a:lnTo>
                <a:close/>
              </a:path>
              <a:path w="76200" h="2512695">
                <a:moveTo>
                  <a:pt x="44450" y="1181100"/>
                </a:moveTo>
                <a:lnTo>
                  <a:pt x="31750" y="1181100"/>
                </a:lnTo>
                <a:lnTo>
                  <a:pt x="31750" y="1193800"/>
                </a:lnTo>
                <a:lnTo>
                  <a:pt x="44450" y="1193800"/>
                </a:lnTo>
                <a:lnTo>
                  <a:pt x="44450" y="1181100"/>
                </a:lnTo>
                <a:close/>
              </a:path>
              <a:path w="76200" h="2512695">
                <a:moveTo>
                  <a:pt x="44450" y="1206500"/>
                </a:moveTo>
                <a:lnTo>
                  <a:pt x="31750" y="1206500"/>
                </a:lnTo>
                <a:lnTo>
                  <a:pt x="31750" y="1219200"/>
                </a:lnTo>
                <a:lnTo>
                  <a:pt x="44450" y="1219200"/>
                </a:lnTo>
                <a:lnTo>
                  <a:pt x="44450" y="1206500"/>
                </a:lnTo>
                <a:close/>
              </a:path>
              <a:path w="76200" h="2512695">
                <a:moveTo>
                  <a:pt x="44450" y="1231900"/>
                </a:moveTo>
                <a:lnTo>
                  <a:pt x="31750" y="1231900"/>
                </a:lnTo>
                <a:lnTo>
                  <a:pt x="31750" y="1244600"/>
                </a:lnTo>
                <a:lnTo>
                  <a:pt x="44450" y="1244600"/>
                </a:lnTo>
                <a:lnTo>
                  <a:pt x="44450" y="1231900"/>
                </a:lnTo>
                <a:close/>
              </a:path>
              <a:path w="76200" h="2512695">
                <a:moveTo>
                  <a:pt x="44450" y="1257300"/>
                </a:moveTo>
                <a:lnTo>
                  <a:pt x="31750" y="1257300"/>
                </a:lnTo>
                <a:lnTo>
                  <a:pt x="31750" y="1270000"/>
                </a:lnTo>
                <a:lnTo>
                  <a:pt x="44450" y="1270000"/>
                </a:lnTo>
                <a:lnTo>
                  <a:pt x="44450" y="1257300"/>
                </a:lnTo>
                <a:close/>
              </a:path>
              <a:path w="76200" h="2512695">
                <a:moveTo>
                  <a:pt x="44450" y="1282700"/>
                </a:moveTo>
                <a:lnTo>
                  <a:pt x="31750" y="1282700"/>
                </a:lnTo>
                <a:lnTo>
                  <a:pt x="31750" y="1295400"/>
                </a:lnTo>
                <a:lnTo>
                  <a:pt x="44450" y="1295400"/>
                </a:lnTo>
                <a:lnTo>
                  <a:pt x="44450" y="1282700"/>
                </a:lnTo>
                <a:close/>
              </a:path>
              <a:path w="76200" h="2512695">
                <a:moveTo>
                  <a:pt x="44450" y="1308100"/>
                </a:moveTo>
                <a:lnTo>
                  <a:pt x="31750" y="1308100"/>
                </a:lnTo>
                <a:lnTo>
                  <a:pt x="31750" y="1320800"/>
                </a:lnTo>
                <a:lnTo>
                  <a:pt x="44450" y="1320800"/>
                </a:lnTo>
                <a:lnTo>
                  <a:pt x="44450" y="1308100"/>
                </a:lnTo>
                <a:close/>
              </a:path>
              <a:path w="76200" h="2512695">
                <a:moveTo>
                  <a:pt x="44450" y="1333500"/>
                </a:moveTo>
                <a:lnTo>
                  <a:pt x="31750" y="1333500"/>
                </a:lnTo>
                <a:lnTo>
                  <a:pt x="31750" y="1346200"/>
                </a:lnTo>
                <a:lnTo>
                  <a:pt x="44450" y="1346200"/>
                </a:lnTo>
                <a:lnTo>
                  <a:pt x="44450" y="1333500"/>
                </a:lnTo>
                <a:close/>
              </a:path>
              <a:path w="76200" h="2512695">
                <a:moveTo>
                  <a:pt x="44450" y="1358900"/>
                </a:moveTo>
                <a:lnTo>
                  <a:pt x="31750" y="1358900"/>
                </a:lnTo>
                <a:lnTo>
                  <a:pt x="31750" y="1371600"/>
                </a:lnTo>
                <a:lnTo>
                  <a:pt x="44450" y="1371600"/>
                </a:lnTo>
                <a:lnTo>
                  <a:pt x="44450" y="1358900"/>
                </a:lnTo>
                <a:close/>
              </a:path>
              <a:path w="76200" h="2512695">
                <a:moveTo>
                  <a:pt x="44450" y="1384300"/>
                </a:moveTo>
                <a:lnTo>
                  <a:pt x="31750" y="1384300"/>
                </a:lnTo>
                <a:lnTo>
                  <a:pt x="31750" y="1397000"/>
                </a:lnTo>
                <a:lnTo>
                  <a:pt x="44450" y="1397000"/>
                </a:lnTo>
                <a:lnTo>
                  <a:pt x="44450" y="1384300"/>
                </a:lnTo>
                <a:close/>
              </a:path>
              <a:path w="76200" h="2512695">
                <a:moveTo>
                  <a:pt x="44450" y="1409700"/>
                </a:moveTo>
                <a:lnTo>
                  <a:pt x="31750" y="1409700"/>
                </a:lnTo>
                <a:lnTo>
                  <a:pt x="31750" y="1422400"/>
                </a:lnTo>
                <a:lnTo>
                  <a:pt x="44450" y="1422400"/>
                </a:lnTo>
                <a:lnTo>
                  <a:pt x="44450" y="1409700"/>
                </a:lnTo>
                <a:close/>
              </a:path>
              <a:path w="76200" h="2512695">
                <a:moveTo>
                  <a:pt x="44450" y="1435100"/>
                </a:moveTo>
                <a:lnTo>
                  <a:pt x="31750" y="1435100"/>
                </a:lnTo>
                <a:lnTo>
                  <a:pt x="31750" y="1447800"/>
                </a:lnTo>
                <a:lnTo>
                  <a:pt x="44450" y="1447800"/>
                </a:lnTo>
                <a:lnTo>
                  <a:pt x="44450" y="1435100"/>
                </a:lnTo>
                <a:close/>
              </a:path>
              <a:path w="76200" h="2512695">
                <a:moveTo>
                  <a:pt x="44450" y="1460500"/>
                </a:moveTo>
                <a:lnTo>
                  <a:pt x="31750" y="1460500"/>
                </a:lnTo>
                <a:lnTo>
                  <a:pt x="31750" y="1473200"/>
                </a:lnTo>
                <a:lnTo>
                  <a:pt x="44450" y="1473200"/>
                </a:lnTo>
                <a:lnTo>
                  <a:pt x="44450" y="1460500"/>
                </a:lnTo>
                <a:close/>
              </a:path>
              <a:path w="76200" h="2512695">
                <a:moveTo>
                  <a:pt x="44450" y="1485900"/>
                </a:moveTo>
                <a:lnTo>
                  <a:pt x="31750" y="1485900"/>
                </a:lnTo>
                <a:lnTo>
                  <a:pt x="31750" y="1498600"/>
                </a:lnTo>
                <a:lnTo>
                  <a:pt x="44450" y="1498600"/>
                </a:lnTo>
                <a:lnTo>
                  <a:pt x="44450" y="1485900"/>
                </a:lnTo>
                <a:close/>
              </a:path>
              <a:path w="76200" h="2512695">
                <a:moveTo>
                  <a:pt x="44450" y="1511300"/>
                </a:moveTo>
                <a:lnTo>
                  <a:pt x="31750" y="1511300"/>
                </a:lnTo>
                <a:lnTo>
                  <a:pt x="31750" y="1524000"/>
                </a:lnTo>
                <a:lnTo>
                  <a:pt x="44450" y="1524000"/>
                </a:lnTo>
                <a:lnTo>
                  <a:pt x="44450" y="1511300"/>
                </a:lnTo>
                <a:close/>
              </a:path>
              <a:path w="76200" h="2512695">
                <a:moveTo>
                  <a:pt x="44450" y="1536700"/>
                </a:moveTo>
                <a:lnTo>
                  <a:pt x="31750" y="1536700"/>
                </a:lnTo>
                <a:lnTo>
                  <a:pt x="31750" y="1549400"/>
                </a:lnTo>
                <a:lnTo>
                  <a:pt x="44450" y="1549400"/>
                </a:lnTo>
                <a:lnTo>
                  <a:pt x="44450" y="1536700"/>
                </a:lnTo>
                <a:close/>
              </a:path>
              <a:path w="76200" h="2512695">
                <a:moveTo>
                  <a:pt x="44450" y="1562100"/>
                </a:moveTo>
                <a:lnTo>
                  <a:pt x="31750" y="1562100"/>
                </a:lnTo>
                <a:lnTo>
                  <a:pt x="31750" y="1574800"/>
                </a:lnTo>
                <a:lnTo>
                  <a:pt x="44450" y="1574800"/>
                </a:lnTo>
                <a:lnTo>
                  <a:pt x="44450" y="1562100"/>
                </a:lnTo>
                <a:close/>
              </a:path>
              <a:path w="76200" h="2512695">
                <a:moveTo>
                  <a:pt x="44450" y="1587500"/>
                </a:moveTo>
                <a:lnTo>
                  <a:pt x="31750" y="1587500"/>
                </a:lnTo>
                <a:lnTo>
                  <a:pt x="31750" y="1600200"/>
                </a:lnTo>
                <a:lnTo>
                  <a:pt x="44450" y="1600200"/>
                </a:lnTo>
                <a:lnTo>
                  <a:pt x="44450" y="1587500"/>
                </a:lnTo>
                <a:close/>
              </a:path>
              <a:path w="76200" h="2512695">
                <a:moveTo>
                  <a:pt x="44450" y="1612900"/>
                </a:moveTo>
                <a:lnTo>
                  <a:pt x="31750" y="1612900"/>
                </a:lnTo>
                <a:lnTo>
                  <a:pt x="31750" y="1625600"/>
                </a:lnTo>
                <a:lnTo>
                  <a:pt x="44450" y="1625600"/>
                </a:lnTo>
                <a:lnTo>
                  <a:pt x="44450" y="1612900"/>
                </a:lnTo>
                <a:close/>
              </a:path>
              <a:path w="76200" h="2512695">
                <a:moveTo>
                  <a:pt x="44450" y="1638300"/>
                </a:moveTo>
                <a:lnTo>
                  <a:pt x="31750" y="1638300"/>
                </a:lnTo>
                <a:lnTo>
                  <a:pt x="31750" y="1651000"/>
                </a:lnTo>
                <a:lnTo>
                  <a:pt x="44450" y="1651000"/>
                </a:lnTo>
                <a:lnTo>
                  <a:pt x="44450" y="1638300"/>
                </a:lnTo>
                <a:close/>
              </a:path>
              <a:path w="76200" h="2512695">
                <a:moveTo>
                  <a:pt x="44450" y="1663700"/>
                </a:moveTo>
                <a:lnTo>
                  <a:pt x="31750" y="1663700"/>
                </a:lnTo>
                <a:lnTo>
                  <a:pt x="31750" y="1676400"/>
                </a:lnTo>
                <a:lnTo>
                  <a:pt x="44450" y="1676400"/>
                </a:lnTo>
                <a:lnTo>
                  <a:pt x="44450" y="1663700"/>
                </a:lnTo>
                <a:close/>
              </a:path>
              <a:path w="76200" h="2512695">
                <a:moveTo>
                  <a:pt x="44450" y="1689100"/>
                </a:moveTo>
                <a:lnTo>
                  <a:pt x="31750" y="1689100"/>
                </a:lnTo>
                <a:lnTo>
                  <a:pt x="31750" y="1701800"/>
                </a:lnTo>
                <a:lnTo>
                  <a:pt x="44450" y="1701800"/>
                </a:lnTo>
                <a:lnTo>
                  <a:pt x="44450" y="1689100"/>
                </a:lnTo>
                <a:close/>
              </a:path>
              <a:path w="76200" h="2512695">
                <a:moveTo>
                  <a:pt x="44450" y="1714500"/>
                </a:moveTo>
                <a:lnTo>
                  <a:pt x="31750" y="1714500"/>
                </a:lnTo>
                <a:lnTo>
                  <a:pt x="31750" y="1727200"/>
                </a:lnTo>
                <a:lnTo>
                  <a:pt x="44450" y="1727200"/>
                </a:lnTo>
                <a:lnTo>
                  <a:pt x="44450" y="1714500"/>
                </a:lnTo>
                <a:close/>
              </a:path>
              <a:path w="76200" h="2512695">
                <a:moveTo>
                  <a:pt x="44450" y="1739900"/>
                </a:moveTo>
                <a:lnTo>
                  <a:pt x="31750" y="1739900"/>
                </a:lnTo>
                <a:lnTo>
                  <a:pt x="31750" y="1752600"/>
                </a:lnTo>
                <a:lnTo>
                  <a:pt x="44450" y="1752600"/>
                </a:lnTo>
                <a:lnTo>
                  <a:pt x="44450" y="1739900"/>
                </a:lnTo>
                <a:close/>
              </a:path>
              <a:path w="76200" h="2512695">
                <a:moveTo>
                  <a:pt x="44450" y="1765300"/>
                </a:moveTo>
                <a:lnTo>
                  <a:pt x="31750" y="1765300"/>
                </a:lnTo>
                <a:lnTo>
                  <a:pt x="31750" y="1778000"/>
                </a:lnTo>
                <a:lnTo>
                  <a:pt x="44450" y="1778000"/>
                </a:lnTo>
                <a:lnTo>
                  <a:pt x="44450" y="1765300"/>
                </a:lnTo>
                <a:close/>
              </a:path>
              <a:path w="76200" h="2512695">
                <a:moveTo>
                  <a:pt x="44450" y="1790700"/>
                </a:moveTo>
                <a:lnTo>
                  <a:pt x="31750" y="1790700"/>
                </a:lnTo>
                <a:lnTo>
                  <a:pt x="31750" y="1803400"/>
                </a:lnTo>
                <a:lnTo>
                  <a:pt x="44450" y="1803400"/>
                </a:lnTo>
                <a:lnTo>
                  <a:pt x="44450" y="1790700"/>
                </a:lnTo>
                <a:close/>
              </a:path>
              <a:path w="76200" h="2512695">
                <a:moveTo>
                  <a:pt x="44450" y="1816100"/>
                </a:moveTo>
                <a:lnTo>
                  <a:pt x="31750" y="1816100"/>
                </a:lnTo>
                <a:lnTo>
                  <a:pt x="31750" y="1828800"/>
                </a:lnTo>
                <a:lnTo>
                  <a:pt x="44450" y="1828800"/>
                </a:lnTo>
                <a:lnTo>
                  <a:pt x="44450" y="1816100"/>
                </a:lnTo>
                <a:close/>
              </a:path>
              <a:path w="76200" h="2512695">
                <a:moveTo>
                  <a:pt x="44450" y="1841500"/>
                </a:moveTo>
                <a:lnTo>
                  <a:pt x="31750" y="1841500"/>
                </a:lnTo>
                <a:lnTo>
                  <a:pt x="31750" y="1854200"/>
                </a:lnTo>
                <a:lnTo>
                  <a:pt x="44450" y="1854200"/>
                </a:lnTo>
                <a:lnTo>
                  <a:pt x="44450" y="1841500"/>
                </a:lnTo>
                <a:close/>
              </a:path>
              <a:path w="76200" h="2512695">
                <a:moveTo>
                  <a:pt x="44450" y="1866900"/>
                </a:moveTo>
                <a:lnTo>
                  <a:pt x="31750" y="1866900"/>
                </a:lnTo>
                <a:lnTo>
                  <a:pt x="31750" y="1879600"/>
                </a:lnTo>
                <a:lnTo>
                  <a:pt x="44450" y="1879600"/>
                </a:lnTo>
                <a:lnTo>
                  <a:pt x="44450" y="1866900"/>
                </a:lnTo>
                <a:close/>
              </a:path>
              <a:path w="76200" h="2512695">
                <a:moveTo>
                  <a:pt x="44450" y="1892300"/>
                </a:moveTo>
                <a:lnTo>
                  <a:pt x="31750" y="1892300"/>
                </a:lnTo>
                <a:lnTo>
                  <a:pt x="31750" y="1905000"/>
                </a:lnTo>
                <a:lnTo>
                  <a:pt x="44450" y="1905000"/>
                </a:lnTo>
                <a:lnTo>
                  <a:pt x="44450" y="1892300"/>
                </a:lnTo>
                <a:close/>
              </a:path>
              <a:path w="76200" h="2512695">
                <a:moveTo>
                  <a:pt x="44450" y="1917700"/>
                </a:moveTo>
                <a:lnTo>
                  <a:pt x="31750" y="1917700"/>
                </a:lnTo>
                <a:lnTo>
                  <a:pt x="31750" y="1930400"/>
                </a:lnTo>
                <a:lnTo>
                  <a:pt x="44450" y="1930400"/>
                </a:lnTo>
                <a:lnTo>
                  <a:pt x="44450" y="1917700"/>
                </a:lnTo>
                <a:close/>
              </a:path>
              <a:path w="76200" h="2512695">
                <a:moveTo>
                  <a:pt x="44450" y="1943100"/>
                </a:moveTo>
                <a:lnTo>
                  <a:pt x="31750" y="1943100"/>
                </a:lnTo>
                <a:lnTo>
                  <a:pt x="31750" y="1955800"/>
                </a:lnTo>
                <a:lnTo>
                  <a:pt x="44450" y="1955800"/>
                </a:lnTo>
                <a:lnTo>
                  <a:pt x="44450" y="1943100"/>
                </a:lnTo>
                <a:close/>
              </a:path>
              <a:path w="76200" h="2512695">
                <a:moveTo>
                  <a:pt x="44450" y="1968500"/>
                </a:moveTo>
                <a:lnTo>
                  <a:pt x="31750" y="1968500"/>
                </a:lnTo>
                <a:lnTo>
                  <a:pt x="31750" y="1981200"/>
                </a:lnTo>
                <a:lnTo>
                  <a:pt x="44450" y="1981200"/>
                </a:lnTo>
                <a:lnTo>
                  <a:pt x="44450" y="1968500"/>
                </a:lnTo>
                <a:close/>
              </a:path>
              <a:path w="76200" h="2512695">
                <a:moveTo>
                  <a:pt x="44450" y="1993900"/>
                </a:moveTo>
                <a:lnTo>
                  <a:pt x="31750" y="1993900"/>
                </a:lnTo>
                <a:lnTo>
                  <a:pt x="31750" y="2006600"/>
                </a:lnTo>
                <a:lnTo>
                  <a:pt x="44450" y="2006600"/>
                </a:lnTo>
                <a:lnTo>
                  <a:pt x="44450" y="1993900"/>
                </a:lnTo>
                <a:close/>
              </a:path>
              <a:path w="76200" h="2512695">
                <a:moveTo>
                  <a:pt x="44450" y="2019300"/>
                </a:moveTo>
                <a:lnTo>
                  <a:pt x="31750" y="2019300"/>
                </a:lnTo>
                <a:lnTo>
                  <a:pt x="31750" y="2032000"/>
                </a:lnTo>
                <a:lnTo>
                  <a:pt x="44450" y="2032000"/>
                </a:lnTo>
                <a:lnTo>
                  <a:pt x="44450" y="2019300"/>
                </a:lnTo>
                <a:close/>
              </a:path>
              <a:path w="76200" h="2512695">
                <a:moveTo>
                  <a:pt x="44450" y="2044700"/>
                </a:moveTo>
                <a:lnTo>
                  <a:pt x="31750" y="2044700"/>
                </a:lnTo>
                <a:lnTo>
                  <a:pt x="31750" y="2057400"/>
                </a:lnTo>
                <a:lnTo>
                  <a:pt x="44450" y="2057400"/>
                </a:lnTo>
                <a:lnTo>
                  <a:pt x="44450" y="2044700"/>
                </a:lnTo>
                <a:close/>
              </a:path>
              <a:path w="76200" h="2512695">
                <a:moveTo>
                  <a:pt x="44450" y="2070100"/>
                </a:moveTo>
                <a:lnTo>
                  <a:pt x="31750" y="2070100"/>
                </a:lnTo>
                <a:lnTo>
                  <a:pt x="31750" y="2082800"/>
                </a:lnTo>
                <a:lnTo>
                  <a:pt x="44450" y="2082800"/>
                </a:lnTo>
                <a:lnTo>
                  <a:pt x="44450" y="2070100"/>
                </a:lnTo>
                <a:close/>
              </a:path>
              <a:path w="76200" h="2512695">
                <a:moveTo>
                  <a:pt x="44450" y="2095500"/>
                </a:moveTo>
                <a:lnTo>
                  <a:pt x="31750" y="2095500"/>
                </a:lnTo>
                <a:lnTo>
                  <a:pt x="31750" y="2108200"/>
                </a:lnTo>
                <a:lnTo>
                  <a:pt x="44450" y="2108200"/>
                </a:lnTo>
                <a:lnTo>
                  <a:pt x="44450" y="2095500"/>
                </a:lnTo>
                <a:close/>
              </a:path>
              <a:path w="76200" h="2512695">
                <a:moveTo>
                  <a:pt x="44450" y="2120900"/>
                </a:moveTo>
                <a:lnTo>
                  <a:pt x="31750" y="2120900"/>
                </a:lnTo>
                <a:lnTo>
                  <a:pt x="31750" y="2133600"/>
                </a:lnTo>
                <a:lnTo>
                  <a:pt x="44450" y="2133600"/>
                </a:lnTo>
                <a:lnTo>
                  <a:pt x="44450" y="2120900"/>
                </a:lnTo>
                <a:close/>
              </a:path>
              <a:path w="76200" h="2512695">
                <a:moveTo>
                  <a:pt x="44450" y="2146300"/>
                </a:moveTo>
                <a:lnTo>
                  <a:pt x="31750" y="2146300"/>
                </a:lnTo>
                <a:lnTo>
                  <a:pt x="31750" y="2159000"/>
                </a:lnTo>
                <a:lnTo>
                  <a:pt x="44450" y="2159000"/>
                </a:lnTo>
                <a:lnTo>
                  <a:pt x="44450" y="2146300"/>
                </a:lnTo>
                <a:close/>
              </a:path>
              <a:path w="76200" h="2512695">
                <a:moveTo>
                  <a:pt x="44450" y="2171700"/>
                </a:moveTo>
                <a:lnTo>
                  <a:pt x="31750" y="2171700"/>
                </a:lnTo>
                <a:lnTo>
                  <a:pt x="31750" y="2184400"/>
                </a:lnTo>
                <a:lnTo>
                  <a:pt x="44450" y="2184400"/>
                </a:lnTo>
                <a:lnTo>
                  <a:pt x="44450" y="2171700"/>
                </a:lnTo>
                <a:close/>
              </a:path>
              <a:path w="76200" h="2512695">
                <a:moveTo>
                  <a:pt x="44451" y="2197100"/>
                </a:moveTo>
                <a:lnTo>
                  <a:pt x="31751" y="2197100"/>
                </a:lnTo>
                <a:lnTo>
                  <a:pt x="31751" y="2209800"/>
                </a:lnTo>
                <a:lnTo>
                  <a:pt x="44451" y="2209800"/>
                </a:lnTo>
                <a:lnTo>
                  <a:pt x="44451" y="2197100"/>
                </a:lnTo>
                <a:close/>
              </a:path>
              <a:path w="76200" h="2512695">
                <a:moveTo>
                  <a:pt x="44451" y="2222500"/>
                </a:moveTo>
                <a:lnTo>
                  <a:pt x="31751" y="2222500"/>
                </a:lnTo>
                <a:lnTo>
                  <a:pt x="31751" y="2235200"/>
                </a:lnTo>
                <a:lnTo>
                  <a:pt x="44451" y="2235200"/>
                </a:lnTo>
                <a:lnTo>
                  <a:pt x="44451" y="2222500"/>
                </a:lnTo>
                <a:close/>
              </a:path>
              <a:path w="76200" h="2512695">
                <a:moveTo>
                  <a:pt x="44451" y="2247900"/>
                </a:moveTo>
                <a:lnTo>
                  <a:pt x="31751" y="2247900"/>
                </a:lnTo>
                <a:lnTo>
                  <a:pt x="31751" y="2260600"/>
                </a:lnTo>
                <a:lnTo>
                  <a:pt x="44451" y="2260600"/>
                </a:lnTo>
                <a:lnTo>
                  <a:pt x="44451" y="2247900"/>
                </a:lnTo>
                <a:close/>
              </a:path>
              <a:path w="76200" h="2512695">
                <a:moveTo>
                  <a:pt x="44451" y="2273300"/>
                </a:moveTo>
                <a:lnTo>
                  <a:pt x="31751" y="2273300"/>
                </a:lnTo>
                <a:lnTo>
                  <a:pt x="31751" y="2286000"/>
                </a:lnTo>
                <a:lnTo>
                  <a:pt x="44451" y="2286000"/>
                </a:lnTo>
                <a:lnTo>
                  <a:pt x="44451" y="2273300"/>
                </a:lnTo>
                <a:close/>
              </a:path>
              <a:path w="76200" h="2512695">
                <a:moveTo>
                  <a:pt x="44451" y="2298700"/>
                </a:moveTo>
                <a:lnTo>
                  <a:pt x="31751" y="2298700"/>
                </a:lnTo>
                <a:lnTo>
                  <a:pt x="31751" y="2311400"/>
                </a:lnTo>
                <a:lnTo>
                  <a:pt x="44451" y="2311400"/>
                </a:lnTo>
                <a:lnTo>
                  <a:pt x="44451" y="2298700"/>
                </a:lnTo>
                <a:close/>
              </a:path>
              <a:path w="76200" h="2512695">
                <a:moveTo>
                  <a:pt x="44451" y="2324100"/>
                </a:moveTo>
                <a:lnTo>
                  <a:pt x="31751" y="2324100"/>
                </a:lnTo>
                <a:lnTo>
                  <a:pt x="31751" y="2336800"/>
                </a:lnTo>
                <a:lnTo>
                  <a:pt x="44451" y="2336800"/>
                </a:lnTo>
                <a:lnTo>
                  <a:pt x="44451" y="2324100"/>
                </a:lnTo>
                <a:close/>
              </a:path>
              <a:path w="76200" h="2512695">
                <a:moveTo>
                  <a:pt x="44451" y="2349500"/>
                </a:moveTo>
                <a:lnTo>
                  <a:pt x="31751" y="2349500"/>
                </a:lnTo>
                <a:lnTo>
                  <a:pt x="31751" y="2362200"/>
                </a:lnTo>
                <a:lnTo>
                  <a:pt x="44451" y="2362200"/>
                </a:lnTo>
                <a:lnTo>
                  <a:pt x="44451" y="2349500"/>
                </a:lnTo>
                <a:close/>
              </a:path>
              <a:path w="76200" h="2512695">
                <a:moveTo>
                  <a:pt x="44451" y="2374900"/>
                </a:moveTo>
                <a:lnTo>
                  <a:pt x="31751" y="2374900"/>
                </a:lnTo>
                <a:lnTo>
                  <a:pt x="31751" y="2387600"/>
                </a:lnTo>
                <a:lnTo>
                  <a:pt x="44451" y="2387600"/>
                </a:lnTo>
                <a:lnTo>
                  <a:pt x="44451" y="2374900"/>
                </a:lnTo>
                <a:close/>
              </a:path>
              <a:path w="76200" h="2512695">
                <a:moveTo>
                  <a:pt x="44451" y="2400300"/>
                </a:moveTo>
                <a:lnTo>
                  <a:pt x="31751" y="2400300"/>
                </a:lnTo>
                <a:lnTo>
                  <a:pt x="31751" y="2413000"/>
                </a:lnTo>
                <a:lnTo>
                  <a:pt x="44451" y="2413000"/>
                </a:lnTo>
                <a:lnTo>
                  <a:pt x="44451" y="2400300"/>
                </a:lnTo>
                <a:close/>
              </a:path>
              <a:path w="76200" h="2512695">
                <a:moveTo>
                  <a:pt x="31751" y="2435914"/>
                </a:moveTo>
                <a:lnTo>
                  <a:pt x="1" y="2435914"/>
                </a:lnTo>
                <a:lnTo>
                  <a:pt x="38101" y="2512114"/>
                </a:lnTo>
                <a:lnTo>
                  <a:pt x="74958" y="2438400"/>
                </a:lnTo>
                <a:lnTo>
                  <a:pt x="31751" y="2438400"/>
                </a:lnTo>
                <a:lnTo>
                  <a:pt x="31751" y="2435914"/>
                </a:lnTo>
                <a:close/>
              </a:path>
              <a:path w="76200" h="2512695">
                <a:moveTo>
                  <a:pt x="44451" y="2425700"/>
                </a:moveTo>
                <a:lnTo>
                  <a:pt x="31751" y="2425700"/>
                </a:lnTo>
                <a:lnTo>
                  <a:pt x="31751" y="2438400"/>
                </a:lnTo>
                <a:lnTo>
                  <a:pt x="44451" y="2438400"/>
                </a:lnTo>
                <a:lnTo>
                  <a:pt x="44451" y="2425700"/>
                </a:lnTo>
                <a:close/>
              </a:path>
              <a:path w="76200" h="2512695">
                <a:moveTo>
                  <a:pt x="76201" y="2435914"/>
                </a:moveTo>
                <a:lnTo>
                  <a:pt x="44451" y="2435914"/>
                </a:lnTo>
                <a:lnTo>
                  <a:pt x="44451" y="2438400"/>
                </a:lnTo>
                <a:lnTo>
                  <a:pt x="74958" y="2438400"/>
                </a:lnTo>
                <a:lnTo>
                  <a:pt x="76201" y="2435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20823" y="5483352"/>
            <a:ext cx="6970776" cy="3169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65599" y="5508698"/>
            <a:ext cx="6880595" cy="2243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65599" y="5508698"/>
            <a:ext cx="6880859" cy="224790"/>
          </a:xfrm>
          <a:custGeom>
            <a:avLst/>
            <a:gdLst/>
            <a:ahLst/>
            <a:cxnLst/>
            <a:rect l="l" t="t" r="r" b="b"/>
            <a:pathLst>
              <a:path w="6880859" h="224789">
                <a:moveTo>
                  <a:pt x="0" y="0"/>
                </a:moveTo>
                <a:lnTo>
                  <a:pt x="6880596" y="0"/>
                </a:lnTo>
                <a:lnTo>
                  <a:pt x="6880596" y="224310"/>
                </a:lnTo>
                <a:lnTo>
                  <a:pt x="0" y="22431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46221" y="5823305"/>
            <a:ext cx="2630805" cy="120650"/>
          </a:xfrm>
          <a:custGeom>
            <a:avLst/>
            <a:gdLst/>
            <a:ahLst/>
            <a:cxnLst/>
            <a:rect l="l" t="t" r="r" b="b"/>
            <a:pathLst>
              <a:path w="2630804" h="120650">
                <a:moveTo>
                  <a:pt x="2516383" y="82144"/>
                </a:moveTo>
                <a:lnTo>
                  <a:pt x="2516289" y="120244"/>
                </a:lnTo>
                <a:lnTo>
                  <a:pt x="2592868" y="82191"/>
                </a:lnTo>
                <a:lnTo>
                  <a:pt x="2535433" y="82191"/>
                </a:lnTo>
                <a:lnTo>
                  <a:pt x="2516383" y="82144"/>
                </a:lnTo>
                <a:close/>
              </a:path>
              <a:path w="2630804" h="120650">
                <a:moveTo>
                  <a:pt x="114440" y="0"/>
                </a:moveTo>
                <a:lnTo>
                  <a:pt x="0" y="56866"/>
                </a:lnTo>
                <a:lnTo>
                  <a:pt x="114157" y="114298"/>
                </a:lnTo>
                <a:lnTo>
                  <a:pt x="114252" y="76198"/>
                </a:lnTo>
                <a:lnTo>
                  <a:pt x="95201" y="76151"/>
                </a:lnTo>
                <a:lnTo>
                  <a:pt x="95295" y="38051"/>
                </a:lnTo>
                <a:lnTo>
                  <a:pt x="114346" y="38051"/>
                </a:lnTo>
                <a:lnTo>
                  <a:pt x="114440" y="0"/>
                </a:lnTo>
                <a:close/>
              </a:path>
              <a:path w="2630804" h="120650">
                <a:moveTo>
                  <a:pt x="2516477" y="44045"/>
                </a:moveTo>
                <a:lnTo>
                  <a:pt x="2516383" y="82144"/>
                </a:lnTo>
                <a:lnTo>
                  <a:pt x="2535433" y="82191"/>
                </a:lnTo>
                <a:lnTo>
                  <a:pt x="2535527" y="44093"/>
                </a:lnTo>
                <a:lnTo>
                  <a:pt x="2516477" y="44045"/>
                </a:lnTo>
                <a:close/>
              </a:path>
              <a:path w="2630804" h="120650">
                <a:moveTo>
                  <a:pt x="2516572" y="5946"/>
                </a:moveTo>
                <a:lnTo>
                  <a:pt x="2516477" y="44045"/>
                </a:lnTo>
                <a:lnTo>
                  <a:pt x="2535527" y="44093"/>
                </a:lnTo>
                <a:lnTo>
                  <a:pt x="2535433" y="82191"/>
                </a:lnTo>
                <a:lnTo>
                  <a:pt x="2592868" y="82191"/>
                </a:lnTo>
                <a:lnTo>
                  <a:pt x="2630730" y="63378"/>
                </a:lnTo>
                <a:lnTo>
                  <a:pt x="2516572" y="5946"/>
                </a:lnTo>
                <a:close/>
              </a:path>
              <a:path w="2630804" h="120650">
                <a:moveTo>
                  <a:pt x="114346" y="38098"/>
                </a:moveTo>
                <a:lnTo>
                  <a:pt x="114252" y="76198"/>
                </a:lnTo>
                <a:lnTo>
                  <a:pt x="2516383" y="82144"/>
                </a:lnTo>
                <a:lnTo>
                  <a:pt x="2516477" y="44045"/>
                </a:lnTo>
                <a:lnTo>
                  <a:pt x="114346" y="38098"/>
                </a:lnTo>
                <a:close/>
              </a:path>
              <a:path w="2630804" h="120650">
                <a:moveTo>
                  <a:pt x="95295" y="38051"/>
                </a:moveTo>
                <a:lnTo>
                  <a:pt x="95201" y="76151"/>
                </a:lnTo>
                <a:lnTo>
                  <a:pt x="114252" y="76198"/>
                </a:lnTo>
                <a:lnTo>
                  <a:pt x="114346" y="38098"/>
                </a:lnTo>
                <a:lnTo>
                  <a:pt x="95295" y="38051"/>
                </a:lnTo>
                <a:close/>
              </a:path>
              <a:path w="2630804" h="120650">
                <a:moveTo>
                  <a:pt x="114346" y="38051"/>
                </a:moveTo>
                <a:lnTo>
                  <a:pt x="95295" y="38051"/>
                </a:lnTo>
                <a:lnTo>
                  <a:pt x="114346" y="38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27902" y="5768294"/>
            <a:ext cx="702310" cy="267335"/>
          </a:xfrm>
          <a:custGeom>
            <a:avLst/>
            <a:gdLst/>
            <a:ahLst/>
            <a:cxnLst/>
            <a:rect l="l" t="t" r="r" b="b"/>
            <a:pathLst>
              <a:path w="702310" h="267335">
                <a:moveTo>
                  <a:pt x="0" y="0"/>
                </a:moveTo>
                <a:lnTo>
                  <a:pt x="701894" y="0"/>
                </a:lnTo>
                <a:lnTo>
                  <a:pt x="701894" y="266868"/>
                </a:lnTo>
                <a:lnTo>
                  <a:pt x="0" y="2668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128023" y="5777991"/>
            <a:ext cx="5041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latin typeface="Trebuchet MS"/>
                <a:cs typeface="Trebuchet MS"/>
              </a:rPr>
              <a:t>X</a:t>
            </a:r>
            <a:r>
              <a:rPr sz="1300" spc="-15" dirty="0">
                <a:latin typeface="Trebuchet MS"/>
                <a:cs typeface="Trebuchet MS"/>
              </a:rPr>
              <a:t>’</a:t>
            </a:r>
            <a:r>
              <a:rPr sz="1300" spc="-20" dirty="0">
                <a:latin typeface="Trebuchet MS"/>
                <a:cs typeface="Trebuchet MS"/>
              </a:rPr>
              <a:t>0+</a:t>
            </a:r>
            <a:r>
              <a:rPr sz="1300" spc="-30" dirty="0">
                <a:latin typeface="Trebuchet MS"/>
                <a:cs typeface="Trebuchet MS"/>
              </a:rPr>
              <a:t>S</a:t>
            </a:r>
            <a:r>
              <a:rPr sz="1300" dirty="0">
                <a:latin typeface="Trebuchet MS"/>
                <a:cs typeface="Trebuchet MS"/>
              </a:rPr>
              <a:t>0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98976" y="5486400"/>
            <a:ext cx="2724912" cy="304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46221" y="5514124"/>
            <a:ext cx="2630731" cy="210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46221" y="5514124"/>
            <a:ext cx="2630805" cy="210820"/>
          </a:xfrm>
          <a:custGeom>
            <a:avLst/>
            <a:gdLst/>
            <a:ahLst/>
            <a:cxnLst/>
            <a:rect l="l" t="t" r="r" b="b"/>
            <a:pathLst>
              <a:path w="2630804" h="210820">
                <a:moveTo>
                  <a:pt x="0" y="0"/>
                </a:moveTo>
                <a:lnTo>
                  <a:pt x="2630731" y="0"/>
                </a:lnTo>
                <a:lnTo>
                  <a:pt x="2630731" y="210768"/>
                </a:lnTo>
                <a:lnTo>
                  <a:pt x="0" y="2107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24005" y="6025864"/>
            <a:ext cx="1405255" cy="114300"/>
          </a:xfrm>
          <a:custGeom>
            <a:avLst/>
            <a:gdLst/>
            <a:ahLst/>
            <a:cxnLst/>
            <a:rect l="l" t="t" r="r" b="b"/>
            <a:pathLst>
              <a:path w="1405254" h="114300">
                <a:moveTo>
                  <a:pt x="114300" y="0"/>
                </a:moveTo>
                <a:lnTo>
                  <a:pt x="0" y="57149"/>
                </a:lnTo>
                <a:lnTo>
                  <a:pt x="114300" y="114299"/>
                </a:lnTo>
                <a:lnTo>
                  <a:pt x="114300" y="76199"/>
                </a:lnTo>
                <a:lnTo>
                  <a:pt x="95250" y="76199"/>
                </a:lnTo>
                <a:lnTo>
                  <a:pt x="95250" y="38099"/>
                </a:lnTo>
                <a:lnTo>
                  <a:pt x="114300" y="38099"/>
                </a:lnTo>
                <a:lnTo>
                  <a:pt x="114300" y="0"/>
                </a:lnTo>
                <a:close/>
              </a:path>
              <a:path w="1405254" h="114300">
                <a:moveTo>
                  <a:pt x="1290955" y="0"/>
                </a:moveTo>
                <a:lnTo>
                  <a:pt x="1290955" y="114299"/>
                </a:lnTo>
                <a:lnTo>
                  <a:pt x="1367155" y="76199"/>
                </a:lnTo>
                <a:lnTo>
                  <a:pt x="1310005" y="76199"/>
                </a:lnTo>
                <a:lnTo>
                  <a:pt x="1310005" y="38099"/>
                </a:lnTo>
                <a:lnTo>
                  <a:pt x="1367155" y="38099"/>
                </a:lnTo>
                <a:lnTo>
                  <a:pt x="1290955" y="0"/>
                </a:lnTo>
                <a:close/>
              </a:path>
              <a:path w="1405254" h="114300">
                <a:moveTo>
                  <a:pt x="114300" y="38099"/>
                </a:moveTo>
                <a:lnTo>
                  <a:pt x="95250" y="38099"/>
                </a:lnTo>
                <a:lnTo>
                  <a:pt x="95250" y="76199"/>
                </a:lnTo>
                <a:lnTo>
                  <a:pt x="114300" y="76199"/>
                </a:lnTo>
                <a:lnTo>
                  <a:pt x="114300" y="38099"/>
                </a:lnTo>
                <a:close/>
              </a:path>
              <a:path w="1405254" h="114300">
                <a:moveTo>
                  <a:pt x="1290955" y="38099"/>
                </a:moveTo>
                <a:lnTo>
                  <a:pt x="114300" y="38099"/>
                </a:lnTo>
                <a:lnTo>
                  <a:pt x="114300" y="76199"/>
                </a:lnTo>
                <a:lnTo>
                  <a:pt x="1290955" y="76199"/>
                </a:lnTo>
                <a:lnTo>
                  <a:pt x="1290955" y="38099"/>
                </a:lnTo>
                <a:close/>
              </a:path>
              <a:path w="1405254" h="114300">
                <a:moveTo>
                  <a:pt x="1367155" y="38099"/>
                </a:moveTo>
                <a:lnTo>
                  <a:pt x="1310005" y="38099"/>
                </a:lnTo>
                <a:lnTo>
                  <a:pt x="1310005" y="76199"/>
                </a:lnTo>
                <a:lnTo>
                  <a:pt x="1367155" y="76199"/>
                </a:lnTo>
                <a:lnTo>
                  <a:pt x="1405255" y="57149"/>
                </a:lnTo>
                <a:lnTo>
                  <a:pt x="1367155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26281" y="5944697"/>
            <a:ext cx="391795" cy="227965"/>
          </a:xfrm>
          <a:custGeom>
            <a:avLst/>
            <a:gdLst/>
            <a:ahLst/>
            <a:cxnLst/>
            <a:rect l="l" t="t" r="r" b="b"/>
            <a:pathLst>
              <a:path w="391795" h="227964">
                <a:moveTo>
                  <a:pt x="0" y="0"/>
                </a:moveTo>
                <a:lnTo>
                  <a:pt x="391477" y="0"/>
                </a:lnTo>
                <a:lnTo>
                  <a:pt x="391477" y="227502"/>
                </a:lnTo>
                <a:lnTo>
                  <a:pt x="0" y="2275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671219" y="5954776"/>
            <a:ext cx="1054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Trebuchet MS"/>
                <a:cs typeface="Trebuchet MS"/>
              </a:rPr>
              <a:t>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050180" y="5822764"/>
            <a:ext cx="1992630" cy="120650"/>
          </a:xfrm>
          <a:custGeom>
            <a:avLst/>
            <a:gdLst/>
            <a:ahLst/>
            <a:cxnLst/>
            <a:rect l="l" t="t" r="r" b="b"/>
            <a:pathLst>
              <a:path w="1992629" h="120650">
                <a:moveTo>
                  <a:pt x="1877926" y="81964"/>
                </a:moveTo>
                <a:lnTo>
                  <a:pt x="1877801" y="120064"/>
                </a:lnTo>
                <a:lnTo>
                  <a:pt x="1954502" y="82026"/>
                </a:lnTo>
                <a:lnTo>
                  <a:pt x="1896977" y="82026"/>
                </a:lnTo>
                <a:lnTo>
                  <a:pt x="1877926" y="81964"/>
                </a:lnTo>
                <a:close/>
              </a:path>
              <a:path w="1992629" h="120650">
                <a:moveTo>
                  <a:pt x="114486" y="0"/>
                </a:moveTo>
                <a:lnTo>
                  <a:pt x="0" y="56776"/>
                </a:lnTo>
                <a:lnTo>
                  <a:pt x="114112" y="114299"/>
                </a:lnTo>
                <a:lnTo>
                  <a:pt x="114236" y="76200"/>
                </a:lnTo>
                <a:lnTo>
                  <a:pt x="95186" y="76137"/>
                </a:lnTo>
                <a:lnTo>
                  <a:pt x="95310" y="38037"/>
                </a:lnTo>
                <a:lnTo>
                  <a:pt x="114362" y="38037"/>
                </a:lnTo>
                <a:lnTo>
                  <a:pt x="114486" y="0"/>
                </a:lnTo>
                <a:close/>
              </a:path>
              <a:path w="1992629" h="120650">
                <a:moveTo>
                  <a:pt x="1878050" y="43864"/>
                </a:moveTo>
                <a:lnTo>
                  <a:pt x="1877926" y="81964"/>
                </a:lnTo>
                <a:lnTo>
                  <a:pt x="1896977" y="82026"/>
                </a:lnTo>
                <a:lnTo>
                  <a:pt x="1897101" y="43926"/>
                </a:lnTo>
                <a:lnTo>
                  <a:pt x="1878050" y="43864"/>
                </a:lnTo>
                <a:close/>
              </a:path>
              <a:path w="1992629" h="120650">
                <a:moveTo>
                  <a:pt x="1878175" y="5764"/>
                </a:moveTo>
                <a:lnTo>
                  <a:pt x="1878050" y="43864"/>
                </a:lnTo>
                <a:lnTo>
                  <a:pt x="1897101" y="43926"/>
                </a:lnTo>
                <a:lnTo>
                  <a:pt x="1896977" y="82026"/>
                </a:lnTo>
                <a:lnTo>
                  <a:pt x="1954502" y="82026"/>
                </a:lnTo>
                <a:lnTo>
                  <a:pt x="1992288" y="63287"/>
                </a:lnTo>
                <a:lnTo>
                  <a:pt x="1878175" y="5764"/>
                </a:lnTo>
                <a:close/>
              </a:path>
              <a:path w="1992629" h="120650">
                <a:moveTo>
                  <a:pt x="114361" y="38100"/>
                </a:moveTo>
                <a:lnTo>
                  <a:pt x="114236" y="76200"/>
                </a:lnTo>
                <a:lnTo>
                  <a:pt x="1877926" y="81964"/>
                </a:lnTo>
                <a:lnTo>
                  <a:pt x="1878050" y="43864"/>
                </a:lnTo>
                <a:lnTo>
                  <a:pt x="114361" y="38100"/>
                </a:lnTo>
                <a:close/>
              </a:path>
              <a:path w="1992629" h="120650">
                <a:moveTo>
                  <a:pt x="95310" y="38037"/>
                </a:moveTo>
                <a:lnTo>
                  <a:pt x="95186" y="76137"/>
                </a:lnTo>
                <a:lnTo>
                  <a:pt x="114236" y="76200"/>
                </a:lnTo>
                <a:lnTo>
                  <a:pt x="114361" y="38100"/>
                </a:lnTo>
                <a:lnTo>
                  <a:pt x="95310" y="38037"/>
                </a:lnTo>
                <a:close/>
              </a:path>
              <a:path w="1992629" h="120650">
                <a:moveTo>
                  <a:pt x="114362" y="38037"/>
                </a:moveTo>
                <a:lnTo>
                  <a:pt x="95310" y="38037"/>
                </a:lnTo>
                <a:lnTo>
                  <a:pt x="114361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00040" y="5767665"/>
            <a:ext cx="601980" cy="267335"/>
          </a:xfrm>
          <a:custGeom>
            <a:avLst/>
            <a:gdLst/>
            <a:ahLst/>
            <a:cxnLst/>
            <a:rect l="l" t="t" r="r" b="b"/>
            <a:pathLst>
              <a:path w="601979" h="267335">
                <a:moveTo>
                  <a:pt x="0" y="0"/>
                </a:moveTo>
                <a:lnTo>
                  <a:pt x="601896" y="0"/>
                </a:lnTo>
                <a:lnTo>
                  <a:pt x="601896" y="266868"/>
                </a:lnTo>
                <a:lnTo>
                  <a:pt x="0" y="2668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006531" y="5777991"/>
            <a:ext cx="1885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" dirty="0">
                <a:latin typeface="Trebuchet MS"/>
                <a:cs typeface="Trebuchet MS"/>
              </a:rPr>
              <a:t>x0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97329" y="1034914"/>
            <a:ext cx="7002780" cy="30744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8645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007450"/>
                </a:solidFill>
                <a:latin typeface="Consolas"/>
                <a:cs typeface="Consolas"/>
              </a:rPr>
              <a:t>// </a:t>
            </a:r>
            <a:r>
              <a:rPr sz="1400" spc="10" dirty="0">
                <a:solidFill>
                  <a:srgbClr val="007450"/>
                </a:solidFill>
                <a:latin typeface="Consolas"/>
                <a:cs typeface="Consolas"/>
              </a:rPr>
              <a:t>Level</a:t>
            </a:r>
            <a:r>
              <a:rPr sz="1400" spc="6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7450"/>
                </a:solidFill>
                <a:latin typeface="Consolas"/>
                <a:cs typeface="Consolas"/>
              </a:rPr>
              <a:t>1</a:t>
            </a:r>
            <a:endParaRPr sz="1400" dirty="0">
              <a:latin typeface="Consolas"/>
              <a:cs typeface="Consolas"/>
            </a:endParaRPr>
          </a:p>
          <a:p>
            <a:pPr marL="788670" marR="3307715" indent="-200025">
              <a:lnSpc>
                <a:spcPct val="101400"/>
              </a:lnSpc>
            </a:pP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X’1;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S1;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400" spc="160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400" dirty="0">
              <a:latin typeface="Consolas"/>
              <a:cs typeface="Consolas"/>
            </a:endParaRPr>
          </a:p>
          <a:p>
            <a:pPr marL="988694">
              <a:lnSpc>
                <a:spcPct val="100000"/>
              </a:lnSpc>
              <a:spcBef>
                <a:spcPts val="25"/>
              </a:spcBef>
            </a:pPr>
            <a:r>
              <a:rPr sz="1400" spc="5" dirty="0">
                <a:solidFill>
                  <a:srgbClr val="007450"/>
                </a:solidFill>
                <a:latin typeface="Consolas"/>
                <a:cs typeface="Consolas"/>
              </a:rPr>
              <a:t>// </a:t>
            </a:r>
            <a:r>
              <a:rPr sz="1400" spc="10" dirty="0">
                <a:solidFill>
                  <a:srgbClr val="007450"/>
                </a:solidFill>
                <a:latin typeface="Consolas"/>
                <a:cs typeface="Consolas"/>
              </a:rPr>
              <a:t>Level</a:t>
            </a:r>
            <a:r>
              <a:rPr sz="1400" spc="6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7450"/>
                </a:solidFill>
                <a:latin typeface="Consolas"/>
                <a:cs typeface="Consolas"/>
              </a:rPr>
              <a:t>0</a:t>
            </a:r>
            <a:endParaRPr sz="1400" dirty="0">
              <a:latin typeface="Consolas"/>
              <a:cs typeface="Consolas"/>
            </a:endParaRPr>
          </a:p>
          <a:p>
            <a:pPr marL="1188720" marR="2907665" indent="-200025">
              <a:lnSpc>
                <a:spcPct val="100000"/>
              </a:lnSpc>
              <a:spcBef>
                <a:spcPts val="120"/>
              </a:spcBef>
            </a:pP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X’0;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S0;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400" spc="160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400" dirty="0">
              <a:latin typeface="Consolas"/>
              <a:cs typeface="Consolas"/>
            </a:endParaRPr>
          </a:p>
          <a:p>
            <a:pPr marL="1588770">
              <a:lnSpc>
                <a:spcPct val="100000"/>
              </a:lnSpc>
              <a:spcBef>
                <a:spcPts val="20"/>
              </a:spcBef>
            </a:pP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400" spc="10" dirty="0">
                <a:latin typeface="Consolas"/>
                <a:cs typeface="Consolas"/>
              </a:rPr>
              <a:t>*X’0+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400" spc="10" dirty="0">
                <a:latin typeface="Consolas"/>
                <a:cs typeface="Consolas"/>
              </a:rPr>
              <a:t>] </a:t>
            </a:r>
            <a:r>
              <a:rPr sz="1400" spc="5" dirty="0">
                <a:latin typeface="Consolas"/>
                <a:cs typeface="Consolas"/>
              </a:rPr>
              <a:t>+=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400" spc="10" dirty="0">
                <a:latin typeface="Consolas"/>
                <a:cs typeface="Consolas"/>
              </a:rPr>
              <a:t>[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400" spc="10" dirty="0">
                <a:latin typeface="Consolas"/>
                <a:cs typeface="Consolas"/>
              </a:rPr>
              <a:t>*X’0+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400" dirty="0">
                <a:latin typeface="Consolas"/>
                <a:cs typeface="Consolas"/>
              </a:rPr>
              <a:t>+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400" spc="10" dirty="0">
                <a:latin typeface="Consolas"/>
                <a:cs typeface="Consolas"/>
              </a:rPr>
              <a:t>*S0+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400" spc="10" dirty="0">
                <a:latin typeface="Consolas"/>
                <a:cs typeface="Consolas"/>
              </a:rPr>
              <a:t>] </a:t>
            </a:r>
            <a:r>
              <a:rPr sz="1400" dirty="0">
                <a:latin typeface="Consolas"/>
                <a:cs typeface="Consolas"/>
              </a:rPr>
              <a:t>*</a:t>
            </a:r>
            <a:r>
              <a:rPr sz="1400" spc="190" dirty="0">
                <a:latin typeface="Consolas"/>
                <a:cs typeface="Consolas"/>
              </a:rPr>
              <a:t> </a:t>
            </a:r>
            <a:r>
              <a:rPr sz="1400" spc="1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400" spc="15" dirty="0">
                <a:latin typeface="Consolas"/>
                <a:cs typeface="Consolas"/>
              </a:rPr>
              <a:t>[</a:t>
            </a:r>
            <a:r>
              <a:rPr sz="1400" spc="1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400" spc="15" dirty="0">
                <a:latin typeface="Consolas"/>
                <a:cs typeface="Consolas"/>
              </a:rPr>
              <a:t>*S0+</a:t>
            </a:r>
            <a:r>
              <a:rPr sz="1400" spc="1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400" spc="15" dirty="0">
                <a:latin typeface="Consolas"/>
                <a:cs typeface="Consolas"/>
              </a:rPr>
              <a:t>];</a:t>
            </a:r>
            <a:endParaRPr sz="1400" dirty="0">
              <a:latin typeface="Consolas"/>
              <a:cs typeface="Consolas"/>
            </a:endParaRPr>
          </a:p>
          <a:p>
            <a:pPr marL="588645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4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993775" algn="ctr">
              <a:lnSpc>
                <a:spcPct val="100000"/>
              </a:lnSpc>
              <a:spcBef>
                <a:spcPts val="5"/>
              </a:spcBef>
            </a:pPr>
            <a:r>
              <a:rPr sz="1400" spc="10" dirty="0">
                <a:latin typeface="Trebuchet MS"/>
                <a:cs typeface="Trebuchet MS"/>
              </a:rPr>
              <a:t>Inputs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300" spc="-20" dirty="0">
                <a:latin typeface="Arial"/>
                <a:cs typeface="Arial"/>
              </a:rPr>
              <a:t>s1=0</a:t>
            </a:r>
            <a:endParaRPr sz="1300" dirty="0">
              <a:latin typeface="Arial"/>
              <a:cs typeface="Arial"/>
            </a:endParaRPr>
          </a:p>
          <a:p>
            <a:pPr marL="1579880">
              <a:lnSpc>
                <a:spcPct val="100000"/>
              </a:lnSpc>
              <a:spcBef>
                <a:spcPts val="409"/>
              </a:spcBef>
            </a:pPr>
            <a:r>
              <a:rPr sz="1300" spc="-20" dirty="0">
                <a:latin typeface="Trebuchet MS"/>
                <a:cs typeface="Trebuchet MS"/>
              </a:rPr>
              <a:t>X’0+S0</a:t>
            </a:r>
            <a:endParaRPr sz="13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300" spc="-20" dirty="0">
                <a:latin typeface="Arial"/>
                <a:cs typeface="Arial"/>
              </a:rPr>
              <a:t>s1++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507445" y="4549647"/>
            <a:ext cx="3841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latin typeface="Arial"/>
                <a:cs typeface="Arial"/>
              </a:rPr>
              <a:t>s1+</a:t>
            </a:r>
            <a:r>
              <a:rPr sz="1300" dirty="0"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507445" y="5528055"/>
            <a:ext cx="3797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latin typeface="Arial"/>
                <a:cs typeface="Arial"/>
              </a:rPr>
              <a:t>s1=</a:t>
            </a:r>
            <a:r>
              <a:rPr sz="1300" dirty="0"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261103" y="5047488"/>
            <a:ext cx="4331208" cy="4053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211536" y="5056123"/>
            <a:ext cx="1144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Input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halo!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004367" y="3466410"/>
            <a:ext cx="76200" cy="2546985"/>
          </a:xfrm>
          <a:custGeom>
            <a:avLst/>
            <a:gdLst/>
            <a:ahLst/>
            <a:cxnLst/>
            <a:rect l="l" t="t" r="r" b="b"/>
            <a:pathLst>
              <a:path w="76200" h="2546985">
                <a:moveTo>
                  <a:pt x="44450" y="63501"/>
                </a:moveTo>
                <a:lnTo>
                  <a:pt x="31750" y="63501"/>
                </a:lnTo>
                <a:lnTo>
                  <a:pt x="31750" y="76201"/>
                </a:lnTo>
                <a:lnTo>
                  <a:pt x="44450" y="76201"/>
                </a:lnTo>
                <a:lnTo>
                  <a:pt x="44450" y="63501"/>
                </a:lnTo>
                <a:close/>
              </a:path>
              <a:path w="76200" h="254698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1"/>
                </a:lnTo>
                <a:lnTo>
                  <a:pt x="69850" y="63501"/>
                </a:lnTo>
                <a:lnTo>
                  <a:pt x="38100" y="0"/>
                </a:lnTo>
                <a:close/>
              </a:path>
              <a:path w="76200" h="2546985">
                <a:moveTo>
                  <a:pt x="69850" y="63501"/>
                </a:moveTo>
                <a:lnTo>
                  <a:pt x="44450" y="63501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1"/>
                </a:lnTo>
                <a:close/>
              </a:path>
              <a:path w="76200" h="2546985">
                <a:moveTo>
                  <a:pt x="44450" y="88901"/>
                </a:moveTo>
                <a:lnTo>
                  <a:pt x="31750" y="88901"/>
                </a:lnTo>
                <a:lnTo>
                  <a:pt x="31750" y="101601"/>
                </a:lnTo>
                <a:lnTo>
                  <a:pt x="44450" y="101601"/>
                </a:lnTo>
                <a:lnTo>
                  <a:pt x="44450" y="88901"/>
                </a:lnTo>
                <a:close/>
              </a:path>
              <a:path w="76200" h="2546985">
                <a:moveTo>
                  <a:pt x="44450" y="114301"/>
                </a:moveTo>
                <a:lnTo>
                  <a:pt x="31750" y="114301"/>
                </a:lnTo>
                <a:lnTo>
                  <a:pt x="31750" y="127001"/>
                </a:lnTo>
                <a:lnTo>
                  <a:pt x="44450" y="127001"/>
                </a:lnTo>
                <a:lnTo>
                  <a:pt x="44450" y="114301"/>
                </a:lnTo>
                <a:close/>
              </a:path>
              <a:path w="76200" h="2546985">
                <a:moveTo>
                  <a:pt x="44450" y="139701"/>
                </a:moveTo>
                <a:lnTo>
                  <a:pt x="31750" y="139701"/>
                </a:lnTo>
                <a:lnTo>
                  <a:pt x="31750" y="152401"/>
                </a:lnTo>
                <a:lnTo>
                  <a:pt x="44450" y="152401"/>
                </a:lnTo>
                <a:lnTo>
                  <a:pt x="44450" y="139701"/>
                </a:lnTo>
                <a:close/>
              </a:path>
              <a:path w="76200" h="2546985">
                <a:moveTo>
                  <a:pt x="44450" y="165101"/>
                </a:moveTo>
                <a:lnTo>
                  <a:pt x="31750" y="165101"/>
                </a:lnTo>
                <a:lnTo>
                  <a:pt x="31750" y="177801"/>
                </a:lnTo>
                <a:lnTo>
                  <a:pt x="44450" y="177801"/>
                </a:lnTo>
                <a:lnTo>
                  <a:pt x="44450" y="165101"/>
                </a:lnTo>
                <a:close/>
              </a:path>
              <a:path w="76200" h="2546985">
                <a:moveTo>
                  <a:pt x="44450" y="190501"/>
                </a:moveTo>
                <a:lnTo>
                  <a:pt x="31750" y="190501"/>
                </a:lnTo>
                <a:lnTo>
                  <a:pt x="31750" y="203201"/>
                </a:lnTo>
                <a:lnTo>
                  <a:pt x="44450" y="203201"/>
                </a:lnTo>
                <a:lnTo>
                  <a:pt x="44450" y="190501"/>
                </a:lnTo>
                <a:close/>
              </a:path>
              <a:path w="76200" h="2546985">
                <a:moveTo>
                  <a:pt x="44450" y="215901"/>
                </a:moveTo>
                <a:lnTo>
                  <a:pt x="31750" y="215901"/>
                </a:lnTo>
                <a:lnTo>
                  <a:pt x="31750" y="228601"/>
                </a:lnTo>
                <a:lnTo>
                  <a:pt x="44450" y="228601"/>
                </a:lnTo>
                <a:lnTo>
                  <a:pt x="44450" y="215901"/>
                </a:lnTo>
                <a:close/>
              </a:path>
              <a:path w="76200" h="2546985">
                <a:moveTo>
                  <a:pt x="44450" y="241301"/>
                </a:moveTo>
                <a:lnTo>
                  <a:pt x="31750" y="241301"/>
                </a:lnTo>
                <a:lnTo>
                  <a:pt x="31750" y="254001"/>
                </a:lnTo>
                <a:lnTo>
                  <a:pt x="44450" y="254001"/>
                </a:lnTo>
                <a:lnTo>
                  <a:pt x="44450" y="241301"/>
                </a:lnTo>
                <a:close/>
              </a:path>
              <a:path w="76200" h="2546985">
                <a:moveTo>
                  <a:pt x="44450" y="266701"/>
                </a:moveTo>
                <a:lnTo>
                  <a:pt x="31750" y="266701"/>
                </a:lnTo>
                <a:lnTo>
                  <a:pt x="31750" y="279401"/>
                </a:lnTo>
                <a:lnTo>
                  <a:pt x="44450" y="279401"/>
                </a:lnTo>
                <a:lnTo>
                  <a:pt x="44450" y="266701"/>
                </a:lnTo>
                <a:close/>
              </a:path>
              <a:path w="76200" h="2546985">
                <a:moveTo>
                  <a:pt x="44450" y="292101"/>
                </a:moveTo>
                <a:lnTo>
                  <a:pt x="31750" y="292101"/>
                </a:lnTo>
                <a:lnTo>
                  <a:pt x="31750" y="304801"/>
                </a:lnTo>
                <a:lnTo>
                  <a:pt x="44450" y="304801"/>
                </a:lnTo>
                <a:lnTo>
                  <a:pt x="44450" y="292101"/>
                </a:lnTo>
                <a:close/>
              </a:path>
              <a:path w="76200" h="2546985">
                <a:moveTo>
                  <a:pt x="44450" y="317501"/>
                </a:moveTo>
                <a:lnTo>
                  <a:pt x="31750" y="317501"/>
                </a:lnTo>
                <a:lnTo>
                  <a:pt x="31750" y="330201"/>
                </a:lnTo>
                <a:lnTo>
                  <a:pt x="44450" y="330201"/>
                </a:lnTo>
                <a:lnTo>
                  <a:pt x="44450" y="317501"/>
                </a:lnTo>
                <a:close/>
              </a:path>
              <a:path w="76200" h="2546985">
                <a:moveTo>
                  <a:pt x="44450" y="342901"/>
                </a:moveTo>
                <a:lnTo>
                  <a:pt x="31750" y="342901"/>
                </a:lnTo>
                <a:lnTo>
                  <a:pt x="31750" y="355601"/>
                </a:lnTo>
                <a:lnTo>
                  <a:pt x="44450" y="355601"/>
                </a:lnTo>
                <a:lnTo>
                  <a:pt x="44450" y="342901"/>
                </a:lnTo>
                <a:close/>
              </a:path>
              <a:path w="76200" h="2546985">
                <a:moveTo>
                  <a:pt x="44450" y="368301"/>
                </a:moveTo>
                <a:lnTo>
                  <a:pt x="31750" y="368301"/>
                </a:lnTo>
                <a:lnTo>
                  <a:pt x="31750" y="381001"/>
                </a:lnTo>
                <a:lnTo>
                  <a:pt x="44450" y="381001"/>
                </a:lnTo>
                <a:lnTo>
                  <a:pt x="44450" y="368301"/>
                </a:lnTo>
                <a:close/>
              </a:path>
              <a:path w="76200" h="2546985">
                <a:moveTo>
                  <a:pt x="44450" y="393701"/>
                </a:moveTo>
                <a:lnTo>
                  <a:pt x="31750" y="393701"/>
                </a:lnTo>
                <a:lnTo>
                  <a:pt x="31750" y="406401"/>
                </a:lnTo>
                <a:lnTo>
                  <a:pt x="44450" y="406401"/>
                </a:lnTo>
                <a:lnTo>
                  <a:pt x="44450" y="393701"/>
                </a:lnTo>
                <a:close/>
              </a:path>
              <a:path w="76200" h="2546985">
                <a:moveTo>
                  <a:pt x="44450" y="419100"/>
                </a:moveTo>
                <a:lnTo>
                  <a:pt x="31750" y="419100"/>
                </a:lnTo>
                <a:lnTo>
                  <a:pt x="31750" y="431800"/>
                </a:lnTo>
                <a:lnTo>
                  <a:pt x="44450" y="431800"/>
                </a:lnTo>
                <a:lnTo>
                  <a:pt x="44450" y="419100"/>
                </a:lnTo>
                <a:close/>
              </a:path>
              <a:path w="76200" h="2546985">
                <a:moveTo>
                  <a:pt x="44450" y="444500"/>
                </a:moveTo>
                <a:lnTo>
                  <a:pt x="31750" y="444500"/>
                </a:lnTo>
                <a:lnTo>
                  <a:pt x="31750" y="457200"/>
                </a:lnTo>
                <a:lnTo>
                  <a:pt x="44450" y="457200"/>
                </a:lnTo>
                <a:lnTo>
                  <a:pt x="44450" y="444500"/>
                </a:lnTo>
                <a:close/>
              </a:path>
              <a:path w="76200" h="2546985">
                <a:moveTo>
                  <a:pt x="44450" y="469900"/>
                </a:moveTo>
                <a:lnTo>
                  <a:pt x="31750" y="469900"/>
                </a:lnTo>
                <a:lnTo>
                  <a:pt x="31750" y="482600"/>
                </a:lnTo>
                <a:lnTo>
                  <a:pt x="44450" y="482600"/>
                </a:lnTo>
                <a:lnTo>
                  <a:pt x="44450" y="469900"/>
                </a:lnTo>
                <a:close/>
              </a:path>
              <a:path w="76200" h="2546985">
                <a:moveTo>
                  <a:pt x="44450" y="495300"/>
                </a:moveTo>
                <a:lnTo>
                  <a:pt x="31750" y="495300"/>
                </a:lnTo>
                <a:lnTo>
                  <a:pt x="31750" y="508000"/>
                </a:lnTo>
                <a:lnTo>
                  <a:pt x="44450" y="508000"/>
                </a:lnTo>
                <a:lnTo>
                  <a:pt x="44450" y="495300"/>
                </a:lnTo>
                <a:close/>
              </a:path>
              <a:path w="76200" h="2546985">
                <a:moveTo>
                  <a:pt x="44450" y="520700"/>
                </a:moveTo>
                <a:lnTo>
                  <a:pt x="31750" y="520700"/>
                </a:lnTo>
                <a:lnTo>
                  <a:pt x="31750" y="533400"/>
                </a:lnTo>
                <a:lnTo>
                  <a:pt x="44450" y="533400"/>
                </a:lnTo>
                <a:lnTo>
                  <a:pt x="44450" y="520700"/>
                </a:lnTo>
                <a:close/>
              </a:path>
              <a:path w="76200" h="2546985">
                <a:moveTo>
                  <a:pt x="44450" y="546100"/>
                </a:moveTo>
                <a:lnTo>
                  <a:pt x="31750" y="546100"/>
                </a:lnTo>
                <a:lnTo>
                  <a:pt x="31750" y="558800"/>
                </a:lnTo>
                <a:lnTo>
                  <a:pt x="44450" y="558800"/>
                </a:lnTo>
                <a:lnTo>
                  <a:pt x="44450" y="546100"/>
                </a:lnTo>
                <a:close/>
              </a:path>
              <a:path w="76200" h="2546985">
                <a:moveTo>
                  <a:pt x="44450" y="571500"/>
                </a:moveTo>
                <a:lnTo>
                  <a:pt x="31750" y="571500"/>
                </a:lnTo>
                <a:lnTo>
                  <a:pt x="31750" y="584200"/>
                </a:lnTo>
                <a:lnTo>
                  <a:pt x="44450" y="584200"/>
                </a:lnTo>
                <a:lnTo>
                  <a:pt x="44450" y="571500"/>
                </a:lnTo>
                <a:close/>
              </a:path>
              <a:path w="76200" h="2546985">
                <a:moveTo>
                  <a:pt x="44450" y="596900"/>
                </a:moveTo>
                <a:lnTo>
                  <a:pt x="31750" y="596900"/>
                </a:lnTo>
                <a:lnTo>
                  <a:pt x="31750" y="609600"/>
                </a:lnTo>
                <a:lnTo>
                  <a:pt x="44450" y="609600"/>
                </a:lnTo>
                <a:lnTo>
                  <a:pt x="44450" y="596900"/>
                </a:lnTo>
                <a:close/>
              </a:path>
              <a:path w="76200" h="2546985">
                <a:moveTo>
                  <a:pt x="44450" y="622300"/>
                </a:moveTo>
                <a:lnTo>
                  <a:pt x="31750" y="622300"/>
                </a:lnTo>
                <a:lnTo>
                  <a:pt x="31750" y="635000"/>
                </a:lnTo>
                <a:lnTo>
                  <a:pt x="44450" y="635000"/>
                </a:lnTo>
                <a:lnTo>
                  <a:pt x="44450" y="622300"/>
                </a:lnTo>
                <a:close/>
              </a:path>
              <a:path w="76200" h="2546985">
                <a:moveTo>
                  <a:pt x="44450" y="647700"/>
                </a:moveTo>
                <a:lnTo>
                  <a:pt x="31750" y="647700"/>
                </a:lnTo>
                <a:lnTo>
                  <a:pt x="31750" y="660400"/>
                </a:lnTo>
                <a:lnTo>
                  <a:pt x="44450" y="660400"/>
                </a:lnTo>
                <a:lnTo>
                  <a:pt x="44450" y="647700"/>
                </a:lnTo>
                <a:close/>
              </a:path>
              <a:path w="76200" h="2546985">
                <a:moveTo>
                  <a:pt x="44450" y="673100"/>
                </a:moveTo>
                <a:lnTo>
                  <a:pt x="31750" y="673100"/>
                </a:lnTo>
                <a:lnTo>
                  <a:pt x="31750" y="685800"/>
                </a:lnTo>
                <a:lnTo>
                  <a:pt x="44450" y="685800"/>
                </a:lnTo>
                <a:lnTo>
                  <a:pt x="44450" y="673100"/>
                </a:lnTo>
                <a:close/>
              </a:path>
              <a:path w="76200" h="2546985">
                <a:moveTo>
                  <a:pt x="44450" y="698500"/>
                </a:moveTo>
                <a:lnTo>
                  <a:pt x="31750" y="698500"/>
                </a:lnTo>
                <a:lnTo>
                  <a:pt x="31750" y="711200"/>
                </a:lnTo>
                <a:lnTo>
                  <a:pt x="44450" y="711200"/>
                </a:lnTo>
                <a:lnTo>
                  <a:pt x="44450" y="698500"/>
                </a:lnTo>
                <a:close/>
              </a:path>
              <a:path w="76200" h="2546985">
                <a:moveTo>
                  <a:pt x="44450" y="723900"/>
                </a:moveTo>
                <a:lnTo>
                  <a:pt x="31750" y="723900"/>
                </a:lnTo>
                <a:lnTo>
                  <a:pt x="31750" y="736600"/>
                </a:lnTo>
                <a:lnTo>
                  <a:pt x="44450" y="736600"/>
                </a:lnTo>
                <a:lnTo>
                  <a:pt x="44450" y="723900"/>
                </a:lnTo>
                <a:close/>
              </a:path>
              <a:path w="76200" h="2546985">
                <a:moveTo>
                  <a:pt x="44450" y="749300"/>
                </a:moveTo>
                <a:lnTo>
                  <a:pt x="31750" y="749300"/>
                </a:lnTo>
                <a:lnTo>
                  <a:pt x="31750" y="762000"/>
                </a:lnTo>
                <a:lnTo>
                  <a:pt x="44450" y="762000"/>
                </a:lnTo>
                <a:lnTo>
                  <a:pt x="44450" y="749300"/>
                </a:lnTo>
                <a:close/>
              </a:path>
              <a:path w="76200" h="2546985">
                <a:moveTo>
                  <a:pt x="44450" y="774700"/>
                </a:moveTo>
                <a:lnTo>
                  <a:pt x="31750" y="774700"/>
                </a:lnTo>
                <a:lnTo>
                  <a:pt x="31750" y="787400"/>
                </a:lnTo>
                <a:lnTo>
                  <a:pt x="44450" y="787400"/>
                </a:lnTo>
                <a:lnTo>
                  <a:pt x="44450" y="774700"/>
                </a:lnTo>
                <a:close/>
              </a:path>
              <a:path w="76200" h="2546985">
                <a:moveTo>
                  <a:pt x="44450" y="800100"/>
                </a:moveTo>
                <a:lnTo>
                  <a:pt x="31750" y="800100"/>
                </a:lnTo>
                <a:lnTo>
                  <a:pt x="31750" y="812800"/>
                </a:lnTo>
                <a:lnTo>
                  <a:pt x="44450" y="812800"/>
                </a:lnTo>
                <a:lnTo>
                  <a:pt x="44450" y="800100"/>
                </a:lnTo>
                <a:close/>
              </a:path>
              <a:path w="76200" h="2546985">
                <a:moveTo>
                  <a:pt x="44450" y="825500"/>
                </a:moveTo>
                <a:lnTo>
                  <a:pt x="31750" y="825500"/>
                </a:lnTo>
                <a:lnTo>
                  <a:pt x="31750" y="838200"/>
                </a:lnTo>
                <a:lnTo>
                  <a:pt x="44450" y="838200"/>
                </a:lnTo>
                <a:lnTo>
                  <a:pt x="44450" y="825500"/>
                </a:lnTo>
                <a:close/>
              </a:path>
              <a:path w="76200" h="2546985">
                <a:moveTo>
                  <a:pt x="44450" y="850900"/>
                </a:moveTo>
                <a:lnTo>
                  <a:pt x="31750" y="850900"/>
                </a:lnTo>
                <a:lnTo>
                  <a:pt x="31750" y="863600"/>
                </a:lnTo>
                <a:lnTo>
                  <a:pt x="44450" y="863600"/>
                </a:lnTo>
                <a:lnTo>
                  <a:pt x="44450" y="850900"/>
                </a:lnTo>
                <a:close/>
              </a:path>
              <a:path w="76200" h="2546985">
                <a:moveTo>
                  <a:pt x="44450" y="876300"/>
                </a:moveTo>
                <a:lnTo>
                  <a:pt x="31750" y="876300"/>
                </a:lnTo>
                <a:lnTo>
                  <a:pt x="31750" y="889000"/>
                </a:lnTo>
                <a:lnTo>
                  <a:pt x="44450" y="889000"/>
                </a:lnTo>
                <a:lnTo>
                  <a:pt x="44450" y="876300"/>
                </a:lnTo>
                <a:close/>
              </a:path>
              <a:path w="76200" h="2546985">
                <a:moveTo>
                  <a:pt x="44450" y="901700"/>
                </a:moveTo>
                <a:lnTo>
                  <a:pt x="31750" y="901700"/>
                </a:lnTo>
                <a:lnTo>
                  <a:pt x="31750" y="914400"/>
                </a:lnTo>
                <a:lnTo>
                  <a:pt x="44450" y="914400"/>
                </a:lnTo>
                <a:lnTo>
                  <a:pt x="44450" y="901700"/>
                </a:lnTo>
                <a:close/>
              </a:path>
              <a:path w="76200" h="2546985">
                <a:moveTo>
                  <a:pt x="44450" y="927100"/>
                </a:moveTo>
                <a:lnTo>
                  <a:pt x="31750" y="927100"/>
                </a:lnTo>
                <a:lnTo>
                  <a:pt x="31750" y="939800"/>
                </a:lnTo>
                <a:lnTo>
                  <a:pt x="44450" y="939800"/>
                </a:lnTo>
                <a:lnTo>
                  <a:pt x="44450" y="927100"/>
                </a:lnTo>
                <a:close/>
              </a:path>
              <a:path w="76200" h="2546985">
                <a:moveTo>
                  <a:pt x="44450" y="952500"/>
                </a:moveTo>
                <a:lnTo>
                  <a:pt x="31750" y="952500"/>
                </a:lnTo>
                <a:lnTo>
                  <a:pt x="31750" y="965200"/>
                </a:lnTo>
                <a:lnTo>
                  <a:pt x="44450" y="965200"/>
                </a:lnTo>
                <a:lnTo>
                  <a:pt x="44450" y="952500"/>
                </a:lnTo>
                <a:close/>
              </a:path>
              <a:path w="76200" h="2546985">
                <a:moveTo>
                  <a:pt x="44450" y="977900"/>
                </a:moveTo>
                <a:lnTo>
                  <a:pt x="31750" y="977900"/>
                </a:lnTo>
                <a:lnTo>
                  <a:pt x="31750" y="990600"/>
                </a:lnTo>
                <a:lnTo>
                  <a:pt x="44450" y="990600"/>
                </a:lnTo>
                <a:lnTo>
                  <a:pt x="44450" y="977900"/>
                </a:lnTo>
                <a:close/>
              </a:path>
              <a:path w="76200" h="2546985">
                <a:moveTo>
                  <a:pt x="44450" y="1003300"/>
                </a:moveTo>
                <a:lnTo>
                  <a:pt x="31750" y="1003300"/>
                </a:lnTo>
                <a:lnTo>
                  <a:pt x="31750" y="1016000"/>
                </a:lnTo>
                <a:lnTo>
                  <a:pt x="44450" y="1016000"/>
                </a:lnTo>
                <a:lnTo>
                  <a:pt x="44450" y="1003300"/>
                </a:lnTo>
                <a:close/>
              </a:path>
              <a:path w="76200" h="2546985">
                <a:moveTo>
                  <a:pt x="44450" y="1028700"/>
                </a:moveTo>
                <a:lnTo>
                  <a:pt x="31750" y="1028700"/>
                </a:lnTo>
                <a:lnTo>
                  <a:pt x="31750" y="1041400"/>
                </a:lnTo>
                <a:lnTo>
                  <a:pt x="44450" y="1041400"/>
                </a:lnTo>
                <a:lnTo>
                  <a:pt x="44450" y="1028700"/>
                </a:lnTo>
                <a:close/>
              </a:path>
              <a:path w="76200" h="2546985">
                <a:moveTo>
                  <a:pt x="44450" y="1054101"/>
                </a:moveTo>
                <a:lnTo>
                  <a:pt x="31750" y="1054101"/>
                </a:lnTo>
                <a:lnTo>
                  <a:pt x="31750" y="1066801"/>
                </a:lnTo>
                <a:lnTo>
                  <a:pt x="44450" y="1066801"/>
                </a:lnTo>
                <a:lnTo>
                  <a:pt x="44450" y="1054101"/>
                </a:lnTo>
                <a:close/>
              </a:path>
              <a:path w="76200" h="2546985">
                <a:moveTo>
                  <a:pt x="44450" y="1079501"/>
                </a:moveTo>
                <a:lnTo>
                  <a:pt x="31750" y="1079501"/>
                </a:lnTo>
                <a:lnTo>
                  <a:pt x="31750" y="1092201"/>
                </a:lnTo>
                <a:lnTo>
                  <a:pt x="44450" y="1092201"/>
                </a:lnTo>
                <a:lnTo>
                  <a:pt x="44450" y="1079501"/>
                </a:lnTo>
                <a:close/>
              </a:path>
              <a:path w="76200" h="2546985">
                <a:moveTo>
                  <a:pt x="44450" y="1104901"/>
                </a:moveTo>
                <a:lnTo>
                  <a:pt x="31750" y="1104901"/>
                </a:lnTo>
                <a:lnTo>
                  <a:pt x="31750" y="1117601"/>
                </a:lnTo>
                <a:lnTo>
                  <a:pt x="44450" y="1117601"/>
                </a:lnTo>
                <a:lnTo>
                  <a:pt x="44450" y="1104901"/>
                </a:lnTo>
                <a:close/>
              </a:path>
              <a:path w="76200" h="2546985">
                <a:moveTo>
                  <a:pt x="44450" y="1130301"/>
                </a:moveTo>
                <a:lnTo>
                  <a:pt x="31750" y="1130301"/>
                </a:lnTo>
                <a:lnTo>
                  <a:pt x="31750" y="1143001"/>
                </a:lnTo>
                <a:lnTo>
                  <a:pt x="44450" y="1143001"/>
                </a:lnTo>
                <a:lnTo>
                  <a:pt x="44450" y="1130301"/>
                </a:lnTo>
                <a:close/>
              </a:path>
              <a:path w="76200" h="2546985">
                <a:moveTo>
                  <a:pt x="44450" y="1155701"/>
                </a:moveTo>
                <a:lnTo>
                  <a:pt x="31750" y="1155701"/>
                </a:lnTo>
                <a:lnTo>
                  <a:pt x="31750" y="1168401"/>
                </a:lnTo>
                <a:lnTo>
                  <a:pt x="44450" y="1168401"/>
                </a:lnTo>
                <a:lnTo>
                  <a:pt x="44450" y="1155701"/>
                </a:lnTo>
                <a:close/>
              </a:path>
              <a:path w="76200" h="2546985">
                <a:moveTo>
                  <a:pt x="44450" y="1181101"/>
                </a:moveTo>
                <a:lnTo>
                  <a:pt x="31750" y="1181101"/>
                </a:lnTo>
                <a:lnTo>
                  <a:pt x="31750" y="1193801"/>
                </a:lnTo>
                <a:lnTo>
                  <a:pt x="44450" y="1193801"/>
                </a:lnTo>
                <a:lnTo>
                  <a:pt x="44450" y="1181101"/>
                </a:lnTo>
                <a:close/>
              </a:path>
              <a:path w="76200" h="2546985">
                <a:moveTo>
                  <a:pt x="44450" y="1206501"/>
                </a:moveTo>
                <a:lnTo>
                  <a:pt x="31750" y="1206501"/>
                </a:lnTo>
                <a:lnTo>
                  <a:pt x="31750" y="1219201"/>
                </a:lnTo>
                <a:lnTo>
                  <a:pt x="44450" y="1219201"/>
                </a:lnTo>
                <a:lnTo>
                  <a:pt x="44450" y="1206501"/>
                </a:lnTo>
                <a:close/>
              </a:path>
              <a:path w="76200" h="2546985">
                <a:moveTo>
                  <a:pt x="44450" y="1231901"/>
                </a:moveTo>
                <a:lnTo>
                  <a:pt x="31750" y="1231901"/>
                </a:lnTo>
                <a:lnTo>
                  <a:pt x="31750" y="1244601"/>
                </a:lnTo>
                <a:lnTo>
                  <a:pt x="44450" y="1244601"/>
                </a:lnTo>
                <a:lnTo>
                  <a:pt x="44450" y="1231901"/>
                </a:lnTo>
                <a:close/>
              </a:path>
              <a:path w="76200" h="2546985">
                <a:moveTo>
                  <a:pt x="44450" y="1257301"/>
                </a:moveTo>
                <a:lnTo>
                  <a:pt x="31750" y="1257301"/>
                </a:lnTo>
                <a:lnTo>
                  <a:pt x="31750" y="1270001"/>
                </a:lnTo>
                <a:lnTo>
                  <a:pt x="44450" y="1270001"/>
                </a:lnTo>
                <a:lnTo>
                  <a:pt x="44450" y="1257301"/>
                </a:lnTo>
                <a:close/>
              </a:path>
              <a:path w="76200" h="2546985">
                <a:moveTo>
                  <a:pt x="44450" y="1282701"/>
                </a:moveTo>
                <a:lnTo>
                  <a:pt x="31750" y="1282701"/>
                </a:lnTo>
                <a:lnTo>
                  <a:pt x="31750" y="1295401"/>
                </a:lnTo>
                <a:lnTo>
                  <a:pt x="44450" y="1295401"/>
                </a:lnTo>
                <a:lnTo>
                  <a:pt x="44450" y="1282701"/>
                </a:lnTo>
                <a:close/>
              </a:path>
              <a:path w="76200" h="2546985">
                <a:moveTo>
                  <a:pt x="44450" y="1308101"/>
                </a:moveTo>
                <a:lnTo>
                  <a:pt x="31750" y="1308101"/>
                </a:lnTo>
                <a:lnTo>
                  <a:pt x="31750" y="1320801"/>
                </a:lnTo>
                <a:lnTo>
                  <a:pt x="44450" y="1320801"/>
                </a:lnTo>
                <a:lnTo>
                  <a:pt x="44450" y="1308101"/>
                </a:lnTo>
                <a:close/>
              </a:path>
              <a:path w="76200" h="2546985">
                <a:moveTo>
                  <a:pt x="44450" y="1333501"/>
                </a:moveTo>
                <a:lnTo>
                  <a:pt x="31750" y="1333501"/>
                </a:lnTo>
                <a:lnTo>
                  <a:pt x="31750" y="1346201"/>
                </a:lnTo>
                <a:lnTo>
                  <a:pt x="44450" y="1346201"/>
                </a:lnTo>
                <a:lnTo>
                  <a:pt x="44450" y="1333501"/>
                </a:lnTo>
                <a:close/>
              </a:path>
              <a:path w="76200" h="2546985">
                <a:moveTo>
                  <a:pt x="44450" y="1358901"/>
                </a:moveTo>
                <a:lnTo>
                  <a:pt x="31750" y="1358901"/>
                </a:lnTo>
                <a:lnTo>
                  <a:pt x="31750" y="1371601"/>
                </a:lnTo>
                <a:lnTo>
                  <a:pt x="44450" y="1371601"/>
                </a:lnTo>
                <a:lnTo>
                  <a:pt x="44450" y="1358901"/>
                </a:lnTo>
                <a:close/>
              </a:path>
              <a:path w="76200" h="2546985">
                <a:moveTo>
                  <a:pt x="44450" y="1384301"/>
                </a:moveTo>
                <a:lnTo>
                  <a:pt x="31750" y="1384301"/>
                </a:lnTo>
                <a:lnTo>
                  <a:pt x="31750" y="1397001"/>
                </a:lnTo>
                <a:lnTo>
                  <a:pt x="44450" y="1397001"/>
                </a:lnTo>
                <a:lnTo>
                  <a:pt x="44450" y="1384301"/>
                </a:lnTo>
                <a:close/>
              </a:path>
              <a:path w="76200" h="2546985">
                <a:moveTo>
                  <a:pt x="44450" y="1409701"/>
                </a:moveTo>
                <a:lnTo>
                  <a:pt x="31750" y="1409701"/>
                </a:lnTo>
                <a:lnTo>
                  <a:pt x="31750" y="1422401"/>
                </a:lnTo>
                <a:lnTo>
                  <a:pt x="44450" y="1422401"/>
                </a:lnTo>
                <a:lnTo>
                  <a:pt x="44450" y="1409701"/>
                </a:lnTo>
                <a:close/>
              </a:path>
              <a:path w="76200" h="2546985">
                <a:moveTo>
                  <a:pt x="44450" y="1435101"/>
                </a:moveTo>
                <a:lnTo>
                  <a:pt x="31750" y="1435101"/>
                </a:lnTo>
                <a:lnTo>
                  <a:pt x="31750" y="1447801"/>
                </a:lnTo>
                <a:lnTo>
                  <a:pt x="44450" y="1447801"/>
                </a:lnTo>
                <a:lnTo>
                  <a:pt x="44450" y="1435101"/>
                </a:lnTo>
                <a:close/>
              </a:path>
              <a:path w="76200" h="2546985">
                <a:moveTo>
                  <a:pt x="44450" y="1460501"/>
                </a:moveTo>
                <a:lnTo>
                  <a:pt x="31750" y="1460501"/>
                </a:lnTo>
                <a:lnTo>
                  <a:pt x="31750" y="1473201"/>
                </a:lnTo>
                <a:lnTo>
                  <a:pt x="44450" y="1473201"/>
                </a:lnTo>
                <a:lnTo>
                  <a:pt x="44450" y="1460501"/>
                </a:lnTo>
                <a:close/>
              </a:path>
              <a:path w="76200" h="2546985">
                <a:moveTo>
                  <a:pt x="44450" y="1485901"/>
                </a:moveTo>
                <a:lnTo>
                  <a:pt x="31750" y="1485901"/>
                </a:lnTo>
                <a:lnTo>
                  <a:pt x="31750" y="1498601"/>
                </a:lnTo>
                <a:lnTo>
                  <a:pt x="44450" y="1498601"/>
                </a:lnTo>
                <a:lnTo>
                  <a:pt x="44450" y="1485901"/>
                </a:lnTo>
                <a:close/>
              </a:path>
              <a:path w="76200" h="2546985">
                <a:moveTo>
                  <a:pt x="44450" y="1511301"/>
                </a:moveTo>
                <a:lnTo>
                  <a:pt x="31750" y="1511301"/>
                </a:lnTo>
                <a:lnTo>
                  <a:pt x="31750" y="1524001"/>
                </a:lnTo>
                <a:lnTo>
                  <a:pt x="44450" y="1524001"/>
                </a:lnTo>
                <a:lnTo>
                  <a:pt x="44450" y="1511301"/>
                </a:lnTo>
                <a:close/>
              </a:path>
              <a:path w="76200" h="2546985">
                <a:moveTo>
                  <a:pt x="44450" y="1536701"/>
                </a:moveTo>
                <a:lnTo>
                  <a:pt x="31750" y="1536701"/>
                </a:lnTo>
                <a:lnTo>
                  <a:pt x="31750" y="1549401"/>
                </a:lnTo>
                <a:lnTo>
                  <a:pt x="44450" y="1549401"/>
                </a:lnTo>
                <a:lnTo>
                  <a:pt x="44450" y="1536701"/>
                </a:lnTo>
                <a:close/>
              </a:path>
              <a:path w="76200" h="2546985">
                <a:moveTo>
                  <a:pt x="44450" y="1562101"/>
                </a:moveTo>
                <a:lnTo>
                  <a:pt x="31750" y="1562101"/>
                </a:lnTo>
                <a:lnTo>
                  <a:pt x="31750" y="1574801"/>
                </a:lnTo>
                <a:lnTo>
                  <a:pt x="44450" y="1574801"/>
                </a:lnTo>
                <a:lnTo>
                  <a:pt x="44450" y="1562101"/>
                </a:lnTo>
                <a:close/>
              </a:path>
              <a:path w="76200" h="2546985">
                <a:moveTo>
                  <a:pt x="44450" y="1587501"/>
                </a:moveTo>
                <a:lnTo>
                  <a:pt x="31750" y="1587501"/>
                </a:lnTo>
                <a:lnTo>
                  <a:pt x="31750" y="1600201"/>
                </a:lnTo>
                <a:lnTo>
                  <a:pt x="44450" y="1600201"/>
                </a:lnTo>
                <a:lnTo>
                  <a:pt x="44450" y="1587501"/>
                </a:lnTo>
                <a:close/>
              </a:path>
              <a:path w="76200" h="2546985">
                <a:moveTo>
                  <a:pt x="44450" y="1612901"/>
                </a:moveTo>
                <a:lnTo>
                  <a:pt x="31750" y="1612901"/>
                </a:lnTo>
                <a:lnTo>
                  <a:pt x="31750" y="1625601"/>
                </a:lnTo>
                <a:lnTo>
                  <a:pt x="44450" y="1625601"/>
                </a:lnTo>
                <a:lnTo>
                  <a:pt x="44450" y="1612901"/>
                </a:lnTo>
                <a:close/>
              </a:path>
              <a:path w="76200" h="2546985">
                <a:moveTo>
                  <a:pt x="44450" y="1638301"/>
                </a:moveTo>
                <a:lnTo>
                  <a:pt x="31750" y="1638301"/>
                </a:lnTo>
                <a:lnTo>
                  <a:pt x="31750" y="1651001"/>
                </a:lnTo>
                <a:lnTo>
                  <a:pt x="44450" y="1651001"/>
                </a:lnTo>
                <a:lnTo>
                  <a:pt x="44450" y="1638301"/>
                </a:lnTo>
                <a:close/>
              </a:path>
              <a:path w="76200" h="2546985">
                <a:moveTo>
                  <a:pt x="44450" y="1663701"/>
                </a:moveTo>
                <a:lnTo>
                  <a:pt x="31750" y="1663701"/>
                </a:lnTo>
                <a:lnTo>
                  <a:pt x="31750" y="1676401"/>
                </a:lnTo>
                <a:lnTo>
                  <a:pt x="44450" y="1676401"/>
                </a:lnTo>
                <a:lnTo>
                  <a:pt x="44450" y="1663701"/>
                </a:lnTo>
                <a:close/>
              </a:path>
              <a:path w="76200" h="2546985">
                <a:moveTo>
                  <a:pt x="44450" y="1689101"/>
                </a:moveTo>
                <a:lnTo>
                  <a:pt x="31750" y="1689101"/>
                </a:lnTo>
                <a:lnTo>
                  <a:pt x="31750" y="1701801"/>
                </a:lnTo>
                <a:lnTo>
                  <a:pt x="44450" y="1701801"/>
                </a:lnTo>
                <a:lnTo>
                  <a:pt x="44450" y="1689101"/>
                </a:lnTo>
                <a:close/>
              </a:path>
              <a:path w="76200" h="2546985">
                <a:moveTo>
                  <a:pt x="44450" y="1714501"/>
                </a:moveTo>
                <a:lnTo>
                  <a:pt x="31750" y="1714501"/>
                </a:lnTo>
                <a:lnTo>
                  <a:pt x="31750" y="1727201"/>
                </a:lnTo>
                <a:lnTo>
                  <a:pt x="44450" y="1727201"/>
                </a:lnTo>
                <a:lnTo>
                  <a:pt x="44450" y="1714501"/>
                </a:lnTo>
                <a:close/>
              </a:path>
              <a:path w="76200" h="2546985">
                <a:moveTo>
                  <a:pt x="44450" y="1739901"/>
                </a:moveTo>
                <a:lnTo>
                  <a:pt x="31750" y="1739901"/>
                </a:lnTo>
                <a:lnTo>
                  <a:pt x="31750" y="1752601"/>
                </a:lnTo>
                <a:lnTo>
                  <a:pt x="44450" y="1752601"/>
                </a:lnTo>
                <a:lnTo>
                  <a:pt x="44450" y="1739901"/>
                </a:lnTo>
                <a:close/>
              </a:path>
              <a:path w="76200" h="2546985">
                <a:moveTo>
                  <a:pt x="44450" y="1765301"/>
                </a:moveTo>
                <a:lnTo>
                  <a:pt x="31750" y="1765301"/>
                </a:lnTo>
                <a:lnTo>
                  <a:pt x="31750" y="1778001"/>
                </a:lnTo>
                <a:lnTo>
                  <a:pt x="44450" y="1778001"/>
                </a:lnTo>
                <a:lnTo>
                  <a:pt x="44450" y="1765301"/>
                </a:lnTo>
                <a:close/>
              </a:path>
              <a:path w="76200" h="2546985">
                <a:moveTo>
                  <a:pt x="44450" y="1790701"/>
                </a:moveTo>
                <a:lnTo>
                  <a:pt x="31750" y="1790701"/>
                </a:lnTo>
                <a:lnTo>
                  <a:pt x="31750" y="1803401"/>
                </a:lnTo>
                <a:lnTo>
                  <a:pt x="44450" y="1803401"/>
                </a:lnTo>
                <a:lnTo>
                  <a:pt x="44450" y="1790701"/>
                </a:lnTo>
                <a:close/>
              </a:path>
              <a:path w="76200" h="2546985">
                <a:moveTo>
                  <a:pt x="44450" y="1816101"/>
                </a:moveTo>
                <a:lnTo>
                  <a:pt x="31750" y="1816101"/>
                </a:lnTo>
                <a:lnTo>
                  <a:pt x="31750" y="1828801"/>
                </a:lnTo>
                <a:lnTo>
                  <a:pt x="44450" y="1828801"/>
                </a:lnTo>
                <a:lnTo>
                  <a:pt x="44450" y="1816101"/>
                </a:lnTo>
                <a:close/>
              </a:path>
              <a:path w="76200" h="2546985">
                <a:moveTo>
                  <a:pt x="44450" y="1841501"/>
                </a:moveTo>
                <a:lnTo>
                  <a:pt x="31750" y="1841501"/>
                </a:lnTo>
                <a:lnTo>
                  <a:pt x="31750" y="1854201"/>
                </a:lnTo>
                <a:lnTo>
                  <a:pt x="44450" y="1854201"/>
                </a:lnTo>
                <a:lnTo>
                  <a:pt x="44450" y="1841501"/>
                </a:lnTo>
                <a:close/>
              </a:path>
              <a:path w="76200" h="2546985">
                <a:moveTo>
                  <a:pt x="44450" y="1866901"/>
                </a:moveTo>
                <a:lnTo>
                  <a:pt x="31750" y="1866901"/>
                </a:lnTo>
                <a:lnTo>
                  <a:pt x="31750" y="1879601"/>
                </a:lnTo>
                <a:lnTo>
                  <a:pt x="44450" y="1879601"/>
                </a:lnTo>
                <a:lnTo>
                  <a:pt x="44450" y="1866901"/>
                </a:lnTo>
                <a:close/>
              </a:path>
              <a:path w="76200" h="2546985">
                <a:moveTo>
                  <a:pt x="44450" y="1892301"/>
                </a:moveTo>
                <a:lnTo>
                  <a:pt x="31750" y="1892301"/>
                </a:lnTo>
                <a:lnTo>
                  <a:pt x="31750" y="1905001"/>
                </a:lnTo>
                <a:lnTo>
                  <a:pt x="44450" y="1905001"/>
                </a:lnTo>
                <a:lnTo>
                  <a:pt x="44450" y="1892301"/>
                </a:lnTo>
                <a:close/>
              </a:path>
              <a:path w="76200" h="2546985">
                <a:moveTo>
                  <a:pt x="44450" y="1917701"/>
                </a:moveTo>
                <a:lnTo>
                  <a:pt x="31750" y="1917701"/>
                </a:lnTo>
                <a:lnTo>
                  <a:pt x="31750" y="1930401"/>
                </a:lnTo>
                <a:lnTo>
                  <a:pt x="44450" y="1930401"/>
                </a:lnTo>
                <a:lnTo>
                  <a:pt x="44450" y="1917701"/>
                </a:lnTo>
                <a:close/>
              </a:path>
              <a:path w="76200" h="2546985">
                <a:moveTo>
                  <a:pt x="44450" y="1943101"/>
                </a:moveTo>
                <a:lnTo>
                  <a:pt x="31750" y="1943101"/>
                </a:lnTo>
                <a:lnTo>
                  <a:pt x="31750" y="1955801"/>
                </a:lnTo>
                <a:lnTo>
                  <a:pt x="44450" y="1955801"/>
                </a:lnTo>
                <a:lnTo>
                  <a:pt x="44450" y="1943101"/>
                </a:lnTo>
                <a:close/>
              </a:path>
              <a:path w="76200" h="2546985">
                <a:moveTo>
                  <a:pt x="44450" y="1968501"/>
                </a:moveTo>
                <a:lnTo>
                  <a:pt x="31750" y="1968501"/>
                </a:lnTo>
                <a:lnTo>
                  <a:pt x="31750" y="1981201"/>
                </a:lnTo>
                <a:lnTo>
                  <a:pt x="44450" y="1981201"/>
                </a:lnTo>
                <a:lnTo>
                  <a:pt x="44450" y="1968501"/>
                </a:lnTo>
                <a:close/>
              </a:path>
              <a:path w="76200" h="2546985">
                <a:moveTo>
                  <a:pt x="44450" y="1993901"/>
                </a:moveTo>
                <a:lnTo>
                  <a:pt x="31750" y="1993901"/>
                </a:lnTo>
                <a:lnTo>
                  <a:pt x="31750" y="2006601"/>
                </a:lnTo>
                <a:lnTo>
                  <a:pt x="44450" y="2006601"/>
                </a:lnTo>
                <a:lnTo>
                  <a:pt x="44450" y="1993901"/>
                </a:lnTo>
                <a:close/>
              </a:path>
              <a:path w="76200" h="2546985">
                <a:moveTo>
                  <a:pt x="44450" y="2019301"/>
                </a:moveTo>
                <a:lnTo>
                  <a:pt x="31750" y="2019301"/>
                </a:lnTo>
                <a:lnTo>
                  <a:pt x="31750" y="2032001"/>
                </a:lnTo>
                <a:lnTo>
                  <a:pt x="44450" y="2032001"/>
                </a:lnTo>
                <a:lnTo>
                  <a:pt x="44450" y="2019301"/>
                </a:lnTo>
                <a:close/>
              </a:path>
              <a:path w="76200" h="2546985">
                <a:moveTo>
                  <a:pt x="44450" y="2044701"/>
                </a:moveTo>
                <a:lnTo>
                  <a:pt x="31750" y="2044701"/>
                </a:lnTo>
                <a:lnTo>
                  <a:pt x="31750" y="2057401"/>
                </a:lnTo>
                <a:lnTo>
                  <a:pt x="44450" y="2057401"/>
                </a:lnTo>
                <a:lnTo>
                  <a:pt x="44450" y="2044701"/>
                </a:lnTo>
                <a:close/>
              </a:path>
              <a:path w="76200" h="2546985">
                <a:moveTo>
                  <a:pt x="44450" y="2070101"/>
                </a:moveTo>
                <a:lnTo>
                  <a:pt x="31750" y="2070101"/>
                </a:lnTo>
                <a:lnTo>
                  <a:pt x="31750" y="2082801"/>
                </a:lnTo>
                <a:lnTo>
                  <a:pt x="44450" y="2082801"/>
                </a:lnTo>
                <a:lnTo>
                  <a:pt x="44450" y="2070101"/>
                </a:lnTo>
                <a:close/>
              </a:path>
              <a:path w="76200" h="2546985">
                <a:moveTo>
                  <a:pt x="44450" y="2095501"/>
                </a:moveTo>
                <a:lnTo>
                  <a:pt x="31750" y="2095501"/>
                </a:lnTo>
                <a:lnTo>
                  <a:pt x="31750" y="2108201"/>
                </a:lnTo>
                <a:lnTo>
                  <a:pt x="44450" y="2108201"/>
                </a:lnTo>
                <a:lnTo>
                  <a:pt x="44450" y="2095501"/>
                </a:lnTo>
                <a:close/>
              </a:path>
              <a:path w="76200" h="2546985">
                <a:moveTo>
                  <a:pt x="44450" y="2120901"/>
                </a:moveTo>
                <a:lnTo>
                  <a:pt x="31750" y="2120901"/>
                </a:lnTo>
                <a:lnTo>
                  <a:pt x="31750" y="2133601"/>
                </a:lnTo>
                <a:lnTo>
                  <a:pt x="44450" y="2133601"/>
                </a:lnTo>
                <a:lnTo>
                  <a:pt x="44450" y="2120901"/>
                </a:lnTo>
                <a:close/>
              </a:path>
              <a:path w="76200" h="2546985">
                <a:moveTo>
                  <a:pt x="44450" y="2146301"/>
                </a:moveTo>
                <a:lnTo>
                  <a:pt x="31750" y="2146301"/>
                </a:lnTo>
                <a:lnTo>
                  <a:pt x="31750" y="2159001"/>
                </a:lnTo>
                <a:lnTo>
                  <a:pt x="44450" y="2159001"/>
                </a:lnTo>
                <a:lnTo>
                  <a:pt x="44450" y="2146301"/>
                </a:lnTo>
                <a:close/>
              </a:path>
              <a:path w="76200" h="2546985">
                <a:moveTo>
                  <a:pt x="44450" y="2171701"/>
                </a:moveTo>
                <a:lnTo>
                  <a:pt x="31750" y="2171701"/>
                </a:lnTo>
                <a:lnTo>
                  <a:pt x="31750" y="2184401"/>
                </a:lnTo>
                <a:lnTo>
                  <a:pt x="44450" y="2184401"/>
                </a:lnTo>
                <a:lnTo>
                  <a:pt x="44450" y="2171701"/>
                </a:lnTo>
                <a:close/>
              </a:path>
              <a:path w="76200" h="2546985">
                <a:moveTo>
                  <a:pt x="44450" y="2197101"/>
                </a:moveTo>
                <a:lnTo>
                  <a:pt x="31750" y="2197101"/>
                </a:lnTo>
                <a:lnTo>
                  <a:pt x="31750" y="2209801"/>
                </a:lnTo>
                <a:lnTo>
                  <a:pt x="44450" y="2209801"/>
                </a:lnTo>
                <a:lnTo>
                  <a:pt x="44450" y="2197101"/>
                </a:lnTo>
                <a:close/>
              </a:path>
              <a:path w="76200" h="2546985">
                <a:moveTo>
                  <a:pt x="44450" y="2222501"/>
                </a:moveTo>
                <a:lnTo>
                  <a:pt x="31750" y="2222501"/>
                </a:lnTo>
                <a:lnTo>
                  <a:pt x="31750" y="2235201"/>
                </a:lnTo>
                <a:lnTo>
                  <a:pt x="44450" y="2235201"/>
                </a:lnTo>
                <a:lnTo>
                  <a:pt x="44450" y="2222501"/>
                </a:lnTo>
                <a:close/>
              </a:path>
              <a:path w="76200" h="2546985">
                <a:moveTo>
                  <a:pt x="44450" y="2247901"/>
                </a:moveTo>
                <a:lnTo>
                  <a:pt x="31750" y="2247901"/>
                </a:lnTo>
                <a:lnTo>
                  <a:pt x="31750" y="2260601"/>
                </a:lnTo>
                <a:lnTo>
                  <a:pt x="44450" y="2260601"/>
                </a:lnTo>
                <a:lnTo>
                  <a:pt x="44450" y="2247901"/>
                </a:lnTo>
                <a:close/>
              </a:path>
              <a:path w="76200" h="2546985">
                <a:moveTo>
                  <a:pt x="44450" y="2273301"/>
                </a:moveTo>
                <a:lnTo>
                  <a:pt x="31750" y="2273301"/>
                </a:lnTo>
                <a:lnTo>
                  <a:pt x="31750" y="2286001"/>
                </a:lnTo>
                <a:lnTo>
                  <a:pt x="44450" y="2286001"/>
                </a:lnTo>
                <a:lnTo>
                  <a:pt x="44450" y="2273301"/>
                </a:lnTo>
                <a:close/>
              </a:path>
              <a:path w="76200" h="2546985">
                <a:moveTo>
                  <a:pt x="44450" y="2298701"/>
                </a:moveTo>
                <a:lnTo>
                  <a:pt x="31750" y="2298701"/>
                </a:lnTo>
                <a:lnTo>
                  <a:pt x="31750" y="2311401"/>
                </a:lnTo>
                <a:lnTo>
                  <a:pt x="44450" y="2311401"/>
                </a:lnTo>
                <a:lnTo>
                  <a:pt x="44450" y="2298701"/>
                </a:lnTo>
                <a:close/>
              </a:path>
              <a:path w="76200" h="2546985">
                <a:moveTo>
                  <a:pt x="44450" y="2324101"/>
                </a:moveTo>
                <a:lnTo>
                  <a:pt x="31750" y="2324101"/>
                </a:lnTo>
                <a:lnTo>
                  <a:pt x="31750" y="2336801"/>
                </a:lnTo>
                <a:lnTo>
                  <a:pt x="44450" y="2336801"/>
                </a:lnTo>
                <a:lnTo>
                  <a:pt x="44450" y="2324101"/>
                </a:lnTo>
                <a:close/>
              </a:path>
              <a:path w="76200" h="2546985">
                <a:moveTo>
                  <a:pt x="44450" y="2349501"/>
                </a:moveTo>
                <a:lnTo>
                  <a:pt x="31750" y="2349501"/>
                </a:lnTo>
                <a:lnTo>
                  <a:pt x="31750" y="2362201"/>
                </a:lnTo>
                <a:lnTo>
                  <a:pt x="44450" y="2362201"/>
                </a:lnTo>
                <a:lnTo>
                  <a:pt x="44450" y="2349501"/>
                </a:lnTo>
                <a:close/>
              </a:path>
              <a:path w="76200" h="2546985">
                <a:moveTo>
                  <a:pt x="44450" y="2374901"/>
                </a:moveTo>
                <a:lnTo>
                  <a:pt x="31750" y="2374901"/>
                </a:lnTo>
                <a:lnTo>
                  <a:pt x="31750" y="2387601"/>
                </a:lnTo>
                <a:lnTo>
                  <a:pt x="44450" y="2387601"/>
                </a:lnTo>
                <a:lnTo>
                  <a:pt x="44450" y="2374901"/>
                </a:lnTo>
                <a:close/>
              </a:path>
              <a:path w="76200" h="2546985">
                <a:moveTo>
                  <a:pt x="44450" y="2400301"/>
                </a:moveTo>
                <a:lnTo>
                  <a:pt x="31750" y="2400301"/>
                </a:lnTo>
                <a:lnTo>
                  <a:pt x="31750" y="2413001"/>
                </a:lnTo>
                <a:lnTo>
                  <a:pt x="44450" y="2413001"/>
                </a:lnTo>
                <a:lnTo>
                  <a:pt x="44450" y="2400301"/>
                </a:lnTo>
                <a:close/>
              </a:path>
              <a:path w="76200" h="2546985">
                <a:moveTo>
                  <a:pt x="44451" y="2425701"/>
                </a:moveTo>
                <a:lnTo>
                  <a:pt x="31751" y="2425701"/>
                </a:lnTo>
                <a:lnTo>
                  <a:pt x="31751" y="2438401"/>
                </a:lnTo>
                <a:lnTo>
                  <a:pt x="44451" y="2438401"/>
                </a:lnTo>
                <a:lnTo>
                  <a:pt x="44451" y="2425701"/>
                </a:lnTo>
                <a:close/>
              </a:path>
              <a:path w="76200" h="2546985">
                <a:moveTo>
                  <a:pt x="44451" y="2451101"/>
                </a:moveTo>
                <a:lnTo>
                  <a:pt x="31751" y="2451101"/>
                </a:lnTo>
                <a:lnTo>
                  <a:pt x="31751" y="2463801"/>
                </a:lnTo>
                <a:lnTo>
                  <a:pt x="44451" y="2463801"/>
                </a:lnTo>
                <a:lnTo>
                  <a:pt x="44451" y="2451101"/>
                </a:lnTo>
                <a:close/>
              </a:path>
              <a:path w="76200" h="2546985">
                <a:moveTo>
                  <a:pt x="76201" y="2470754"/>
                </a:moveTo>
                <a:lnTo>
                  <a:pt x="1" y="2470754"/>
                </a:lnTo>
                <a:lnTo>
                  <a:pt x="38101" y="2546954"/>
                </a:lnTo>
                <a:lnTo>
                  <a:pt x="69851" y="2483454"/>
                </a:lnTo>
                <a:lnTo>
                  <a:pt x="31751" y="2483454"/>
                </a:lnTo>
                <a:lnTo>
                  <a:pt x="31751" y="2476501"/>
                </a:lnTo>
                <a:lnTo>
                  <a:pt x="73327" y="2476501"/>
                </a:lnTo>
                <a:lnTo>
                  <a:pt x="76201" y="2470754"/>
                </a:lnTo>
                <a:close/>
              </a:path>
              <a:path w="76200" h="2546985">
                <a:moveTo>
                  <a:pt x="44451" y="2476501"/>
                </a:moveTo>
                <a:lnTo>
                  <a:pt x="31751" y="2476501"/>
                </a:lnTo>
                <a:lnTo>
                  <a:pt x="31751" y="2483454"/>
                </a:lnTo>
                <a:lnTo>
                  <a:pt x="44451" y="2483454"/>
                </a:lnTo>
                <a:lnTo>
                  <a:pt x="44451" y="2476501"/>
                </a:lnTo>
                <a:close/>
              </a:path>
              <a:path w="76200" h="2546985">
                <a:moveTo>
                  <a:pt x="73327" y="2476501"/>
                </a:moveTo>
                <a:lnTo>
                  <a:pt x="44451" y="2476501"/>
                </a:lnTo>
                <a:lnTo>
                  <a:pt x="44451" y="2483454"/>
                </a:lnTo>
                <a:lnTo>
                  <a:pt x="69851" y="2483454"/>
                </a:lnTo>
                <a:lnTo>
                  <a:pt x="73327" y="247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38215" y="4166615"/>
            <a:ext cx="3974591" cy="3505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830192" y="4160011"/>
            <a:ext cx="1546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Sliding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window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608626" y="1646742"/>
            <a:ext cx="630555" cy="1588135"/>
          </a:xfrm>
          <a:custGeom>
            <a:avLst/>
            <a:gdLst/>
            <a:ahLst/>
            <a:cxnLst/>
            <a:rect l="l" t="t" r="r" b="b"/>
            <a:pathLst>
              <a:path w="630555" h="1588135">
                <a:moveTo>
                  <a:pt x="572261" y="51299"/>
                </a:moveTo>
                <a:lnTo>
                  <a:pt x="998" y="758577"/>
                </a:lnTo>
                <a:lnTo>
                  <a:pt x="0" y="761572"/>
                </a:lnTo>
                <a:lnTo>
                  <a:pt x="29499" y="1587590"/>
                </a:lnTo>
                <a:lnTo>
                  <a:pt x="54884" y="1586683"/>
                </a:lnTo>
                <a:lnTo>
                  <a:pt x="25793" y="772157"/>
                </a:lnTo>
                <a:lnTo>
                  <a:pt x="22680" y="772157"/>
                </a:lnTo>
                <a:lnTo>
                  <a:pt x="25492" y="763723"/>
                </a:lnTo>
                <a:lnTo>
                  <a:pt x="29493" y="763723"/>
                </a:lnTo>
                <a:lnTo>
                  <a:pt x="592020" y="67259"/>
                </a:lnTo>
                <a:lnTo>
                  <a:pt x="572261" y="51299"/>
                </a:lnTo>
                <a:close/>
              </a:path>
              <a:path w="630555" h="1588135">
                <a:moveTo>
                  <a:pt x="25492" y="763723"/>
                </a:moveTo>
                <a:lnTo>
                  <a:pt x="22680" y="772157"/>
                </a:lnTo>
                <a:lnTo>
                  <a:pt x="25662" y="768466"/>
                </a:lnTo>
                <a:lnTo>
                  <a:pt x="25492" y="763723"/>
                </a:lnTo>
                <a:close/>
              </a:path>
              <a:path w="630555" h="1588135">
                <a:moveTo>
                  <a:pt x="25662" y="768466"/>
                </a:moveTo>
                <a:lnTo>
                  <a:pt x="22680" y="772157"/>
                </a:lnTo>
                <a:lnTo>
                  <a:pt x="25793" y="772157"/>
                </a:lnTo>
                <a:lnTo>
                  <a:pt x="25662" y="768466"/>
                </a:lnTo>
                <a:close/>
              </a:path>
              <a:path w="630555" h="1588135">
                <a:moveTo>
                  <a:pt x="29493" y="763723"/>
                </a:moveTo>
                <a:lnTo>
                  <a:pt x="25492" y="763723"/>
                </a:lnTo>
                <a:lnTo>
                  <a:pt x="25662" y="768466"/>
                </a:lnTo>
                <a:lnTo>
                  <a:pt x="29493" y="763723"/>
                </a:lnTo>
                <a:close/>
              </a:path>
              <a:path w="630555" h="1588135">
                <a:moveTo>
                  <a:pt x="620942" y="41419"/>
                </a:moveTo>
                <a:lnTo>
                  <a:pt x="580241" y="41419"/>
                </a:lnTo>
                <a:lnTo>
                  <a:pt x="600001" y="57378"/>
                </a:lnTo>
                <a:lnTo>
                  <a:pt x="592020" y="67259"/>
                </a:lnTo>
                <a:lnTo>
                  <a:pt x="611780" y="83219"/>
                </a:lnTo>
                <a:lnTo>
                  <a:pt x="620942" y="41419"/>
                </a:lnTo>
                <a:close/>
              </a:path>
              <a:path w="630555" h="1588135">
                <a:moveTo>
                  <a:pt x="580241" y="41419"/>
                </a:moveTo>
                <a:lnTo>
                  <a:pt x="572261" y="51299"/>
                </a:lnTo>
                <a:lnTo>
                  <a:pt x="592020" y="67259"/>
                </a:lnTo>
                <a:lnTo>
                  <a:pt x="600001" y="57378"/>
                </a:lnTo>
                <a:lnTo>
                  <a:pt x="580241" y="41419"/>
                </a:lnTo>
                <a:close/>
              </a:path>
              <a:path w="630555" h="1588135">
                <a:moveTo>
                  <a:pt x="630020" y="0"/>
                </a:moveTo>
                <a:lnTo>
                  <a:pt x="552502" y="35339"/>
                </a:lnTo>
                <a:lnTo>
                  <a:pt x="572261" y="51299"/>
                </a:lnTo>
                <a:lnTo>
                  <a:pt x="580241" y="41419"/>
                </a:lnTo>
                <a:lnTo>
                  <a:pt x="620942" y="41419"/>
                </a:lnTo>
                <a:lnTo>
                  <a:pt x="630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16358" y="2616659"/>
            <a:ext cx="2210435" cy="0"/>
          </a:xfrm>
          <a:custGeom>
            <a:avLst/>
            <a:gdLst/>
            <a:ahLst/>
            <a:cxnLst/>
            <a:rect l="l" t="t" r="r" b="b"/>
            <a:pathLst>
              <a:path w="2210434">
                <a:moveTo>
                  <a:pt x="0" y="0"/>
                </a:moveTo>
                <a:lnTo>
                  <a:pt x="2209884" y="1"/>
                </a:lnTo>
              </a:path>
            </a:pathLst>
          </a:custGeom>
          <a:ln w="381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5928" y="5831840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05050"/>
                </a:solidFill>
                <a:latin typeface="Trebuchet MS"/>
                <a:cs typeface="Trebuchet MS"/>
              </a:rPr>
              <a:t>27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5018" y="636523"/>
            <a:ext cx="6862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MAPPING </a:t>
            </a:r>
            <a:r>
              <a:rPr dirty="0"/>
              <a:t>- </a:t>
            </a:r>
            <a:r>
              <a:rPr spc="-5" dirty="0"/>
              <a:t>INPUT ACCESS</a:t>
            </a:r>
            <a:r>
              <a:rPr spc="-70" dirty="0"/>
              <a:t> </a:t>
            </a:r>
            <a:r>
              <a:rPr spc="-5" dirty="0"/>
              <a:t>COSTS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5489" y="1152200"/>
            <a:ext cx="8715375" cy="40640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spc="-5" dirty="0">
                <a:latin typeface="Trebuchet MS"/>
                <a:cs typeface="Trebuchet MS"/>
              </a:rPr>
              <a:t>Level </a:t>
            </a:r>
            <a:r>
              <a:rPr sz="2000" dirty="0">
                <a:latin typeface="Trebuchet MS"/>
                <a:cs typeface="Trebuchet MS"/>
              </a:rPr>
              <a:t>0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reads</a:t>
            </a:r>
            <a:endParaRPr sz="2000">
              <a:latin typeface="Trebuchet MS"/>
              <a:cs typeface="Trebuchet MS"/>
            </a:endParaRPr>
          </a:p>
          <a:p>
            <a:pPr marL="584200" marR="3656965">
              <a:lnSpc>
                <a:spcPct val="130000"/>
              </a:lnSpc>
              <a:spcBef>
                <a:spcPts val="30"/>
              </a:spcBef>
              <a:tabLst>
                <a:tab pos="3050540" algn="l"/>
              </a:tabLst>
            </a:pPr>
            <a:r>
              <a:rPr sz="1800" dirty="0">
                <a:latin typeface="Trebuchet MS"/>
                <a:cs typeface="Trebuchet MS"/>
              </a:rPr>
              <a:t>Per level 1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iteration</a:t>
            </a:r>
            <a:r>
              <a:rPr sz="1800" dirty="0">
                <a:latin typeface="Trebuchet MS"/>
                <a:cs typeface="Trebuchet MS"/>
              </a:rPr>
              <a:t> -&gt;	X’0+S0 </a:t>
            </a:r>
            <a:r>
              <a:rPr sz="1800" spc="-5" dirty="0">
                <a:latin typeface="Trebuchet MS"/>
                <a:cs typeface="Trebuchet MS"/>
              </a:rPr>
              <a:t>inputs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reads  Times </a:t>
            </a:r>
            <a:r>
              <a:rPr sz="1800" spc="-5" dirty="0">
                <a:latin typeface="Trebuchet MS"/>
                <a:cs typeface="Trebuchet MS"/>
              </a:rPr>
              <a:t>X’1*S1 </a:t>
            </a:r>
            <a:r>
              <a:rPr sz="1800" dirty="0">
                <a:latin typeface="Trebuchet MS"/>
                <a:cs typeface="Trebuchet MS"/>
              </a:rPr>
              <a:t>level 1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iterations</a:t>
            </a:r>
            <a:endParaRPr sz="1800">
              <a:latin typeface="Trebuchet MS"/>
              <a:cs typeface="Trebuchet MS"/>
            </a:endParaRPr>
          </a:p>
          <a:p>
            <a:pPr marL="584200">
              <a:lnSpc>
                <a:spcPct val="100000"/>
              </a:lnSpc>
              <a:spcBef>
                <a:spcPts val="745"/>
              </a:spcBef>
            </a:pPr>
            <a:r>
              <a:rPr sz="1800" spc="-5" dirty="0">
                <a:latin typeface="Trebuchet MS"/>
                <a:cs typeface="Trebuchet MS"/>
              </a:rPr>
              <a:t>Total </a:t>
            </a:r>
            <a:r>
              <a:rPr sz="1800" dirty="0">
                <a:latin typeface="Trebuchet MS"/>
                <a:cs typeface="Trebuchet MS"/>
              </a:rPr>
              <a:t>reads = X’1*S1*(X’0+S0) = ((X’1*X’0)*S1)+(X’1*(S1*S0)) = X’*S1+X’1*S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reads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rebuchet MS"/>
                <a:cs typeface="Trebuchet MS"/>
              </a:rPr>
              <a:t>Level </a:t>
            </a:r>
            <a:r>
              <a:rPr sz="2000" dirty="0">
                <a:latin typeface="Trebuchet MS"/>
                <a:cs typeface="Trebuchet MS"/>
              </a:rPr>
              <a:t>1 </a:t>
            </a:r>
            <a:r>
              <a:rPr sz="2000" spc="-5" dirty="0">
                <a:latin typeface="Trebuchet MS"/>
                <a:cs typeface="Trebuchet MS"/>
              </a:rPr>
              <a:t>to </a:t>
            </a:r>
            <a:r>
              <a:rPr sz="2000" dirty="0">
                <a:latin typeface="Trebuchet MS"/>
                <a:cs typeface="Trebuchet MS"/>
              </a:rPr>
              <a:t>0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transfers</a:t>
            </a:r>
            <a:endParaRPr sz="2000">
              <a:latin typeface="Trebuchet MS"/>
              <a:cs typeface="Trebuchet MS"/>
            </a:endParaRPr>
          </a:p>
          <a:p>
            <a:pPr marL="584200">
              <a:lnSpc>
                <a:spcPct val="100000"/>
              </a:lnSpc>
              <a:spcBef>
                <a:spcPts val="680"/>
              </a:spcBef>
            </a:pPr>
            <a:r>
              <a:rPr sz="1800" dirty="0">
                <a:latin typeface="Trebuchet MS"/>
                <a:cs typeface="Trebuchet MS"/>
              </a:rPr>
              <a:t>For s=0, X’0+S0 </a:t>
            </a:r>
            <a:r>
              <a:rPr sz="1800" spc="-5" dirty="0">
                <a:latin typeface="Trebuchet MS"/>
                <a:cs typeface="Trebuchet MS"/>
              </a:rPr>
              <a:t>inputs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transferred</a:t>
            </a:r>
            <a:endParaRPr sz="1800">
              <a:latin typeface="Trebuchet MS"/>
              <a:cs typeface="Trebuchet MS"/>
            </a:endParaRPr>
          </a:p>
          <a:p>
            <a:pPr marL="584200" marR="908050">
              <a:lnSpc>
                <a:spcPct val="130000"/>
              </a:lnSpc>
              <a:spcBef>
                <a:spcPts val="95"/>
              </a:spcBef>
            </a:pPr>
            <a:r>
              <a:rPr sz="1800" dirty="0">
                <a:latin typeface="Trebuchet MS"/>
                <a:cs typeface="Trebuchet MS"/>
              </a:rPr>
              <a:t>For each </a:t>
            </a:r>
            <a:r>
              <a:rPr sz="1800" spc="-5" dirty="0">
                <a:latin typeface="Trebuchet MS"/>
                <a:cs typeface="Trebuchet MS"/>
              </a:rPr>
              <a:t>of the following S1-1 iterations another S0 inputs transferred  So total </a:t>
            </a:r>
            <a:r>
              <a:rPr sz="1800" dirty="0">
                <a:latin typeface="Trebuchet MS"/>
                <a:cs typeface="Trebuchet MS"/>
              </a:rPr>
              <a:t>per </a:t>
            </a:r>
            <a:r>
              <a:rPr sz="1800" spc="-5" dirty="0">
                <a:latin typeface="Trebuchet MS"/>
                <a:cs typeface="Trebuchet MS"/>
              </a:rPr>
              <a:t>x1 iteration is: </a:t>
            </a:r>
            <a:r>
              <a:rPr sz="1800" dirty="0">
                <a:latin typeface="Trebuchet MS"/>
                <a:cs typeface="Trebuchet MS"/>
              </a:rPr>
              <a:t>X’0+S0*S1 = X’0+S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inputs</a:t>
            </a:r>
            <a:endParaRPr sz="1800">
              <a:latin typeface="Trebuchet MS"/>
              <a:cs typeface="Trebuchet MS"/>
            </a:endParaRPr>
          </a:p>
          <a:p>
            <a:pPr marL="5842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Trebuchet MS"/>
                <a:cs typeface="Trebuchet MS"/>
              </a:rPr>
              <a:t>Times number </a:t>
            </a:r>
            <a:r>
              <a:rPr sz="1800" spc="-5" dirty="0">
                <a:latin typeface="Trebuchet MS"/>
                <a:cs typeface="Trebuchet MS"/>
              </a:rPr>
              <a:t>of x1 iterations </a:t>
            </a:r>
            <a:r>
              <a:rPr sz="1800" dirty="0">
                <a:latin typeface="Trebuchet MS"/>
                <a:cs typeface="Trebuchet MS"/>
              </a:rPr>
              <a:t>=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X’1</a:t>
            </a:r>
            <a:endParaRPr sz="1800">
              <a:latin typeface="Trebuchet MS"/>
              <a:cs typeface="Trebuchet MS"/>
            </a:endParaRPr>
          </a:p>
          <a:p>
            <a:pPr marL="584200">
              <a:lnSpc>
                <a:spcPct val="100000"/>
              </a:lnSpc>
              <a:spcBef>
                <a:spcPts val="625"/>
              </a:spcBef>
            </a:pPr>
            <a:r>
              <a:rPr sz="1800" spc="-5" dirty="0">
                <a:latin typeface="Trebuchet MS"/>
                <a:cs typeface="Trebuchet MS"/>
              </a:rPr>
              <a:t>So total transfers </a:t>
            </a:r>
            <a:r>
              <a:rPr sz="1800" dirty="0">
                <a:latin typeface="Trebuchet MS"/>
                <a:cs typeface="Trebuchet MS"/>
              </a:rPr>
              <a:t>= X’1*(X’0+S) = (X’1*X’0)+X’1*S =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X’+X’1*S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8017" y="5453346"/>
            <a:ext cx="4423410" cy="369570"/>
          </a:xfrm>
          <a:prstGeom prst="rect">
            <a:avLst/>
          </a:prstGeom>
          <a:ln w="38100">
            <a:solidFill>
              <a:srgbClr val="0A276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latin typeface="Arial"/>
                <a:cs typeface="Arial"/>
              </a:rPr>
              <a:t>Sliding window/partitioned reuse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pattern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5928" y="5831840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05050"/>
                </a:solidFill>
                <a:latin typeface="Trebuchet MS"/>
                <a:cs typeface="Trebuchet MS"/>
              </a:rPr>
              <a:t>28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15306" y="636523"/>
            <a:ext cx="7341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MAPPING </a:t>
            </a:r>
            <a:r>
              <a:rPr dirty="0"/>
              <a:t>– </a:t>
            </a:r>
            <a:r>
              <a:rPr spc="-5" dirty="0"/>
              <a:t>OUTPUT ACCESS</a:t>
            </a:r>
            <a:r>
              <a:rPr spc="-45" dirty="0"/>
              <a:t> </a:t>
            </a:r>
            <a:r>
              <a:rPr spc="-5" dirty="0"/>
              <a:t>COSTS</a:t>
            </a:r>
          </a:p>
        </p:txBody>
      </p:sp>
      <p:sp>
        <p:nvSpPr>
          <p:cNvPr id="6" name="object 6"/>
          <p:cNvSpPr/>
          <p:nvPr/>
        </p:nvSpPr>
        <p:spPr>
          <a:xfrm>
            <a:off x="2011679" y="3745991"/>
            <a:ext cx="6973824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1" y="3772711"/>
            <a:ext cx="6880595" cy="224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7401" y="3772711"/>
            <a:ext cx="6880859" cy="224790"/>
          </a:xfrm>
          <a:custGeom>
            <a:avLst/>
            <a:gdLst/>
            <a:ahLst/>
            <a:cxnLst/>
            <a:rect l="l" t="t" r="r" b="b"/>
            <a:pathLst>
              <a:path w="6880859" h="224789">
                <a:moveTo>
                  <a:pt x="0" y="0"/>
                </a:moveTo>
                <a:lnTo>
                  <a:pt x="6880596" y="0"/>
                </a:lnTo>
                <a:lnTo>
                  <a:pt x="6880596" y="224311"/>
                </a:lnTo>
                <a:lnTo>
                  <a:pt x="0" y="22431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57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5059" y="4087779"/>
            <a:ext cx="1854200" cy="114300"/>
          </a:xfrm>
          <a:custGeom>
            <a:avLst/>
            <a:gdLst/>
            <a:ahLst/>
            <a:cxnLst/>
            <a:rect l="l" t="t" r="r" b="b"/>
            <a:pathLst>
              <a:path w="1854200" h="114300">
                <a:moveTo>
                  <a:pt x="1739700" y="76201"/>
                </a:moveTo>
                <a:lnTo>
                  <a:pt x="1739700" y="114301"/>
                </a:lnTo>
                <a:lnTo>
                  <a:pt x="1815900" y="76201"/>
                </a:lnTo>
                <a:lnTo>
                  <a:pt x="1739700" y="76201"/>
                </a:lnTo>
                <a:close/>
              </a:path>
              <a:path w="18542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47" y="76200"/>
                </a:lnTo>
                <a:lnTo>
                  <a:pt x="95247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1854200" h="114300">
                <a:moveTo>
                  <a:pt x="1739700" y="38101"/>
                </a:moveTo>
                <a:lnTo>
                  <a:pt x="1739700" y="76201"/>
                </a:lnTo>
                <a:lnTo>
                  <a:pt x="1758750" y="76201"/>
                </a:lnTo>
                <a:lnTo>
                  <a:pt x="1758750" y="38101"/>
                </a:lnTo>
                <a:lnTo>
                  <a:pt x="1739700" y="38101"/>
                </a:lnTo>
                <a:close/>
              </a:path>
              <a:path w="1854200" h="114300">
                <a:moveTo>
                  <a:pt x="1739700" y="1"/>
                </a:moveTo>
                <a:lnTo>
                  <a:pt x="1739700" y="38101"/>
                </a:lnTo>
                <a:lnTo>
                  <a:pt x="1758750" y="38101"/>
                </a:lnTo>
                <a:lnTo>
                  <a:pt x="1758750" y="76201"/>
                </a:lnTo>
                <a:lnTo>
                  <a:pt x="1815903" y="76200"/>
                </a:lnTo>
                <a:lnTo>
                  <a:pt x="1854000" y="57151"/>
                </a:lnTo>
                <a:lnTo>
                  <a:pt x="1739700" y="1"/>
                </a:lnTo>
                <a:close/>
              </a:path>
              <a:path w="1854200" h="114300">
                <a:moveTo>
                  <a:pt x="114300" y="38100"/>
                </a:moveTo>
                <a:lnTo>
                  <a:pt x="114300" y="76200"/>
                </a:lnTo>
                <a:lnTo>
                  <a:pt x="1739700" y="76201"/>
                </a:lnTo>
                <a:lnTo>
                  <a:pt x="1739700" y="38101"/>
                </a:lnTo>
                <a:lnTo>
                  <a:pt x="114300" y="38100"/>
                </a:lnTo>
                <a:close/>
              </a:path>
              <a:path w="1854200" h="114300">
                <a:moveTo>
                  <a:pt x="95247" y="38100"/>
                </a:moveTo>
                <a:lnTo>
                  <a:pt x="95247" y="76200"/>
                </a:lnTo>
                <a:lnTo>
                  <a:pt x="114300" y="76200"/>
                </a:lnTo>
                <a:lnTo>
                  <a:pt x="114300" y="38100"/>
                </a:lnTo>
                <a:lnTo>
                  <a:pt x="95247" y="38100"/>
                </a:lnTo>
                <a:close/>
              </a:path>
              <a:path w="1854200" h="114300">
                <a:moveTo>
                  <a:pt x="114300" y="38100"/>
                </a:moveTo>
                <a:lnTo>
                  <a:pt x="95247" y="38100"/>
                </a:lnTo>
                <a:lnTo>
                  <a:pt x="1143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20823" y="3752088"/>
            <a:ext cx="1935479" cy="310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7528" y="3777094"/>
            <a:ext cx="1841531" cy="219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67528" y="3777094"/>
            <a:ext cx="1842135" cy="219710"/>
          </a:xfrm>
          <a:custGeom>
            <a:avLst/>
            <a:gdLst/>
            <a:ahLst/>
            <a:cxnLst/>
            <a:rect l="l" t="t" r="r" b="b"/>
            <a:pathLst>
              <a:path w="1842135" h="219710">
                <a:moveTo>
                  <a:pt x="0" y="0"/>
                </a:moveTo>
                <a:lnTo>
                  <a:pt x="1841532" y="0"/>
                </a:lnTo>
                <a:lnTo>
                  <a:pt x="1841532" y="219293"/>
                </a:lnTo>
                <a:lnTo>
                  <a:pt x="0" y="21929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57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2704" y="1405127"/>
            <a:ext cx="7415783" cy="2072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5960" y="1402080"/>
            <a:ext cx="6720840" cy="2033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1660" y="1436020"/>
            <a:ext cx="7303771" cy="1957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06840" y="3246120"/>
            <a:ext cx="149351" cy="1493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51660" y="1436020"/>
            <a:ext cx="7303770" cy="1957705"/>
          </a:xfrm>
          <a:custGeom>
            <a:avLst/>
            <a:gdLst/>
            <a:ahLst/>
            <a:cxnLst/>
            <a:rect l="l" t="t" r="r" b="b"/>
            <a:pathLst>
              <a:path w="7303770" h="1957704">
                <a:moveTo>
                  <a:pt x="7157009" y="1957648"/>
                </a:moveTo>
                <a:lnTo>
                  <a:pt x="7186363" y="1840239"/>
                </a:lnTo>
                <a:lnTo>
                  <a:pt x="7303771" y="1810885"/>
                </a:lnTo>
                <a:lnTo>
                  <a:pt x="7157009" y="1957648"/>
                </a:lnTo>
                <a:lnTo>
                  <a:pt x="0" y="1957648"/>
                </a:lnTo>
                <a:lnTo>
                  <a:pt x="0" y="0"/>
                </a:lnTo>
                <a:lnTo>
                  <a:pt x="7303771" y="0"/>
                </a:lnTo>
                <a:lnTo>
                  <a:pt x="7303771" y="181088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96439" y="4383023"/>
            <a:ext cx="6973823" cy="3169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1946" y="4408147"/>
            <a:ext cx="6880595" cy="2243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41946" y="4408147"/>
            <a:ext cx="6880859" cy="224790"/>
          </a:xfrm>
          <a:custGeom>
            <a:avLst/>
            <a:gdLst/>
            <a:ahLst/>
            <a:cxnLst/>
            <a:rect l="l" t="t" r="r" b="b"/>
            <a:pathLst>
              <a:path w="6880859" h="224789">
                <a:moveTo>
                  <a:pt x="0" y="0"/>
                </a:moveTo>
                <a:lnTo>
                  <a:pt x="6880596" y="0"/>
                </a:lnTo>
                <a:lnTo>
                  <a:pt x="6880596" y="224311"/>
                </a:lnTo>
                <a:lnTo>
                  <a:pt x="0" y="22431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57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9603" y="4723216"/>
            <a:ext cx="1854200" cy="114300"/>
          </a:xfrm>
          <a:custGeom>
            <a:avLst/>
            <a:gdLst/>
            <a:ahLst/>
            <a:cxnLst/>
            <a:rect l="l" t="t" r="r" b="b"/>
            <a:pathLst>
              <a:path w="1854200" h="114300">
                <a:moveTo>
                  <a:pt x="1739701" y="76201"/>
                </a:moveTo>
                <a:lnTo>
                  <a:pt x="1739701" y="114301"/>
                </a:lnTo>
                <a:lnTo>
                  <a:pt x="1815901" y="76201"/>
                </a:lnTo>
                <a:lnTo>
                  <a:pt x="1739701" y="76201"/>
                </a:lnTo>
                <a:close/>
              </a:path>
              <a:path w="18542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48" y="76200"/>
                </a:lnTo>
                <a:lnTo>
                  <a:pt x="95248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1854200" h="114300">
                <a:moveTo>
                  <a:pt x="1739701" y="38101"/>
                </a:moveTo>
                <a:lnTo>
                  <a:pt x="1739701" y="76201"/>
                </a:lnTo>
                <a:lnTo>
                  <a:pt x="1758751" y="76201"/>
                </a:lnTo>
                <a:lnTo>
                  <a:pt x="1758751" y="38101"/>
                </a:lnTo>
                <a:lnTo>
                  <a:pt x="1739701" y="38101"/>
                </a:lnTo>
                <a:close/>
              </a:path>
              <a:path w="1854200" h="114300">
                <a:moveTo>
                  <a:pt x="1739701" y="1"/>
                </a:moveTo>
                <a:lnTo>
                  <a:pt x="1739701" y="38101"/>
                </a:lnTo>
                <a:lnTo>
                  <a:pt x="1758751" y="38101"/>
                </a:lnTo>
                <a:lnTo>
                  <a:pt x="1758751" y="76201"/>
                </a:lnTo>
                <a:lnTo>
                  <a:pt x="1815904" y="76200"/>
                </a:lnTo>
                <a:lnTo>
                  <a:pt x="1854001" y="57151"/>
                </a:lnTo>
                <a:lnTo>
                  <a:pt x="1739701" y="1"/>
                </a:lnTo>
                <a:close/>
              </a:path>
              <a:path w="1854200" h="114300">
                <a:moveTo>
                  <a:pt x="114300" y="38100"/>
                </a:moveTo>
                <a:lnTo>
                  <a:pt x="114300" y="76200"/>
                </a:lnTo>
                <a:lnTo>
                  <a:pt x="1739701" y="76201"/>
                </a:lnTo>
                <a:lnTo>
                  <a:pt x="1739701" y="38101"/>
                </a:lnTo>
                <a:lnTo>
                  <a:pt x="114300" y="38100"/>
                </a:lnTo>
                <a:close/>
              </a:path>
              <a:path w="1854200" h="114300">
                <a:moveTo>
                  <a:pt x="95248" y="38100"/>
                </a:moveTo>
                <a:lnTo>
                  <a:pt x="95248" y="76200"/>
                </a:lnTo>
                <a:lnTo>
                  <a:pt x="114300" y="76200"/>
                </a:lnTo>
                <a:lnTo>
                  <a:pt x="114300" y="38100"/>
                </a:lnTo>
                <a:lnTo>
                  <a:pt x="95248" y="38100"/>
                </a:lnTo>
                <a:close/>
              </a:path>
              <a:path w="1854200" h="114300">
                <a:moveTo>
                  <a:pt x="114300" y="38100"/>
                </a:moveTo>
                <a:lnTo>
                  <a:pt x="95248" y="38100"/>
                </a:lnTo>
                <a:lnTo>
                  <a:pt x="1143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05583" y="4386071"/>
            <a:ext cx="1935480" cy="310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52073" y="4412532"/>
            <a:ext cx="1841531" cy="2192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52073" y="4412532"/>
            <a:ext cx="1842135" cy="219710"/>
          </a:xfrm>
          <a:custGeom>
            <a:avLst/>
            <a:gdLst/>
            <a:ahLst/>
            <a:cxnLst/>
            <a:rect l="l" t="t" r="r" b="b"/>
            <a:pathLst>
              <a:path w="1842135" h="219710">
                <a:moveTo>
                  <a:pt x="0" y="0"/>
                </a:moveTo>
                <a:lnTo>
                  <a:pt x="1841532" y="0"/>
                </a:lnTo>
                <a:lnTo>
                  <a:pt x="1841532" y="219293"/>
                </a:lnTo>
                <a:lnTo>
                  <a:pt x="0" y="21929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57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6446" y="5214163"/>
            <a:ext cx="2460625" cy="0"/>
          </a:xfrm>
          <a:custGeom>
            <a:avLst/>
            <a:gdLst/>
            <a:ahLst/>
            <a:cxnLst/>
            <a:rect l="l" t="t" r="r" b="b"/>
            <a:pathLst>
              <a:path w="2460625">
                <a:moveTo>
                  <a:pt x="0" y="0"/>
                </a:moveTo>
                <a:lnTo>
                  <a:pt x="2460014" y="0"/>
                </a:lnTo>
              </a:path>
            </a:pathLst>
          </a:custGeom>
          <a:ln w="38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08760" y="5214163"/>
            <a:ext cx="478155" cy="0"/>
          </a:xfrm>
          <a:custGeom>
            <a:avLst/>
            <a:gdLst/>
            <a:ahLst/>
            <a:cxnLst/>
            <a:rect l="l" t="t" r="r" b="b"/>
            <a:pathLst>
              <a:path w="478155">
                <a:moveTo>
                  <a:pt x="0" y="0"/>
                </a:moveTo>
                <a:lnTo>
                  <a:pt x="477718" y="0"/>
                </a:lnTo>
              </a:path>
            </a:pathLst>
          </a:custGeom>
          <a:ln w="38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41576" y="5574791"/>
            <a:ext cx="6973824" cy="3169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88821" y="5602111"/>
            <a:ext cx="6880595" cy="2243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09061" y="5917181"/>
            <a:ext cx="1854200" cy="114300"/>
          </a:xfrm>
          <a:custGeom>
            <a:avLst/>
            <a:gdLst/>
            <a:ahLst/>
            <a:cxnLst/>
            <a:rect l="l" t="t" r="r" b="b"/>
            <a:pathLst>
              <a:path w="1854200" h="114300">
                <a:moveTo>
                  <a:pt x="114300" y="0"/>
                </a:moveTo>
                <a:lnTo>
                  <a:pt x="0" y="57149"/>
                </a:lnTo>
                <a:lnTo>
                  <a:pt x="114300" y="114299"/>
                </a:lnTo>
                <a:lnTo>
                  <a:pt x="114300" y="76199"/>
                </a:lnTo>
                <a:lnTo>
                  <a:pt x="95247" y="76199"/>
                </a:lnTo>
                <a:lnTo>
                  <a:pt x="95247" y="38099"/>
                </a:lnTo>
                <a:lnTo>
                  <a:pt x="114300" y="38099"/>
                </a:lnTo>
                <a:lnTo>
                  <a:pt x="114300" y="0"/>
                </a:lnTo>
                <a:close/>
              </a:path>
              <a:path w="1854200" h="114300">
                <a:moveTo>
                  <a:pt x="1739700" y="0"/>
                </a:moveTo>
                <a:lnTo>
                  <a:pt x="1739700" y="114299"/>
                </a:lnTo>
                <a:lnTo>
                  <a:pt x="1815900" y="76199"/>
                </a:lnTo>
                <a:lnTo>
                  <a:pt x="1758750" y="76199"/>
                </a:lnTo>
                <a:lnTo>
                  <a:pt x="1758750" y="38099"/>
                </a:lnTo>
                <a:lnTo>
                  <a:pt x="1815900" y="38099"/>
                </a:lnTo>
                <a:lnTo>
                  <a:pt x="1739700" y="0"/>
                </a:lnTo>
                <a:close/>
              </a:path>
              <a:path w="1854200" h="114300">
                <a:moveTo>
                  <a:pt x="114300" y="38099"/>
                </a:moveTo>
                <a:lnTo>
                  <a:pt x="95247" y="38099"/>
                </a:lnTo>
                <a:lnTo>
                  <a:pt x="95247" y="76199"/>
                </a:lnTo>
                <a:lnTo>
                  <a:pt x="114300" y="76199"/>
                </a:lnTo>
                <a:lnTo>
                  <a:pt x="114300" y="38099"/>
                </a:lnTo>
                <a:close/>
              </a:path>
              <a:path w="1854200" h="114300">
                <a:moveTo>
                  <a:pt x="1739700" y="38099"/>
                </a:moveTo>
                <a:lnTo>
                  <a:pt x="114300" y="38099"/>
                </a:lnTo>
                <a:lnTo>
                  <a:pt x="114300" y="76199"/>
                </a:lnTo>
                <a:lnTo>
                  <a:pt x="1739700" y="76199"/>
                </a:lnTo>
                <a:lnTo>
                  <a:pt x="1739700" y="38099"/>
                </a:lnTo>
                <a:close/>
              </a:path>
              <a:path w="1854200" h="114300">
                <a:moveTo>
                  <a:pt x="1815900" y="38099"/>
                </a:moveTo>
                <a:lnTo>
                  <a:pt x="1758750" y="38099"/>
                </a:lnTo>
                <a:lnTo>
                  <a:pt x="1758750" y="76199"/>
                </a:lnTo>
                <a:lnTo>
                  <a:pt x="1815900" y="76199"/>
                </a:lnTo>
                <a:lnTo>
                  <a:pt x="1854000" y="57149"/>
                </a:lnTo>
                <a:lnTo>
                  <a:pt x="1815900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719572" y="5859779"/>
            <a:ext cx="2876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latin typeface="Trebuchet MS"/>
                <a:cs typeface="Trebuchet MS"/>
              </a:rPr>
              <a:t>X</a:t>
            </a:r>
            <a:r>
              <a:rPr sz="1400" spc="10" dirty="0">
                <a:latin typeface="Trebuchet MS"/>
                <a:cs typeface="Trebuchet MS"/>
              </a:rPr>
              <a:t>’</a:t>
            </a:r>
            <a:r>
              <a:rPr sz="1400" dirty="0">
                <a:latin typeface="Trebuchet MS"/>
                <a:cs typeface="Trebuchet MS"/>
              </a:rPr>
              <a:t>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874008" y="5580888"/>
            <a:ext cx="1932432" cy="3108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9188" y="5606492"/>
            <a:ext cx="1841531" cy="2192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1984058" y="5595157"/>
          <a:ext cx="6880859" cy="2243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73C"/>
                      </a:solidFill>
                      <a:prstDash val="solid"/>
                    </a:lnL>
                    <a:lnR w="12700">
                      <a:solidFill>
                        <a:srgbClr val="00573C"/>
                      </a:solidFill>
                      <a:prstDash val="solid"/>
                    </a:lnR>
                    <a:lnT w="12700">
                      <a:solidFill>
                        <a:srgbClr val="00573C"/>
                      </a:solidFill>
                      <a:prstDash val="solid"/>
                    </a:lnT>
                    <a:lnB w="12700">
                      <a:solidFill>
                        <a:srgbClr val="00573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73C"/>
                      </a:solidFill>
                      <a:prstDash val="solid"/>
                    </a:lnL>
                    <a:lnR w="12700">
                      <a:solidFill>
                        <a:srgbClr val="00573C"/>
                      </a:solidFill>
                      <a:prstDash val="solid"/>
                    </a:lnR>
                    <a:lnT w="19050">
                      <a:solidFill>
                        <a:srgbClr val="00573C"/>
                      </a:solidFill>
                      <a:prstDash val="solid"/>
                    </a:lnT>
                    <a:lnB w="12700">
                      <a:solidFill>
                        <a:srgbClr val="00573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73C"/>
                      </a:solidFill>
                      <a:prstDash val="solid"/>
                    </a:lnL>
                    <a:lnR w="12700">
                      <a:solidFill>
                        <a:srgbClr val="00573C"/>
                      </a:solidFill>
                      <a:prstDash val="solid"/>
                    </a:lnR>
                    <a:lnT w="12700">
                      <a:solidFill>
                        <a:srgbClr val="00573C"/>
                      </a:solidFill>
                      <a:prstDash val="solid"/>
                    </a:lnT>
                    <a:lnB w="12700">
                      <a:solidFill>
                        <a:srgbClr val="00573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1415217" y="1573996"/>
            <a:ext cx="7071359" cy="438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7225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007450"/>
                </a:solidFill>
                <a:latin typeface="Consolas"/>
                <a:cs typeface="Consolas"/>
              </a:rPr>
              <a:t>// </a:t>
            </a:r>
            <a:r>
              <a:rPr sz="1400" spc="10" dirty="0">
                <a:solidFill>
                  <a:srgbClr val="007450"/>
                </a:solidFill>
                <a:latin typeface="Consolas"/>
                <a:cs typeface="Consolas"/>
              </a:rPr>
              <a:t>Level</a:t>
            </a:r>
            <a:r>
              <a:rPr sz="1400" spc="6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7450"/>
                </a:solidFill>
                <a:latin typeface="Consolas"/>
                <a:cs typeface="Consolas"/>
              </a:rPr>
              <a:t>1</a:t>
            </a:r>
            <a:endParaRPr sz="1400" dirty="0">
              <a:latin typeface="Consolas"/>
              <a:cs typeface="Consolas"/>
            </a:endParaRPr>
          </a:p>
          <a:p>
            <a:pPr marL="857250" marR="3307715" indent="-200025">
              <a:lnSpc>
                <a:spcPct val="101400"/>
              </a:lnSpc>
            </a:pP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X’1;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S1;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400" spc="160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400" dirty="0">
              <a:latin typeface="Consolas"/>
              <a:cs typeface="Consolas"/>
            </a:endParaRPr>
          </a:p>
          <a:p>
            <a:pPr marL="1057275">
              <a:lnSpc>
                <a:spcPct val="100000"/>
              </a:lnSpc>
              <a:spcBef>
                <a:spcPts val="25"/>
              </a:spcBef>
            </a:pPr>
            <a:r>
              <a:rPr sz="1400" spc="5" dirty="0">
                <a:solidFill>
                  <a:srgbClr val="007450"/>
                </a:solidFill>
                <a:latin typeface="Consolas"/>
                <a:cs typeface="Consolas"/>
              </a:rPr>
              <a:t>// </a:t>
            </a:r>
            <a:r>
              <a:rPr sz="1400" spc="10" dirty="0">
                <a:solidFill>
                  <a:srgbClr val="007450"/>
                </a:solidFill>
                <a:latin typeface="Consolas"/>
                <a:cs typeface="Consolas"/>
              </a:rPr>
              <a:t>Level</a:t>
            </a:r>
            <a:r>
              <a:rPr sz="1400" spc="6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7450"/>
                </a:solidFill>
                <a:latin typeface="Consolas"/>
                <a:cs typeface="Consolas"/>
              </a:rPr>
              <a:t>0</a:t>
            </a:r>
            <a:endParaRPr sz="1400" dirty="0">
              <a:latin typeface="Consolas"/>
              <a:cs typeface="Consolas"/>
            </a:endParaRPr>
          </a:p>
          <a:p>
            <a:pPr marL="1257300" marR="2907665" indent="-200025">
              <a:lnSpc>
                <a:spcPct val="101400"/>
              </a:lnSpc>
              <a:spcBef>
                <a:spcPts val="95"/>
              </a:spcBef>
            </a:pP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X’0;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S0;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400" spc="160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400" dirty="0">
              <a:latin typeface="Consolas"/>
              <a:cs typeface="Consolas"/>
            </a:endParaRPr>
          </a:p>
          <a:p>
            <a:pPr marL="1657350">
              <a:lnSpc>
                <a:spcPct val="100000"/>
              </a:lnSpc>
              <a:spcBef>
                <a:spcPts val="25"/>
              </a:spcBef>
            </a:pP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400" spc="10" dirty="0">
                <a:latin typeface="Consolas"/>
                <a:cs typeface="Consolas"/>
              </a:rPr>
              <a:t>*X’0+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400" spc="10" dirty="0">
                <a:latin typeface="Consolas"/>
                <a:cs typeface="Consolas"/>
              </a:rPr>
              <a:t>] </a:t>
            </a:r>
            <a:r>
              <a:rPr sz="1400" spc="5" dirty="0">
                <a:latin typeface="Consolas"/>
                <a:cs typeface="Consolas"/>
              </a:rPr>
              <a:t>+=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400" spc="10" dirty="0">
                <a:latin typeface="Consolas"/>
                <a:cs typeface="Consolas"/>
              </a:rPr>
              <a:t>[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400" spc="10" dirty="0">
                <a:latin typeface="Consolas"/>
                <a:cs typeface="Consolas"/>
              </a:rPr>
              <a:t>*X’0+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400" dirty="0">
                <a:latin typeface="Consolas"/>
                <a:cs typeface="Consolas"/>
              </a:rPr>
              <a:t>+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400" spc="10" dirty="0">
                <a:latin typeface="Consolas"/>
                <a:cs typeface="Consolas"/>
              </a:rPr>
              <a:t>*S0+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400" spc="10" dirty="0">
                <a:latin typeface="Consolas"/>
                <a:cs typeface="Consolas"/>
              </a:rPr>
              <a:t>] </a:t>
            </a:r>
            <a:r>
              <a:rPr sz="1400" dirty="0">
                <a:latin typeface="Consolas"/>
                <a:cs typeface="Consolas"/>
              </a:rPr>
              <a:t>*</a:t>
            </a:r>
            <a:r>
              <a:rPr sz="1400" spc="190" dirty="0">
                <a:latin typeface="Consolas"/>
                <a:cs typeface="Consolas"/>
              </a:rPr>
              <a:t> </a:t>
            </a:r>
            <a:r>
              <a:rPr sz="1400" spc="1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400" spc="15" dirty="0">
                <a:latin typeface="Consolas"/>
                <a:cs typeface="Consolas"/>
              </a:rPr>
              <a:t>[</a:t>
            </a:r>
            <a:r>
              <a:rPr sz="1400" spc="1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400" spc="15" dirty="0">
                <a:latin typeface="Consolas"/>
                <a:cs typeface="Consolas"/>
              </a:rPr>
              <a:t>*S0+</a:t>
            </a:r>
            <a:r>
              <a:rPr sz="1400" spc="1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400" spc="15" dirty="0">
                <a:latin typeface="Consolas"/>
                <a:cs typeface="Consolas"/>
              </a:rPr>
              <a:t>];</a:t>
            </a:r>
            <a:endParaRPr sz="1400" dirty="0">
              <a:latin typeface="Consolas"/>
              <a:cs typeface="Consolas"/>
            </a:endParaRPr>
          </a:p>
          <a:p>
            <a:pPr marL="657225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4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061720" algn="ctr">
              <a:lnSpc>
                <a:spcPct val="100000"/>
              </a:lnSpc>
            </a:pPr>
            <a:r>
              <a:rPr sz="1400" spc="15" dirty="0">
                <a:latin typeface="Trebuchet MS"/>
                <a:cs typeface="Trebuchet MS"/>
              </a:rPr>
              <a:t>Outputs</a:t>
            </a:r>
            <a:endParaRPr sz="1400" dirty="0">
              <a:latin typeface="Trebuchet MS"/>
              <a:cs typeface="Trebuchet MS"/>
            </a:endParaRPr>
          </a:p>
          <a:p>
            <a:pPr marL="81280">
              <a:lnSpc>
                <a:spcPct val="100000"/>
              </a:lnSpc>
              <a:spcBef>
                <a:spcPts val="750"/>
              </a:spcBef>
            </a:pPr>
            <a:r>
              <a:rPr sz="1300" spc="-20" dirty="0">
                <a:latin typeface="Arial"/>
                <a:cs typeface="Arial"/>
              </a:rPr>
              <a:t>s1=0</a:t>
            </a:r>
            <a:endParaRPr sz="1300" dirty="0">
              <a:latin typeface="Arial"/>
              <a:cs typeface="Arial"/>
            </a:endParaRPr>
          </a:p>
          <a:p>
            <a:pPr marL="1456690">
              <a:lnSpc>
                <a:spcPct val="100000"/>
              </a:lnSpc>
              <a:spcBef>
                <a:spcPts val="210"/>
              </a:spcBef>
            </a:pPr>
            <a:r>
              <a:rPr sz="1400" spc="10" dirty="0">
                <a:latin typeface="Trebuchet MS"/>
                <a:cs typeface="Trebuchet MS"/>
              </a:rPr>
              <a:t>X’0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65405">
              <a:lnSpc>
                <a:spcPct val="100000"/>
              </a:lnSpc>
            </a:pPr>
            <a:r>
              <a:rPr sz="1300" spc="-20" dirty="0">
                <a:latin typeface="Arial"/>
                <a:cs typeface="Arial"/>
              </a:rPr>
              <a:t>s1++</a:t>
            </a:r>
            <a:endParaRPr sz="1300" dirty="0">
              <a:latin typeface="Arial"/>
              <a:cs typeface="Arial"/>
            </a:endParaRPr>
          </a:p>
          <a:p>
            <a:pPr marL="1449070">
              <a:lnSpc>
                <a:spcPct val="100000"/>
              </a:lnSpc>
              <a:spcBef>
                <a:spcPts val="235"/>
              </a:spcBef>
            </a:pPr>
            <a:r>
              <a:rPr sz="1400" spc="10" dirty="0">
                <a:latin typeface="Trebuchet MS"/>
                <a:cs typeface="Trebuchet MS"/>
              </a:rPr>
              <a:t>X’0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636270">
              <a:lnSpc>
                <a:spcPct val="100000"/>
              </a:lnSpc>
            </a:pPr>
            <a:r>
              <a:rPr sz="1400" spc="15" dirty="0">
                <a:latin typeface="Arial"/>
                <a:cs typeface="Arial"/>
              </a:rPr>
              <a:t>Next </a:t>
            </a:r>
            <a:r>
              <a:rPr sz="1400" spc="10" dirty="0">
                <a:latin typeface="Arial"/>
                <a:cs typeface="Arial"/>
              </a:rPr>
              <a:t>x1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iteration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-20" dirty="0">
                <a:latin typeface="Arial"/>
                <a:cs typeface="Arial"/>
              </a:rPr>
              <a:t>s1=0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08626" y="2080851"/>
            <a:ext cx="630555" cy="1588135"/>
          </a:xfrm>
          <a:custGeom>
            <a:avLst/>
            <a:gdLst/>
            <a:ahLst/>
            <a:cxnLst/>
            <a:rect l="l" t="t" r="r" b="b"/>
            <a:pathLst>
              <a:path w="630555" h="1588135">
                <a:moveTo>
                  <a:pt x="572261" y="51299"/>
                </a:moveTo>
                <a:lnTo>
                  <a:pt x="998" y="758577"/>
                </a:lnTo>
                <a:lnTo>
                  <a:pt x="0" y="761572"/>
                </a:lnTo>
                <a:lnTo>
                  <a:pt x="29499" y="1587590"/>
                </a:lnTo>
                <a:lnTo>
                  <a:pt x="54884" y="1586683"/>
                </a:lnTo>
                <a:lnTo>
                  <a:pt x="25793" y="772157"/>
                </a:lnTo>
                <a:lnTo>
                  <a:pt x="22680" y="772157"/>
                </a:lnTo>
                <a:lnTo>
                  <a:pt x="25492" y="763723"/>
                </a:lnTo>
                <a:lnTo>
                  <a:pt x="29493" y="763723"/>
                </a:lnTo>
                <a:lnTo>
                  <a:pt x="592020" y="67259"/>
                </a:lnTo>
                <a:lnTo>
                  <a:pt x="572261" y="51299"/>
                </a:lnTo>
                <a:close/>
              </a:path>
              <a:path w="630555" h="1588135">
                <a:moveTo>
                  <a:pt x="25492" y="763723"/>
                </a:moveTo>
                <a:lnTo>
                  <a:pt x="22680" y="772157"/>
                </a:lnTo>
                <a:lnTo>
                  <a:pt x="25662" y="768466"/>
                </a:lnTo>
                <a:lnTo>
                  <a:pt x="25492" y="763723"/>
                </a:lnTo>
                <a:close/>
              </a:path>
              <a:path w="630555" h="1588135">
                <a:moveTo>
                  <a:pt x="25662" y="768466"/>
                </a:moveTo>
                <a:lnTo>
                  <a:pt x="22680" y="772157"/>
                </a:lnTo>
                <a:lnTo>
                  <a:pt x="25793" y="772157"/>
                </a:lnTo>
                <a:lnTo>
                  <a:pt x="25662" y="768466"/>
                </a:lnTo>
                <a:close/>
              </a:path>
              <a:path w="630555" h="1588135">
                <a:moveTo>
                  <a:pt x="29493" y="763723"/>
                </a:moveTo>
                <a:lnTo>
                  <a:pt x="25492" y="763723"/>
                </a:lnTo>
                <a:lnTo>
                  <a:pt x="25662" y="768466"/>
                </a:lnTo>
                <a:lnTo>
                  <a:pt x="29493" y="763723"/>
                </a:lnTo>
                <a:close/>
              </a:path>
              <a:path w="630555" h="1588135">
                <a:moveTo>
                  <a:pt x="620942" y="41419"/>
                </a:moveTo>
                <a:lnTo>
                  <a:pt x="580241" y="41419"/>
                </a:lnTo>
                <a:lnTo>
                  <a:pt x="600001" y="57378"/>
                </a:lnTo>
                <a:lnTo>
                  <a:pt x="592020" y="67259"/>
                </a:lnTo>
                <a:lnTo>
                  <a:pt x="611780" y="83219"/>
                </a:lnTo>
                <a:lnTo>
                  <a:pt x="620942" y="41419"/>
                </a:lnTo>
                <a:close/>
              </a:path>
              <a:path w="630555" h="1588135">
                <a:moveTo>
                  <a:pt x="580241" y="41419"/>
                </a:moveTo>
                <a:lnTo>
                  <a:pt x="572261" y="51299"/>
                </a:lnTo>
                <a:lnTo>
                  <a:pt x="592020" y="67259"/>
                </a:lnTo>
                <a:lnTo>
                  <a:pt x="600001" y="57378"/>
                </a:lnTo>
                <a:lnTo>
                  <a:pt x="580241" y="41419"/>
                </a:lnTo>
                <a:close/>
              </a:path>
              <a:path w="630555" h="1588135">
                <a:moveTo>
                  <a:pt x="630020" y="0"/>
                </a:moveTo>
                <a:lnTo>
                  <a:pt x="552502" y="35339"/>
                </a:lnTo>
                <a:lnTo>
                  <a:pt x="572261" y="51299"/>
                </a:lnTo>
                <a:lnTo>
                  <a:pt x="580241" y="41419"/>
                </a:lnTo>
                <a:lnTo>
                  <a:pt x="620942" y="41419"/>
                </a:lnTo>
                <a:lnTo>
                  <a:pt x="630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39225" y="3050768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79">
                <a:moveTo>
                  <a:pt x="0" y="0"/>
                </a:moveTo>
                <a:lnTo>
                  <a:pt x="1097280" y="1"/>
                </a:lnTo>
              </a:path>
            </a:pathLst>
          </a:custGeom>
          <a:ln w="381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306" y="636523"/>
            <a:ext cx="7341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MAPPING </a:t>
            </a:r>
            <a:r>
              <a:rPr dirty="0"/>
              <a:t>- </a:t>
            </a:r>
            <a:r>
              <a:rPr spc="-5" dirty="0"/>
              <a:t>OUTPUT ACCESS</a:t>
            </a:r>
            <a:r>
              <a:rPr spc="-45" dirty="0"/>
              <a:t> </a:t>
            </a:r>
            <a:r>
              <a:rPr spc="-5" dirty="0"/>
              <a:t>COSTS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5489" y="1999205"/>
            <a:ext cx="8829040" cy="334454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000" spc="-5" dirty="0">
                <a:latin typeface="Trebuchet MS"/>
                <a:cs typeface="Trebuchet MS"/>
              </a:rPr>
              <a:t>Level </a:t>
            </a:r>
            <a:r>
              <a:rPr sz="2000" dirty="0">
                <a:latin typeface="Trebuchet MS"/>
                <a:cs typeface="Trebuchet MS"/>
              </a:rPr>
              <a:t>0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writes</a:t>
            </a:r>
            <a:endParaRPr sz="2000">
              <a:latin typeface="Trebuchet MS"/>
              <a:cs typeface="Trebuchet MS"/>
            </a:endParaRPr>
          </a:p>
          <a:p>
            <a:pPr marL="584200" marR="450215">
              <a:lnSpc>
                <a:spcPct val="128899"/>
              </a:lnSpc>
              <a:spcBef>
                <a:spcPts val="80"/>
              </a:spcBef>
            </a:pPr>
            <a:r>
              <a:rPr sz="1800" dirty="0">
                <a:latin typeface="Trebuchet MS"/>
                <a:cs typeface="Trebuchet MS"/>
              </a:rPr>
              <a:t>Due </a:t>
            </a:r>
            <a:r>
              <a:rPr sz="1800" spc="-5" dirty="0">
                <a:latin typeface="Trebuchet MS"/>
                <a:cs typeface="Trebuchet MS"/>
              </a:rPr>
              <a:t>to </a:t>
            </a:r>
            <a:r>
              <a:rPr sz="1800" dirty="0">
                <a:latin typeface="Trebuchet MS"/>
                <a:cs typeface="Trebuchet MS"/>
              </a:rPr>
              <a:t>level 0 </a:t>
            </a:r>
            <a:r>
              <a:rPr sz="1800" spc="-5" dirty="0">
                <a:latin typeface="Trebuchet MS"/>
                <a:cs typeface="Trebuchet MS"/>
              </a:rPr>
              <a:t>being ‘output stationary’ only X’0 writes </a:t>
            </a:r>
            <a:r>
              <a:rPr sz="1800" dirty="0">
                <a:latin typeface="Trebuchet MS"/>
                <a:cs typeface="Trebuchet MS"/>
              </a:rPr>
              <a:t>per level 1 </a:t>
            </a:r>
            <a:r>
              <a:rPr sz="1800" spc="-5" dirty="0">
                <a:latin typeface="Trebuchet MS"/>
                <a:cs typeface="Trebuchet MS"/>
              </a:rPr>
              <a:t>iteration  </a:t>
            </a:r>
            <a:r>
              <a:rPr sz="1800" dirty="0">
                <a:latin typeface="Trebuchet MS"/>
                <a:cs typeface="Trebuchet MS"/>
              </a:rPr>
              <a:t>Times </a:t>
            </a:r>
            <a:r>
              <a:rPr sz="1800" spc="-5" dirty="0">
                <a:latin typeface="Trebuchet MS"/>
                <a:cs typeface="Trebuchet MS"/>
              </a:rPr>
              <a:t>X’1*S1 </a:t>
            </a:r>
            <a:r>
              <a:rPr sz="1800" dirty="0">
                <a:latin typeface="Trebuchet MS"/>
                <a:cs typeface="Trebuchet MS"/>
              </a:rPr>
              <a:t>level 1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iterations</a:t>
            </a:r>
            <a:endParaRPr sz="1800">
              <a:latin typeface="Trebuchet MS"/>
              <a:cs typeface="Trebuchet MS"/>
            </a:endParaRPr>
          </a:p>
          <a:p>
            <a:pPr marL="584200">
              <a:lnSpc>
                <a:spcPct val="100000"/>
              </a:lnSpc>
              <a:spcBef>
                <a:spcPts val="745"/>
              </a:spcBef>
            </a:pPr>
            <a:r>
              <a:rPr sz="1800" spc="-5" dirty="0">
                <a:latin typeface="Trebuchet MS"/>
                <a:cs typeface="Trebuchet MS"/>
              </a:rPr>
              <a:t>Total writes </a:t>
            </a:r>
            <a:r>
              <a:rPr sz="1800" dirty="0">
                <a:latin typeface="Trebuchet MS"/>
                <a:cs typeface="Trebuchet MS"/>
              </a:rPr>
              <a:t>= X’0*(X’1*S1) = </a:t>
            </a:r>
            <a:r>
              <a:rPr sz="1800" spc="-5" dirty="0">
                <a:latin typeface="Trebuchet MS"/>
                <a:cs typeface="Trebuchet MS"/>
              </a:rPr>
              <a:t>(X’0*X’1)*S1 </a:t>
            </a:r>
            <a:r>
              <a:rPr sz="1800" dirty="0">
                <a:latin typeface="Trebuchet MS"/>
                <a:cs typeface="Trebuchet MS"/>
              </a:rPr>
              <a:t>= </a:t>
            </a:r>
            <a:r>
              <a:rPr sz="1800" spc="-5" dirty="0">
                <a:latin typeface="Trebuchet MS"/>
                <a:cs typeface="Trebuchet MS"/>
              </a:rPr>
              <a:t>X’*S1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writes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rebuchet MS"/>
                <a:cs typeface="Trebuchet MS"/>
              </a:rPr>
              <a:t>Level </a:t>
            </a:r>
            <a:r>
              <a:rPr sz="2000" dirty="0">
                <a:latin typeface="Trebuchet MS"/>
                <a:cs typeface="Trebuchet MS"/>
              </a:rPr>
              <a:t>0 </a:t>
            </a:r>
            <a:r>
              <a:rPr sz="2000" spc="-5" dirty="0">
                <a:latin typeface="Trebuchet MS"/>
                <a:cs typeface="Trebuchet MS"/>
              </a:rPr>
              <a:t>to </a:t>
            </a:r>
            <a:r>
              <a:rPr sz="2000" dirty="0">
                <a:latin typeface="Trebuchet MS"/>
                <a:cs typeface="Trebuchet MS"/>
              </a:rPr>
              <a:t>1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transfers</a:t>
            </a:r>
            <a:endParaRPr sz="2000">
              <a:latin typeface="Trebuchet MS"/>
              <a:cs typeface="Trebuchet MS"/>
            </a:endParaRPr>
          </a:p>
          <a:p>
            <a:pPr marL="584200" marR="5080">
              <a:lnSpc>
                <a:spcPts val="2880"/>
              </a:lnSpc>
              <a:spcBef>
                <a:spcPts val="200"/>
              </a:spcBef>
            </a:pPr>
            <a:r>
              <a:rPr sz="1800" spc="-5" dirty="0">
                <a:latin typeface="Trebuchet MS"/>
                <a:cs typeface="Trebuchet MS"/>
              </a:rPr>
              <a:t>After </a:t>
            </a:r>
            <a:r>
              <a:rPr sz="1800" dirty="0">
                <a:latin typeface="Trebuchet MS"/>
                <a:cs typeface="Trebuchet MS"/>
              </a:rPr>
              <a:t>each </a:t>
            </a:r>
            <a:r>
              <a:rPr sz="1800" spc="-5" dirty="0">
                <a:latin typeface="Trebuchet MS"/>
                <a:cs typeface="Trebuchet MS"/>
              </a:rPr>
              <a:t>S1 iterations </a:t>
            </a:r>
            <a:r>
              <a:rPr sz="1800" dirty="0">
                <a:latin typeface="Trebuchet MS"/>
                <a:cs typeface="Trebuchet MS"/>
              </a:rPr>
              <a:t>a </a:t>
            </a:r>
            <a:r>
              <a:rPr sz="1800" spc="-5" dirty="0">
                <a:latin typeface="Trebuchet MS"/>
                <a:cs typeface="Trebuchet MS"/>
              </a:rPr>
              <a:t>completed </a:t>
            </a:r>
            <a:r>
              <a:rPr sz="1800" dirty="0">
                <a:latin typeface="Trebuchet MS"/>
                <a:cs typeface="Trebuchet MS"/>
              </a:rPr>
              <a:t>partial </a:t>
            </a:r>
            <a:r>
              <a:rPr sz="1800" spc="-5" dirty="0">
                <a:latin typeface="Trebuchet MS"/>
                <a:cs typeface="Trebuchet MS"/>
              </a:rPr>
              <a:t>sum for X’0 outputs </a:t>
            </a:r>
            <a:r>
              <a:rPr sz="1800" dirty="0">
                <a:latin typeface="Trebuchet MS"/>
                <a:cs typeface="Trebuchet MS"/>
              </a:rPr>
              <a:t>are </a:t>
            </a:r>
            <a:r>
              <a:rPr sz="1800" spc="-5" dirty="0">
                <a:latin typeface="Trebuchet MS"/>
                <a:cs typeface="Trebuchet MS"/>
              </a:rPr>
              <a:t>transferred  </a:t>
            </a:r>
            <a:r>
              <a:rPr sz="1800" dirty="0">
                <a:latin typeface="Trebuchet MS"/>
                <a:cs typeface="Trebuchet MS"/>
              </a:rPr>
              <a:t>There </a:t>
            </a:r>
            <a:r>
              <a:rPr sz="1800" spc="-5" dirty="0">
                <a:latin typeface="Trebuchet MS"/>
                <a:cs typeface="Trebuchet MS"/>
              </a:rPr>
              <a:t>are X’1 </a:t>
            </a:r>
            <a:r>
              <a:rPr sz="1800" dirty="0">
                <a:latin typeface="Trebuchet MS"/>
                <a:cs typeface="Trebuchet MS"/>
              </a:rPr>
              <a:t>chunks </a:t>
            </a:r>
            <a:r>
              <a:rPr sz="1800" spc="-5" dirty="0">
                <a:latin typeface="Trebuchet MS"/>
                <a:cs typeface="Trebuchet MS"/>
              </a:rPr>
              <a:t>of S1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iterations</a:t>
            </a:r>
            <a:endParaRPr sz="1800">
              <a:latin typeface="Trebuchet MS"/>
              <a:cs typeface="Trebuchet MS"/>
            </a:endParaRPr>
          </a:p>
          <a:p>
            <a:pPr marL="58420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Trebuchet MS"/>
                <a:cs typeface="Trebuchet MS"/>
              </a:rPr>
              <a:t>So total is X’1*X’0 </a:t>
            </a:r>
            <a:r>
              <a:rPr sz="1800" dirty="0">
                <a:latin typeface="Trebuchet MS"/>
                <a:cs typeface="Trebuchet MS"/>
              </a:rPr>
              <a:t>= </a:t>
            </a:r>
            <a:r>
              <a:rPr sz="1800" spc="-5" dirty="0">
                <a:latin typeface="Trebuchet MS"/>
                <a:cs typeface="Trebuchet MS"/>
              </a:rPr>
              <a:t>X’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transfers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3918" y="636523"/>
            <a:ext cx="6685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MAPPING DATA COST</a:t>
            </a:r>
            <a:r>
              <a:rPr spc="-50" dirty="0"/>
              <a:t> </a:t>
            </a:r>
            <a:r>
              <a:rPr spc="-5" dirty="0"/>
              <a:t>SUMMARY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68195" y="3734516"/>
          <a:ext cx="6858000" cy="212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7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Level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Level 1 to 0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transfers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Weight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Reads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SX’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SX’1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Input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Reads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X’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* S1+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X’1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*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X’+X’1*S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Output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Reads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N/A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N/A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Output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Writes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X’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*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S1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X’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822704" y="1341119"/>
            <a:ext cx="7415783" cy="2072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65960" y="1338072"/>
            <a:ext cx="6620256" cy="2033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1660" y="1371368"/>
            <a:ext cx="7303771" cy="1957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06840" y="3182111"/>
            <a:ext cx="149351" cy="149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1660" y="1371368"/>
            <a:ext cx="7303770" cy="1957705"/>
          </a:xfrm>
          <a:custGeom>
            <a:avLst/>
            <a:gdLst/>
            <a:ahLst/>
            <a:cxnLst/>
            <a:rect l="l" t="t" r="r" b="b"/>
            <a:pathLst>
              <a:path w="7303770" h="1957704">
                <a:moveTo>
                  <a:pt x="7157009" y="1957648"/>
                </a:moveTo>
                <a:lnTo>
                  <a:pt x="7186363" y="1840239"/>
                </a:lnTo>
                <a:lnTo>
                  <a:pt x="7303771" y="1810885"/>
                </a:lnTo>
                <a:lnTo>
                  <a:pt x="7157009" y="1957648"/>
                </a:lnTo>
                <a:lnTo>
                  <a:pt x="0" y="1957648"/>
                </a:lnTo>
                <a:lnTo>
                  <a:pt x="0" y="0"/>
                </a:lnTo>
                <a:lnTo>
                  <a:pt x="7303771" y="0"/>
                </a:lnTo>
                <a:lnTo>
                  <a:pt x="7303771" y="181088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85848" y="1403603"/>
            <a:ext cx="6326505" cy="177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007450"/>
                </a:solidFill>
                <a:latin typeface="Consolas"/>
                <a:cs typeface="Consolas"/>
              </a:rPr>
              <a:t>// </a:t>
            </a:r>
            <a:r>
              <a:rPr sz="1400" spc="10" dirty="0">
                <a:solidFill>
                  <a:srgbClr val="007450"/>
                </a:solidFill>
                <a:latin typeface="Consolas"/>
                <a:cs typeface="Consolas"/>
              </a:rPr>
              <a:t>Level</a:t>
            </a:r>
            <a:r>
              <a:rPr sz="1400" spc="6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7450"/>
                </a:solidFill>
                <a:latin typeface="Consolas"/>
                <a:cs typeface="Consolas"/>
              </a:rPr>
              <a:t>1</a:t>
            </a:r>
            <a:endParaRPr sz="1400">
              <a:latin typeface="Consolas"/>
              <a:cs typeface="Consolas"/>
            </a:endParaRPr>
          </a:p>
          <a:p>
            <a:pPr marL="212725" marR="3207385" indent="-200025">
              <a:lnSpc>
                <a:spcPct val="101400"/>
              </a:lnSpc>
            </a:pP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X’1;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S1;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400" spc="160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412750">
              <a:lnSpc>
                <a:spcPct val="100000"/>
              </a:lnSpc>
              <a:spcBef>
                <a:spcPts val="25"/>
              </a:spcBef>
            </a:pPr>
            <a:r>
              <a:rPr sz="1400" spc="5" dirty="0">
                <a:solidFill>
                  <a:srgbClr val="007450"/>
                </a:solidFill>
                <a:latin typeface="Consolas"/>
                <a:cs typeface="Consolas"/>
              </a:rPr>
              <a:t>// </a:t>
            </a:r>
            <a:r>
              <a:rPr sz="1400" spc="10" dirty="0">
                <a:solidFill>
                  <a:srgbClr val="007450"/>
                </a:solidFill>
                <a:latin typeface="Consolas"/>
                <a:cs typeface="Consolas"/>
              </a:rPr>
              <a:t>Level</a:t>
            </a:r>
            <a:r>
              <a:rPr sz="1400" spc="6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7450"/>
                </a:solidFill>
                <a:latin typeface="Consolas"/>
                <a:cs typeface="Consolas"/>
              </a:rPr>
              <a:t>0</a:t>
            </a:r>
            <a:endParaRPr sz="1400">
              <a:latin typeface="Consolas"/>
              <a:cs typeface="Consolas"/>
            </a:endParaRPr>
          </a:p>
          <a:p>
            <a:pPr marL="612775" marR="2807335" indent="-200025">
              <a:lnSpc>
                <a:spcPct val="101400"/>
              </a:lnSpc>
              <a:spcBef>
                <a:spcPts val="95"/>
              </a:spcBef>
            </a:pP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X’0;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400" spc="10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400" spc="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400" spc="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400" spc="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4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S0;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400" spc="160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1012825">
              <a:lnSpc>
                <a:spcPct val="100000"/>
              </a:lnSpc>
            </a:pP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400" spc="10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400" spc="10" dirty="0">
                <a:latin typeface="Consolas"/>
                <a:cs typeface="Consolas"/>
              </a:rPr>
              <a:t>*X’0+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400" spc="10" dirty="0">
                <a:latin typeface="Consolas"/>
                <a:cs typeface="Consolas"/>
              </a:rPr>
              <a:t>] </a:t>
            </a:r>
            <a:r>
              <a:rPr sz="1400" spc="5" dirty="0">
                <a:latin typeface="Consolas"/>
                <a:cs typeface="Consolas"/>
              </a:rPr>
              <a:t>+=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400" spc="10" dirty="0">
                <a:latin typeface="Consolas"/>
                <a:cs typeface="Consolas"/>
              </a:rPr>
              <a:t>[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400" spc="10" dirty="0">
                <a:latin typeface="Consolas"/>
                <a:cs typeface="Consolas"/>
              </a:rPr>
              <a:t>*X’0+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400" dirty="0">
                <a:latin typeface="Consolas"/>
                <a:cs typeface="Consolas"/>
              </a:rPr>
              <a:t>+ 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400" spc="10" dirty="0">
                <a:latin typeface="Consolas"/>
                <a:cs typeface="Consolas"/>
              </a:rPr>
              <a:t>*S0+</a:t>
            </a:r>
            <a:r>
              <a:rPr sz="1400" spc="10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400" spc="10" dirty="0">
                <a:latin typeface="Consolas"/>
                <a:cs typeface="Consolas"/>
              </a:rPr>
              <a:t>]*</a:t>
            </a:r>
            <a:r>
              <a:rPr sz="1400" spc="170" dirty="0">
                <a:latin typeface="Consolas"/>
                <a:cs typeface="Consolas"/>
              </a:rPr>
              <a:t> </a:t>
            </a:r>
            <a:r>
              <a:rPr sz="1400" spc="1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400" spc="15" dirty="0">
                <a:latin typeface="Consolas"/>
                <a:cs typeface="Consolas"/>
              </a:rPr>
              <a:t>[</a:t>
            </a:r>
            <a:r>
              <a:rPr sz="1400" spc="1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400" spc="15" dirty="0">
                <a:latin typeface="Consolas"/>
                <a:cs typeface="Consolas"/>
              </a:rPr>
              <a:t>*S0+</a:t>
            </a:r>
            <a:r>
              <a:rPr sz="1400" spc="1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400" spc="15" dirty="0">
                <a:latin typeface="Consolas"/>
                <a:cs typeface="Consolas"/>
              </a:rPr>
              <a:t>];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0743" y="636523"/>
            <a:ext cx="6690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MOTIVATION: DATA</a:t>
            </a:r>
            <a:r>
              <a:rPr spc="-65" dirty="0"/>
              <a:t> </a:t>
            </a:r>
            <a:r>
              <a:rPr dirty="0"/>
              <a:t>MOVEMENT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5089" y="2281428"/>
            <a:ext cx="21602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rebuchet MS"/>
                <a:cs typeface="Trebuchet MS"/>
              </a:rPr>
              <a:t>Why it’s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important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88867" y="4036250"/>
            <a:ext cx="1228725" cy="362585"/>
          </a:xfrm>
          <a:custGeom>
            <a:avLst/>
            <a:gdLst/>
            <a:ahLst/>
            <a:cxnLst/>
            <a:rect l="l" t="t" r="r" b="b"/>
            <a:pathLst>
              <a:path w="1228725" h="362585">
                <a:moveTo>
                  <a:pt x="0" y="0"/>
                </a:moveTo>
                <a:lnTo>
                  <a:pt x="1228399" y="0"/>
                </a:lnTo>
                <a:lnTo>
                  <a:pt x="1228399" y="362094"/>
                </a:lnTo>
                <a:lnTo>
                  <a:pt x="0" y="362094"/>
                </a:lnTo>
                <a:lnTo>
                  <a:pt x="0" y="0"/>
                </a:lnTo>
                <a:close/>
              </a:path>
            </a:pathLst>
          </a:custGeom>
          <a:solidFill>
            <a:srgbClr val="CB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8867" y="4398345"/>
            <a:ext cx="1228725" cy="329565"/>
          </a:xfrm>
          <a:custGeom>
            <a:avLst/>
            <a:gdLst/>
            <a:ahLst/>
            <a:cxnLst/>
            <a:rect l="l" t="t" r="r" b="b"/>
            <a:pathLst>
              <a:path w="1228725" h="329564">
                <a:moveTo>
                  <a:pt x="0" y="0"/>
                </a:moveTo>
                <a:lnTo>
                  <a:pt x="1228399" y="0"/>
                </a:lnTo>
                <a:lnTo>
                  <a:pt x="1228399" y="329183"/>
                </a:lnTo>
                <a:lnTo>
                  <a:pt x="0" y="329183"/>
                </a:lnTo>
                <a:lnTo>
                  <a:pt x="0" y="0"/>
                </a:lnTo>
                <a:close/>
              </a:path>
            </a:pathLst>
          </a:custGeom>
          <a:solidFill>
            <a:srgbClr val="E7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88867" y="4727529"/>
            <a:ext cx="1228725" cy="329565"/>
          </a:xfrm>
          <a:custGeom>
            <a:avLst/>
            <a:gdLst/>
            <a:ahLst/>
            <a:cxnLst/>
            <a:rect l="l" t="t" r="r" b="b"/>
            <a:pathLst>
              <a:path w="1228725" h="329564">
                <a:moveTo>
                  <a:pt x="0" y="0"/>
                </a:moveTo>
                <a:lnTo>
                  <a:pt x="1228399" y="0"/>
                </a:lnTo>
                <a:lnTo>
                  <a:pt x="1228399" y="329184"/>
                </a:lnTo>
                <a:lnTo>
                  <a:pt x="0" y="329184"/>
                </a:lnTo>
                <a:lnTo>
                  <a:pt x="0" y="0"/>
                </a:lnTo>
                <a:close/>
              </a:path>
            </a:pathLst>
          </a:custGeom>
          <a:solidFill>
            <a:srgbClr val="CB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813841" y="3700716"/>
          <a:ext cx="3097530" cy="1678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VGG16 conv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3_2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094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Multiply Add</a:t>
                      </a:r>
                      <a:r>
                        <a:rPr sz="16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Ops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1.85</a:t>
                      </a:r>
                      <a:r>
                        <a:rPr sz="16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Billion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5" dirty="0">
                          <a:latin typeface="Trebuchet MS"/>
                          <a:cs typeface="Trebuchet MS"/>
                        </a:rPr>
                        <a:t>Weights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590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K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Inputs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803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K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Outputs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803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K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815152" y="1774151"/>
          <a:ext cx="5208905" cy="1349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Energy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costs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4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094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8-bit Integer</a:t>
                      </a:r>
                      <a:r>
                        <a:rPr sz="16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Multiply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1x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Fetch two 8-bit operands from</a:t>
                      </a:r>
                      <a:r>
                        <a:rPr sz="1600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DRAM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~100x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Fetch two 8-bit operands from large</a:t>
                      </a:r>
                      <a:r>
                        <a:rPr sz="1600" spc="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SRAM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~10x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05089" y="4323588"/>
            <a:ext cx="15284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Fo</a:t>
            </a:r>
            <a:r>
              <a:rPr sz="2000" spc="-5" dirty="0">
                <a:latin typeface="Trebuchet MS"/>
                <a:cs typeface="Trebuchet MS"/>
              </a:rPr>
              <a:t>r</a:t>
            </a:r>
            <a:r>
              <a:rPr sz="2000" spc="-10" dirty="0">
                <a:latin typeface="Trebuchet MS"/>
                <a:cs typeface="Trebuchet MS"/>
              </a:rPr>
              <a:t>tun</a:t>
            </a:r>
            <a:r>
              <a:rPr sz="2000" spc="-5" dirty="0">
                <a:latin typeface="Trebuchet MS"/>
                <a:cs typeface="Trebuchet MS"/>
              </a:rPr>
              <a:t>a</a:t>
            </a:r>
            <a:r>
              <a:rPr sz="2000" spc="-10" dirty="0">
                <a:latin typeface="Trebuchet MS"/>
                <a:cs typeface="Trebuchet MS"/>
              </a:rPr>
              <a:t>t</a:t>
            </a:r>
            <a:r>
              <a:rPr sz="2000" spc="-5" dirty="0">
                <a:latin typeface="Trebuchet MS"/>
                <a:cs typeface="Trebuchet MS"/>
              </a:rPr>
              <a:t>el</a:t>
            </a:r>
            <a:r>
              <a:rPr sz="2000" dirty="0">
                <a:latin typeface="Trebuchet MS"/>
                <a:cs typeface="Trebuchet MS"/>
              </a:rPr>
              <a:t>y…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31864" y="4319015"/>
            <a:ext cx="2039112" cy="73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00065" y="4522723"/>
            <a:ext cx="701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-u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00378" y="5838816"/>
            <a:ext cx="11112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505050"/>
                </a:solidFill>
                <a:latin typeface="Trebuchet MS"/>
                <a:cs typeface="Trebuchet MS"/>
              </a:rPr>
              <a:t>3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4486" y="636523"/>
            <a:ext cx="2664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SPATIAL</a:t>
            </a:r>
            <a:r>
              <a:rPr spc="-55" dirty="0"/>
              <a:t> </a:t>
            </a:r>
            <a:r>
              <a:rPr spc="-5" dirty="0"/>
              <a:t>PES</a:t>
            </a:r>
          </a:p>
        </p:txBody>
      </p:sp>
      <p:sp>
        <p:nvSpPr>
          <p:cNvPr id="3" name="object 3"/>
          <p:cNvSpPr/>
          <p:nvPr/>
        </p:nvSpPr>
        <p:spPr>
          <a:xfrm>
            <a:off x="1737360" y="1139952"/>
            <a:ext cx="2356104" cy="972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31135" y="1173480"/>
            <a:ext cx="1368552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3081" y="1165860"/>
            <a:ext cx="2263140" cy="879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ts val="2630"/>
              </a:lnSpc>
              <a:spcBef>
                <a:spcPts val="740"/>
              </a:spcBef>
            </a:pPr>
            <a:r>
              <a:rPr lang="en-US" spc="-30" dirty="0">
                <a:latin typeface="Trebuchet MS"/>
                <a:cs typeface="Trebuchet MS"/>
              </a:rPr>
              <a:t>L0</a:t>
            </a:r>
            <a:endParaRPr lang="en-US" dirty="0">
              <a:latin typeface="Trebuchet MS"/>
              <a:cs typeface="Trebuchet MS"/>
            </a:endParaRPr>
          </a:p>
          <a:p>
            <a:pPr marL="1270" algn="ctr">
              <a:lnSpc>
                <a:spcPts val="2630"/>
              </a:lnSpc>
            </a:pPr>
            <a:r>
              <a:rPr lang="en-US" spc="-20" dirty="0">
                <a:latin typeface="Trebuchet MS"/>
                <a:cs typeface="Trebuchet MS"/>
              </a:rPr>
              <a:t>Weights</a:t>
            </a:r>
            <a:endParaRPr lang="en-US" dirty="0">
              <a:latin typeface="Trebuchet MS"/>
              <a:cs typeface="Trebuchet MS"/>
            </a:endParaRPr>
          </a:p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83081" y="1165860"/>
            <a:ext cx="2263140" cy="879475"/>
          </a:xfrm>
          <a:custGeom>
            <a:avLst/>
            <a:gdLst/>
            <a:ahLst/>
            <a:cxnLst/>
            <a:rect l="l" t="t" r="r" b="b"/>
            <a:pathLst>
              <a:path w="2263140" h="879475">
                <a:moveTo>
                  <a:pt x="0" y="0"/>
                </a:moveTo>
                <a:lnTo>
                  <a:pt x="2263140" y="0"/>
                </a:lnTo>
                <a:lnTo>
                  <a:pt x="2263140" y="879376"/>
                </a:lnTo>
                <a:lnTo>
                  <a:pt x="0" y="87937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37360" y="2316479"/>
            <a:ext cx="2356104" cy="966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34767" y="2346960"/>
            <a:ext cx="1161287" cy="990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3080" y="2342447"/>
            <a:ext cx="2263140" cy="873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83079" y="2342447"/>
            <a:ext cx="2263140" cy="873760"/>
          </a:xfrm>
          <a:prstGeom prst="rect">
            <a:avLst/>
          </a:prstGeom>
          <a:ln w="9525">
            <a:solidFill>
              <a:srgbClr val="006FC5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ts val="2630"/>
              </a:lnSpc>
              <a:spcBef>
                <a:spcPts val="740"/>
              </a:spcBef>
            </a:pPr>
            <a:r>
              <a:rPr sz="2200" spc="-30" dirty="0">
                <a:latin typeface="Trebuchet MS"/>
                <a:cs typeface="Trebuchet MS"/>
              </a:rPr>
              <a:t>L0</a:t>
            </a:r>
            <a:endParaRPr sz="2200" dirty="0">
              <a:latin typeface="Trebuchet MS"/>
              <a:cs typeface="Trebuchet MS"/>
            </a:endParaRPr>
          </a:p>
          <a:p>
            <a:pPr marL="1270" algn="ctr">
              <a:lnSpc>
                <a:spcPts val="2630"/>
              </a:lnSpc>
            </a:pPr>
            <a:r>
              <a:rPr sz="2200" spc="-20" dirty="0">
                <a:latin typeface="Trebuchet MS"/>
                <a:cs typeface="Trebuchet MS"/>
              </a:rPr>
              <a:t>Inputs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37360" y="3486911"/>
            <a:ext cx="2356104" cy="9662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5039" y="3517391"/>
            <a:ext cx="1377696" cy="990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83080" y="3512801"/>
            <a:ext cx="2263140" cy="8731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83079" y="3512801"/>
            <a:ext cx="2263140" cy="873760"/>
          </a:xfrm>
          <a:prstGeom prst="rect">
            <a:avLst/>
          </a:prstGeom>
          <a:ln w="9525">
            <a:solidFill>
              <a:srgbClr val="00744F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ts val="2630"/>
              </a:lnSpc>
              <a:spcBef>
                <a:spcPts val="740"/>
              </a:spcBef>
            </a:pPr>
            <a:r>
              <a:rPr sz="2200" spc="-30" dirty="0">
                <a:latin typeface="Trebuchet MS"/>
                <a:cs typeface="Trebuchet MS"/>
              </a:rPr>
              <a:t>L0</a:t>
            </a:r>
            <a:endParaRPr sz="2200">
              <a:latin typeface="Trebuchet MS"/>
              <a:cs typeface="Trebuchet MS"/>
            </a:endParaRPr>
          </a:p>
          <a:p>
            <a:pPr marL="1905" algn="ctr">
              <a:lnSpc>
                <a:spcPts val="2630"/>
              </a:lnSpc>
            </a:pPr>
            <a:r>
              <a:rPr sz="2200" spc="-25" dirty="0">
                <a:latin typeface="Trebuchet MS"/>
                <a:cs typeface="Trebuchet MS"/>
              </a:rPr>
              <a:t>Outputs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46220" y="2500853"/>
            <a:ext cx="1669414" cy="1449070"/>
          </a:xfrm>
          <a:custGeom>
            <a:avLst/>
            <a:gdLst/>
            <a:ahLst/>
            <a:cxnLst/>
            <a:rect l="l" t="t" r="r" b="b"/>
            <a:pathLst>
              <a:path w="1669414" h="1449070">
                <a:moveTo>
                  <a:pt x="49015" y="1330501"/>
                </a:moveTo>
                <a:lnTo>
                  <a:pt x="0" y="1448518"/>
                </a:lnTo>
                <a:lnTo>
                  <a:pt x="123822" y="1416919"/>
                </a:lnTo>
                <a:lnTo>
                  <a:pt x="109679" y="1400581"/>
                </a:lnTo>
                <a:lnTo>
                  <a:pt x="84484" y="1400581"/>
                </a:lnTo>
                <a:lnTo>
                  <a:pt x="59549" y="1371775"/>
                </a:lnTo>
                <a:lnTo>
                  <a:pt x="73951" y="1359307"/>
                </a:lnTo>
                <a:lnTo>
                  <a:pt x="49015" y="1330501"/>
                </a:lnTo>
                <a:close/>
              </a:path>
              <a:path w="1669414" h="1449070">
                <a:moveTo>
                  <a:pt x="73951" y="1359307"/>
                </a:moveTo>
                <a:lnTo>
                  <a:pt x="59549" y="1371775"/>
                </a:lnTo>
                <a:lnTo>
                  <a:pt x="84484" y="1400581"/>
                </a:lnTo>
                <a:lnTo>
                  <a:pt x="98886" y="1388113"/>
                </a:lnTo>
                <a:lnTo>
                  <a:pt x="73951" y="1359307"/>
                </a:lnTo>
                <a:close/>
              </a:path>
              <a:path w="1669414" h="1449070">
                <a:moveTo>
                  <a:pt x="98886" y="1388113"/>
                </a:moveTo>
                <a:lnTo>
                  <a:pt x="84484" y="1400581"/>
                </a:lnTo>
                <a:lnTo>
                  <a:pt x="109679" y="1400581"/>
                </a:lnTo>
                <a:lnTo>
                  <a:pt x="98886" y="1388113"/>
                </a:lnTo>
                <a:close/>
              </a:path>
              <a:path w="1669414" h="1449070">
                <a:moveTo>
                  <a:pt x="1644244" y="0"/>
                </a:moveTo>
                <a:lnTo>
                  <a:pt x="73951" y="1359307"/>
                </a:lnTo>
                <a:lnTo>
                  <a:pt x="98886" y="1388113"/>
                </a:lnTo>
                <a:lnTo>
                  <a:pt x="1669181" y="28806"/>
                </a:lnTo>
                <a:lnTo>
                  <a:pt x="1644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16879" y="1737360"/>
            <a:ext cx="1051559" cy="9723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14415" y="1935479"/>
            <a:ext cx="856488" cy="661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2325" y="1764662"/>
            <a:ext cx="960122" cy="879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2325" y="1764662"/>
            <a:ext cx="960119" cy="879475"/>
          </a:xfrm>
          <a:custGeom>
            <a:avLst/>
            <a:gdLst/>
            <a:ahLst/>
            <a:cxnLst/>
            <a:rect l="l" t="t" r="r" b="b"/>
            <a:pathLst>
              <a:path w="960120" h="879475">
                <a:moveTo>
                  <a:pt x="0" y="439688"/>
                </a:moveTo>
                <a:lnTo>
                  <a:pt x="2478" y="394732"/>
                </a:lnTo>
                <a:lnTo>
                  <a:pt x="9753" y="351075"/>
                </a:lnTo>
                <a:lnTo>
                  <a:pt x="21582" y="308938"/>
                </a:lnTo>
                <a:lnTo>
                  <a:pt x="37725" y="268541"/>
                </a:lnTo>
                <a:lnTo>
                  <a:pt x="57940" y="230106"/>
                </a:lnTo>
                <a:lnTo>
                  <a:pt x="81986" y="193854"/>
                </a:lnTo>
                <a:lnTo>
                  <a:pt x="109622" y="160005"/>
                </a:lnTo>
                <a:lnTo>
                  <a:pt x="140606" y="128781"/>
                </a:lnTo>
                <a:lnTo>
                  <a:pt x="174697" y="100403"/>
                </a:lnTo>
                <a:lnTo>
                  <a:pt x="211654" y="75091"/>
                </a:lnTo>
                <a:lnTo>
                  <a:pt x="251235" y="53067"/>
                </a:lnTo>
                <a:lnTo>
                  <a:pt x="293199" y="34552"/>
                </a:lnTo>
                <a:lnTo>
                  <a:pt x="337305" y="19767"/>
                </a:lnTo>
                <a:lnTo>
                  <a:pt x="383311" y="8932"/>
                </a:lnTo>
                <a:lnTo>
                  <a:pt x="430977" y="2270"/>
                </a:lnTo>
                <a:lnTo>
                  <a:pt x="480061" y="0"/>
                </a:lnTo>
                <a:lnTo>
                  <a:pt x="529144" y="2270"/>
                </a:lnTo>
                <a:lnTo>
                  <a:pt x="576810" y="8932"/>
                </a:lnTo>
                <a:lnTo>
                  <a:pt x="622816" y="19767"/>
                </a:lnTo>
                <a:lnTo>
                  <a:pt x="666922" y="34552"/>
                </a:lnTo>
                <a:lnTo>
                  <a:pt x="708886" y="53067"/>
                </a:lnTo>
                <a:lnTo>
                  <a:pt x="748467" y="75091"/>
                </a:lnTo>
                <a:lnTo>
                  <a:pt x="785424" y="100403"/>
                </a:lnTo>
                <a:lnTo>
                  <a:pt x="819515" y="128781"/>
                </a:lnTo>
                <a:lnTo>
                  <a:pt x="850499" y="160005"/>
                </a:lnTo>
                <a:lnTo>
                  <a:pt x="878135" y="193854"/>
                </a:lnTo>
                <a:lnTo>
                  <a:pt x="902181" y="230106"/>
                </a:lnTo>
                <a:lnTo>
                  <a:pt x="922396" y="268541"/>
                </a:lnTo>
                <a:lnTo>
                  <a:pt x="938539" y="308938"/>
                </a:lnTo>
                <a:lnTo>
                  <a:pt x="950368" y="351075"/>
                </a:lnTo>
                <a:lnTo>
                  <a:pt x="957643" y="394732"/>
                </a:lnTo>
                <a:lnTo>
                  <a:pt x="960122" y="439688"/>
                </a:lnTo>
                <a:lnTo>
                  <a:pt x="957643" y="484643"/>
                </a:lnTo>
                <a:lnTo>
                  <a:pt x="950368" y="528300"/>
                </a:lnTo>
                <a:lnTo>
                  <a:pt x="938539" y="570437"/>
                </a:lnTo>
                <a:lnTo>
                  <a:pt x="922396" y="610834"/>
                </a:lnTo>
                <a:lnTo>
                  <a:pt x="902181" y="649269"/>
                </a:lnTo>
                <a:lnTo>
                  <a:pt x="878135" y="685521"/>
                </a:lnTo>
                <a:lnTo>
                  <a:pt x="850499" y="719370"/>
                </a:lnTo>
                <a:lnTo>
                  <a:pt x="819515" y="750594"/>
                </a:lnTo>
                <a:lnTo>
                  <a:pt x="785424" y="778972"/>
                </a:lnTo>
                <a:lnTo>
                  <a:pt x="748467" y="804284"/>
                </a:lnTo>
                <a:lnTo>
                  <a:pt x="708886" y="826308"/>
                </a:lnTo>
                <a:lnTo>
                  <a:pt x="666922" y="844823"/>
                </a:lnTo>
                <a:lnTo>
                  <a:pt x="622816" y="859608"/>
                </a:lnTo>
                <a:lnTo>
                  <a:pt x="576810" y="870443"/>
                </a:lnTo>
                <a:lnTo>
                  <a:pt x="529144" y="877105"/>
                </a:lnTo>
                <a:lnTo>
                  <a:pt x="480061" y="879376"/>
                </a:lnTo>
                <a:lnTo>
                  <a:pt x="430977" y="877105"/>
                </a:lnTo>
                <a:lnTo>
                  <a:pt x="383311" y="870443"/>
                </a:lnTo>
                <a:lnTo>
                  <a:pt x="337305" y="859608"/>
                </a:lnTo>
                <a:lnTo>
                  <a:pt x="293199" y="844823"/>
                </a:lnTo>
                <a:lnTo>
                  <a:pt x="251235" y="826308"/>
                </a:lnTo>
                <a:lnTo>
                  <a:pt x="211654" y="804284"/>
                </a:lnTo>
                <a:lnTo>
                  <a:pt x="174697" y="778972"/>
                </a:lnTo>
                <a:lnTo>
                  <a:pt x="140606" y="750594"/>
                </a:lnTo>
                <a:lnTo>
                  <a:pt x="109622" y="719370"/>
                </a:lnTo>
                <a:lnTo>
                  <a:pt x="81986" y="685521"/>
                </a:lnTo>
                <a:lnTo>
                  <a:pt x="57940" y="649269"/>
                </a:lnTo>
                <a:lnTo>
                  <a:pt x="37725" y="610834"/>
                </a:lnTo>
                <a:lnTo>
                  <a:pt x="21582" y="570437"/>
                </a:lnTo>
                <a:lnTo>
                  <a:pt x="9753" y="528300"/>
                </a:lnTo>
                <a:lnTo>
                  <a:pt x="2478" y="484643"/>
                </a:lnTo>
                <a:lnTo>
                  <a:pt x="0" y="4396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07436" y="2015235"/>
            <a:ext cx="4724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30" dirty="0">
                <a:latin typeface="Trebuchet MS"/>
                <a:cs typeface="Trebuchet MS"/>
              </a:rPr>
              <a:t>P</a:t>
            </a:r>
            <a:r>
              <a:rPr sz="2200" spc="-20" dirty="0">
                <a:latin typeface="Trebuchet MS"/>
                <a:cs typeface="Trebuchet MS"/>
              </a:rPr>
              <a:t>E</a:t>
            </a:r>
            <a:r>
              <a:rPr sz="2200" dirty="0">
                <a:latin typeface="Trebuchet MS"/>
                <a:cs typeface="Trebuchet MS"/>
              </a:rPr>
              <a:t>0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42959" y="1586778"/>
            <a:ext cx="1660525" cy="343535"/>
          </a:xfrm>
          <a:custGeom>
            <a:avLst/>
            <a:gdLst/>
            <a:ahLst/>
            <a:cxnLst/>
            <a:rect l="l" t="t" r="r" b="b"/>
            <a:pathLst>
              <a:path w="1660525" h="343535">
                <a:moveTo>
                  <a:pt x="1544099" y="305865"/>
                </a:moveTo>
                <a:lnTo>
                  <a:pt x="1537576" y="343402"/>
                </a:lnTo>
                <a:lnTo>
                  <a:pt x="1651776" y="309126"/>
                </a:lnTo>
                <a:lnTo>
                  <a:pt x="1562868" y="309126"/>
                </a:lnTo>
                <a:lnTo>
                  <a:pt x="1544099" y="305865"/>
                </a:lnTo>
                <a:close/>
              </a:path>
              <a:path w="1660525" h="343535">
                <a:moveTo>
                  <a:pt x="1550622" y="268327"/>
                </a:moveTo>
                <a:lnTo>
                  <a:pt x="1544099" y="305865"/>
                </a:lnTo>
                <a:lnTo>
                  <a:pt x="1562868" y="309126"/>
                </a:lnTo>
                <a:lnTo>
                  <a:pt x="1569391" y="271589"/>
                </a:lnTo>
                <a:lnTo>
                  <a:pt x="1550622" y="268327"/>
                </a:lnTo>
                <a:close/>
              </a:path>
              <a:path w="1660525" h="343535">
                <a:moveTo>
                  <a:pt x="1557145" y="230790"/>
                </a:moveTo>
                <a:lnTo>
                  <a:pt x="1550622" y="268327"/>
                </a:lnTo>
                <a:lnTo>
                  <a:pt x="1569391" y="271589"/>
                </a:lnTo>
                <a:lnTo>
                  <a:pt x="1562868" y="309126"/>
                </a:lnTo>
                <a:lnTo>
                  <a:pt x="1651776" y="309126"/>
                </a:lnTo>
                <a:lnTo>
                  <a:pt x="1659972" y="306666"/>
                </a:lnTo>
                <a:lnTo>
                  <a:pt x="1557145" y="230790"/>
                </a:lnTo>
                <a:close/>
              </a:path>
              <a:path w="1660525" h="343535">
                <a:moveTo>
                  <a:pt x="6522" y="0"/>
                </a:moveTo>
                <a:lnTo>
                  <a:pt x="0" y="37537"/>
                </a:lnTo>
                <a:lnTo>
                  <a:pt x="1544099" y="305865"/>
                </a:lnTo>
                <a:lnTo>
                  <a:pt x="1550622" y="268327"/>
                </a:lnTo>
                <a:lnTo>
                  <a:pt x="6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39527" y="2761181"/>
            <a:ext cx="1566545" cy="616585"/>
          </a:xfrm>
          <a:custGeom>
            <a:avLst/>
            <a:gdLst/>
            <a:ahLst/>
            <a:cxnLst/>
            <a:rect l="l" t="t" r="r" b="b"/>
            <a:pathLst>
              <a:path w="1566545" h="616585">
                <a:moveTo>
                  <a:pt x="1452364" y="580689"/>
                </a:moveTo>
                <a:lnTo>
                  <a:pt x="1438978" y="616360"/>
                </a:lnTo>
                <a:lnTo>
                  <a:pt x="1566071" y="603012"/>
                </a:lnTo>
                <a:lnTo>
                  <a:pt x="1551564" y="587382"/>
                </a:lnTo>
                <a:lnTo>
                  <a:pt x="1470198" y="587382"/>
                </a:lnTo>
                <a:lnTo>
                  <a:pt x="1452364" y="580689"/>
                </a:lnTo>
                <a:close/>
              </a:path>
              <a:path w="1566545" h="616585">
                <a:moveTo>
                  <a:pt x="1465750" y="545018"/>
                </a:moveTo>
                <a:lnTo>
                  <a:pt x="1452364" y="580689"/>
                </a:lnTo>
                <a:lnTo>
                  <a:pt x="1470198" y="587382"/>
                </a:lnTo>
                <a:lnTo>
                  <a:pt x="1483584" y="551710"/>
                </a:lnTo>
                <a:lnTo>
                  <a:pt x="1465750" y="545018"/>
                </a:lnTo>
                <a:close/>
              </a:path>
              <a:path w="1566545" h="616585">
                <a:moveTo>
                  <a:pt x="1479135" y="509347"/>
                </a:moveTo>
                <a:lnTo>
                  <a:pt x="1465750" y="545018"/>
                </a:lnTo>
                <a:lnTo>
                  <a:pt x="1483584" y="551710"/>
                </a:lnTo>
                <a:lnTo>
                  <a:pt x="1470198" y="587382"/>
                </a:lnTo>
                <a:lnTo>
                  <a:pt x="1551564" y="587382"/>
                </a:lnTo>
                <a:lnTo>
                  <a:pt x="1479135" y="509347"/>
                </a:lnTo>
                <a:close/>
              </a:path>
              <a:path w="1566545" h="616585">
                <a:moveTo>
                  <a:pt x="13385" y="0"/>
                </a:moveTo>
                <a:lnTo>
                  <a:pt x="0" y="35671"/>
                </a:lnTo>
                <a:lnTo>
                  <a:pt x="1452364" y="580689"/>
                </a:lnTo>
                <a:lnTo>
                  <a:pt x="1465750" y="545018"/>
                </a:lnTo>
                <a:lnTo>
                  <a:pt x="133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46220" y="3656294"/>
            <a:ext cx="1703070" cy="331470"/>
          </a:xfrm>
          <a:custGeom>
            <a:avLst/>
            <a:gdLst/>
            <a:ahLst/>
            <a:cxnLst/>
            <a:rect l="l" t="t" r="r" b="b"/>
            <a:pathLst>
              <a:path w="1703070" h="331470">
                <a:moveTo>
                  <a:pt x="103738" y="218451"/>
                </a:moveTo>
                <a:lnTo>
                  <a:pt x="0" y="293077"/>
                </a:lnTo>
                <a:lnTo>
                  <a:pt x="121944" y="331292"/>
                </a:lnTo>
                <a:lnTo>
                  <a:pt x="116365" y="296713"/>
                </a:lnTo>
                <a:lnTo>
                  <a:pt x="97067" y="296713"/>
                </a:lnTo>
                <a:lnTo>
                  <a:pt x="90999" y="259100"/>
                </a:lnTo>
                <a:lnTo>
                  <a:pt x="109807" y="256065"/>
                </a:lnTo>
                <a:lnTo>
                  <a:pt x="103738" y="218451"/>
                </a:lnTo>
                <a:close/>
              </a:path>
              <a:path w="1703070" h="331470">
                <a:moveTo>
                  <a:pt x="109807" y="256065"/>
                </a:moveTo>
                <a:lnTo>
                  <a:pt x="90999" y="259100"/>
                </a:lnTo>
                <a:lnTo>
                  <a:pt x="97067" y="296713"/>
                </a:lnTo>
                <a:lnTo>
                  <a:pt x="115875" y="293679"/>
                </a:lnTo>
                <a:lnTo>
                  <a:pt x="109807" y="256065"/>
                </a:lnTo>
                <a:close/>
              </a:path>
              <a:path w="1703070" h="331470">
                <a:moveTo>
                  <a:pt x="115875" y="293679"/>
                </a:moveTo>
                <a:lnTo>
                  <a:pt x="97067" y="296713"/>
                </a:lnTo>
                <a:lnTo>
                  <a:pt x="116365" y="296713"/>
                </a:lnTo>
                <a:lnTo>
                  <a:pt x="115875" y="293679"/>
                </a:lnTo>
                <a:close/>
              </a:path>
              <a:path w="1703070" h="331470">
                <a:moveTo>
                  <a:pt x="1696951" y="0"/>
                </a:moveTo>
                <a:lnTo>
                  <a:pt x="109807" y="256065"/>
                </a:lnTo>
                <a:lnTo>
                  <a:pt x="115875" y="293679"/>
                </a:lnTo>
                <a:lnTo>
                  <a:pt x="1703019" y="37613"/>
                </a:lnTo>
                <a:lnTo>
                  <a:pt x="1696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59552" y="2898648"/>
            <a:ext cx="1051559" cy="9723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57088" y="3096767"/>
            <a:ext cx="856488" cy="6583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05598" y="2924506"/>
            <a:ext cx="960121" cy="8793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05598" y="2924506"/>
            <a:ext cx="960119" cy="879475"/>
          </a:xfrm>
          <a:custGeom>
            <a:avLst/>
            <a:gdLst/>
            <a:ahLst/>
            <a:cxnLst/>
            <a:rect l="l" t="t" r="r" b="b"/>
            <a:pathLst>
              <a:path w="960120" h="879475">
                <a:moveTo>
                  <a:pt x="0" y="439688"/>
                </a:moveTo>
                <a:lnTo>
                  <a:pt x="2478" y="394732"/>
                </a:lnTo>
                <a:lnTo>
                  <a:pt x="9753" y="351075"/>
                </a:lnTo>
                <a:lnTo>
                  <a:pt x="21582" y="308938"/>
                </a:lnTo>
                <a:lnTo>
                  <a:pt x="37725" y="268541"/>
                </a:lnTo>
                <a:lnTo>
                  <a:pt x="57940" y="230106"/>
                </a:lnTo>
                <a:lnTo>
                  <a:pt x="81986" y="193854"/>
                </a:lnTo>
                <a:lnTo>
                  <a:pt x="109622" y="160005"/>
                </a:lnTo>
                <a:lnTo>
                  <a:pt x="140606" y="128781"/>
                </a:lnTo>
                <a:lnTo>
                  <a:pt x="174697" y="100403"/>
                </a:lnTo>
                <a:lnTo>
                  <a:pt x="211654" y="75091"/>
                </a:lnTo>
                <a:lnTo>
                  <a:pt x="251235" y="53067"/>
                </a:lnTo>
                <a:lnTo>
                  <a:pt x="293199" y="34552"/>
                </a:lnTo>
                <a:lnTo>
                  <a:pt x="337305" y="19767"/>
                </a:lnTo>
                <a:lnTo>
                  <a:pt x="383311" y="8932"/>
                </a:lnTo>
                <a:lnTo>
                  <a:pt x="430977" y="2270"/>
                </a:lnTo>
                <a:lnTo>
                  <a:pt x="480061" y="0"/>
                </a:lnTo>
                <a:lnTo>
                  <a:pt x="529144" y="2270"/>
                </a:lnTo>
                <a:lnTo>
                  <a:pt x="576810" y="8932"/>
                </a:lnTo>
                <a:lnTo>
                  <a:pt x="622816" y="19767"/>
                </a:lnTo>
                <a:lnTo>
                  <a:pt x="666922" y="34552"/>
                </a:lnTo>
                <a:lnTo>
                  <a:pt x="708886" y="53067"/>
                </a:lnTo>
                <a:lnTo>
                  <a:pt x="748467" y="75091"/>
                </a:lnTo>
                <a:lnTo>
                  <a:pt x="785424" y="100403"/>
                </a:lnTo>
                <a:lnTo>
                  <a:pt x="819515" y="128781"/>
                </a:lnTo>
                <a:lnTo>
                  <a:pt x="850499" y="160005"/>
                </a:lnTo>
                <a:lnTo>
                  <a:pt x="878135" y="193854"/>
                </a:lnTo>
                <a:lnTo>
                  <a:pt x="902181" y="230106"/>
                </a:lnTo>
                <a:lnTo>
                  <a:pt x="922396" y="268541"/>
                </a:lnTo>
                <a:lnTo>
                  <a:pt x="938539" y="308938"/>
                </a:lnTo>
                <a:lnTo>
                  <a:pt x="950368" y="351075"/>
                </a:lnTo>
                <a:lnTo>
                  <a:pt x="957643" y="394732"/>
                </a:lnTo>
                <a:lnTo>
                  <a:pt x="960122" y="439688"/>
                </a:lnTo>
                <a:lnTo>
                  <a:pt x="957643" y="484643"/>
                </a:lnTo>
                <a:lnTo>
                  <a:pt x="950368" y="528300"/>
                </a:lnTo>
                <a:lnTo>
                  <a:pt x="938539" y="570437"/>
                </a:lnTo>
                <a:lnTo>
                  <a:pt x="922396" y="610834"/>
                </a:lnTo>
                <a:lnTo>
                  <a:pt x="902181" y="649269"/>
                </a:lnTo>
                <a:lnTo>
                  <a:pt x="878135" y="685521"/>
                </a:lnTo>
                <a:lnTo>
                  <a:pt x="850499" y="719370"/>
                </a:lnTo>
                <a:lnTo>
                  <a:pt x="819515" y="750594"/>
                </a:lnTo>
                <a:lnTo>
                  <a:pt x="785424" y="778972"/>
                </a:lnTo>
                <a:lnTo>
                  <a:pt x="748467" y="804284"/>
                </a:lnTo>
                <a:lnTo>
                  <a:pt x="708886" y="826308"/>
                </a:lnTo>
                <a:lnTo>
                  <a:pt x="666922" y="844823"/>
                </a:lnTo>
                <a:lnTo>
                  <a:pt x="622816" y="859608"/>
                </a:lnTo>
                <a:lnTo>
                  <a:pt x="576810" y="870443"/>
                </a:lnTo>
                <a:lnTo>
                  <a:pt x="529144" y="877105"/>
                </a:lnTo>
                <a:lnTo>
                  <a:pt x="480061" y="879376"/>
                </a:lnTo>
                <a:lnTo>
                  <a:pt x="430977" y="877105"/>
                </a:lnTo>
                <a:lnTo>
                  <a:pt x="383311" y="870443"/>
                </a:lnTo>
                <a:lnTo>
                  <a:pt x="337305" y="859608"/>
                </a:lnTo>
                <a:lnTo>
                  <a:pt x="293199" y="844823"/>
                </a:lnTo>
                <a:lnTo>
                  <a:pt x="251235" y="826308"/>
                </a:lnTo>
                <a:lnTo>
                  <a:pt x="211654" y="804284"/>
                </a:lnTo>
                <a:lnTo>
                  <a:pt x="174697" y="778972"/>
                </a:lnTo>
                <a:lnTo>
                  <a:pt x="140606" y="750594"/>
                </a:lnTo>
                <a:lnTo>
                  <a:pt x="109622" y="719370"/>
                </a:lnTo>
                <a:lnTo>
                  <a:pt x="81986" y="685521"/>
                </a:lnTo>
                <a:lnTo>
                  <a:pt x="57940" y="649269"/>
                </a:lnTo>
                <a:lnTo>
                  <a:pt x="37725" y="610834"/>
                </a:lnTo>
                <a:lnTo>
                  <a:pt x="21582" y="570437"/>
                </a:lnTo>
                <a:lnTo>
                  <a:pt x="9753" y="528300"/>
                </a:lnTo>
                <a:lnTo>
                  <a:pt x="2478" y="484643"/>
                </a:lnTo>
                <a:lnTo>
                  <a:pt x="0" y="4396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850709" y="3173476"/>
            <a:ext cx="4724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30" dirty="0">
                <a:latin typeface="Trebuchet MS"/>
                <a:cs typeface="Trebuchet MS"/>
              </a:rPr>
              <a:t>P</a:t>
            </a:r>
            <a:r>
              <a:rPr sz="2200" spc="-20" dirty="0">
                <a:latin typeface="Trebuchet MS"/>
                <a:cs typeface="Trebuchet MS"/>
              </a:rPr>
              <a:t>E</a:t>
            </a:r>
            <a:r>
              <a:rPr sz="2200" dirty="0">
                <a:latin typeface="Trebuchet MS"/>
                <a:cs typeface="Trebuchet MS"/>
              </a:rPr>
              <a:t>1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33869" y="1591044"/>
            <a:ext cx="1712595" cy="1462405"/>
          </a:xfrm>
          <a:custGeom>
            <a:avLst/>
            <a:gdLst/>
            <a:ahLst/>
            <a:cxnLst/>
            <a:rect l="l" t="t" r="r" b="b"/>
            <a:pathLst>
              <a:path w="1712595" h="1462405">
                <a:moveTo>
                  <a:pt x="1612964" y="1402640"/>
                </a:moveTo>
                <a:lnTo>
                  <a:pt x="1588262" y="1431646"/>
                </a:lnTo>
                <a:lnTo>
                  <a:pt x="1712335" y="1462243"/>
                </a:lnTo>
                <a:lnTo>
                  <a:pt x="1692261" y="1414989"/>
                </a:lnTo>
                <a:lnTo>
                  <a:pt x="1627465" y="1414989"/>
                </a:lnTo>
                <a:lnTo>
                  <a:pt x="1612964" y="1402640"/>
                </a:lnTo>
                <a:close/>
              </a:path>
              <a:path w="1712595" h="1462405">
                <a:moveTo>
                  <a:pt x="1637666" y="1373632"/>
                </a:moveTo>
                <a:lnTo>
                  <a:pt x="1612964" y="1402640"/>
                </a:lnTo>
                <a:lnTo>
                  <a:pt x="1627465" y="1414989"/>
                </a:lnTo>
                <a:lnTo>
                  <a:pt x="1652168" y="1385982"/>
                </a:lnTo>
                <a:lnTo>
                  <a:pt x="1637666" y="1373632"/>
                </a:lnTo>
                <a:close/>
              </a:path>
              <a:path w="1712595" h="1462405">
                <a:moveTo>
                  <a:pt x="1662369" y="1344626"/>
                </a:moveTo>
                <a:lnTo>
                  <a:pt x="1637666" y="1373632"/>
                </a:lnTo>
                <a:lnTo>
                  <a:pt x="1652168" y="1385982"/>
                </a:lnTo>
                <a:lnTo>
                  <a:pt x="1627465" y="1414989"/>
                </a:lnTo>
                <a:lnTo>
                  <a:pt x="1692261" y="1414989"/>
                </a:lnTo>
                <a:lnTo>
                  <a:pt x="1662369" y="1344626"/>
                </a:lnTo>
                <a:close/>
              </a:path>
              <a:path w="1712595" h="1462405">
                <a:moveTo>
                  <a:pt x="24702" y="0"/>
                </a:moveTo>
                <a:lnTo>
                  <a:pt x="0" y="29006"/>
                </a:lnTo>
                <a:lnTo>
                  <a:pt x="1612964" y="1402640"/>
                </a:lnTo>
                <a:lnTo>
                  <a:pt x="1637666" y="1373632"/>
                </a:lnTo>
                <a:lnTo>
                  <a:pt x="24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616201" y="5022596"/>
            <a:ext cx="25406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latin typeface="Arial"/>
                <a:cs typeface="Arial"/>
              </a:rPr>
              <a:t>How </a:t>
            </a:r>
            <a:r>
              <a:rPr sz="1800" dirty="0">
                <a:latin typeface="Arial"/>
                <a:cs typeface="Arial"/>
              </a:rPr>
              <a:t>will </a:t>
            </a:r>
            <a:r>
              <a:rPr sz="1800" spc="-5" dirty="0">
                <a:latin typeface="Arial"/>
                <a:cs typeface="Arial"/>
              </a:rPr>
              <a:t>this be reflected 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the loop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nest?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5886509" y="5022596"/>
            <a:ext cx="1972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New ‘level’ of</a:t>
            </a:r>
            <a:r>
              <a:rPr sz="1800" spc="-114" dirty="0">
                <a:solidFill>
                  <a:srgbClr val="0074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loops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1-D </a:t>
            </a:r>
            <a:r>
              <a:rPr spc="-5" dirty="0"/>
              <a:t>CONVOLUTION </a:t>
            </a:r>
            <a:r>
              <a:rPr dirty="0"/>
              <a:t>–</a:t>
            </a:r>
            <a:r>
              <a:rPr spc="-30" dirty="0"/>
              <a:t> </a:t>
            </a:r>
            <a:r>
              <a:rPr spc="-10" dirty="0"/>
              <a:t>SPATIAL</a:t>
            </a:r>
          </a:p>
        </p:txBody>
      </p:sp>
      <p:sp>
        <p:nvSpPr>
          <p:cNvPr id="3" name="object 3"/>
          <p:cNvSpPr/>
          <p:nvPr/>
        </p:nvSpPr>
        <p:spPr>
          <a:xfrm>
            <a:off x="2033016" y="1444752"/>
            <a:ext cx="798576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0791" y="1471348"/>
            <a:ext cx="704293" cy="215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0790" y="1471348"/>
            <a:ext cx="704850" cy="215265"/>
          </a:xfrm>
          <a:custGeom>
            <a:avLst/>
            <a:gdLst/>
            <a:ahLst/>
            <a:cxnLst/>
            <a:rect l="l" t="t" r="r" b="b"/>
            <a:pathLst>
              <a:path w="704850" h="215264">
                <a:moveTo>
                  <a:pt x="0" y="0"/>
                </a:moveTo>
                <a:lnTo>
                  <a:pt x="704294" y="0"/>
                </a:lnTo>
                <a:lnTo>
                  <a:pt x="704294" y="215190"/>
                </a:lnTo>
                <a:lnTo>
                  <a:pt x="0" y="21519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6620" y="1775459"/>
            <a:ext cx="111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32047" y="1444752"/>
            <a:ext cx="2535936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8659" y="1471348"/>
            <a:ext cx="2442608" cy="236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8659" y="1471348"/>
            <a:ext cx="2442845" cy="236220"/>
          </a:xfrm>
          <a:custGeom>
            <a:avLst/>
            <a:gdLst/>
            <a:ahLst/>
            <a:cxnLst/>
            <a:rect l="l" t="t" r="r" b="b"/>
            <a:pathLst>
              <a:path w="2442845" h="236219">
                <a:moveTo>
                  <a:pt x="0" y="0"/>
                </a:moveTo>
                <a:lnTo>
                  <a:pt x="2442609" y="0"/>
                </a:lnTo>
                <a:lnTo>
                  <a:pt x="2442609" y="236179"/>
                </a:lnTo>
                <a:lnTo>
                  <a:pt x="0" y="2361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78687" y="177545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X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19671" y="1444752"/>
            <a:ext cx="2532887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64762" y="1470277"/>
            <a:ext cx="2442608" cy="236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4762" y="1470277"/>
            <a:ext cx="2442845" cy="236220"/>
          </a:xfrm>
          <a:custGeom>
            <a:avLst/>
            <a:gdLst/>
            <a:ahLst/>
            <a:cxnLst/>
            <a:rect l="l" t="t" r="r" b="b"/>
            <a:pathLst>
              <a:path w="2442845" h="236219">
                <a:moveTo>
                  <a:pt x="0" y="0"/>
                </a:moveTo>
                <a:lnTo>
                  <a:pt x="2442609" y="0"/>
                </a:lnTo>
                <a:lnTo>
                  <a:pt x="2442609" y="236179"/>
                </a:lnTo>
                <a:lnTo>
                  <a:pt x="0" y="2361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30671" y="1181100"/>
            <a:ext cx="59112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0915" algn="l"/>
                <a:tab pos="5253990" algn="l"/>
              </a:tabLst>
            </a:pPr>
            <a:r>
              <a:rPr sz="1400" spc="-35" dirty="0">
                <a:solidFill>
                  <a:srgbClr val="505050"/>
                </a:solidFill>
                <a:latin typeface="Trebuchet MS"/>
                <a:cs typeface="Trebuchet MS"/>
              </a:rPr>
              <a:t>W</a:t>
            </a:r>
            <a:r>
              <a:rPr sz="1400" spc="25" dirty="0">
                <a:solidFill>
                  <a:srgbClr val="505050"/>
                </a:solidFill>
                <a:latin typeface="Trebuchet MS"/>
                <a:cs typeface="Trebuchet MS"/>
              </a:rPr>
              <a:t>e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ght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	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npu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	</a:t>
            </a:r>
            <a:r>
              <a:rPr sz="1400" spc="30" dirty="0">
                <a:solidFill>
                  <a:srgbClr val="505050"/>
                </a:solidFill>
                <a:latin typeface="Trebuchet MS"/>
                <a:cs typeface="Trebuchet MS"/>
              </a:rPr>
              <a:t>O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98161" y="1448308"/>
            <a:ext cx="1282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*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2591" y="1393444"/>
            <a:ext cx="1720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91511" y="2057400"/>
            <a:ext cx="6665976" cy="3813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01239" y="2039111"/>
            <a:ext cx="6528815" cy="38831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20277" y="2087850"/>
            <a:ext cx="6552944" cy="36991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94776" y="5507735"/>
            <a:ext cx="280416" cy="280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20277" y="2087850"/>
            <a:ext cx="6553200" cy="3699510"/>
          </a:xfrm>
          <a:custGeom>
            <a:avLst/>
            <a:gdLst/>
            <a:ahLst/>
            <a:cxnLst/>
            <a:rect l="l" t="t" r="r" b="b"/>
            <a:pathLst>
              <a:path w="6553200" h="3699510">
                <a:moveTo>
                  <a:pt x="6275620" y="3699170"/>
                </a:moveTo>
                <a:lnTo>
                  <a:pt x="6331081" y="3477306"/>
                </a:lnTo>
                <a:lnTo>
                  <a:pt x="6552945" y="3421845"/>
                </a:lnTo>
                <a:lnTo>
                  <a:pt x="6275620" y="3699170"/>
                </a:lnTo>
                <a:lnTo>
                  <a:pt x="0" y="3699170"/>
                </a:lnTo>
                <a:lnTo>
                  <a:pt x="0" y="0"/>
                </a:lnTo>
                <a:lnTo>
                  <a:pt x="6552945" y="0"/>
                </a:lnTo>
                <a:lnTo>
                  <a:pt x="6552945" y="342184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54465" y="2108708"/>
            <a:ext cx="1154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int</a:t>
            </a:r>
            <a:r>
              <a:rPr sz="1800" spc="-90" dirty="0">
                <a:solidFill>
                  <a:srgbClr val="9900F8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[X];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0240" y="2108708"/>
            <a:ext cx="2408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#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Input</a:t>
            </a:r>
            <a:r>
              <a:rPr sz="1800" spc="-10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activations</a:t>
            </a:r>
            <a:endParaRPr sz="1800">
              <a:latin typeface="Consolas"/>
              <a:cs typeface="Consolas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435415" y="2457600"/>
          <a:ext cx="4326252" cy="496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8412">
                <a:tc>
                  <a:txBody>
                    <a:bodyPr/>
                    <a:lstStyle/>
                    <a:p>
                      <a:pPr marR="22860" algn="ctr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w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[S];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69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Filter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R="22860" algn="ctr">
                        <a:lnSpc>
                          <a:spcPts val="185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5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o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[X’];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5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Output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5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2454465" y="3199892"/>
            <a:ext cx="5042535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// Level</a:t>
            </a:r>
            <a:r>
              <a:rPr sz="1800" spc="-15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1</a:t>
            </a:r>
            <a:endParaRPr sz="1800">
              <a:latin typeface="Consolas"/>
              <a:cs typeface="Consolas"/>
            </a:endParaRPr>
          </a:p>
          <a:p>
            <a:pPr marL="263525" marR="5080" indent="-250825">
              <a:lnSpc>
                <a:spcPct val="101099"/>
              </a:lnSpc>
              <a:spcBef>
                <a:spcPts val="2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parallel-for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latin typeface="Consolas"/>
                <a:cs typeface="Consolas"/>
              </a:rPr>
              <a:t>X’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1;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parallel-for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S1;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54465" y="4025900"/>
            <a:ext cx="61709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// Level</a:t>
            </a:r>
            <a:r>
              <a:rPr sz="1800" spc="-1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0</a:t>
            </a:r>
            <a:endParaRPr sz="1800">
              <a:latin typeface="Consolas"/>
              <a:cs typeface="Consolas"/>
            </a:endParaRPr>
          </a:p>
          <a:p>
            <a:pPr marL="765175" marR="1760855" indent="-250825">
              <a:lnSpc>
                <a:spcPts val="2090"/>
              </a:lnSpc>
              <a:spcBef>
                <a:spcPts val="17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X’0;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S0;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266825">
              <a:lnSpc>
                <a:spcPts val="2150"/>
              </a:lnSpc>
            </a:pP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latin typeface="Consolas"/>
                <a:cs typeface="Consolas"/>
              </a:rPr>
              <a:t>*X’0+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800" spc="-5" dirty="0">
                <a:latin typeface="Consolas"/>
                <a:cs typeface="Consolas"/>
              </a:rPr>
              <a:t>] +=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latin typeface="Consolas"/>
                <a:cs typeface="Consolas"/>
              </a:rPr>
              <a:t>*X’0+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latin typeface="Consolas"/>
                <a:cs typeface="Consolas"/>
              </a:rPr>
              <a:t>+</a:t>
            </a:r>
            <a:r>
              <a:rPr sz="1800" spc="-85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latin typeface="Consolas"/>
                <a:cs typeface="Consolas"/>
              </a:rPr>
              <a:t>*S0+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latin typeface="Consolas"/>
                <a:cs typeface="Consolas"/>
              </a:rPr>
              <a:t>]</a:t>
            </a:r>
            <a:endParaRPr sz="1800">
              <a:latin typeface="Consolas"/>
              <a:cs typeface="Consolas"/>
            </a:endParaRPr>
          </a:p>
          <a:p>
            <a:pPr marL="2896870">
              <a:lnSpc>
                <a:spcPts val="2135"/>
              </a:lnSpc>
              <a:spcBef>
                <a:spcPts val="25"/>
              </a:spcBef>
            </a:pPr>
            <a:r>
              <a:rPr sz="1800" dirty="0">
                <a:latin typeface="Consolas"/>
                <a:cs typeface="Consolas"/>
              </a:rPr>
              <a:t>*</a:t>
            </a:r>
            <a:r>
              <a:rPr sz="1800" spc="-15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latin typeface="Consolas"/>
                <a:cs typeface="Consolas"/>
              </a:rPr>
              <a:t>*S0+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latin typeface="Consolas"/>
                <a:cs typeface="Consolas"/>
              </a:rPr>
              <a:t>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35"/>
              </a:lnSpc>
            </a:pP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74864" y="2145792"/>
            <a:ext cx="1847087" cy="8656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093516" y="1656136"/>
            <a:ext cx="2125345" cy="134366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X’ 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r>
              <a:rPr sz="1400" spc="-20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X-ceil(S/2)</a:t>
            </a:r>
            <a:endParaRPr sz="1400">
              <a:latin typeface="Trebuchet MS"/>
              <a:cs typeface="Trebuchet MS"/>
            </a:endParaRPr>
          </a:p>
          <a:p>
            <a:pPr marL="896619" marR="5080" indent="-635" algn="ctr">
              <a:lnSpc>
                <a:spcPct val="101699"/>
              </a:lnSpc>
              <a:spcBef>
                <a:spcPts val="117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Note:  X’0*X’1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X’  S0*S1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674864" y="3255264"/>
            <a:ext cx="1847087" cy="411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37460" y="3919677"/>
            <a:ext cx="5006340" cy="0"/>
          </a:xfrm>
          <a:custGeom>
            <a:avLst/>
            <a:gdLst/>
            <a:ahLst/>
            <a:cxnLst/>
            <a:rect l="l" t="t" r="r" b="b"/>
            <a:pathLst>
              <a:path w="5006340">
                <a:moveTo>
                  <a:pt x="0" y="0"/>
                </a:moveTo>
                <a:lnTo>
                  <a:pt x="5006340" y="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87056" y="3745991"/>
            <a:ext cx="1847088" cy="408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810389" y="3297428"/>
            <a:ext cx="1601470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X’1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7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S1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= 1 =&gt;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s1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1-D </a:t>
            </a:r>
            <a:r>
              <a:rPr spc="-5" dirty="0"/>
              <a:t>CONVOLUTION </a:t>
            </a:r>
            <a:r>
              <a:rPr dirty="0"/>
              <a:t>–</a:t>
            </a:r>
            <a:r>
              <a:rPr spc="-30" dirty="0"/>
              <a:t> </a:t>
            </a:r>
            <a:r>
              <a:rPr spc="-10" dirty="0"/>
              <a:t>SPATIAL</a:t>
            </a:r>
          </a:p>
        </p:txBody>
      </p:sp>
      <p:sp>
        <p:nvSpPr>
          <p:cNvPr id="3" name="object 3"/>
          <p:cNvSpPr/>
          <p:nvPr/>
        </p:nvSpPr>
        <p:spPr>
          <a:xfrm>
            <a:off x="2033016" y="1453896"/>
            <a:ext cx="798576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0791" y="1480587"/>
            <a:ext cx="704293" cy="215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26619" y="1784603"/>
            <a:ext cx="111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32047" y="1453896"/>
            <a:ext cx="2535936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8659" y="1480587"/>
            <a:ext cx="2442608" cy="236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78687" y="1784603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X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19671" y="1453896"/>
            <a:ext cx="2532887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64762" y="1479516"/>
            <a:ext cx="2442608" cy="236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93516" y="1784603"/>
            <a:ext cx="12687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X’ 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r>
              <a:rPr sz="1400" spc="-7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X-ceil(S/2)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0671" y="1190244"/>
            <a:ext cx="59112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0915" algn="l"/>
                <a:tab pos="5253990" algn="l"/>
              </a:tabLst>
            </a:pPr>
            <a:r>
              <a:rPr sz="1400" spc="-35" dirty="0">
                <a:solidFill>
                  <a:srgbClr val="505050"/>
                </a:solidFill>
                <a:latin typeface="Trebuchet MS"/>
                <a:cs typeface="Trebuchet MS"/>
              </a:rPr>
              <a:t>W</a:t>
            </a:r>
            <a:r>
              <a:rPr sz="1400" spc="25" dirty="0">
                <a:solidFill>
                  <a:srgbClr val="505050"/>
                </a:solidFill>
                <a:latin typeface="Trebuchet MS"/>
                <a:cs typeface="Trebuchet MS"/>
              </a:rPr>
              <a:t>e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ght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	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npu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	</a:t>
            </a:r>
            <a:r>
              <a:rPr sz="1400" spc="30" dirty="0">
                <a:solidFill>
                  <a:srgbClr val="505050"/>
                </a:solidFill>
                <a:latin typeface="Trebuchet MS"/>
                <a:cs typeface="Trebuchet MS"/>
              </a:rPr>
              <a:t>O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98161" y="1457452"/>
            <a:ext cx="1282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*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42591" y="1402588"/>
            <a:ext cx="1720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91511" y="2066544"/>
            <a:ext cx="6665976" cy="3813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01239" y="2048255"/>
            <a:ext cx="6528815" cy="36149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20277" y="2097090"/>
            <a:ext cx="6552944" cy="36991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94776" y="5516879"/>
            <a:ext cx="280416" cy="280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20277" y="2097090"/>
            <a:ext cx="6553200" cy="3699510"/>
          </a:xfrm>
          <a:custGeom>
            <a:avLst/>
            <a:gdLst/>
            <a:ahLst/>
            <a:cxnLst/>
            <a:rect l="l" t="t" r="r" b="b"/>
            <a:pathLst>
              <a:path w="6553200" h="3699510">
                <a:moveTo>
                  <a:pt x="6275620" y="3699170"/>
                </a:moveTo>
                <a:lnTo>
                  <a:pt x="6331081" y="3477306"/>
                </a:lnTo>
                <a:lnTo>
                  <a:pt x="6552945" y="3421845"/>
                </a:lnTo>
                <a:lnTo>
                  <a:pt x="6275620" y="3699170"/>
                </a:lnTo>
                <a:lnTo>
                  <a:pt x="0" y="3699170"/>
                </a:lnTo>
                <a:lnTo>
                  <a:pt x="0" y="0"/>
                </a:lnTo>
                <a:lnTo>
                  <a:pt x="6552945" y="0"/>
                </a:lnTo>
                <a:lnTo>
                  <a:pt x="6552945" y="342184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435415" y="2189376"/>
          <a:ext cx="4327524" cy="7741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508">
                <a:tc>
                  <a:txBody>
                    <a:bodyPr/>
                    <a:lstStyle/>
                    <a:p>
                      <a:pPr marR="22860" algn="ctr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i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[X];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69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sz="1800" spc="-5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96">
                <a:tc>
                  <a:txBody>
                    <a:bodyPr/>
                    <a:lstStyle/>
                    <a:p>
                      <a:pPr marR="22860" algn="ctr">
                        <a:lnSpc>
                          <a:spcPts val="1900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900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w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[S];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900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900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Filter</a:t>
                      </a:r>
                      <a:r>
                        <a:rPr sz="1800" spc="-2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marR="22860" algn="ctr">
                        <a:lnSpc>
                          <a:spcPts val="1839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39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o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[X’];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39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39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Output</a:t>
                      </a:r>
                      <a:r>
                        <a:rPr sz="1800" spc="-8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064917" y="1475825"/>
          <a:ext cx="695324" cy="206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6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460591" y="1475825"/>
          <a:ext cx="2433951" cy="236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6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61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D3481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D3481"/>
                      </a:solidFill>
                      <a:prstDash val="solid"/>
                    </a:lnT>
                    <a:lnB w="38100">
                      <a:solidFill>
                        <a:srgbClr val="0D348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D3481"/>
                      </a:solidFill>
                      <a:prstDash val="solid"/>
                    </a:lnR>
                    <a:lnT w="12700">
                      <a:solidFill>
                        <a:srgbClr val="006FC5"/>
                      </a:solidFill>
                      <a:prstDash val="solid"/>
                    </a:lnT>
                    <a:lnB w="12700">
                      <a:solidFill>
                        <a:srgbClr val="006F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D3481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D3481"/>
                      </a:solidFill>
                      <a:prstDash val="solid"/>
                    </a:lnT>
                    <a:lnB w="53975">
                      <a:solidFill>
                        <a:srgbClr val="0D348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6FC5"/>
                      </a:solidFill>
                      <a:prstDash val="solid"/>
                    </a:lnR>
                    <a:lnT w="12700">
                      <a:solidFill>
                        <a:srgbClr val="006FC5"/>
                      </a:solidFill>
                      <a:prstDash val="solid"/>
                    </a:lnT>
                    <a:lnB w="12700">
                      <a:solidFill>
                        <a:srgbClr val="006F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6559999" y="1479516"/>
          <a:ext cx="2428238" cy="236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61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744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2454465" y="3209035"/>
            <a:ext cx="6170930" cy="223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// Level</a:t>
            </a:r>
            <a:r>
              <a:rPr sz="1800" spc="-1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1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parallel-for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2;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4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50"/>
              </a:spcBef>
            </a:pP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// Level</a:t>
            </a:r>
            <a:r>
              <a:rPr sz="1800" spc="-1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0</a:t>
            </a:r>
            <a:endParaRPr sz="1800">
              <a:latin typeface="Consolas"/>
              <a:cs typeface="Consolas"/>
            </a:endParaRPr>
          </a:p>
          <a:p>
            <a:pPr marL="514350">
              <a:lnSpc>
                <a:spcPts val="2125"/>
              </a:lnSpc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X’0;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40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765175">
              <a:lnSpc>
                <a:spcPts val="2125"/>
              </a:lnSpc>
              <a:spcBef>
                <a:spcPts val="5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S0;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4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266825">
              <a:lnSpc>
                <a:spcPts val="2125"/>
              </a:lnSpc>
            </a:pP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latin typeface="Consolas"/>
                <a:cs typeface="Consolas"/>
              </a:rPr>
              <a:t>*X’0+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800" spc="-5" dirty="0">
                <a:latin typeface="Consolas"/>
                <a:cs typeface="Consolas"/>
              </a:rPr>
              <a:t>] +=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latin typeface="Consolas"/>
                <a:cs typeface="Consolas"/>
              </a:rPr>
              <a:t>*X’0+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latin typeface="Consolas"/>
                <a:cs typeface="Consolas"/>
              </a:rPr>
              <a:t>+</a:t>
            </a:r>
            <a:r>
              <a:rPr sz="1800" spc="-85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latin typeface="Consolas"/>
                <a:cs typeface="Consolas"/>
              </a:rPr>
              <a:t>*S0+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latin typeface="Consolas"/>
                <a:cs typeface="Consolas"/>
              </a:rPr>
              <a:t>]</a:t>
            </a:r>
            <a:endParaRPr sz="1800">
              <a:latin typeface="Consolas"/>
              <a:cs typeface="Consolas"/>
            </a:endParaRPr>
          </a:p>
          <a:p>
            <a:pPr marL="3022600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latin typeface="Consolas"/>
                <a:cs typeface="Consolas"/>
              </a:rPr>
              <a:t>*</a:t>
            </a:r>
            <a:r>
              <a:rPr sz="1800" spc="-15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latin typeface="Consolas"/>
                <a:cs typeface="Consolas"/>
              </a:rPr>
              <a:t>*S0+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latin typeface="Consolas"/>
                <a:cs typeface="Consolas"/>
              </a:rPr>
              <a:t>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9467" y="2833978"/>
            <a:ext cx="1523365" cy="605790"/>
          </a:xfrm>
          <a:custGeom>
            <a:avLst/>
            <a:gdLst/>
            <a:ahLst/>
            <a:cxnLst/>
            <a:rect l="l" t="t" r="r" b="b"/>
            <a:pathLst>
              <a:path w="1523364" h="605789">
                <a:moveTo>
                  <a:pt x="1409226" y="35626"/>
                </a:moveTo>
                <a:lnTo>
                  <a:pt x="0" y="569781"/>
                </a:lnTo>
                <a:lnTo>
                  <a:pt x="13503" y="605407"/>
                </a:lnTo>
                <a:lnTo>
                  <a:pt x="1422730" y="71253"/>
                </a:lnTo>
                <a:lnTo>
                  <a:pt x="1409226" y="35626"/>
                </a:lnTo>
                <a:close/>
              </a:path>
              <a:path w="1523364" h="605789">
                <a:moveTo>
                  <a:pt x="1508154" y="28874"/>
                </a:moveTo>
                <a:lnTo>
                  <a:pt x="1427040" y="28874"/>
                </a:lnTo>
                <a:lnTo>
                  <a:pt x="1440544" y="64500"/>
                </a:lnTo>
                <a:lnTo>
                  <a:pt x="1422730" y="71253"/>
                </a:lnTo>
                <a:lnTo>
                  <a:pt x="1436234" y="106879"/>
                </a:lnTo>
                <a:lnTo>
                  <a:pt x="1508154" y="28874"/>
                </a:lnTo>
                <a:close/>
              </a:path>
              <a:path w="1523364" h="605789">
                <a:moveTo>
                  <a:pt x="1427040" y="28874"/>
                </a:moveTo>
                <a:lnTo>
                  <a:pt x="1409226" y="35626"/>
                </a:lnTo>
                <a:lnTo>
                  <a:pt x="1422730" y="71253"/>
                </a:lnTo>
                <a:lnTo>
                  <a:pt x="1440544" y="64500"/>
                </a:lnTo>
                <a:lnTo>
                  <a:pt x="1427040" y="28874"/>
                </a:lnTo>
                <a:close/>
              </a:path>
              <a:path w="1523364" h="605789">
                <a:moveTo>
                  <a:pt x="1395722" y="0"/>
                </a:moveTo>
                <a:lnTo>
                  <a:pt x="1409226" y="35626"/>
                </a:lnTo>
                <a:lnTo>
                  <a:pt x="1427040" y="28874"/>
                </a:lnTo>
                <a:lnTo>
                  <a:pt x="1508154" y="28874"/>
                </a:lnTo>
                <a:lnTo>
                  <a:pt x="1522858" y="12927"/>
                </a:lnTo>
                <a:lnTo>
                  <a:pt x="1395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4486" y="636523"/>
            <a:ext cx="2664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SPATIAL</a:t>
            </a:r>
            <a:r>
              <a:rPr spc="-55" dirty="0"/>
              <a:t> </a:t>
            </a:r>
            <a:r>
              <a:rPr spc="-5" dirty="0"/>
              <a:t>PES</a:t>
            </a:r>
          </a:p>
        </p:txBody>
      </p:sp>
      <p:sp>
        <p:nvSpPr>
          <p:cNvPr id="4" name="object 4"/>
          <p:cNvSpPr/>
          <p:nvPr/>
        </p:nvSpPr>
        <p:spPr>
          <a:xfrm>
            <a:off x="1737360" y="1783079"/>
            <a:ext cx="2356104" cy="972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1135" y="1813560"/>
            <a:ext cx="1368552" cy="993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3081" y="1808414"/>
            <a:ext cx="2263140" cy="879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83081" y="1808414"/>
            <a:ext cx="2263140" cy="879475"/>
          </a:xfrm>
          <a:prstGeom prst="rect">
            <a:avLst/>
          </a:prstGeom>
          <a:ln w="9525">
            <a:solidFill>
              <a:srgbClr val="743110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algn="ctr">
              <a:lnSpc>
                <a:spcPts val="2615"/>
              </a:lnSpc>
              <a:spcBef>
                <a:spcPts val="765"/>
              </a:spcBef>
            </a:pPr>
            <a:r>
              <a:rPr sz="2200" spc="-30" dirty="0">
                <a:latin typeface="Trebuchet MS"/>
                <a:cs typeface="Trebuchet MS"/>
              </a:rPr>
              <a:t>L0</a:t>
            </a:r>
            <a:endParaRPr sz="2200">
              <a:latin typeface="Trebuchet MS"/>
              <a:cs typeface="Trebuchet MS"/>
            </a:endParaRPr>
          </a:p>
          <a:p>
            <a:pPr marL="1905" algn="ctr">
              <a:lnSpc>
                <a:spcPts val="2615"/>
              </a:lnSpc>
            </a:pPr>
            <a:r>
              <a:rPr sz="2200" spc="-35" dirty="0">
                <a:latin typeface="Trebuchet MS"/>
                <a:cs typeface="Trebuchet MS"/>
              </a:rPr>
              <a:t>Weights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37360" y="2959607"/>
            <a:ext cx="2356104" cy="966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4767" y="2987039"/>
            <a:ext cx="1161287" cy="9936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3080" y="2985001"/>
            <a:ext cx="2263140" cy="873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ts val="2630"/>
              </a:lnSpc>
              <a:spcBef>
                <a:spcPts val="740"/>
              </a:spcBef>
            </a:pPr>
            <a:r>
              <a:rPr lang="en-US" spc="-30" dirty="0">
                <a:latin typeface="Trebuchet MS"/>
                <a:cs typeface="Trebuchet MS"/>
              </a:rPr>
              <a:t>L0</a:t>
            </a:r>
            <a:endParaRPr lang="en-US" dirty="0">
              <a:latin typeface="Trebuchet MS"/>
              <a:cs typeface="Trebuchet MS"/>
            </a:endParaRPr>
          </a:p>
          <a:p>
            <a:pPr marL="1270" algn="ctr">
              <a:lnSpc>
                <a:spcPts val="2630"/>
              </a:lnSpc>
            </a:pPr>
            <a:r>
              <a:rPr lang="en-US" spc="-20" dirty="0">
                <a:latin typeface="Trebuchet MS"/>
                <a:cs typeface="Trebuchet MS"/>
              </a:rPr>
              <a:t>Inputs</a:t>
            </a:r>
            <a:endParaRPr lang="en-US" dirty="0">
              <a:latin typeface="Trebuchet MS"/>
              <a:cs typeface="Trebuchet MS"/>
            </a:endParaRPr>
          </a:p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783079" y="2985001"/>
            <a:ext cx="2263140" cy="873760"/>
          </a:xfrm>
          <a:custGeom>
            <a:avLst/>
            <a:gdLst/>
            <a:ahLst/>
            <a:cxnLst/>
            <a:rect l="l" t="t" r="r" b="b"/>
            <a:pathLst>
              <a:path w="2263140" h="873760">
                <a:moveTo>
                  <a:pt x="0" y="0"/>
                </a:moveTo>
                <a:lnTo>
                  <a:pt x="2263140" y="0"/>
                </a:lnTo>
                <a:lnTo>
                  <a:pt x="2263140" y="873141"/>
                </a:lnTo>
                <a:lnTo>
                  <a:pt x="0" y="87314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7360" y="4130040"/>
            <a:ext cx="2356104" cy="9662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25039" y="4157471"/>
            <a:ext cx="1377696" cy="993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83080" y="4155354"/>
            <a:ext cx="2263140" cy="8731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ts val="2630"/>
              </a:lnSpc>
              <a:spcBef>
                <a:spcPts val="740"/>
              </a:spcBef>
            </a:pPr>
            <a:r>
              <a:rPr lang="en-US" spc="-30" dirty="0">
                <a:latin typeface="Trebuchet MS"/>
                <a:cs typeface="Trebuchet MS"/>
              </a:rPr>
              <a:t>L0</a:t>
            </a:r>
            <a:endParaRPr lang="en-US" dirty="0">
              <a:latin typeface="Trebuchet MS"/>
              <a:cs typeface="Trebuchet MS"/>
            </a:endParaRPr>
          </a:p>
          <a:p>
            <a:pPr marL="1270" algn="ctr">
              <a:lnSpc>
                <a:spcPts val="2630"/>
              </a:lnSpc>
            </a:pPr>
            <a:r>
              <a:rPr lang="en-US" spc="-20" dirty="0">
                <a:latin typeface="Trebuchet MS"/>
                <a:cs typeface="Trebuchet MS"/>
              </a:rPr>
              <a:t>Outputs</a:t>
            </a:r>
            <a:endParaRPr lang="en-US" dirty="0">
              <a:latin typeface="Trebuchet MS"/>
              <a:cs typeface="Trebuchet MS"/>
            </a:endParaRPr>
          </a:p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783079" y="4155354"/>
            <a:ext cx="2263140" cy="873760"/>
          </a:xfrm>
          <a:custGeom>
            <a:avLst/>
            <a:gdLst/>
            <a:ahLst/>
            <a:cxnLst/>
            <a:rect l="l" t="t" r="r" b="b"/>
            <a:pathLst>
              <a:path w="2263140" h="873760">
                <a:moveTo>
                  <a:pt x="0" y="0"/>
                </a:moveTo>
                <a:lnTo>
                  <a:pt x="2263140" y="0"/>
                </a:lnTo>
                <a:lnTo>
                  <a:pt x="2263140" y="873141"/>
                </a:lnTo>
                <a:lnTo>
                  <a:pt x="0" y="87314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46220" y="3143407"/>
            <a:ext cx="1669414" cy="1449070"/>
          </a:xfrm>
          <a:custGeom>
            <a:avLst/>
            <a:gdLst/>
            <a:ahLst/>
            <a:cxnLst/>
            <a:rect l="l" t="t" r="r" b="b"/>
            <a:pathLst>
              <a:path w="1669414" h="1449070">
                <a:moveTo>
                  <a:pt x="49015" y="1330501"/>
                </a:moveTo>
                <a:lnTo>
                  <a:pt x="0" y="1448518"/>
                </a:lnTo>
                <a:lnTo>
                  <a:pt x="123822" y="1416919"/>
                </a:lnTo>
                <a:lnTo>
                  <a:pt x="109679" y="1400581"/>
                </a:lnTo>
                <a:lnTo>
                  <a:pt x="84484" y="1400581"/>
                </a:lnTo>
                <a:lnTo>
                  <a:pt x="59549" y="1371775"/>
                </a:lnTo>
                <a:lnTo>
                  <a:pt x="73951" y="1359307"/>
                </a:lnTo>
                <a:lnTo>
                  <a:pt x="49015" y="1330501"/>
                </a:lnTo>
                <a:close/>
              </a:path>
              <a:path w="1669414" h="1449070">
                <a:moveTo>
                  <a:pt x="73951" y="1359307"/>
                </a:moveTo>
                <a:lnTo>
                  <a:pt x="59549" y="1371775"/>
                </a:lnTo>
                <a:lnTo>
                  <a:pt x="84484" y="1400581"/>
                </a:lnTo>
                <a:lnTo>
                  <a:pt x="98886" y="1388113"/>
                </a:lnTo>
                <a:lnTo>
                  <a:pt x="73951" y="1359307"/>
                </a:lnTo>
                <a:close/>
              </a:path>
              <a:path w="1669414" h="1449070">
                <a:moveTo>
                  <a:pt x="98886" y="1388113"/>
                </a:moveTo>
                <a:lnTo>
                  <a:pt x="84484" y="1400581"/>
                </a:lnTo>
                <a:lnTo>
                  <a:pt x="109679" y="1400581"/>
                </a:lnTo>
                <a:lnTo>
                  <a:pt x="98886" y="1388113"/>
                </a:lnTo>
                <a:close/>
              </a:path>
              <a:path w="1669414" h="1449070">
                <a:moveTo>
                  <a:pt x="1644244" y="0"/>
                </a:moveTo>
                <a:lnTo>
                  <a:pt x="73951" y="1359307"/>
                </a:lnTo>
                <a:lnTo>
                  <a:pt x="98886" y="1388113"/>
                </a:lnTo>
                <a:lnTo>
                  <a:pt x="1669181" y="28806"/>
                </a:lnTo>
                <a:lnTo>
                  <a:pt x="1644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16879" y="2380488"/>
            <a:ext cx="1051559" cy="9723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2325" y="2407216"/>
            <a:ext cx="960122" cy="879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2325" y="2407216"/>
            <a:ext cx="960119" cy="879475"/>
          </a:xfrm>
          <a:custGeom>
            <a:avLst/>
            <a:gdLst/>
            <a:ahLst/>
            <a:cxnLst/>
            <a:rect l="l" t="t" r="r" b="b"/>
            <a:pathLst>
              <a:path w="960120" h="879475">
                <a:moveTo>
                  <a:pt x="0" y="439688"/>
                </a:moveTo>
                <a:lnTo>
                  <a:pt x="2478" y="394732"/>
                </a:lnTo>
                <a:lnTo>
                  <a:pt x="9753" y="351075"/>
                </a:lnTo>
                <a:lnTo>
                  <a:pt x="21582" y="308938"/>
                </a:lnTo>
                <a:lnTo>
                  <a:pt x="37725" y="268541"/>
                </a:lnTo>
                <a:lnTo>
                  <a:pt x="57940" y="230106"/>
                </a:lnTo>
                <a:lnTo>
                  <a:pt x="81986" y="193854"/>
                </a:lnTo>
                <a:lnTo>
                  <a:pt x="109622" y="160005"/>
                </a:lnTo>
                <a:lnTo>
                  <a:pt x="140606" y="128781"/>
                </a:lnTo>
                <a:lnTo>
                  <a:pt x="174697" y="100403"/>
                </a:lnTo>
                <a:lnTo>
                  <a:pt x="211654" y="75091"/>
                </a:lnTo>
                <a:lnTo>
                  <a:pt x="251235" y="53067"/>
                </a:lnTo>
                <a:lnTo>
                  <a:pt x="293199" y="34552"/>
                </a:lnTo>
                <a:lnTo>
                  <a:pt x="337305" y="19767"/>
                </a:lnTo>
                <a:lnTo>
                  <a:pt x="383311" y="8932"/>
                </a:lnTo>
                <a:lnTo>
                  <a:pt x="430977" y="2270"/>
                </a:lnTo>
                <a:lnTo>
                  <a:pt x="480061" y="0"/>
                </a:lnTo>
                <a:lnTo>
                  <a:pt x="529144" y="2270"/>
                </a:lnTo>
                <a:lnTo>
                  <a:pt x="576810" y="8932"/>
                </a:lnTo>
                <a:lnTo>
                  <a:pt x="622816" y="19767"/>
                </a:lnTo>
                <a:lnTo>
                  <a:pt x="666922" y="34552"/>
                </a:lnTo>
                <a:lnTo>
                  <a:pt x="708886" y="53067"/>
                </a:lnTo>
                <a:lnTo>
                  <a:pt x="748467" y="75091"/>
                </a:lnTo>
                <a:lnTo>
                  <a:pt x="785424" y="100403"/>
                </a:lnTo>
                <a:lnTo>
                  <a:pt x="819515" y="128781"/>
                </a:lnTo>
                <a:lnTo>
                  <a:pt x="850499" y="160005"/>
                </a:lnTo>
                <a:lnTo>
                  <a:pt x="878135" y="193854"/>
                </a:lnTo>
                <a:lnTo>
                  <a:pt x="902181" y="230106"/>
                </a:lnTo>
                <a:lnTo>
                  <a:pt x="922396" y="268541"/>
                </a:lnTo>
                <a:lnTo>
                  <a:pt x="938539" y="308938"/>
                </a:lnTo>
                <a:lnTo>
                  <a:pt x="950368" y="351075"/>
                </a:lnTo>
                <a:lnTo>
                  <a:pt x="957643" y="394732"/>
                </a:lnTo>
                <a:lnTo>
                  <a:pt x="960122" y="439688"/>
                </a:lnTo>
                <a:lnTo>
                  <a:pt x="957643" y="484643"/>
                </a:lnTo>
                <a:lnTo>
                  <a:pt x="950368" y="528300"/>
                </a:lnTo>
                <a:lnTo>
                  <a:pt x="938539" y="570437"/>
                </a:lnTo>
                <a:lnTo>
                  <a:pt x="922396" y="610834"/>
                </a:lnTo>
                <a:lnTo>
                  <a:pt x="902181" y="649269"/>
                </a:lnTo>
                <a:lnTo>
                  <a:pt x="878135" y="685521"/>
                </a:lnTo>
                <a:lnTo>
                  <a:pt x="850499" y="719370"/>
                </a:lnTo>
                <a:lnTo>
                  <a:pt x="819515" y="750594"/>
                </a:lnTo>
                <a:lnTo>
                  <a:pt x="785424" y="778972"/>
                </a:lnTo>
                <a:lnTo>
                  <a:pt x="748467" y="804284"/>
                </a:lnTo>
                <a:lnTo>
                  <a:pt x="708886" y="826308"/>
                </a:lnTo>
                <a:lnTo>
                  <a:pt x="666922" y="844823"/>
                </a:lnTo>
                <a:lnTo>
                  <a:pt x="622816" y="859608"/>
                </a:lnTo>
                <a:lnTo>
                  <a:pt x="576810" y="870443"/>
                </a:lnTo>
                <a:lnTo>
                  <a:pt x="529144" y="877105"/>
                </a:lnTo>
                <a:lnTo>
                  <a:pt x="480061" y="879376"/>
                </a:lnTo>
                <a:lnTo>
                  <a:pt x="430977" y="877105"/>
                </a:lnTo>
                <a:lnTo>
                  <a:pt x="383311" y="870443"/>
                </a:lnTo>
                <a:lnTo>
                  <a:pt x="337305" y="859608"/>
                </a:lnTo>
                <a:lnTo>
                  <a:pt x="293199" y="844823"/>
                </a:lnTo>
                <a:lnTo>
                  <a:pt x="251235" y="826308"/>
                </a:lnTo>
                <a:lnTo>
                  <a:pt x="211654" y="804284"/>
                </a:lnTo>
                <a:lnTo>
                  <a:pt x="174697" y="778972"/>
                </a:lnTo>
                <a:lnTo>
                  <a:pt x="140606" y="750594"/>
                </a:lnTo>
                <a:lnTo>
                  <a:pt x="109622" y="719370"/>
                </a:lnTo>
                <a:lnTo>
                  <a:pt x="81986" y="685521"/>
                </a:lnTo>
                <a:lnTo>
                  <a:pt x="57940" y="649269"/>
                </a:lnTo>
                <a:lnTo>
                  <a:pt x="37725" y="610834"/>
                </a:lnTo>
                <a:lnTo>
                  <a:pt x="21582" y="570437"/>
                </a:lnTo>
                <a:lnTo>
                  <a:pt x="9753" y="528300"/>
                </a:lnTo>
                <a:lnTo>
                  <a:pt x="2478" y="484643"/>
                </a:lnTo>
                <a:lnTo>
                  <a:pt x="0" y="4396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86018" y="2726435"/>
            <a:ext cx="312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rebuchet MS"/>
                <a:cs typeface="Trebuchet MS"/>
              </a:rPr>
              <a:t>P</a:t>
            </a:r>
            <a:r>
              <a:rPr sz="1400" dirty="0">
                <a:latin typeface="Trebuchet MS"/>
                <a:cs typeface="Trebuchet MS"/>
              </a:rPr>
              <a:t>E0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42959" y="2229333"/>
            <a:ext cx="1660525" cy="343535"/>
          </a:xfrm>
          <a:custGeom>
            <a:avLst/>
            <a:gdLst/>
            <a:ahLst/>
            <a:cxnLst/>
            <a:rect l="l" t="t" r="r" b="b"/>
            <a:pathLst>
              <a:path w="1660525" h="343535">
                <a:moveTo>
                  <a:pt x="1544099" y="305864"/>
                </a:moveTo>
                <a:lnTo>
                  <a:pt x="1537576" y="343401"/>
                </a:lnTo>
                <a:lnTo>
                  <a:pt x="1651776" y="309125"/>
                </a:lnTo>
                <a:lnTo>
                  <a:pt x="1562868" y="309125"/>
                </a:lnTo>
                <a:lnTo>
                  <a:pt x="1544099" y="305864"/>
                </a:lnTo>
                <a:close/>
              </a:path>
              <a:path w="1660525" h="343535">
                <a:moveTo>
                  <a:pt x="1550622" y="268326"/>
                </a:moveTo>
                <a:lnTo>
                  <a:pt x="1544099" y="305864"/>
                </a:lnTo>
                <a:lnTo>
                  <a:pt x="1562868" y="309125"/>
                </a:lnTo>
                <a:lnTo>
                  <a:pt x="1569391" y="271588"/>
                </a:lnTo>
                <a:lnTo>
                  <a:pt x="1550622" y="268326"/>
                </a:lnTo>
                <a:close/>
              </a:path>
              <a:path w="1660525" h="343535">
                <a:moveTo>
                  <a:pt x="1557145" y="230789"/>
                </a:moveTo>
                <a:lnTo>
                  <a:pt x="1550622" y="268326"/>
                </a:lnTo>
                <a:lnTo>
                  <a:pt x="1569391" y="271588"/>
                </a:lnTo>
                <a:lnTo>
                  <a:pt x="1562868" y="309125"/>
                </a:lnTo>
                <a:lnTo>
                  <a:pt x="1651776" y="309125"/>
                </a:lnTo>
                <a:lnTo>
                  <a:pt x="1659972" y="306665"/>
                </a:lnTo>
                <a:lnTo>
                  <a:pt x="1557145" y="230789"/>
                </a:lnTo>
                <a:close/>
              </a:path>
              <a:path w="1660525" h="343535">
                <a:moveTo>
                  <a:pt x="6522" y="0"/>
                </a:moveTo>
                <a:lnTo>
                  <a:pt x="0" y="37537"/>
                </a:lnTo>
                <a:lnTo>
                  <a:pt x="1544099" y="305864"/>
                </a:lnTo>
                <a:lnTo>
                  <a:pt x="1550622" y="268326"/>
                </a:lnTo>
                <a:lnTo>
                  <a:pt x="6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267891" y="1840484"/>
            <a:ext cx="77787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onsolas"/>
                <a:cs typeface="Consolas"/>
              </a:rPr>
              <a:t>PE0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[0]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39527" y="3403736"/>
            <a:ext cx="1566545" cy="616585"/>
          </a:xfrm>
          <a:custGeom>
            <a:avLst/>
            <a:gdLst/>
            <a:ahLst/>
            <a:cxnLst/>
            <a:rect l="l" t="t" r="r" b="b"/>
            <a:pathLst>
              <a:path w="1566545" h="616585">
                <a:moveTo>
                  <a:pt x="1452364" y="580689"/>
                </a:moveTo>
                <a:lnTo>
                  <a:pt x="1438978" y="616360"/>
                </a:lnTo>
                <a:lnTo>
                  <a:pt x="1566071" y="603012"/>
                </a:lnTo>
                <a:lnTo>
                  <a:pt x="1551564" y="587382"/>
                </a:lnTo>
                <a:lnTo>
                  <a:pt x="1470198" y="587382"/>
                </a:lnTo>
                <a:lnTo>
                  <a:pt x="1452364" y="580689"/>
                </a:lnTo>
                <a:close/>
              </a:path>
              <a:path w="1566545" h="616585">
                <a:moveTo>
                  <a:pt x="1465750" y="545018"/>
                </a:moveTo>
                <a:lnTo>
                  <a:pt x="1452364" y="580689"/>
                </a:lnTo>
                <a:lnTo>
                  <a:pt x="1470198" y="587382"/>
                </a:lnTo>
                <a:lnTo>
                  <a:pt x="1483584" y="551710"/>
                </a:lnTo>
                <a:lnTo>
                  <a:pt x="1465750" y="545018"/>
                </a:lnTo>
                <a:close/>
              </a:path>
              <a:path w="1566545" h="616585">
                <a:moveTo>
                  <a:pt x="1479135" y="509347"/>
                </a:moveTo>
                <a:lnTo>
                  <a:pt x="1465750" y="545018"/>
                </a:lnTo>
                <a:lnTo>
                  <a:pt x="1483584" y="551710"/>
                </a:lnTo>
                <a:lnTo>
                  <a:pt x="1470198" y="587382"/>
                </a:lnTo>
                <a:lnTo>
                  <a:pt x="1551564" y="587382"/>
                </a:lnTo>
                <a:lnTo>
                  <a:pt x="1479135" y="509347"/>
                </a:lnTo>
                <a:close/>
              </a:path>
              <a:path w="1566545" h="616585">
                <a:moveTo>
                  <a:pt x="13385" y="0"/>
                </a:moveTo>
                <a:lnTo>
                  <a:pt x="0" y="35671"/>
                </a:lnTo>
                <a:lnTo>
                  <a:pt x="1452364" y="580689"/>
                </a:lnTo>
                <a:lnTo>
                  <a:pt x="1465750" y="545018"/>
                </a:lnTo>
                <a:lnTo>
                  <a:pt x="133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46220" y="4298848"/>
            <a:ext cx="1703070" cy="331470"/>
          </a:xfrm>
          <a:custGeom>
            <a:avLst/>
            <a:gdLst/>
            <a:ahLst/>
            <a:cxnLst/>
            <a:rect l="l" t="t" r="r" b="b"/>
            <a:pathLst>
              <a:path w="1703070" h="331470">
                <a:moveTo>
                  <a:pt x="103738" y="218451"/>
                </a:moveTo>
                <a:lnTo>
                  <a:pt x="0" y="293077"/>
                </a:lnTo>
                <a:lnTo>
                  <a:pt x="121944" y="331292"/>
                </a:lnTo>
                <a:lnTo>
                  <a:pt x="116365" y="296712"/>
                </a:lnTo>
                <a:lnTo>
                  <a:pt x="97067" y="296712"/>
                </a:lnTo>
                <a:lnTo>
                  <a:pt x="90999" y="259099"/>
                </a:lnTo>
                <a:lnTo>
                  <a:pt x="109807" y="256064"/>
                </a:lnTo>
                <a:lnTo>
                  <a:pt x="103738" y="218451"/>
                </a:lnTo>
                <a:close/>
              </a:path>
              <a:path w="1703070" h="331470">
                <a:moveTo>
                  <a:pt x="109807" y="256064"/>
                </a:moveTo>
                <a:lnTo>
                  <a:pt x="90999" y="259099"/>
                </a:lnTo>
                <a:lnTo>
                  <a:pt x="97067" y="296712"/>
                </a:lnTo>
                <a:lnTo>
                  <a:pt x="115875" y="293678"/>
                </a:lnTo>
                <a:lnTo>
                  <a:pt x="109807" y="256064"/>
                </a:lnTo>
                <a:close/>
              </a:path>
              <a:path w="1703070" h="331470">
                <a:moveTo>
                  <a:pt x="115875" y="293678"/>
                </a:moveTo>
                <a:lnTo>
                  <a:pt x="97067" y="296712"/>
                </a:lnTo>
                <a:lnTo>
                  <a:pt x="116365" y="296712"/>
                </a:lnTo>
                <a:lnTo>
                  <a:pt x="115875" y="293678"/>
                </a:lnTo>
                <a:close/>
              </a:path>
              <a:path w="1703070" h="331470">
                <a:moveTo>
                  <a:pt x="1696951" y="0"/>
                </a:moveTo>
                <a:lnTo>
                  <a:pt x="109807" y="256064"/>
                </a:lnTo>
                <a:lnTo>
                  <a:pt x="115875" y="293678"/>
                </a:lnTo>
                <a:lnTo>
                  <a:pt x="1703019" y="37613"/>
                </a:lnTo>
                <a:lnTo>
                  <a:pt x="1696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59552" y="3541776"/>
            <a:ext cx="1051559" cy="9723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05598" y="3567061"/>
            <a:ext cx="960121" cy="8793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05598" y="3567061"/>
            <a:ext cx="960119" cy="879475"/>
          </a:xfrm>
          <a:custGeom>
            <a:avLst/>
            <a:gdLst/>
            <a:ahLst/>
            <a:cxnLst/>
            <a:rect l="l" t="t" r="r" b="b"/>
            <a:pathLst>
              <a:path w="960120" h="879475">
                <a:moveTo>
                  <a:pt x="0" y="439688"/>
                </a:moveTo>
                <a:lnTo>
                  <a:pt x="2478" y="394732"/>
                </a:lnTo>
                <a:lnTo>
                  <a:pt x="9753" y="351075"/>
                </a:lnTo>
                <a:lnTo>
                  <a:pt x="21582" y="308938"/>
                </a:lnTo>
                <a:lnTo>
                  <a:pt x="37725" y="268541"/>
                </a:lnTo>
                <a:lnTo>
                  <a:pt x="57940" y="230106"/>
                </a:lnTo>
                <a:lnTo>
                  <a:pt x="81986" y="193854"/>
                </a:lnTo>
                <a:lnTo>
                  <a:pt x="109622" y="160005"/>
                </a:lnTo>
                <a:lnTo>
                  <a:pt x="140606" y="128781"/>
                </a:lnTo>
                <a:lnTo>
                  <a:pt x="174697" y="100403"/>
                </a:lnTo>
                <a:lnTo>
                  <a:pt x="211654" y="75091"/>
                </a:lnTo>
                <a:lnTo>
                  <a:pt x="251235" y="53067"/>
                </a:lnTo>
                <a:lnTo>
                  <a:pt x="293199" y="34552"/>
                </a:lnTo>
                <a:lnTo>
                  <a:pt x="337305" y="19767"/>
                </a:lnTo>
                <a:lnTo>
                  <a:pt x="383311" y="8932"/>
                </a:lnTo>
                <a:lnTo>
                  <a:pt x="430977" y="2270"/>
                </a:lnTo>
                <a:lnTo>
                  <a:pt x="480061" y="0"/>
                </a:lnTo>
                <a:lnTo>
                  <a:pt x="529144" y="2270"/>
                </a:lnTo>
                <a:lnTo>
                  <a:pt x="576810" y="8932"/>
                </a:lnTo>
                <a:lnTo>
                  <a:pt x="622816" y="19767"/>
                </a:lnTo>
                <a:lnTo>
                  <a:pt x="666922" y="34552"/>
                </a:lnTo>
                <a:lnTo>
                  <a:pt x="708886" y="53067"/>
                </a:lnTo>
                <a:lnTo>
                  <a:pt x="748467" y="75091"/>
                </a:lnTo>
                <a:lnTo>
                  <a:pt x="785424" y="100403"/>
                </a:lnTo>
                <a:lnTo>
                  <a:pt x="819515" y="128781"/>
                </a:lnTo>
                <a:lnTo>
                  <a:pt x="850499" y="160005"/>
                </a:lnTo>
                <a:lnTo>
                  <a:pt x="878135" y="193854"/>
                </a:lnTo>
                <a:lnTo>
                  <a:pt x="902181" y="230106"/>
                </a:lnTo>
                <a:lnTo>
                  <a:pt x="922396" y="268541"/>
                </a:lnTo>
                <a:lnTo>
                  <a:pt x="938539" y="308938"/>
                </a:lnTo>
                <a:lnTo>
                  <a:pt x="950368" y="351075"/>
                </a:lnTo>
                <a:lnTo>
                  <a:pt x="957643" y="394732"/>
                </a:lnTo>
                <a:lnTo>
                  <a:pt x="960122" y="439688"/>
                </a:lnTo>
                <a:lnTo>
                  <a:pt x="957643" y="484643"/>
                </a:lnTo>
                <a:lnTo>
                  <a:pt x="950368" y="528300"/>
                </a:lnTo>
                <a:lnTo>
                  <a:pt x="938539" y="570437"/>
                </a:lnTo>
                <a:lnTo>
                  <a:pt x="922396" y="610834"/>
                </a:lnTo>
                <a:lnTo>
                  <a:pt x="902181" y="649269"/>
                </a:lnTo>
                <a:lnTo>
                  <a:pt x="878135" y="685521"/>
                </a:lnTo>
                <a:lnTo>
                  <a:pt x="850499" y="719370"/>
                </a:lnTo>
                <a:lnTo>
                  <a:pt x="819515" y="750594"/>
                </a:lnTo>
                <a:lnTo>
                  <a:pt x="785424" y="778972"/>
                </a:lnTo>
                <a:lnTo>
                  <a:pt x="748467" y="804284"/>
                </a:lnTo>
                <a:lnTo>
                  <a:pt x="708886" y="826308"/>
                </a:lnTo>
                <a:lnTo>
                  <a:pt x="666922" y="844823"/>
                </a:lnTo>
                <a:lnTo>
                  <a:pt x="622816" y="859608"/>
                </a:lnTo>
                <a:lnTo>
                  <a:pt x="576810" y="870443"/>
                </a:lnTo>
                <a:lnTo>
                  <a:pt x="529144" y="877105"/>
                </a:lnTo>
                <a:lnTo>
                  <a:pt x="480061" y="879376"/>
                </a:lnTo>
                <a:lnTo>
                  <a:pt x="430977" y="877105"/>
                </a:lnTo>
                <a:lnTo>
                  <a:pt x="383311" y="870443"/>
                </a:lnTo>
                <a:lnTo>
                  <a:pt x="337305" y="859608"/>
                </a:lnTo>
                <a:lnTo>
                  <a:pt x="293199" y="844823"/>
                </a:lnTo>
                <a:lnTo>
                  <a:pt x="251235" y="826308"/>
                </a:lnTo>
                <a:lnTo>
                  <a:pt x="211654" y="804284"/>
                </a:lnTo>
                <a:lnTo>
                  <a:pt x="174697" y="778972"/>
                </a:lnTo>
                <a:lnTo>
                  <a:pt x="140606" y="750594"/>
                </a:lnTo>
                <a:lnTo>
                  <a:pt x="109622" y="719370"/>
                </a:lnTo>
                <a:lnTo>
                  <a:pt x="81986" y="685521"/>
                </a:lnTo>
                <a:lnTo>
                  <a:pt x="57940" y="649269"/>
                </a:lnTo>
                <a:lnTo>
                  <a:pt x="37725" y="610834"/>
                </a:lnTo>
                <a:lnTo>
                  <a:pt x="21582" y="570437"/>
                </a:lnTo>
                <a:lnTo>
                  <a:pt x="9753" y="528300"/>
                </a:lnTo>
                <a:lnTo>
                  <a:pt x="2478" y="484643"/>
                </a:lnTo>
                <a:lnTo>
                  <a:pt x="0" y="4396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929289" y="3887723"/>
            <a:ext cx="312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rebuchet MS"/>
                <a:cs typeface="Trebuchet MS"/>
              </a:rPr>
              <a:t>P</a:t>
            </a:r>
            <a:r>
              <a:rPr sz="1400" dirty="0">
                <a:latin typeface="Trebuchet MS"/>
                <a:cs typeface="Trebuchet MS"/>
              </a:rPr>
              <a:t>E1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33869" y="2233598"/>
            <a:ext cx="1712595" cy="1462405"/>
          </a:xfrm>
          <a:custGeom>
            <a:avLst/>
            <a:gdLst/>
            <a:ahLst/>
            <a:cxnLst/>
            <a:rect l="l" t="t" r="r" b="b"/>
            <a:pathLst>
              <a:path w="1712595" h="1462404">
                <a:moveTo>
                  <a:pt x="1612964" y="1402640"/>
                </a:moveTo>
                <a:lnTo>
                  <a:pt x="1588262" y="1431646"/>
                </a:lnTo>
                <a:lnTo>
                  <a:pt x="1712335" y="1462244"/>
                </a:lnTo>
                <a:lnTo>
                  <a:pt x="1692260" y="1414989"/>
                </a:lnTo>
                <a:lnTo>
                  <a:pt x="1627465" y="1414989"/>
                </a:lnTo>
                <a:lnTo>
                  <a:pt x="1612964" y="1402640"/>
                </a:lnTo>
                <a:close/>
              </a:path>
              <a:path w="1712595" h="1462404">
                <a:moveTo>
                  <a:pt x="1637666" y="1373632"/>
                </a:moveTo>
                <a:lnTo>
                  <a:pt x="1612964" y="1402640"/>
                </a:lnTo>
                <a:lnTo>
                  <a:pt x="1627465" y="1414989"/>
                </a:lnTo>
                <a:lnTo>
                  <a:pt x="1652168" y="1385982"/>
                </a:lnTo>
                <a:lnTo>
                  <a:pt x="1637666" y="1373632"/>
                </a:lnTo>
                <a:close/>
              </a:path>
              <a:path w="1712595" h="1462404">
                <a:moveTo>
                  <a:pt x="1662369" y="1344626"/>
                </a:moveTo>
                <a:lnTo>
                  <a:pt x="1637666" y="1373632"/>
                </a:lnTo>
                <a:lnTo>
                  <a:pt x="1652168" y="1385982"/>
                </a:lnTo>
                <a:lnTo>
                  <a:pt x="1627465" y="1414989"/>
                </a:lnTo>
                <a:lnTo>
                  <a:pt x="1692260" y="1414989"/>
                </a:lnTo>
                <a:lnTo>
                  <a:pt x="1662369" y="1344626"/>
                </a:lnTo>
                <a:close/>
              </a:path>
              <a:path w="1712595" h="1462404">
                <a:moveTo>
                  <a:pt x="24702" y="0"/>
                </a:moveTo>
                <a:lnTo>
                  <a:pt x="0" y="29006"/>
                </a:lnTo>
                <a:lnTo>
                  <a:pt x="1612964" y="1402640"/>
                </a:lnTo>
                <a:lnTo>
                  <a:pt x="1637666" y="1373632"/>
                </a:lnTo>
                <a:lnTo>
                  <a:pt x="24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410984" y="1840484"/>
            <a:ext cx="77787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onsolas"/>
                <a:cs typeface="Consolas"/>
              </a:rPr>
              <a:t>PE1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[0]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1597854" y="5620003"/>
            <a:ext cx="290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Implementation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opportunity?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05127" y="5635244"/>
            <a:ext cx="3091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007450"/>
                </a:solidFill>
                <a:latin typeface="Arial"/>
                <a:cs typeface="Arial"/>
              </a:rPr>
              <a:t>Yes,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single fetch and</a:t>
            </a:r>
            <a:r>
              <a:rPr sz="1800" spc="5" dirty="0">
                <a:solidFill>
                  <a:srgbClr val="0074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multicast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1-D </a:t>
            </a:r>
            <a:r>
              <a:rPr spc="-5" dirty="0"/>
              <a:t>CONVOLUTION </a:t>
            </a:r>
            <a:r>
              <a:rPr dirty="0"/>
              <a:t>–</a:t>
            </a:r>
            <a:r>
              <a:rPr spc="-30" dirty="0"/>
              <a:t> </a:t>
            </a:r>
            <a:r>
              <a:rPr spc="-10" dirty="0"/>
              <a:t>SPATIAL</a:t>
            </a:r>
          </a:p>
        </p:txBody>
      </p:sp>
      <p:sp>
        <p:nvSpPr>
          <p:cNvPr id="3" name="object 3"/>
          <p:cNvSpPr/>
          <p:nvPr/>
        </p:nvSpPr>
        <p:spPr>
          <a:xfrm>
            <a:off x="2301239" y="1737360"/>
            <a:ext cx="6665975" cy="2651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4016" y="1716023"/>
            <a:ext cx="6528816" cy="2511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1720" y="1766473"/>
            <a:ext cx="6552944" cy="2537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92895" y="4111752"/>
            <a:ext cx="192024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1720" y="1766473"/>
            <a:ext cx="6553200" cy="2537460"/>
          </a:xfrm>
          <a:custGeom>
            <a:avLst/>
            <a:gdLst/>
            <a:ahLst/>
            <a:cxnLst/>
            <a:rect l="l" t="t" r="r" b="b"/>
            <a:pathLst>
              <a:path w="6553200" h="2537460">
                <a:moveTo>
                  <a:pt x="6362713" y="2537460"/>
                </a:moveTo>
                <a:lnTo>
                  <a:pt x="6400759" y="2385274"/>
                </a:lnTo>
                <a:lnTo>
                  <a:pt x="6552945" y="2347228"/>
                </a:lnTo>
                <a:lnTo>
                  <a:pt x="6362713" y="2537460"/>
                </a:lnTo>
                <a:lnTo>
                  <a:pt x="0" y="2537460"/>
                </a:lnTo>
                <a:lnTo>
                  <a:pt x="0" y="0"/>
                </a:lnTo>
                <a:lnTo>
                  <a:pt x="6552945" y="0"/>
                </a:lnTo>
                <a:lnTo>
                  <a:pt x="6552945" y="234722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65907" y="1785620"/>
            <a:ext cx="617093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// Level</a:t>
            </a:r>
            <a:r>
              <a:rPr sz="1800" spc="-1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1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35"/>
              </a:lnSpc>
              <a:spcBef>
                <a:spcPts val="4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parallel-for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2;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4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35"/>
              </a:lnSpc>
            </a:pP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// Level</a:t>
            </a:r>
            <a:r>
              <a:rPr sz="1800" spc="-1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0</a:t>
            </a:r>
            <a:endParaRPr sz="1800">
              <a:latin typeface="Consolas"/>
              <a:cs typeface="Consolas"/>
            </a:endParaRPr>
          </a:p>
          <a:p>
            <a:pPr marL="765175" marR="1760855" indent="-250825">
              <a:lnSpc>
                <a:spcPts val="2110"/>
              </a:lnSpc>
              <a:spcBef>
                <a:spcPts val="14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X’0;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S0;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266825">
              <a:lnSpc>
                <a:spcPts val="2125"/>
              </a:lnSpc>
            </a:pP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latin typeface="Consolas"/>
                <a:cs typeface="Consolas"/>
              </a:rPr>
              <a:t>*X’0+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800" spc="-5" dirty="0">
                <a:latin typeface="Consolas"/>
                <a:cs typeface="Consolas"/>
              </a:rPr>
              <a:t>] +=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latin typeface="Consolas"/>
                <a:cs typeface="Consolas"/>
              </a:rPr>
              <a:t>*X’0+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latin typeface="Consolas"/>
                <a:cs typeface="Consolas"/>
              </a:rPr>
              <a:t>+</a:t>
            </a:r>
            <a:r>
              <a:rPr sz="1800" spc="-85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latin typeface="Consolas"/>
                <a:cs typeface="Consolas"/>
              </a:rPr>
              <a:t>*S0+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latin typeface="Consolas"/>
                <a:cs typeface="Consolas"/>
              </a:rPr>
              <a:t>]</a:t>
            </a:r>
            <a:endParaRPr sz="1800">
              <a:latin typeface="Consolas"/>
              <a:cs typeface="Consolas"/>
            </a:endParaRPr>
          </a:p>
          <a:p>
            <a:pPr marL="2896870">
              <a:lnSpc>
                <a:spcPts val="2135"/>
              </a:lnSpc>
              <a:spcBef>
                <a:spcPts val="45"/>
              </a:spcBef>
            </a:pPr>
            <a:r>
              <a:rPr sz="1800" dirty="0">
                <a:latin typeface="Consolas"/>
                <a:cs typeface="Consolas"/>
              </a:rPr>
              <a:t>*</a:t>
            </a:r>
            <a:r>
              <a:rPr sz="1800" spc="-15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latin typeface="Consolas"/>
                <a:cs typeface="Consolas"/>
              </a:rPr>
              <a:t>*S0+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latin typeface="Consolas"/>
                <a:cs typeface="Consolas"/>
              </a:rPr>
              <a:t>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35"/>
              </a:lnSpc>
            </a:pP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2166" y="4797044"/>
            <a:ext cx="6468110" cy="76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How do </a:t>
            </a:r>
            <a:r>
              <a:rPr sz="1800" dirty="0">
                <a:latin typeface="Arial"/>
                <a:cs typeface="Arial"/>
              </a:rPr>
              <a:t>we </a:t>
            </a:r>
            <a:r>
              <a:rPr sz="1800" spc="-5" dirty="0">
                <a:latin typeface="Arial"/>
                <a:cs typeface="Arial"/>
              </a:rPr>
              <a:t>recognize multicast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opportunities?</a:t>
            </a:r>
            <a:endParaRPr sz="1800">
              <a:latin typeface="Arial"/>
              <a:cs typeface="Arial"/>
            </a:endParaRPr>
          </a:p>
          <a:p>
            <a:pPr marL="2822575">
              <a:lnSpc>
                <a:spcPct val="100000"/>
              </a:lnSpc>
              <a:spcBef>
                <a:spcPts val="1510"/>
              </a:spcBef>
            </a:pP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Indices independent of spatial</a:t>
            </a:r>
            <a:r>
              <a:rPr sz="1800" spc="-45" dirty="0">
                <a:solidFill>
                  <a:srgbClr val="0074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index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05993" y="3418244"/>
            <a:ext cx="1988820" cy="363220"/>
          </a:xfrm>
          <a:custGeom>
            <a:avLst/>
            <a:gdLst/>
            <a:ahLst/>
            <a:cxnLst/>
            <a:rect l="l" t="t" r="r" b="b"/>
            <a:pathLst>
              <a:path w="1988820" h="363220">
                <a:moveTo>
                  <a:pt x="0" y="181589"/>
                </a:moveTo>
                <a:lnTo>
                  <a:pt x="23970" y="141779"/>
                </a:lnTo>
                <a:lnTo>
                  <a:pt x="64983" y="116884"/>
                </a:lnTo>
                <a:lnTo>
                  <a:pt x="124227" y="93633"/>
                </a:lnTo>
                <a:lnTo>
                  <a:pt x="200164" y="72307"/>
                </a:lnTo>
                <a:lnTo>
                  <a:pt x="243912" y="62453"/>
                </a:lnTo>
                <a:lnTo>
                  <a:pt x="291255" y="53186"/>
                </a:lnTo>
                <a:lnTo>
                  <a:pt x="342003" y="44540"/>
                </a:lnTo>
                <a:lnTo>
                  <a:pt x="395963" y="36552"/>
                </a:lnTo>
                <a:lnTo>
                  <a:pt x="452943" y="29255"/>
                </a:lnTo>
                <a:lnTo>
                  <a:pt x="512750" y="22685"/>
                </a:lnTo>
                <a:lnTo>
                  <a:pt x="575191" y="16877"/>
                </a:lnTo>
                <a:lnTo>
                  <a:pt x="640076" y="11866"/>
                </a:lnTo>
                <a:lnTo>
                  <a:pt x="707211" y="7688"/>
                </a:lnTo>
                <a:lnTo>
                  <a:pt x="776404" y="4377"/>
                </a:lnTo>
                <a:lnTo>
                  <a:pt x="847463" y="1968"/>
                </a:lnTo>
                <a:lnTo>
                  <a:pt x="920196" y="498"/>
                </a:lnTo>
                <a:lnTo>
                  <a:pt x="994410" y="0"/>
                </a:lnTo>
                <a:lnTo>
                  <a:pt x="1068623" y="498"/>
                </a:lnTo>
                <a:lnTo>
                  <a:pt x="1141356" y="1968"/>
                </a:lnTo>
                <a:lnTo>
                  <a:pt x="1212415" y="4377"/>
                </a:lnTo>
                <a:lnTo>
                  <a:pt x="1281608" y="7688"/>
                </a:lnTo>
                <a:lnTo>
                  <a:pt x="1348743" y="11866"/>
                </a:lnTo>
                <a:lnTo>
                  <a:pt x="1413627" y="16877"/>
                </a:lnTo>
                <a:lnTo>
                  <a:pt x="1476069" y="22685"/>
                </a:lnTo>
                <a:lnTo>
                  <a:pt x="1535876" y="29255"/>
                </a:lnTo>
                <a:lnTo>
                  <a:pt x="1592855" y="36552"/>
                </a:lnTo>
                <a:lnTo>
                  <a:pt x="1646815" y="44540"/>
                </a:lnTo>
                <a:lnTo>
                  <a:pt x="1697563" y="53186"/>
                </a:lnTo>
                <a:lnTo>
                  <a:pt x="1744907" y="62453"/>
                </a:lnTo>
                <a:lnTo>
                  <a:pt x="1788655" y="72307"/>
                </a:lnTo>
                <a:lnTo>
                  <a:pt x="1828614" y="82712"/>
                </a:lnTo>
                <a:lnTo>
                  <a:pt x="1896396" y="105035"/>
                </a:lnTo>
                <a:lnTo>
                  <a:pt x="1946717" y="129144"/>
                </a:lnTo>
                <a:lnTo>
                  <a:pt x="1978038" y="154755"/>
                </a:lnTo>
                <a:lnTo>
                  <a:pt x="1988820" y="181589"/>
                </a:lnTo>
                <a:lnTo>
                  <a:pt x="1986092" y="195141"/>
                </a:lnTo>
                <a:lnTo>
                  <a:pt x="1946717" y="234034"/>
                </a:lnTo>
                <a:lnTo>
                  <a:pt x="1896396" y="258143"/>
                </a:lnTo>
                <a:lnTo>
                  <a:pt x="1828614" y="280466"/>
                </a:lnTo>
                <a:lnTo>
                  <a:pt x="1788655" y="290871"/>
                </a:lnTo>
                <a:lnTo>
                  <a:pt x="1744907" y="300725"/>
                </a:lnTo>
                <a:lnTo>
                  <a:pt x="1697563" y="309992"/>
                </a:lnTo>
                <a:lnTo>
                  <a:pt x="1646815" y="318638"/>
                </a:lnTo>
                <a:lnTo>
                  <a:pt x="1592855" y="326626"/>
                </a:lnTo>
                <a:lnTo>
                  <a:pt x="1535876" y="333923"/>
                </a:lnTo>
                <a:lnTo>
                  <a:pt x="1476069" y="340493"/>
                </a:lnTo>
                <a:lnTo>
                  <a:pt x="1413627" y="346301"/>
                </a:lnTo>
                <a:lnTo>
                  <a:pt x="1348743" y="351312"/>
                </a:lnTo>
                <a:lnTo>
                  <a:pt x="1281608" y="355490"/>
                </a:lnTo>
                <a:lnTo>
                  <a:pt x="1212415" y="358801"/>
                </a:lnTo>
                <a:lnTo>
                  <a:pt x="1141356" y="361210"/>
                </a:lnTo>
                <a:lnTo>
                  <a:pt x="1068623" y="362680"/>
                </a:lnTo>
                <a:lnTo>
                  <a:pt x="994410" y="363179"/>
                </a:lnTo>
                <a:lnTo>
                  <a:pt x="920196" y="362680"/>
                </a:lnTo>
                <a:lnTo>
                  <a:pt x="847463" y="361210"/>
                </a:lnTo>
                <a:lnTo>
                  <a:pt x="776404" y="358801"/>
                </a:lnTo>
                <a:lnTo>
                  <a:pt x="707211" y="355490"/>
                </a:lnTo>
                <a:lnTo>
                  <a:pt x="640076" y="351312"/>
                </a:lnTo>
                <a:lnTo>
                  <a:pt x="575191" y="346301"/>
                </a:lnTo>
                <a:lnTo>
                  <a:pt x="512750" y="340493"/>
                </a:lnTo>
                <a:lnTo>
                  <a:pt x="452943" y="333923"/>
                </a:lnTo>
                <a:lnTo>
                  <a:pt x="395963" y="326626"/>
                </a:lnTo>
                <a:lnTo>
                  <a:pt x="342003" y="318638"/>
                </a:lnTo>
                <a:lnTo>
                  <a:pt x="291255" y="309992"/>
                </a:lnTo>
                <a:lnTo>
                  <a:pt x="243912" y="300725"/>
                </a:lnTo>
                <a:lnTo>
                  <a:pt x="200164" y="290871"/>
                </a:lnTo>
                <a:lnTo>
                  <a:pt x="160205" y="280466"/>
                </a:lnTo>
                <a:lnTo>
                  <a:pt x="92422" y="258143"/>
                </a:lnTo>
                <a:lnTo>
                  <a:pt x="42102" y="234034"/>
                </a:lnTo>
                <a:lnTo>
                  <a:pt x="10781" y="208423"/>
                </a:lnTo>
                <a:lnTo>
                  <a:pt x="0" y="18158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0853" y="1979942"/>
            <a:ext cx="3154680" cy="445770"/>
          </a:xfrm>
          <a:custGeom>
            <a:avLst/>
            <a:gdLst/>
            <a:ahLst/>
            <a:cxnLst/>
            <a:rect l="l" t="t" r="r" b="b"/>
            <a:pathLst>
              <a:path w="3154679" h="445769">
                <a:moveTo>
                  <a:pt x="0" y="222790"/>
                </a:moveTo>
                <a:lnTo>
                  <a:pt x="28441" y="180455"/>
                </a:lnTo>
                <a:lnTo>
                  <a:pt x="63002" y="160246"/>
                </a:lnTo>
                <a:lnTo>
                  <a:pt x="110241" y="140801"/>
                </a:lnTo>
                <a:lnTo>
                  <a:pt x="169498" y="122213"/>
                </a:lnTo>
                <a:lnTo>
                  <a:pt x="240111" y="104576"/>
                </a:lnTo>
                <a:lnTo>
                  <a:pt x="279470" y="96143"/>
                </a:lnTo>
                <a:lnTo>
                  <a:pt x="321420" y="87982"/>
                </a:lnTo>
                <a:lnTo>
                  <a:pt x="365879" y="80106"/>
                </a:lnTo>
                <a:lnTo>
                  <a:pt x="412764" y="72526"/>
                </a:lnTo>
                <a:lnTo>
                  <a:pt x="461992" y="65253"/>
                </a:lnTo>
                <a:lnTo>
                  <a:pt x="513480" y="58300"/>
                </a:lnTo>
                <a:lnTo>
                  <a:pt x="567147" y="51678"/>
                </a:lnTo>
                <a:lnTo>
                  <a:pt x="622910" y="45398"/>
                </a:lnTo>
                <a:lnTo>
                  <a:pt x="680685" y="39473"/>
                </a:lnTo>
                <a:lnTo>
                  <a:pt x="740391" y="33914"/>
                </a:lnTo>
                <a:lnTo>
                  <a:pt x="801944" y="28732"/>
                </a:lnTo>
                <a:lnTo>
                  <a:pt x="865262" y="23940"/>
                </a:lnTo>
                <a:lnTo>
                  <a:pt x="930262" y="19549"/>
                </a:lnTo>
                <a:lnTo>
                  <a:pt x="996863" y="15571"/>
                </a:lnTo>
                <a:lnTo>
                  <a:pt x="1064980" y="12016"/>
                </a:lnTo>
                <a:lnTo>
                  <a:pt x="1134532" y="8898"/>
                </a:lnTo>
                <a:lnTo>
                  <a:pt x="1205435" y="6228"/>
                </a:lnTo>
                <a:lnTo>
                  <a:pt x="1277608" y="4017"/>
                </a:lnTo>
                <a:lnTo>
                  <a:pt x="1350968" y="2277"/>
                </a:lnTo>
                <a:lnTo>
                  <a:pt x="1425431" y="1019"/>
                </a:lnTo>
                <a:lnTo>
                  <a:pt x="1500916" y="256"/>
                </a:lnTo>
                <a:lnTo>
                  <a:pt x="1577340" y="0"/>
                </a:lnTo>
                <a:lnTo>
                  <a:pt x="1653763" y="256"/>
                </a:lnTo>
                <a:lnTo>
                  <a:pt x="1729248" y="1019"/>
                </a:lnTo>
                <a:lnTo>
                  <a:pt x="1803711" y="2277"/>
                </a:lnTo>
                <a:lnTo>
                  <a:pt x="1877071" y="4017"/>
                </a:lnTo>
                <a:lnTo>
                  <a:pt x="1949244" y="6228"/>
                </a:lnTo>
                <a:lnTo>
                  <a:pt x="2020147" y="8898"/>
                </a:lnTo>
                <a:lnTo>
                  <a:pt x="2089699" y="12016"/>
                </a:lnTo>
                <a:lnTo>
                  <a:pt x="2157817" y="15571"/>
                </a:lnTo>
                <a:lnTo>
                  <a:pt x="2224417" y="19549"/>
                </a:lnTo>
                <a:lnTo>
                  <a:pt x="2289417" y="23940"/>
                </a:lnTo>
                <a:lnTo>
                  <a:pt x="2352735" y="28732"/>
                </a:lnTo>
                <a:lnTo>
                  <a:pt x="2414289" y="33914"/>
                </a:lnTo>
                <a:lnTo>
                  <a:pt x="2473994" y="39473"/>
                </a:lnTo>
                <a:lnTo>
                  <a:pt x="2531769" y="45398"/>
                </a:lnTo>
                <a:lnTo>
                  <a:pt x="2587532" y="51678"/>
                </a:lnTo>
                <a:lnTo>
                  <a:pt x="2641199" y="58300"/>
                </a:lnTo>
                <a:lnTo>
                  <a:pt x="2692687" y="65253"/>
                </a:lnTo>
                <a:lnTo>
                  <a:pt x="2741915" y="72526"/>
                </a:lnTo>
                <a:lnTo>
                  <a:pt x="2788800" y="80106"/>
                </a:lnTo>
                <a:lnTo>
                  <a:pt x="2833259" y="87982"/>
                </a:lnTo>
                <a:lnTo>
                  <a:pt x="2875209" y="96143"/>
                </a:lnTo>
                <a:lnTo>
                  <a:pt x="2914568" y="104576"/>
                </a:lnTo>
                <a:lnTo>
                  <a:pt x="2985181" y="122213"/>
                </a:lnTo>
                <a:lnTo>
                  <a:pt x="3044438" y="140801"/>
                </a:lnTo>
                <a:lnTo>
                  <a:pt x="3091677" y="160246"/>
                </a:lnTo>
                <a:lnTo>
                  <a:pt x="3126238" y="180455"/>
                </a:lnTo>
                <a:lnTo>
                  <a:pt x="3152861" y="211996"/>
                </a:lnTo>
                <a:lnTo>
                  <a:pt x="3154680" y="222790"/>
                </a:lnTo>
                <a:lnTo>
                  <a:pt x="3152861" y="233584"/>
                </a:lnTo>
                <a:lnTo>
                  <a:pt x="3126238" y="265125"/>
                </a:lnTo>
                <a:lnTo>
                  <a:pt x="3091677" y="285334"/>
                </a:lnTo>
                <a:lnTo>
                  <a:pt x="3044438" y="304779"/>
                </a:lnTo>
                <a:lnTo>
                  <a:pt x="2985181" y="323367"/>
                </a:lnTo>
                <a:lnTo>
                  <a:pt x="2914568" y="341004"/>
                </a:lnTo>
                <a:lnTo>
                  <a:pt x="2875209" y="349437"/>
                </a:lnTo>
                <a:lnTo>
                  <a:pt x="2833259" y="357598"/>
                </a:lnTo>
                <a:lnTo>
                  <a:pt x="2788800" y="365474"/>
                </a:lnTo>
                <a:lnTo>
                  <a:pt x="2741915" y="373054"/>
                </a:lnTo>
                <a:lnTo>
                  <a:pt x="2692687" y="380327"/>
                </a:lnTo>
                <a:lnTo>
                  <a:pt x="2641199" y="387280"/>
                </a:lnTo>
                <a:lnTo>
                  <a:pt x="2587532" y="393902"/>
                </a:lnTo>
                <a:lnTo>
                  <a:pt x="2531769" y="400182"/>
                </a:lnTo>
                <a:lnTo>
                  <a:pt x="2473994" y="406107"/>
                </a:lnTo>
                <a:lnTo>
                  <a:pt x="2414289" y="411666"/>
                </a:lnTo>
                <a:lnTo>
                  <a:pt x="2352735" y="416848"/>
                </a:lnTo>
                <a:lnTo>
                  <a:pt x="2289417" y="421640"/>
                </a:lnTo>
                <a:lnTo>
                  <a:pt x="2224417" y="426031"/>
                </a:lnTo>
                <a:lnTo>
                  <a:pt x="2157817" y="430009"/>
                </a:lnTo>
                <a:lnTo>
                  <a:pt x="2089699" y="433564"/>
                </a:lnTo>
                <a:lnTo>
                  <a:pt x="2020147" y="436682"/>
                </a:lnTo>
                <a:lnTo>
                  <a:pt x="1949244" y="439352"/>
                </a:lnTo>
                <a:lnTo>
                  <a:pt x="1877071" y="441563"/>
                </a:lnTo>
                <a:lnTo>
                  <a:pt x="1803711" y="443303"/>
                </a:lnTo>
                <a:lnTo>
                  <a:pt x="1729248" y="444561"/>
                </a:lnTo>
                <a:lnTo>
                  <a:pt x="1653763" y="445324"/>
                </a:lnTo>
                <a:lnTo>
                  <a:pt x="1577340" y="445581"/>
                </a:lnTo>
                <a:lnTo>
                  <a:pt x="1500916" y="445324"/>
                </a:lnTo>
                <a:lnTo>
                  <a:pt x="1425431" y="444561"/>
                </a:lnTo>
                <a:lnTo>
                  <a:pt x="1350968" y="443303"/>
                </a:lnTo>
                <a:lnTo>
                  <a:pt x="1277608" y="441563"/>
                </a:lnTo>
                <a:lnTo>
                  <a:pt x="1205435" y="439352"/>
                </a:lnTo>
                <a:lnTo>
                  <a:pt x="1134532" y="436682"/>
                </a:lnTo>
                <a:lnTo>
                  <a:pt x="1064980" y="433564"/>
                </a:lnTo>
                <a:lnTo>
                  <a:pt x="996863" y="430009"/>
                </a:lnTo>
                <a:lnTo>
                  <a:pt x="930262" y="426031"/>
                </a:lnTo>
                <a:lnTo>
                  <a:pt x="865262" y="421640"/>
                </a:lnTo>
                <a:lnTo>
                  <a:pt x="801944" y="416848"/>
                </a:lnTo>
                <a:lnTo>
                  <a:pt x="740391" y="411666"/>
                </a:lnTo>
                <a:lnTo>
                  <a:pt x="680685" y="406107"/>
                </a:lnTo>
                <a:lnTo>
                  <a:pt x="622910" y="400182"/>
                </a:lnTo>
                <a:lnTo>
                  <a:pt x="567147" y="393902"/>
                </a:lnTo>
                <a:lnTo>
                  <a:pt x="513480" y="387280"/>
                </a:lnTo>
                <a:lnTo>
                  <a:pt x="461992" y="380327"/>
                </a:lnTo>
                <a:lnTo>
                  <a:pt x="412764" y="373054"/>
                </a:lnTo>
                <a:lnTo>
                  <a:pt x="365879" y="365474"/>
                </a:lnTo>
                <a:lnTo>
                  <a:pt x="321420" y="357598"/>
                </a:lnTo>
                <a:lnTo>
                  <a:pt x="279470" y="349437"/>
                </a:lnTo>
                <a:lnTo>
                  <a:pt x="240111" y="341004"/>
                </a:lnTo>
                <a:lnTo>
                  <a:pt x="169498" y="323367"/>
                </a:lnTo>
                <a:lnTo>
                  <a:pt x="110241" y="304779"/>
                </a:lnTo>
                <a:lnTo>
                  <a:pt x="63002" y="285334"/>
                </a:lnTo>
                <a:lnTo>
                  <a:pt x="28441" y="265125"/>
                </a:lnTo>
                <a:lnTo>
                  <a:pt x="1818" y="233584"/>
                </a:lnTo>
                <a:lnTo>
                  <a:pt x="0" y="22279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5928" y="5831840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05050"/>
                </a:solidFill>
                <a:latin typeface="Trebuchet MS"/>
                <a:cs typeface="Trebuchet MS"/>
              </a:rPr>
              <a:t>36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2942" y="5886545"/>
            <a:ext cx="377825" cy="71755"/>
          </a:xfrm>
          <a:custGeom>
            <a:avLst/>
            <a:gdLst/>
            <a:ahLst/>
            <a:cxnLst/>
            <a:rect l="l" t="t" r="r" b="b"/>
            <a:pathLst>
              <a:path w="377825" h="71754">
                <a:moveTo>
                  <a:pt x="176790" y="0"/>
                </a:moveTo>
                <a:lnTo>
                  <a:pt x="156880" y="0"/>
                </a:lnTo>
                <a:lnTo>
                  <a:pt x="156880" y="71234"/>
                </a:lnTo>
                <a:lnTo>
                  <a:pt x="176790" y="71234"/>
                </a:lnTo>
                <a:lnTo>
                  <a:pt x="176790" y="0"/>
                </a:lnTo>
                <a:close/>
              </a:path>
              <a:path w="377825" h="71754">
                <a:moveTo>
                  <a:pt x="35777" y="0"/>
                </a:moveTo>
                <a:lnTo>
                  <a:pt x="0" y="0"/>
                </a:lnTo>
                <a:lnTo>
                  <a:pt x="0" y="71234"/>
                </a:lnTo>
                <a:lnTo>
                  <a:pt x="20058" y="71234"/>
                </a:lnTo>
                <a:lnTo>
                  <a:pt x="20058" y="15845"/>
                </a:lnTo>
                <a:lnTo>
                  <a:pt x="68049" y="15845"/>
                </a:lnTo>
                <a:lnTo>
                  <a:pt x="67900" y="15025"/>
                </a:lnTo>
                <a:lnTo>
                  <a:pt x="59877" y="5395"/>
                </a:lnTo>
                <a:lnTo>
                  <a:pt x="48599" y="1028"/>
                </a:lnTo>
                <a:lnTo>
                  <a:pt x="35777" y="0"/>
                </a:lnTo>
                <a:close/>
              </a:path>
              <a:path w="377825" h="71754">
                <a:moveTo>
                  <a:pt x="68049" y="15845"/>
                </a:moveTo>
                <a:lnTo>
                  <a:pt x="20058" y="15845"/>
                </a:lnTo>
                <a:lnTo>
                  <a:pt x="35777" y="15996"/>
                </a:lnTo>
                <a:lnTo>
                  <a:pt x="40866" y="15996"/>
                </a:lnTo>
                <a:lnTo>
                  <a:pt x="44458" y="17204"/>
                </a:lnTo>
                <a:lnTo>
                  <a:pt x="50147" y="23241"/>
                </a:lnTo>
                <a:lnTo>
                  <a:pt x="51494" y="28825"/>
                </a:lnTo>
                <a:lnTo>
                  <a:pt x="51494" y="71234"/>
                </a:lnTo>
                <a:lnTo>
                  <a:pt x="70954" y="71234"/>
                </a:lnTo>
                <a:lnTo>
                  <a:pt x="70954" y="31843"/>
                </a:lnTo>
                <a:lnTo>
                  <a:pt x="68049" y="15845"/>
                </a:lnTo>
                <a:close/>
              </a:path>
              <a:path w="377825" h="71754">
                <a:moveTo>
                  <a:pt x="216908" y="0"/>
                </a:moveTo>
                <a:lnTo>
                  <a:pt x="188915" y="0"/>
                </a:lnTo>
                <a:lnTo>
                  <a:pt x="188915" y="71234"/>
                </a:lnTo>
                <a:lnTo>
                  <a:pt x="221399" y="71234"/>
                </a:lnTo>
                <a:lnTo>
                  <a:pt x="232312" y="70684"/>
                </a:lnTo>
                <a:lnTo>
                  <a:pt x="253738" y="56142"/>
                </a:lnTo>
                <a:lnTo>
                  <a:pt x="208824" y="56142"/>
                </a:lnTo>
                <a:lnTo>
                  <a:pt x="208824" y="15544"/>
                </a:lnTo>
                <a:lnTo>
                  <a:pt x="252991" y="15544"/>
                </a:lnTo>
                <a:lnTo>
                  <a:pt x="250888" y="11922"/>
                </a:lnTo>
                <a:lnTo>
                  <a:pt x="244737" y="5857"/>
                </a:lnTo>
                <a:lnTo>
                  <a:pt x="237154" y="2225"/>
                </a:lnTo>
                <a:lnTo>
                  <a:pt x="227943" y="462"/>
                </a:lnTo>
                <a:lnTo>
                  <a:pt x="216908" y="0"/>
                </a:lnTo>
                <a:close/>
              </a:path>
              <a:path w="377825" h="71754">
                <a:moveTo>
                  <a:pt x="252991" y="15544"/>
                </a:moveTo>
                <a:lnTo>
                  <a:pt x="217356" y="15544"/>
                </a:lnTo>
                <a:lnTo>
                  <a:pt x="225803" y="16646"/>
                </a:lnTo>
                <a:lnTo>
                  <a:pt x="232270" y="20166"/>
                </a:lnTo>
                <a:lnTo>
                  <a:pt x="236408" y="26432"/>
                </a:lnTo>
                <a:lnTo>
                  <a:pt x="237865" y="35768"/>
                </a:lnTo>
                <a:lnTo>
                  <a:pt x="236408" y="45127"/>
                </a:lnTo>
                <a:lnTo>
                  <a:pt x="232270" y="51445"/>
                </a:lnTo>
                <a:lnTo>
                  <a:pt x="225803" y="55018"/>
                </a:lnTo>
                <a:lnTo>
                  <a:pt x="217356" y="56142"/>
                </a:lnTo>
                <a:lnTo>
                  <a:pt x="253738" y="56142"/>
                </a:lnTo>
                <a:lnTo>
                  <a:pt x="255436" y="51576"/>
                </a:lnTo>
                <a:lnTo>
                  <a:pt x="256837" y="44431"/>
                </a:lnTo>
                <a:lnTo>
                  <a:pt x="257326" y="36522"/>
                </a:lnTo>
                <a:lnTo>
                  <a:pt x="256909" y="29198"/>
                </a:lnTo>
                <a:lnTo>
                  <a:pt x="255679" y="22524"/>
                </a:lnTo>
                <a:lnTo>
                  <a:pt x="253631" y="16646"/>
                </a:lnTo>
                <a:lnTo>
                  <a:pt x="252991" y="15544"/>
                </a:lnTo>
                <a:close/>
              </a:path>
              <a:path w="377825" h="71754">
                <a:moveTo>
                  <a:pt x="95505" y="0"/>
                </a:moveTo>
                <a:lnTo>
                  <a:pt x="73949" y="0"/>
                </a:lnTo>
                <a:lnTo>
                  <a:pt x="96702" y="71234"/>
                </a:lnTo>
                <a:lnTo>
                  <a:pt x="125444" y="71234"/>
                </a:lnTo>
                <a:lnTo>
                  <a:pt x="130230" y="56443"/>
                </a:lnTo>
                <a:lnTo>
                  <a:pt x="111522" y="56443"/>
                </a:lnTo>
                <a:lnTo>
                  <a:pt x="95505" y="0"/>
                </a:lnTo>
                <a:close/>
              </a:path>
              <a:path w="377825" h="71754">
                <a:moveTo>
                  <a:pt x="148497" y="0"/>
                </a:moveTo>
                <a:lnTo>
                  <a:pt x="128139" y="0"/>
                </a:lnTo>
                <a:lnTo>
                  <a:pt x="111522" y="56443"/>
                </a:lnTo>
                <a:lnTo>
                  <a:pt x="130230" y="56443"/>
                </a:lnTo>
                <a:lnTo>
                  <a:pt x="148497" y="0"/>
                </a:lnTo>
                <a:close/>
              </a:path>
              <a:path w="377825" h="71754">
                <a:moveTo>
                  <a:pt x="286665" y="0"/>
                </a:moveTo>
                <a:lnTo>
                  <a:pt x="266607" y="0"/>
                </a:lnTo>
                <a:lnTo>
                  <a:pt x="266607" y="71234"/>
                </a:lnTo>
                <a:lnTo>
                  <a:pt x="286665" y="71234"/>
                </a:lnTo>
                <a:lnTo>
                  <a:pt x="286665" y="0"/>
                </a:lnTo>
                <a:close/>
              </a:path>
              <a:path w="377825" h="71754">
                <a:moveTo>
                  <a:pt x="349238" y="149"/>
                </a:moveTo>
                <a:lnTo>
                  <a:pt x="322592" y="149"/>
                </a:lnTo>
                <a:lnTo>
                  <a:pt x="294749" y="71234"/>
                </a:lnTo>
                <a:lnTo>
                  <a:pt x="314359" y="71234"/>
                </a:lnTo>
                <a:lnTo>
                  <a:pt x="318850" y="58708"/>
                </a:lnTo>
                <a:lnTo>
                  <a:pt x="372299" y="58708"/>
                </a:lnTo>
                <a:lnTo>
                  <a:pt x="367425" y="46332"/>
                </a:lnTo>
                <a:lnTo>
                  <a:pt x="323042" y="46332"/>
                </a:lnTo>
                <a:lnTo>
                  <a:pt x="335466" y="13129"/>
                </a:lnTo>
                <a:lnTo>
                  <a:pt x="354349" y="13129"/>
                </a:lnTo>
                <a:lnTo>
                  <a:pt x="349238" y="149"/>
                </a:lnTo>
                <a:close/>
              </a:path>
              <a:path w="377825" h="71754">
                <a:moveTo>
                  <a:pt x="372299" y="58708"/>
                </a:moveTo>
                <a:lnTo>
                  <a:pt x="351783" y="58708"/>
                </a:lnTo>
                <a:lnTo>
                  <a:pt x="355974" y="71234"/>
                </a:lnTo>
                <a:lnTo>
                  <a:pt x="377231" y="71234"/>
                </a:lnTo>
                <a:lnTo>
                  <a:pt x="372299" y="58708"/>
                </a:lnTo>
                <a:close/>
              </a:path>
              <a:path w="377825" h="71754">
                <a:moveTo>
                  <a:pt x="354349" y="13129"/>
                </a:moveTo>
                <a:lnTo>
                  <a:pt x="335466" y="13129"/>
                </a:lnTo>
                <a:lnTo>
                  <a:pt x="347592" y="46332"/>
                </a:lnTo>
                <a:lnTo>
                  <a:pt x="367425" y="46332"/>
                </a:lnTo>
                <a:lnTo>
                  <a:pt x="354349" y="13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53705" y="5866413"/>
            <a:ext cx="162289" cy="107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9467" y="2302636"/>
            <a:ext cx="1523365" cy="605790"/>
          </a:xfrm>
          <a:custGeom>
            <a:avLst/>
            <a:gdLst/>
            <a:ahLst/>
            <a:cxnLst/>
            <a:rect l="l" t="t" r="r" b="b"/>
            <a:pathLst>
              <a:path w="1523364" h="605789">
                <a:moveTo>
                  <a:pt x="1409226" y="35626"/>
                </a:moveTo>
                <a:lnTo>
                  <a:pt x="0" y="569781"/>
                </a:lnTo>
                <a:lnTo>
                  <a:pt x="13503" y="605407"/>
                </a:lnTo>
                <a:lnTo>
                  <a:pt x="1422730" y="71253"/>
                </a:lnTo>
                <a:lnTo>
                  <a:pt x="1409226" y="35626"/>
                </a:lnTo>
                <a:close/>
              </a:path>
              <a:path w="1523364" h="605789">
                <a:moveTo>
                  <a:pt x="1508154" y="28874"/>
                </a:moveTo>
                <a:lnTo>
                  <a:pt x="1427040" y="28874"/>
                </a:lnTo>
                <a:lnTo>
                  <a:pt x="1440544" y="64500"/>
                </a:lnTo>
                <a:lnTo>
                  <a:pt x="1422730" y="71253"/>
                </a:lnTo>
                <a:lnTo>
                  <a:pt x="1436234" y="106879"/>
                </a:lnTo>
                <a:lnTo>
                  <a:pt x="1508154" y="28874"/>
                </a:lnTo>
                <a:close/>
              </a:path>
              <a:path w="1523364" h="605789">
                <a:moveTo>
                  <a:pt x="1427040" y="28874"/>
                </a:moveTo>
                <a:lnTo>
                  <a:pt x="1409226" y="35626"/>
                </a:lnTo>
                <a:lnTo>
                  <a:pt x="1422730" y="71253"/>
                </a:lnTo>
                <a:lnTo>
                  <a:pt x="1440544" y="64500"/>
                </a:lnTo>
                <a:lnTo>
                  <a:pt x="1427040" y="28874"/>
                </a:lnTo>
                <a:close/>
              </a:path>
              <a:path w="1523364" h="605789">
                <a:moveTo>
                  <a:pt x="1395722" y="0"/>
                </a:moveTo>
                <a:lnTo>
                  <a:pt x="1409226" y="35626"/>
                </a:lnTo>
                <a:lnTo>
                  <a:pt x="1427040" y="28874"/>
                </a:lnTo>
                <a:lnTo>
                  <a:pt x="1508154" y="28874"/>
                </a:lnTo>
                <a:lnTo>
                  <a:pt x="1522858" y="12927"/>
                </a:lnTo>
                <a:lnTo>
                  <a:pt x="1395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5775" y="636523"/>
            <a:ext cx="7461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SPATIAL </a:t>
            </a:r>
            <a:r>
              <a:rPr spc="-5" dirty="0"/>
              <a:t>PES: PARTITIONED</a:t>
            </a:r>
            <a:r>
              <a:rPr spc="-25" dirty="0"/>
              <a:t> </a:t>
            </a:r>
            <a:r>
              <a:rPr spc="-5" dirty="0"/>
              <a:t>INPUTS</a:t>
            </a:r>
          </a:p>
        </p:txBody>
      </p:sp>
      <p:sp>
        <p:nvSpPr>
          <p:cNvPr id="7" name="object 7"/>
          <p:cNvSpPr/>
          <p:nvPr/>
        </p:nvSpPr>
        <p:spPr>
          <a:xfrm>
            <a:off x="1737360" y="1249680"/>
            <a:ext cx="2356104" cy="972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1135" y="1283208"/>
            <a:ext cx="1368552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3081" y="1277072"/>
            <a:ext cx="2263140" cy="879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ts val="2630"/>
              </a:lnSpc>
              <a:spcBef>
                <a:spcPts val="740"/>
              </a:spcBef>
            </a:pPr>
            <a:r>
              <a:rPr lang="en-US" spc="-30" dirty="0">
                <a:latin typeface="Trebuchet MS"/>
                <a:cs typeface="Trebuchet MS"/>
              </a:rPr>
              <a:t>L0</a:t>
            </a:r>
            <a:endParaRPr lang="en-US" dirty="0">
              <a:latin typeface="Trebuchet MS"/>
              <a:cs typeface="Trebuchet MS"/>
            </a:endParaRPr>
          </a:p>
          <a:p>
            <a:pPr marL="1270" algn="ctr">
              <a:lnSpc>
                <a:spcPts val="2630"/>
              </a:lnSpc>
            </a:pPr>
            <a:r>
              <a:rPr lang="en-US" spc="-20" dirty="0">
                <a:latin typeface="Trebuchet MS"/>
                <a:cs typeface="Trebuchet MS"/>
              </a:rPr>
              <a:t>Weights</a:t>
            </a:r>
            <a:endParaRPr lang="en-US" dirty="0">
              <a:latin typeface="Trebuchet MS"/>
              <a:cs typeface="Trebuchet MS"/>
            </a:endParaRPr>
          </a:p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783081" y="1277072"/>
            <a:ext cx="2263140" cy="879475"/>
          </a:xfrm>
          <a:custGeom>
            <a:avLst/>
            <a:gdLst/>
            <a:ahLst/>
            <a:cxnLst/>
            <a:rect l="l" t="t" r="r" b="b"/>
            <a:pathLst>
              <a:path w="2263140" h="879475">
                <a:moveTo>
                  <a:pt x="0" y="0"/>
                </a:moveTo>
                <a:lnTo>
                  <a:pt x="2263140" y="0"/>
                </a:lnTo>
                <a:lnTo>
                  <a:pt x="2263140" y="879376"/>
                </a:lnTo>
                <a:lnTo>
                  <a:pt x="0" y="87937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7360" y="2426207"/>
            <a:ext cx="2356104" cy="9662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34767" y="2456688"/>
            <a:ext cx="1161287" cy="990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83080" y="2453661"/>
            <a:ext cx="2263140" cy="8731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83079" y="2453661"/>
            <a:ext cx="2263140" cy="873760"/>
          </a:xfrm>
          <a:prstGeom prst="rect">
            <a:avLst/>
          </a:prstGeom>
          <a:ln w="9525">
            <a:solidFill>
              <a:srgbClr val="006FC5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algn="ctr">
              <a:lnSpc>
                <a:spcPts val="2615"/>
              </a:lnSpc>
              <a:spcBef>
                <a:spcPts val="750"/>
              </a:spcBef>
            </a:pPr>
            <a:r>
              <a:rPr sz="2200" spc="-30" dirty="0">
                <a:latin typeface="Trebuchet MS"/>
                <a:cs typeface="Trebuchet MS"/>
              </a:rPr>
              <a:t>L0</a:t>
            </a:r>
            <a:endParaRPr sz="2200">
              <a:latin typeface="Trebuchet MS"/>
              <a:cs typeface="Trebuchet MS"/>
            </a:endParaRPr>
          </a:p>
          <a:p>
            <a:pPr marL="1270" algn="ctr">
              <a:lnSpc>
                <a:spcPts val="2615"/>
              </a:lnSpc>
            </a:pPr>
            <a:r>
              <a:rPr sz="2200" spc="-20" dirty="0">
                <a:latin typeface="Trebuchet MS"/>
                <a:cs typeface="Trebuchet MS"/>
              </a:rPr>
              <a:t>Inputs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37360" y="3596640"/>
            <a:ext cx="2356104" cy="966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5039" y="3627120"/>
            <a:ext cx="1377696" cy="990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3080" y="3624013"/>
            <a:ext cx="2263140" cy="8731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83079" y="3624013"/>
            <a:ext cx="2263140" cy="873760"/>
          </a:xfrm>
          <a:prstGeom prst="rect">
            <a:avLst/>
          </a:prstGeom>
          <a:ln w="9525">
            <a:solidFill>
              <a:srgbClr val="00744F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algn="ctr">
              <a:lnSpc>
                <a:spcPts val="2615"/>
              </a:lnSpc>
              <a:spcBef>
                <a:spcPts val="750"/>
              </a:spcBef>
            </a:pPr>
            <a:r>
              <a:rPr sz="2200" spc="-30" dirty="0">
                <a:latin typeface="Trebuchet MS"/>
                <a:cs typeface="Trebuchet MS"/>
              </a:rPr>
              <a:t>L0</a:t>
            </a:r>
            <a:endParaRPr sz="2200">
              <a:latin typeface="Trebuchet MS"/>
              <a:cs typeface="Trebuchet MS"/>
            </a:endParaRPr>
          </a:p>
          <a:p>
            <a:pPr marL="1905" algn="ctr">
              <a:lnSpc>
                <a:spcPts val="2615"/>
              </a:lnSpc>
            </a:pPr>
            <a:r>
              <a:rPr sz="2200" spc="-25" dirty="0">
                <a:latin typeface="Trebuchet MS"/>
                <a:cs typeface="Trebuchet MS"/>
              </a:rPr>
              <a:t>Outputs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46220" y="2612066"/>
            <a:ext cx="1669414" cy="1449070"/>
          </a:xfrm>
          <a:custGeom>
            <a:avLst/>
            <a:gdLst/>
            <a:ahLst/>
            <a:cxnLst/>
            <a:rect l="l" t="t" r="r" b="b"/>
            <a:pathLst>
              <a:path w="1669414" h="1449070">
                <a:moveTo>
                  <a:pt x="49015" y="1330501"/>
                </a:moveTo>
                <a:lnTo>
                  <a:pt x="0" y="1448518"/>
                </a:lnTo>
                <a:lnTo>
                  <a:pt x="123822" y="1416919"/>
                </a:lnTo>
                <a:lnTo>
                  <a:pt x="109679" y="1400581"/>
                </a:lnTo>
                <a:lnTo>
                  <a:pt x="84484" y="1400581"/>
                </a:lnTo>
                <a:lnTo>
                  <a:pt x="59549" y="1371775"/>
                </a:lnTo>
                <a:lnTo>
                  <a:pt x="73951" y="1359307"/>
                </a:lnTo>
                <a:lnTo>
                  <a:pt x="49015" y="1330501"/>
                </a:lnTo>
                <a:close/>
              </a:path>
              <a:path w="1669414" h="1449070">
                <a:moveTo>
                  <a:pt x="73951" y="1359307"/>
                </a:moveTo>
                <a:lnTo>
                  <a:pt x="59549" y="1371775"/>
                </a:lnTo>
                <a:lnTo>
                  <a:pt x="84484" y="1400581"/>
                </a:lnTo>
                <a:lnTo>
                  <a:pt x="98886" y="1388113"/>
                </a:lnTo>
                <a:lnTo>
                  <a:pt x="73951" y="1359307"/>
                </a:lnTo>
                <a:close/>
              </a:path>
              <a:path w="1669414" h="1449070">
                <a:moveTo>
                  <a:pt x="98886" y="1388113"/>
                </a:moveTo>
                <a:lnTo>
                  <a:pt x="84484" y="1400581"/>
                </a:lnTo>
                <a:lnTo>
                  <a:pt x="109679" y="1400581"/>
                </a:lnTo>
                <a:lnTo>
                  <a:pt x="98886" y="1388113"/>
                </a:lnTo>
                <a:close/>
              </a:path>
              <a:path w="1669414" h="1449070">
                <a:moveTo>
                  <a:pt x="1644244" y="0"/>
                </a:moveTo>
                <a:lnTo>
                  <a:pt x="73951" y="1359307"/>
                </a:lnTo>
                <a:lnTo>
                  <a:pt x="98886" y="1388113"/>
                </a:lnTo>
                <a:lnTo>
                  <a:pt x="1669181" y="28807"/>
                </a:lnTo>
                <a:lnTo>
                  <a:pt x="1644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16879" y="1850135"/>
            <a:ext cx="1051559" cy="9723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62325" y="1875876"/>
            <a:ext cx="960122" cy="879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62325" y="1875876"/>
            <a:ext cx="960119" cy="879475"/>
          </a:xfrm>
          <a:custGeom>
            <a:avLst/>
            <a:gdLst/>
            <a:ahLst/>
            <a:cxnLst/>
            <a:rect l="l" t="t" r="r" b="b"/>
            <a:pathLst>
              <a:path w="960120" h="879475">
                <a:moveTo>
                  <a:pt x="0" y="439688"/>
                </a:moveTo>
                <a:lnTo>
                  <a:pt x="2478" y="394732"/>
                </a:lnTo>
                <a:lnTo>
                  <a:pt x="9753" y="351075"/>
                </a:lnTo>
                <a:lnTo>
                  <a:pt x="21582" y="308938"/>
                </a:lnTo>
                <a:lnTo>
                  <a:pt x="37725" y="268541"/>
                </a:lnTo>
                <a:lnTo>
                  <a:pt x="57940" y="230106"/>
                </a:lnTo>
                <a:lnTo>
                  <a:pt x="81986" y="193854"/>
                </a:lnTo>
                <a:lnTo>
                  <a:pt x="109622" y="160005"/>
                </a:lnTo>
                <a:lnTo>
                  <a:pt x="140606" y="128781"/>
                </a:lnTo>
                <a:lnTo>
                  <a:pt x="174697" y="100403"/>
                </a:lnTo>
                <a:lnTo>
                  <a:pt x="211654" y="75091"/>
                </a:lnTo>
                <a:lnTo>
                  <a:pt x="251235" y="53067"/>
                </a:lnTo>
                <a:lnTo>
                  <a:pt x="293199" y="34552"/>
                </a:lnTo>
                <a:lnTo>
                  <a:pt x="337305" y="19767"/>
                </a:lnTo>
                <a:lnTo>
                  <a:pt x="383311" y="8932"/>
                </a:lnTo>
                <a:lnTo>
                  <a:pt x="430977" y="2270"/>
                </a:lnTo>
                <a:lnTo>
                  <a:pt x="480061" y="0"/>
                </a:lnTo>
                <a:lnTo>
                  <a:pt x="529144" y="2270"/>
                </a:lnTo>
                <a:lnTo>
                  <a:pt x="576810" y="8932"/>
                </a:lnTo>
                <a:lnTo>
                  <a:pt x="622816" y="19767"/>
                </a:lnTo>
                <a:lnTo>
                  <a:pt x="666922" y="34552"/>
                </a:lnTo>
                <a:lnTo>
                  <a:pt x="708886" y="53067"/>
                </a:lnTo>
                <a:lnTo>
                  <a:pt x="748467" y="75091"/>
                </a:lnTo>
                <a:lnTo>
                  <a:pt x="785424" y="100403"/>
                </a:lnTo>
                <a:lnTo>
                  <a:pt x="819515" y="128781"/>
                </a:lnTo>
                <a:lnTo>
                  <a:pt x="850499" y="160005"/>
                </a:lnTo>
                <a:lnTo>
                  <a:pt x="878135" y="193854"/>
                </a:lnTo>
                <a:lnTo>
                  <a:pt x="902181" y="230106"/>
                </a:lnTo>
                <a:lnTo>
                  <a:pt x="922396" y="268541"/>
                </a:lnTo>
                <a:lnTo>
                  <a:pt x="938539" y="308938"/>
                </a:lnTo>
                <a:lnTo>
                  <a:pt x="950368" y="351075"/>
                </a:lnTo>
                <a:lnTo>
                  <a:pt x="957643" y="394732"/>
                </a:lnTo>
                <a:lnTo>
                  <a:pt x="960122" y="439688"/>
                </a:lnTo>
                <a:lnTo>
                  <a:pt x="957643" y="484643"/>
                </a:lnTo>
                <a:lnTo>
                  <a:pt x="950368" y="528300"/>
                </a:lnTo>
                <a:lnTo>
                  <a:pt x="938539" y="570437"/>
                </a:lnTo>
                <a:lnTo>
                  <a:pt x="922396" y="610834"/>
                </a:lnTo>
                <a:lnTo>
                  <a:pt x="902181" y="649269"/>
                </a:lnTo>
                <a:lnTo>
                  <a:pt x="878135" y="685521"/>
                </a:lnTo>
                <a:lnTo>
                  <a:pt x="850499" y="719370"/>
                </a:lnTo>
                <a:lnTo>
                  <a:pt x="819515" y="750594"/>
                </a:lnTo>
                <a:lnTo>
                  <a:pt x="785424" y="778972"/>
                </a:lnTo>
                <a:lnTo>
                  <a:pt x="748467" y="804284"/>
                </a:lnTo>
                <a:lnTo>
                  <a:pt x="708886" y="826308"/>
                </a:lnTo>
                <a:lnTo>
                  <a:pt x="666922" y="844823"/>
                </a:lnTo>
                <a:lnTo>
                  <a:pt x="622816" y="859608"/>
                </a:lnTo>
                <a:lnTo>
                  <a:pt x="576810" y="870443"/>
                </a:lnTo>
                <a:lnTo>
                  <a:pt x="529144" y="877105"/>
                </a:lnTo>
                <a:lnTo>
                  <a:pt x="480061" y="879376"/>
                </a:lnTo>
                <a:lnTo>
                  <a:pt x="430977" y="877105"/>
                </a:lnTo>
                <a:lnTo>
                  <a:pt x="383311" y="870443"/>
                </a:lnTo>
                <a:lnTo>
                  <a:pt x="337305" y="859608"/>
                </a:lnTo>
                <a:lnTo>
                  <a:pt x="293199" y="844823"/>
                </a:lnTo>
                <a:lnTo>
                  <a:pt x="251235" y="826308"/>
                </a:lnTo>
                <a:lnTo>
                  <a:pt x="211654" y="804284"/>
                </a:lnTo>
                <a:lnTo>
                  <a:pt x="174697" y="778972"/>
                </a:lnTo>
                <a:lnTo>
                  <a:pt x="140606" y="750594"/>
                </a:lnTo>
                <a:lnTo>
                  <a:pt x="109622" y="719370"/>
                </a:lnTo>
                <a:lnTo>
                  <a:pt x="81986" y="685521"/>
                </a:lnTo>
                <a:lnTo>
                  <a:pt x="57940" y="649269"/>
                </a:lnTo>
                <a:lnTo>
                  <a:pt x="37725" y="610834"/>
                </a:lnTo>
                <a:lnTo>
                  <a:pt x="21582" y="570437"/>
                </a:lnTo>
                <a:lnTo>
                  <a:pt x="9753" y="528300"/>
                </a:lnTo>
                <a:lnTo>
                  <a:pt x="2478" y="484643"/>
                </a:lnTo>
                <a:lnTo>
                  <a:pt x="0" y="4396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86018" y="2196084"/>
            <a:ext cx="312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rebuchet MS"/>
                <a:cs typeface="Trebuchet MS"/>
              </a:rPr>
              <a:t>P</a:t>
            </a:r>
            <a:r>
              <a:rPr sz="1400" dirty="0">
                <a:latin typeface="Trebuchet MS"/>
                <a:cs typeface="Trebuchet MS"/>
              </a:rPr>
              <a:t>E0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42959" y="1697992"/>
            <a:ext cx="1660525" cy="343535"/>
          </a:xfrm>
          <a:custGeom>
            <a:avLst/>
            <a:gdLst/>
            <a:ahLst/>
            <a:cxnLst/>
            <a:rect l="l" t="t" r="r" b="b"/>
            <a:pathLst>
              <a:path w="1660525" h="343535">
                <a:moveTo>
                  <a:pt x="1544099" y="305865"/>
                </a:moveTo>
                <a:lnTo>
                  <a:pt x="1537576" y="343402"/>
                </a:lnTo>
                <a:lnTo>
                  <a:pt x="1651772" y="309126"/>
                </a:lnTo>
                <a:lnTo>
                  <a:pt x="1562868" y="309126"/>
                </a:lnTo>
                <a:lnTo>
                  <a:pt x="1544099" y="305865"/>
                </a:lnTo>
                <a:close/>
              </a:path>
              <a:path w="1660525" h="343535">
                <a:moveTo>
                  <a:pt x="1550622" y="268327"/>
                </a:moveTo>
                <a:lnTo>
                  <a:pt x="1544099" y="305865"/>
                </a:lnTo>
                <a:lnTo>
                  <a:pt x="1562868" y="309126"/>
                </a:lnTo>
                <a:lnTo>
                  <a:pt x="1569391" y="271589"/>
                </a:lnTo>
                <a:lnTo>
                  <a:pt x="1550622" y="268327"/>
                </a:lnTo>
                <a:close/>
              </a:path>
              <a:path w="1660525" h="343535">
                <a:moveTo>
                  <a:pt x="1557145" y="230789"/>
                </a:moveTo>
                <a:lnTo>
                  <a:pt x="1550622" y="268327"/>
                </a:lnTo>
                <a:lnTo>
                  <a:pt x="1569391" y="271589"/>
                </a:lnTo>
                <a:lnTo>
                  <a:pt x="1562868" y="309126"/>
                </a:lnTo>
                <a:lnTo>
                  <a:pt x="1651772" y="309126"/>
                </a:lnTo>
                <a:lnTo>
                  <a:pt x="1659972" y="306665"/>
                </a:lnTo>
                <a:lnTo>
                  <a:pt x="1557145" y="230789"/>
                </a:lnTo>
                <a:close/>
              </a:path>
              <a:path w="1660525" h="343535">
                <a:moveTo>
                  <a:pt x="6522" y="0"/>
                </a:moveTo>
                <a:lnTo>
                  <a:pt x="0" y="37537"/>
                </a:lnTo>
                <a:lnTo>
                  <a:pt x="1544099" y="305865"/>
                </a:lnTo>
                <a:lnTo>
                  <a:pt x="1550622" y="268327"/>
                </a:lnTo>
                <a:lnTo>
                  <a:pt x="6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42480" y="1310132"/>
            <a:ext cx="777875" cy="2217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onsolas"/>
                <a:cs typeface="Consolas"/>
              </a:rPr>
              <a:t>PE0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[0]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[0]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50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[1]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[1]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[2]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[2]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&lt;&lt;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latin typeface="Consolas"/>
                <a:cs typeface="Consolas"/>
              </a:rPr>
              <a:t>[0]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19522" y="3772916"/>
            <a:ext cx="1301115" cy="230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530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[0]</a:t>
            </a:r>
            <a:endParaRPr sz="1800">
              <a:latin typeface="Consolas"/>
              <a:cs typeface="Consolas"/>
            </a:endParaRPr>
          </a:p>
          <a:p>
            <a:pPr marL="535305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[1]</a:t>
            </a:r>
            <a:endParaRPr sz="1800">
              <a:latin typeface="Consolas"/>
              <a:cs typeface="Consolas"/>
            </a:endParaRPr>
          </a:p>
          <a:p>
            <a:pPr marL="535305">
              <a:lnSpc>
                <a:spcPts val="2125"/>
              </a:lnSpc>
              <a:spcBef>
                <a:spcPts val="50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[1]</a:t>
            </a:r>
            <a:endParaRPr sz="1800">
              <a:latin typeface="Consolas"/>
              <a:cs typeface="Consolas"/>
            </a:endParaRPr>
          </a:p>
          <a:p>
            <a:pPr marL="535305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[2]</a:t>
            </a:r>
            <a:endParaRPr sz="1800">
              <a:latin typeface="Consolas"/>
              <a:cs typeface="Consolas"/>
            </a:endParaRPr>
          </a:p>
          <a:p>
            <a:pPr marL="535305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[2]</a:t>
            </a:r>
            <a:endParaRPr sz="1800">
              <a:latin typeface="Consolas"/>
              <a:cs typeface="Consolas"/>
            </a:endParaRPr>
          </a:p>
          <a:p>
            <a:pPr marL="535305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[3]</a:t>
            </a:r>
            <a:endParaRPr sz="1800">
              <a:latin typeface="Consolas"/>
              <a:cs typeface="Consolas"/>
            </a:endParaRPr>
          </a:p>
          <a:p>
            <a:pPr marL="535305">
              <a:lnSpc>
                <a:spcPct val="100000"/>
              </a:lnSpc>
              <a:spcBef>
                <a:spcPts val="50"/>
              </a:spcBef>
            </a:pPr>
            <a:r>
              <a:rPr sz="1800" spc="-5" dirty="0">
                <a:latin typeface="Consolas"/>
                <a:cs typeface="Consolas"/>
              </a:rPr>
              <a:t>&lt;&lt;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latin typeface="Consolas"/>
                <a:cs typeface="Consolas"/>
              </a:rPr>
              <a:t>[1]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400" spc="15" dirty="0">
                <a:latin typeface="Arial"/>
                <a:cs typeface="Arial"/>
              </a:rPr>
              <a:t>Assuming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S=3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39527" y="2872395"/>
            <a:ext cx="1566545" cy="616585"/>
          </a:xfrm>
          <a:custGeom>
            <a:avLst/>
            <a:gdLst/>
            <a:ahLst/>
            <a:cxnLst/>
            <a:rect l="l" t="t" r="r" b="b"/>
            <a:pathLst>
              <a:path w="1566545" h="616585">
                <a:moveTo>
                  <a:pt x="1452364" y="580688"/>
                </a:moveTo>
                <a:lnTo>
                  <a:pt x="1438978" y="616360"/>
                </a:lnTo>
                <a:lnTo>
                  <a:pt x="1566071" y="603011"/>
                </a:lnTo>
                <a:lnTo>
                  <a:pt x="1551564" y="587381"/>
                </a:lnTo>
                <a:lnTo>
                  <a:pt x="1470198" y="587381"/>
                </a:lnTo>
                <a:lnTo>
                  <a:pt x="1452364" y="580688"/>
                </a:lnTo>
                <a:close/>
              </a:path>
              <a:path w="1566545" h="616585">
                <a:moveTo>
                  <a:pt x="1465749" y="545018"/>
                </a:moveTo>
                <a:lnTo>
                  <a:pt x="1452364" y="580688"/>
                </a:lnTo>
                <a:lnTo>
                  <a:pt x="1470198" y="587381"/>
                </a:lnTo>
                <a:lnTo>
                  <a:pt x="1483584" y="551710"/>
                </a:lnTo>
                <a:lnTo>
                  <a:pt x="1465749" y="545018"/>
                </a:lnTo>
                <a:close/>
              </a:path>
              <a:path w="1566545" h="616585">
                <a:moveTo>
                  <a:pt x="1479135" y="509346"/>
                </a:moveTo>
                <a:lnTo>
                  <a:pt x="1465749" y="545018"/>
                </a:lnTo>
                <a:lnTo>
                  <a:pt x="1483584" y="551710"/>
                </a:lnTo>
                <a:lnTo>
                  <a:pt x="1470198" y="587381"/>
                </a:lnTo>
                <a:lnTo>
                  <a:pt x="1551564" y="587381"/>
                </a:lnTo>
                <a:lnTo>
                  <a:pt x="1479135" y="509346"/>
                </a:lnTo>
                <a:close/>
              </a:path>
              <a:path w="1566545" h="616585">
                <a:moveTo>
                  <a:pt x="13385" y="0"/>
                </a:moveTo>
                <a:lnTo>
                  <a:pt x="0" y="35670"/>
                </a:lnTo>
                <a:lnTo>
                  <a:pt x="1452364" y="580688"/>
                </a:lnTo>
                <a:lnTo>
                  <a:pt x="1465749" y="545018"/>
                </a:lnTo>
                <a:lnTo>
                  <a:pt x="133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46220" y="3767507"/>
            <a:ext cx="1703070" cy="331470"/>
          </a:xfrm>
          <a:custGeom>
            <a:avLst/>
            <a:gdLst/>
            <a:ahLst/>
            <a:cxnLst/>
            <a:rect l="l" t="t" r="r" b="b"/>
            <a:pathLst>
              <a:path w="1703070" h="331470">
                <a:moveTo>
                  <a:pt x="103738" y="218451"/>
                </a:moveTo>
                <a:lnTo>
                  <a:pt x="0" y="293077"/>
                </a:lnTo>
                <a:lnTo>
                  <a:pt x="121944" y="331292"/>
                </a:lnTo>
                <a:lnTo>
                  <a:pt x="116365" y="296713"/>
                </a:lnTo>
                <a:lnTo>
                  <a:pt x="97067" y="296713"/>
                </a:lnTo>
                <a:lnTo>
                  <a:pt x="90999" y="259100"/>
                </a:lnTo>
                <a:lnTo>
                  <a:pt x="109807" y="256065"/>
                </a:lnTo>
                <a:lnTo>
                  <a:pt x="103738" y="218451"/>
                </a:lnTo>
                <a:close/>
              </a:path>
              <a:path w="1703070" h="331470">
                <a:moveTo>
                  <a:pt x="109807" y="256065"/>
                </a:moveTo>
                <a:lnTo>
                  <a:pt x="90999" y="259100"/>
                </a:lnTo>
                <a:lnTo>
                  <a:pt x="97067" y="296713"/>
                </a:lnTo>
                <a:lnTo>
                  <a:pt x="115875" y="293679"/>
                </a:lnTo>
                <a:lnTo>
                  <a:pt x="109807" y="256065"/>
                </a:lnTo>
                <a:close/>
              </a:path>
              <a:path w="1703070" h="331470">
                <a:moveTo>
                  <a:pt x="115875" y="293679"/>
                </a:moveTo>
                <a:lnTo>
                  <a:pt x="97067" y="296713"/>
                </a:lnTo>
                <a:lnTo>
                  <a:pt x="116365" y="296713"/>
                </a:lnTo>
                <a:lnTo>
                  <a:pt x="115875" y="293679"/>
                </a:lnTo>
                <a:close/>
              </a:path>
              <a:path w="1703070" h="331470">
                <a:moveTo>
                  <a:pt x="1696951" y="0"/>
                </a:moveTo>
                <a:lnTo>
                  <a:pt x="109807" y="256065"/>
                </a:lnTo>
                <a:lnTo>
                  <a:pt x="115875" y="293679"/>
                </a:lnTo>
                <a:lnTo>
                  <a:pt x="1703019" y="37613"/>
                </a:lnTo>
                <a:lnTo>
                  <a:pt x="1696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59552" y="3008376"/>
            <a:ext cx="1051559" cy="9723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05598" y="3035720"/>
            <a:ext cx="960121" cy="8793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05598" y="3035720"/>
            <a:ext cx="960119" cy="879475"/>
          </a:xfrm>
          <a:custGeom>
            <a:avLst/>
            <a:gdLst/>
            <a:ahLst/>
            <a:cxnLst/>
            <a:rect l="l" t="t" r="r" b="b"/>
            <a:pathLst>
              <a:path w="960120" h="879475">
                <a:moveTo>
                  <a:pt x="0" y="439688"/>
                </a:moveTo>
                <a:lnTo>
                  <a:pt x="2478" y="394732"/>
                </a:lnTo>
                <a:lnTo>
                  <a:pt x="9753" y="351075"/>
                </a:lnTo>
                <a:lnTo>
                  <a:pt x="21582" y="308938"/>
                </a:lnTo>
                <a:lnTo>
                  <a:pt x="37725" y="268541"/>
                </a:lnTo>
                <a:lnTo>
                  <a:pt x="57940" y="230106"/>
                </a:lnTo>
                <a:lnTo>
                  <a:pt x="81986" y="193854"/>
                </a:lnTo>
                <a:lnTo>
                  <a:pt x="109622" y="160005"/>
                </a:lnTo>
                <a:lnTo>
                  <a:pt x="140606" y="128781"/>
                </a:lnTo>
                <a:lnTo>
                  <a:pt x="174697" y="100403"/>
                </a:lnTo>
                <a:lnTo>
                  <a:pt x="211654" y="75091"/>
                </a:lnTo>
                <a:lnTo>
                  <a:pt x="251235" y="53067"/>
                </a:lnTo>
                <a:lnTo>
                  <a:pt x="293199" y="34552"/>
                </a:lnTo>
                <a:lnTo>
                  <a:pt x="337305" y="19767"/>
                </a:lnTo>
                <a:lnTo>
                  <a:pt x="383311" y="8932"/>
                </a:lnTo>
                <a:lnTo>
                  <a:pt x="430977" y="2270"/>
                </a:lnTo>
                <a:lnTo>
                  <a:pt x="480061" y="0"/>
                </a:lnTo>
                <a:lnTo>
                  <a:pt x="529144" y="2270"/>
                </a:lnTo>
                <a:lnTo>
                  <a:pt x="576810" y="8932"/>
                </a:lnTo>
                <a:lnTo>
                  <a:pt x="622816" y="19767"/>
                </a:lnTo>
                <a:lnTo>
                  <a:pt x="666922" y="34552"/>
                </a:lnTo>
                <a:lnTo>
                  <a:pt x="708886" y="53067"/>
                </a:lnTo>
                <a:lnTo>
                  <a:pt x="748467" y="75091"/>
                </a:lnTo>
                <a:lnTo>
                  <a:pt x="785424" y="100403"/>
                </a:lnTo>
                <a:lnTo>
                  <a:pt x="819515" y="128781"/>
                </a:lnTo>
                <a:lnTo>
                  <a:pt x="850499" y="160005"/>
                </a:lnTo>
                <a:lnTo>
                  <a:pt x="878135" y="193854"/>
                </a:lnTo>
                <a:lnTo>
                  <a:pt x="902181" y="230106"/>
                </a:lnTo>
                <a:lnTo>
                  <a:pt x="922396" y="268541"/>
                </a:lnTo>
                <a:lnTo>
                  <a:pt x="938539" y="308938"/>
                </a:lnTo>
                <a:lnTo>
                  <a:pt x="950368" y="351075"/>
                </a:lnTo>
                <a:lnTo>
                  <a:pt x="957643" y="394732"/>
                </a:lnTo>
                <a:lnTo>
                  <a:pt x="960122" y="439688"/>
                </a:lnTo>
                <a:lnTo>
                  <a:pt x="957643" y="484643"/>
                </a:lnTo>
                <a:lnTo>
                  <a:pt x="950368" y="528300"/>
                </a:lnTo>
                <a:lnTo>
                  <a:pt x="938539" y="570437"/>
                </a:lnTo>
                <a:lnTo>
                  <a:pt x="922396" y="610834"/>
                </a:lnTo>
                <a:lnTo>
                  <a:pt x="902181" y="649269"/>
                </a:lnTo>
                <a:lnTo>
                  <a:pt x="878135" y="685521"/>
                </a:lnTo>
                <a:lnTo>
                  <a:pt x="850499" y="719370"/>
                </a:lnTo>
                <a:lnTo>
                  <a:pt x="819515" y="750594"/>
                </a:lnTo>
                <a:lnTo>
                  <a:pt x="785424" y="778972"/>
                </a:lnTo>
                <a:lnTo>
                  <a:pt x="748467" y="804284"/>
                </a:lnTo>
                <a:lnTo>
                  <a:pt x="708886" y="826308"/>
                </a:lnTo>
                <a:lnTo>
                  <a:pt x="666922" y="844823"/>
                </a:lnTo>
                <a:lnTo>
                  <a:pt x="622816" y="859608"/>
                </a:lnTo>
                <a:lnTo>
                  <a:pt x="576810" y="870443"/>
                </a:lnTo>
                <a:lnTo>
                  <a:pt x="529144" y="877105"/>
                </a:lnTo>
                <a:lnTo>
                  <a:pt x="480061" y="879376"/>
                </a:lnTo>
                <a:lnTo>
                  <a:pt x="430977" y="877105"/>
                </a:lnTo>
                <a:lnTo>
                  <a:pt x="383311" y="870443"/>
                </a:lnTo>
                <a:lnTo>
                  <a:pt x="337305" y="859608"/>
                </a:lnTo>
                <a:lnTo>
                  <a:pt x="293199" y="844823"/>
                </a:lnTo>
                <a:lnTo>
                  <a:pt x="251235" y="826308"/>
                </a:lnTo>
                <a:lnTo>
                  <a:pt x="211654" y="804284"/>
                </a:lnTo>
                <a:lnTo>
                  <a:pt x="174697" y="778972"/>
                </a:lnTo>
                <a:lnTo>
                  <a:pt x="140606" y="750594"/>
                </a:lnTo>
                <a:lnTo>
                  <a:pt x="109622" y="719370"/>
                </a:lnTo>
                <a:lnTo>
                  <a:pt x="81986" y="685521"/>
                </a:lnTo>
                <a:lnTo>
                  <a:pt x="57940" y="649269"/>
                </a:lnTo>
                <a:lnTo>
                  <a:pt x="37725" y="610834"/>
                </a:lnTo>
                <a:lnTo>
                  <a:pt x="21582" y="570437"/>
                </a:lnTo>
                <a:lnTo>
                  <a:pt x="9753" y="528300"/>
                </a:lnTo>
                <a:lnTo>
                  <a:pt x="2478" y="484643"/>
                </a:lnTo>
                <a:lnTo>
                  <a:pt x="0" y="4396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929289" y="3357372"/>
            <a:ext cx="312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rebuchet MS"/>
                <a:cs typeface="Trebuchet MS"/>
              </a:rPr>
              <a:t>P</a:t>
            </a:r>
            <a:r>
              <a:rPr sz="1400" dirty="0">
                <a:latin typeface="Trebuchet MS"/>
                <a:cs typeface="Trebuchet MS"/>
              </a:rPr>
              <a:t>E1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033869" y="1702257"/>
            <a:ext cx="1712595" cy="1462405"/>
          </a:xfrm>
          <a:custGeom>
            <a:avLst/>
            <a:gdLst/>
            <a:ahLst/>
            <a:cxnLst/>
            <a:rect l="l" t="t" r="r" b="b"/>
            <a:pathLst>
              <a:path w="1712595" h="1462405">
                <a:moveTo>
                  <a:pt x="1612964" y="1402640"/>
                </a:moveTo>
                <a:lnTo>
                  <a:pt x="1588262" y="1431646"/>
                </a:lnTo>
                <a:lnTo>
                  <a:pt x="1712335" y="1462244"/>
                </a:lnTo>
                <a:lnTo>
                  <a:pt x="1692260" y="1414989"/>
                </a:lnTo>
                <a:lnTo>
                  <a:pt x="1627465" y="1414989"/>
                </a:lnTo>
                <a:lnTo>
                  <a:pt x="1612964" y="1402640"/>
                </a:lnTo>
                <a:close/>
              </a:path>
              <a:path w="1712595" h="1462405">
                <a:moveTo>
                  <a:pt x="1637666" y="1373632"/>
                </a:moveTo>
                <a:lnTo>
                  <a:pt x="1612964" y="1402640"/>
                </a:lnTo>
                <a:lnTo>
                  <a:pt x="1627465" y="1414989"/>
                </a:lnTo>
                <a:lnTo>
                  <a:pt x="1652168" y="1385982"/>
                </a:lnTo>
                <a:lnTo>
                  <a:pt x="1637666" y="1373632"/>
                </a:lnTo>
                <a:close/>
              </a:path>
              <a:path w="1712595" h="1462405">
                <a:moveTo>
                  <a:pt x="1662369" y="1344626"/>
                </a:moveTo>
                <a:lnTo>
                  <a:pt x="1637666" y="1373632"/>
                </a:lnTo>
                <a:lnTo>
                  <a:pt x="1652168" y="1385982"/>
                </a:lnTo>
                <a:lnTo>
                  <a:pt x="1627465" y="1414989"/>
                </a:lnTo>
                <a:lnTo>
                  <a:pt x="1692260" y="1414989"/>
                </a:lnTo>
                <a:lnTo>
                  <a:pt x="1662369" y="1344626"/>
                </a:lnTo>
                <a:close/>
              </a:path>
              <a:path w="1712595" h="1462405">
                <a:moveTo>
                  <a:pt x="24702" y="0"/>
                </a:moveTo>
                <a:lnTo>
                  <a:pt x="0" y="29006"/>
                </a:lnTo>
                <a:lnTo>
                  <a:pt x="1612964" y="1402640"/>
                </a:lnTo>
                <a:lnTo>
                  <a:pt x="1637666" y="1373632"/>
                </a:lnTo>
                <a:lnTo>
                  <a:pt x="24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462764" y="1310132"/>
            <a:ext cx="1279525" cy="2217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170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onsolas"/>
                <a:cs typeface="Consolas"/>
              </a:rPr>
              <a:t>PE1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[0]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[X’0+0]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50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[1]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[X’0+1]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[2]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[X’0+2]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&lt;&lt;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latin typeface="Consolas"/>
                <a:cs typeface="Consolas"/>
              </a:rPr>
              <a:t>[X’0+0]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62764" y="3772916"/>
            <a:ext cx="1279525" cy="1951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[0]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[X’0+1]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50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[1]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[X’0+2]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[2]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[X’0+3]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spc="-5" dirty="0">
                <a:latin typeface="Consolas"/>
                <a:cs typeface="Consolas"/>
              </a:rPr>
              <a:t>&lt;&lt;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latin typeface="Consolas"/>
                <a:cs typeface="Consolas"/>
              </a:rPr>
              <a:t>[X’0+1]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97854" y="5086603"/>
            <a:ext cx="290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Implementation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opportunity?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05127" y="5104891"/>
            <a:ext cx="1346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Parallel</a:t>
            </a:r>
            <a:r>
              <a:rPr sz="1800" spc="-60" dirty="0">
                <a:solidFill>
                  <a:srgbClr val="0074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fetch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7075" y="636523"/>
            <a:ext cx="69792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SPATIAL PARTITIONING</a:t>
            </a:r>
            <a:r>
              <a:rPr spc="-50" dirty="0"/>
              <a:t> </a:t>
            </a:r>
            <a:r>
              <a:rPr spc="-5" dirty="0"/>
              <a:t>WEIGHTS</a:t>
            </a:r>
          </a:p>
        </p:txBody>
      </p:sp>
      <p:sp>
        <p:nvSpPr>
          <p:cNvPr id="3" name="object 3"/>
          <p:cNvSpPr/>
          <p:nvPr/>
        </p:nvSpPr>
        <p:spPr>
          <a:xfrm>
            <a:off x="2033016" y="1298447"/>
            <a:ext cx="798576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0791" y="1323572"/>
            <a:ext cx="704293" cy="215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0790" y="1323572"/>
            <a:ext cx="704850" cy="215265"/>
          </a:xfrm>
          <a:custGeom>
            <a:avLst/>
            <a:gdLst/>
            <a:ahLst/>
            <a:cxnLst/>
            <a:rect l="l" t="t" r="r" b="b"/>
            <a:pathLst>
              <a:path w="704850" h="215265">
                <a:moveTo>
                  <a:pt x="0" y="0"/>
                </a:moveTo>
                <a:lnTo>
                  <a:pt x="704294" y="0"/>
                </a:lnTo>
                <a:lnTo>
                  <a:pt x="704294" y="215190"/>
                </a:lnTo>
                <a:lnTo>
                  <a:pt x="0" y="21519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6619" y="1626108"/>
            <a:ext cx="111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32047" y="1298447"/>
            <a:ext cx="2535936" cy="326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8659" y="1323572"/>
            <a:ext cx="2442608" cy="236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8659" y="1323572"/>
            <a:ext cx="2442845" cy="236220"/>
          </a:xfrm>
          <a:custGeom>
            <a:avLst/>
            <a:gdLst/>
            <a:ahLst/>
            <a:cxnLst/>
            <a:rect l="l" t="t" r="r" b="b"/>
            <a:pathLst>
              <a:path w="2442845" h="236219">
                <a:moveTo>
                  <a:pt x="0" y="0"/>
                </a:moveTo>
                <a:lnTo>
                  <a:pt x="2442609" y="0"/>
                </a:lnTo>
                <a:lnTo>
                  <a:pt x="2442609" y="236179"/>
                </a:lnTo>
                <a:lnTo>
                  <a:pt x="0" y="2361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78687" y="1626108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X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19671" y="1295400"/>
            <a:ext cx="2532887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64762" y="1322500"/>
            <a:ext cx="2442608" cy="236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4762" y="1322500"/>
            <a:ext cx="2442845" cy="236220"/>
          </a:xfrm>
          <a:custGeom>
            <a:avLst/>
            <a:gdLst/>
            <a:ahLst/>
            <a:cxnLst/>
            <a:rect l="l" t="t" r="r" b="b"/>
            <a:pathLst>
              <a:path w="2442845" h="236219">
                <a:moveTo>
                  <a:pt x="0" y="0"/>
                </a:moveTo>
                <a:lnTo>
                  <a:pt x="2442609" y="0"/>
                </a:lnTo>
                <a:lnTo>
                  <a:pt x="2442609" y="236179"/>
                </a:lnTo>
                <a:lnTo>
                  <a:pt x="0" y="2361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30671" y="1034796"/>
            <a:ext cx="59112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0915" algn="l"/>
                <a:tab pos="5253990" algn="l"/>
              </a:tabLst>
            </a:pPr>
            <a:r>
              <a:rPr sz="1400" spc="-35" dirty="0">
                <a:solidFill>
                  <a:srgbClr val="505050"/>
                </a:solidFill>
                <a:latin typeface="Trebuchet MS"/>
                <a:cs typeface="Trebuchet MS"/>
              </a:rPr>
              <a:t>W</a:t>
            </a:r>
            <a:r>
              <a:rPr sz="1400" spc="25" dirty="0">
                <a:solidFill>
                  <a:srgbClr val="505050"/>
                </a:solidFill>
                <a:latin typeface="Trebuchet MS"/>
                <a:cs typeface="Trebuchet MS"/>
              </a:rPr>
              <a:t>e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ght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	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npu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	</a:t>
            </a:r>
            <a:r>
              <a:rPr sz="1400" spc="30" dirty="0">
                <a:solidFill>
                  <a:srgbClr val="505050"/>
                </a:solidFill>
                <a:latin typeface="Trebuchet MS"/>
                <a:cs typeface="Trebuchet MS"/>
              </a:rPr>
              <a:t>O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98161" y="1302003"/>
            <a:ext cx="1282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*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2591" y="1247140"/>
            <a:ext cx="1720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91511" y="1911095"/>
            <a:ext cx="6665976" cy="3813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01239" y="1889760"/>
            <a:ext cx="6528815" cy="38831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20277" y="1940073"/>
            <a:ext cx="6552944" cy="36991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94776" y="5361432"/>
            <a:ext cx="280416" cy="280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20277" y="1940073"/>
            <a:ext cx="6553200" cy="3699510"/>
          </a:xfrm>
          <a:custGeom>
            <a:avLst/>
            <a:gdLst/>
            <a:ahLst/>
            <a:cxnLst/>
            <a:rect l="l" t="t" r="r" b="b"/>
            <a:pathLst>
              <a:path w="6553200" h="3699510">
                <a:moveTo>
                  <a:pt x="6275620" y="3699170"/>
                </a:moveTo>
                <a:lnTo>
                  <a:pt x="6331081" y="3477306"/>
                </a:lnTo>
                <a:lnTo>
                  <a:pt x="6552945" y="3421845"/>
                </a:lnTo>
                <a:lnTo>
                  <a:pt x="6275620" y="3699170"/>
                </a:lnTo>
                <a:lnTo>
                  <a:pt x="0" y="3699170"/>
                </a:lnTo>
                <a:lnTo>
                  <a:pt x="0" y="0"/>
                </a:lnTo>
                <a:lnTo>
                  <a:pt x="6552945" y="0"/>
                </a:lnTo>
                <a:lnTo>
                  <a:pt x="6552945" y="342184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54465" y="1959355"/>
            <a:ext cx="1154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int</a:t>
            </a:r>
            <a:r>
              <a:rPr sz="1800" spc="-90" dirty="0">
                <a:solidFill>
                  <a:srgbClr val="9900F8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[W];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0240" y="1959355"/>
            <a:ext cx="2408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#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Input</a:t>
            </a:r>
            <a:r>
              <a:rPr sz="1800" spc="-10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activations</a:t>
            </a:r>
            <a:endParaRPr sz="1800">
              <a:latin typeface="Consolas"/>
              <a:cs typeface="Consolas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435415" y="2311296"/>
          <a:ext cx="4327523" cy="496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8412">
                <a:tc>
                  <a:txBody>
                    <a:bodyPr/>
                    <a:lstStyle/>
                    <a:p>
                      <a:pPr marR="22860" algn="ctr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w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[R];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69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Filter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R="22860" algn="ctr">
                        <a:lnSpc>
                          <a:spcPts val="185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5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o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[E];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5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Output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5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2454465" y="3053588"/>
            <a:ext cx="4916805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// Level</a:t>
            </a:r>
            <a:r>
              <a:rPr sz="1800" spc="-15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1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parallel-for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X’1;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05290" y="3611371"/>
            <a:ext cx="4791710" cy="111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parallel-for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S1;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263525">
              <a:lnSpc>
                <a:spcPts val="2135"/>
              </a:lnSpc>
            </a:pP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// Level</a:t>
            </a:r>
            <a:r>
              <a:rPr sz="1800" spc="-15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0</a:t>
            </a:r>
            <a:endParaRPr sz="1800">
              <a:latin typeface="Consolas"/>
              <a:cs typeface="Consolas"/>
            </a:endParaRPr>
          </a:p>
          <a:p>
            <a:pPr marL="514350" marR="631825" indent="-250825">
              <a:lnSpc>
                <a:spcPts val="2110"/>
              </a:lnSpc>
              <a:spcBef>
                <a:spcPts val="13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X’0;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S0;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54465" y="4702555"/>
            <a:ext cx="6170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68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latin typeface="Consolas"/>
                <a:cs typeface="Consolas"/>
              </a:rPr>
              <a:t>*X’0+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800" spc="-5" dirty="0">
                <a:latin typeface="Consolas"/>
                <a:cs typeface="Consolas"/>
              </a:rPr>
              <a:t>] +=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latin typeface="Consolas"/>
                <a:cs typeface="Consolas"/>
              </a:rPr>
              <a:t>*X’0+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latin typeface="Consolas"/>
                <a:cs typeface="Consolas"/>
              </a:rPr>
              <a:t>+</a:t>
            </a:r>
            <a:r>
              <a:rPr sz="1800" spc="-85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latin typeface="Consolas"/>
                <a:cs typeface="Consolas"/>
              </a:rPr>
              <a:t>*S0+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latin typeface="Consolas"/>
                <a:cs typeface="Consolas"/>
              </a:rPr>
              <a:t>]</a:t>
            </a:r>
            <a:endParaRPr sz="1800">
              <a:latin typeface="Consolas"/>
              <a:cs typeface="Consolas"/>
            </a:endParaRPr>
          </a:p>
          <a:p>
            <a:pPr marL="2896870">
              <a:lnSpc>
                <a:spcPts val="2135"/>
              </a:lnSpc>
              <a:spcBef>
                <a:spcPts val="45"/>
              </a:spcBef>
            </a:pPr>
            <a:r>
              <a:rPr sz="1800" dirty="0">
                <a:latin typeface="Consolas"/>
                <a:cs typeface="Consolas"/>
              </a:rPr>
              <a:t>*</a:t>
            </a:r>
            <a:r>
              <a:rPr sz="1800" spc="-15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latin typeface="Consolas"/>
                <a:cs typeface="Consolas"/>
              </a:rPr>
              <a:t>*S0+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latin typeface="Consolas"/>
                <a:cs typeface="Consolas"/>
              </a:rPr>
              <a:t>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35"/>
              </a:lnSpc>
            </a:pP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74864" y="1996439"/>
            <a:ext cx="1847087" cy="8656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093516" y="1506784"/>
            <a:ext cx="2125345" cy="134366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X’ 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r>
              <a:rPr sz="1400" spc="-20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X-ceil(S/2)</a:t>
            </a:r>
            <a:endParaRPr sz="1400">
              <a:latin typeface="Trebuchet MS"/>
              <a:cs typeface="Trebuchet MS"/>
            </a:endParaRPr>
          </a:p>
          <a:p>
            <a:pPr marL="896619" marR="5080" indent="-635" algn="ctr">
              <a:lnSpc>
                <a:spcPct val="101699"/>
              </a:lnSpc>
              <a:spcBef>
                <a:spcPts val="117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Note:  X’0*X’1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X’  S0*S1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74864" y="3203448"/>
            <a:ext cx="2014727" cy="411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87056" y="3657600"/>
            <a:ext cx="2002536" cy="408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819966" y="3245611"/>
            <a:ext cx="172529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X’1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= 1 =&gt;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x1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41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S0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= 1,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S1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45775" y="3497579"/>
            <a:ext cx="5006340" cy="0"/>
          </a:xfrm>
          <a:custGeom>
            <a:avLst/>
            <a:gdLst/>
            <a:ahLst/>
            <a:cxnLst/>
            <a:rect l="l" t="t" r="r" b="b"/>
            <a:pathLst>
              <a:path w="5006340">
                <a:moveTo>
                  <a:pt x="0" y="0"/>
                </a:moveTo>
                <a:lnTo>
                  <a:pt x="5006340" y="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7075" y="636523"/>
            <a:ext cx="69792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SPATIAL PARTITIONING</a:t>
            </a:r>
            <a:r>
              <a:rPr spc="-50" dirty="0"/>
              <a:t> </a:t>
            </a:r>
            <a:r>
              <a:rPr spc="-5" dirty="0"/>
              <a:t>WEIGHTS</a:t>
            </a:r>
          </a:p>
        </p:txBody>
      </p:sp>
      <p:sp>
        <p:nvSpPr>
          <p:cNvPr id="3" name="object 3"/>
          <p:cNvSpPr/>
          <p:nvPr/>
        </p:nvSpPr>
        <p:spPr>
          <a:xfrm>
            <a:off x="2033016" y="1298447"/>
            <a:ext cx="798576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0791" y="1323572"/>
            <a:ext cx="704293" cy="215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0790" y="1323572"/>
            <a:ext cx="704850" cy="215265"/>
          </a:xfrm>
          <a:custGeom>
            <a:avLst/>
            <a:gdLst/>
            <a:ahLst/>
            <a:cxnLst/>
            <a:rect l="l" t="t" r="r" b="b"/>
            <a:pathLst>
              <a:path w="704850" h="215265">
                <a:moveTo>
                  <a:pt x="0" y="0"/>
                </a:moveTo>
                <a:lnTo>
                  <a:pt x="704294" y="0"/>
                </a:lnTo>
                <a:lnTo>
                  <a:pt x="704294" y="215190"/>
                </a:lnTo>
                <a:lnTo>
                  <a:pt x="0" y="21519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6619" y="1626108"/>
            <a:ext cx="111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32047" y="1298447"/>
            <a:ext cx="2535936" cy="326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8659" y="1323572"/>
            <a:ext cx="2442608" cy="236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8659" y="1323572"/>
            <a:ext cx="2442845" cy="236220"/>
          </a:xfrm>
          <a:custGeom>
            <a:avLst/>
            <a:gdLst/>
            <a:ahLst/>
            <a:cxnLst/>
            <a:rect l="l" t="t" r="r" b="b"/>
            <a:pathLst>
              <a:path w="2442845" h="236219">
                <a:moveTo>
                  <a:pt x="0" y="0"/>
                </a:moveTo>
                <a:lnTo>
                  <a:pt x="2442609" y="0"/>
                </a:lnTo>
                <a:lnTo>
                  <a:pt x="2442609" y="236179"/>
                </a:lnTo>
                <a:lnTo>
                  <a:pt x="0" y="2361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78687" y="1626108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X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19671" y="1295400"/>
            <a:ext cx="2532887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64762" y="1322500"/>
            <a:ext cx="2442608" cy="236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4762" y="1322500"/>
            <a:ext cx="2442845" cy="236220"/>
          </a:xfrm>
          <a:custGeom>
            <a:avLst/>
            <a:gdLst/>
            <a:ahLst/>
            <a:cxnLst/>
            <a:rect l="l" t="t" r="r" b="b"/>
            <a:pathLst>
              <a:path w="2442845" h="236219">
                <a:moveTo>
                  <a:pt x="0" y="0"/>
                </a:moveTo>
                <a:lnTo>
                  <a:pt x="2442609" y="0"/>
                </a:lnTo>
                <a:lnTo>
                  <a:pt x="2442609" y="236179"/>
                </a:lnTo>
                <a:lnTo>
                  <a:pt x="0" y="2361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30671" y="1034796"/>
            <a:ext cx="59112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0915" algn="l"/>
                <a:tab pos="5253990" algn="l"/>
              </a:tabLst>
            </a:pPr>
            <a:r>
              <a:rPr sz="1400" spc="-35" dirty="0">
                <a:solidFill>
                  <a:srgbClr val="505050"/>
                </a:solidFill>
                <a:latin typeface="Trebuchet MS"/>
                <a:cs typeface="Trebuchet MS"/>
              </a:rPr>
              <a:t>W</a:t>
            </a:r>
            <a:r>
              <a:rPr sz="1400" spc="25" dirty="0">
                <a:solidFill>
                  <a:srgbClr val="505050"/>
                </a:solidFill>
                <a:latin typeface="Trebuchet MS"/>
                <a:cs typeface="Trebuchet MS"/>
              </a:rPr>
              <a:t>e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ght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	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npu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	</a:t>
            </a:r>
            <a:r>
              <a:rPr sz="1400" spc="30" dirty="0">
                <a:solidFill>
                  <a:srgbClr val="505050"/>
                </a:solidFill>
                <a:latin typeface="Trebuchet MS"/>
                <a:cs typeface="Trebuchet MS"/>
              </a:rPr>
              <a:t>O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pu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98161" y="1302003"/>
            <a:ext cx="1282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*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2591" y="1247140"/>
            <a:ext cx="1720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91511" y="1911095"/>
            <a:ext cx="6665976" cy="3813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01239" y="1889760"/>
            <a:ext cx="6528815" cy="3617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20277" y="1940073"/>
            <a:ext cx="6552944" cy="36991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94776" y="5361432"/>
            <a:ext cx="280416" cy="280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20277" y="1940073"/>
            <a:ext cx="6553200" cy="3699510"/>
          </a:xfrm>
          <a:custGeom>
            <a:avLst/>
            <a:gdLst/>
            <a:ahLst/>
            <a:cxnLst/>
            <a:rect l="l" t="t" r="r" b="b"/>
            <a:pathLst>
              <a:path w="6553200" h="3699510">
                <a:moveTo>
                  <a:pt x="6275620" y="3699170"/>
                </a:moveTo>
                <a:lnTo>
                  <a:pt x="6331081" y="3477306"/>
                </a:lnTo>
                <a:lnTo>
                  <a:pt x="6552945" y="3421845"/>
                </a:lnTo>
                <a:lnTo>
                  <a:pt x="6275620" y="3699170"/>
                </a:lnTo>
                <a:lnTo>
                  <a:pt x="0" y="3699170"/>
                </a:lnTo>
                <a:lnTo>
                  <a:pt x="0" y="0"/>
                </a:lnTo>
                <a:lnTo>
                  <a:pt x="6552945" y="0"/>
                </a:lnTo>
                <a:lnTo>
                  <a:pt x="6552945" y="342184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54465" y="1959355"/>
            <a:ext cx="1280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int</a:t>
            </a:r>
            <a:r>
              <a:rPr sz="1800" spc="-100" dirty="0">
                <a:solidFill>
                  <a:srgbClr val="9900F8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[X];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35"/>
              </a:lnSpc>
              <a:spcBef>
                <a:spcPts val="4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int</a:t>
            </a:r>
            <a:r>
              <a:rPr sz="1800" spc="-100" dirty="0">
                <a:solidFill>
                  <a:srgbClr val="9900F8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[S];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35"/>
              </a:lnSpc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int</a:t>
            </a:r>
            <a:r>
              <a:rPr sz="1800" spc="-90" dirty="0">
                <a:solidFill>
                  <a:srgbClr val="9900F8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latin typeface="Consolas"/>
                <a:cs typeface="Consolas"/>
              </a:rPr>
              <a:t>[X’];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0240" y="1959355"/>
            <a:ext cx="2534285" cy="8483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130175">
              <a:lnSpc>
                <a:spcPct val="102200"/>
              </a:lnSpc>
              <a:spcBef>
                <a:spcPts val="50"/>
              </a:spcBef>
            </a:pP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#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Input</a:t>
            </a:r>
            <a:r>
              <a:rPr sz="1800" spc="-105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activations 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#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Filter</a:t>
            </a:r>
            <a:r>
              <a:rPr sz="1800" spc="-5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Weights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10"/>
              </a:lnSpc>
            </a:pP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#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Output</a:t>
            </a:r>
            <a:r>
              <a:rPr sz="1800" spc="-10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activations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54465" y="3053588"/>
            <a:ext cx="6170930" cy="2229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// Level</a:t>
            </a:r>
            <a:r>
              <a:rPr sz="1800" spc="-1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1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parallel-for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2;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4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514350">
              <a:lnSpc>
                <a:spcPts val="2135"/>
              </a:lnSpc>
              <a:spcBef>
                <a:spcPts val="50"/>
              </a:spcBef>
            </a:pP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// Level</a:t>
            </a:r>
            <a:r>
              <a:rPr sz="1800" spc="-1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0</a:t>
            </a:r>
            <a:endParaRPr sz="1800">
              <a:latin typeface="Consolas"/>
              <a:cs typeface="Consolas"/>
            </a:endParaRPr>
          </a:p>
          <a:p>
            <a:pPr marL="765175" marR="1760855" indent="-250825">
              <a:lnSpc>
                <a:spcPts val="2180"/>
              </a:lnSpc>
              <a:spcBef>
                <a:spcPts val="3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X’0;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S0;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266825">
              <a:lnSpc>
                <a:spcPts val="2039"/>
              </a:lnSpc>
            </a:pP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latin typeface="Consolas"/>
                <a:cs typeface="Consolas"/>
              </a:rPr>
              <a:t>*X’0+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800" spc="-5" dirty="0">
                <a:latin typeface="Consolas"/>
                <a:cs typeface="Consolas"/>
              </a:rPr>
              <a:t>] +=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latin typeface="Consolas"/>
                <a:cs typeface="Consolas"/>
              </a:rPr>
              <a:t>*X’0+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latin typeface="Consolas"/>
                <a:cs typeface="Consolas"/>
              </a:rPr>
              <a:t>+</a:t>
            </a:r>
            <a:r>
              <a:rPr sz="1800" spc="-85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latin typeface="Consolas"/>
                <a:cs typeface="Consolas"/>
              </a:rPr>
              <a:t>*S0+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latin typeface="Consolas"/>
                <a:cs typeface="Consolas"/>
              </a:rPr>
              <a:t>]</a:t>
            </a:r>
            <a:endParaRPr sz="1800">
              <a:latin typeface="Consolas"/>
              <a:cs typeface="Consolas"/>
            </a:endParaRPr>
          </a:p>
          <a:p>
            <a:pPr marL="2896870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Consolas"/>
                <a:cs typeface="Consolas"/>
              </a:rPr>
              <a:t>*</a:t>
            </a:r>
            <a:r>
              <a:rPr sz="1800" spc="-15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latin typeface="Consolas"/>
                <a:cs typeface="Consolas"/>
              </a:rPr>
              <a:t>*S0+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latin typeface="Consolas"/>
                <a:cs typeface="Consolas"/>
              </a:rPr>
              <a:t>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74864" y="1996439"/>
            <a:ext cx="1847087" cy="8656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093516" y="1506784"/>
            <a:ext cx="2125345" cy="134366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X’ 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r>
              <a:rPr sz="1400" spc="-20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X-ceil(S/2)</a:t>
            </a:r>
            <a:endParaRPr sz="1400">
              <a:latin typeface="Trebuchet MS"/>
              <a:cs typeface="Trebuchet MS"/>
            </a:endParaRPr>
          </a:p>
          <a:p>
            <a:pPr marL="896619" marR="5080" indent="-635" algn="ctr">
              <a:lnSpc>
                <a:spcPct val="101699"/>
              </a:lnSpc>
              <a:spcBef>
                <a:spcPts val="117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Note:  X’0*X’1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X’  S0*S1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1-D </a:t>
            </a:r>
            <a:r>
              <a:rPr spc="-5" dirty="0"/>
              <a:t>CONVOLUTION </a:t>
            </a:r>
            <a:r>
              <a:rPr dirty="0"/>
              <a:t>–</a:t>
            </a:r>
            <a:r>
              <a:rPr spc="-30" dirty="0"/>
              <a:t> </a:t>
            </a:r>
            <a:r>
              <a:rPr spc="-10" dirty="0"/>
              <a:t>SPATIAL</a:t>
            </a:r>
          </a:p>
        </p:txBody>
      </p:sp>
      <p:sp>
        <p:nvSpPr>
          <p:cNvPr id="3" name="object 3"/>
          <p:cNvSpPr/>
          <p:nvPr/>
        </p:nvSpPr>
        <p:spPr>
          <a:xfrm>
            <a:off x="2176272" y="1810511"/>
            <a:ext cx="6669024" cy="2688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9048" y="1792223"/>
            <a:ext cx="6528816" cy="2511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7807" y="1841036"/>
            <a:ext cx="6552944" cy="2573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4880" y="4221479"/>
            <a:ext cx="198120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7807" y="1841036"/>
            <a:ext cx="6553200" cy="2574290"/>
          </a:xfrm>
          <a:custGeom>
            <a:avLst/>
            <a:gdLst/>
            <a:ahLst/>
            <a:cxnLst/>
            <a:rect l="l" t="t" r="r" b="b"/>
            <a:pathLst>
              <a:path w="6553200" h="2574290">
                <a:moveTo>
                  <a:pt x="6359990" y="2573744"/>
                </a:moveTo>
                <a:lnTo>
                  <a:pt x="6398581" y="2419380"/>
                </a:lnTo>
                <a:lnTo>
                  <a:pt x="6552945" y="2380789"/>
                </a:lnTo>
                <a:lnTo>
                  <a:pt x="6359990" y="2573744"/>
                </a:lnTo>
                <a:lnTo>
                  <a:pt x="0" y="2573744"/>
                </a:lnTo>
                <a:lnTo>
                  <a:pt x="0" y="0"/>
                </a:lnTo>
                <a:lnTo>
                  <a:pt x="6552945" y="0"/>
                </a:lnTo>
                <a:lnTo>
                  <a:pt x="6552945" y="238078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41995" y="1861820"/>
            <a:ext cx="6170930" cy="2217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// Level</a:t>
            </a:r>
            <a:r>
              <a:rPr sz="1800" spc="-1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1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parallel-for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2;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4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514350">
              <a:lnSpc>
                <a:spcPts val="2125"/>
              </a:lnSpc>
            </a:pP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// Level</a:t>
            </a:r>
            <a:r>
              <a:rPr sz="1800" spc="-1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0</a:t>
            </a:r>
            <a:endParaRPr sz="1800">
              <a:latin typeface="Consolas"/>
              <a:cs typeface="Consolas"/>
            </a:endParaRPr>
          </a:p>
          <a:p>
            <a:pPr marL="765175" marR="1760855" indent="-250825">
              <a:lnSpc>
                <a:spcPts val="2090"/>
              </a:lnSpc>
              <a:spcBef>
                <a:spcPts val="17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X’0;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S0;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266825">
              <a:lnSpc>
                <a:spcPts val="2150"/>
              </a:lnSpc>
            </a:pP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latin typeface="Consolas"/>
                <a:cs typeface="Consolas"/>
              </a:rPr>
              <a:t>*X’0+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800" spc="-5" dirty="0">
                <a:latin typeface="Consolas"/>
                <a:cs typeface="Consolas"/>
              </a:rPr>
              <a:t>] +=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latin typeface="Consolas"/>
                <a:cs typeface="Consolas"/>
              </a:rPr>
              <a:t>*X’0+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latin typeface="Consolas"/>
                <a:cs typeface="Consolas"/>
              </a:rPr>
              <a:t>+</a:t>
            </a:r>
            <a:r>
              <a:rPr sz="1800" spc="-85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latin typeface="Consolas"/>
                <a:cs typeface="Consolas"/>
              </a:rPr>
              <a:t>*S0+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latin typeface="Consolas"/>
                <a:cs typeface="Consolas"/>
              </a:rPr>
              <a:t>]</a:t>
            </a:r>
            <a:endParaRPr sz="1800">
              <a:latin typeface="Consolas"/>
              <a:cs typeface="Consolas"/>
            </a:endParaRPr>
          </a:p>
          <a:p>
            <a:pPr marL="2896870">
              <a:lnSpc>
                <a:spcPts val="2125"/>
              </a:lnSpc>
              <a:spcBef>
                <a:spcPts val="50"/>
              </a:spcBef>
            </a:pPr>
            <a:r>
              <a:rPr sz="1800" dirty="0">
                <a:latin typeface="Consolas"/>
                <a:cs typeface="Consolas"/>
              </a:rPr>
              <a:t>*</a:t>
            </a:r>
            <a:r>
              <a:rPr sz="1800" spc="-15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latin typeface="Consolas"/>
                <a:cs typeface="Consolas"/>
              </a:rPr>
              <a:t>*S0+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latin typeface="Consolas"/>
                <a:cs typeface="Consolas"/>
              </a:rPr>
              <a:t>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74864" y="4757420"/>
            <a:ext cx="2134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Spatial</a:t>
            </a:r>
            <a:r>
              <a:rPr sz="1800" spc="-55" dirty="0">
                <a:solidFill>
                  <a:srgbClr val="0074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summation…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79746" y="5586476"/>
            <a:ext cx="3061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Other multicast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opportunities?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9746" y="4757420"/>
            <a:ext cx="41662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latin typeface="Arial"/>
                <a:cs typeface="Arial"/>
              </a:rPr>
              <a:t>How do </a:t>
            </a:r>
            <a:r>
              <a:rPr sz="1800" dirty="0">
                <a:latin typeface="Arial"/>
                <a:cs typeface="Arial"/>
              </a:rPr>
              <a:t>we </a:t>
            </a:r>
            <a:r>
              <a:rPr sz="1800" spc="-5" dirty="0">
                <a:latin typeface="Arial"/>
                <a:cs typeface="Arial"/>
              </a:rPr>
              <a:t>handle same index for output  In multiple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74864" y="5562091"/>
            <a:ext cx="31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7450"/>
                </a:solidFill>
                <a:latin typeface="Arial"/>
                <a:cs typeface="Arial"/>
              </a:rPr>
              <a:t>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29000" y="3234221"/>
            <a:ext cx="1988820" cy="363220"/>
          </a:xfrm>
          <a:custGeom>
            <a:avLst/>
            <a:gdLst/>
            <a:ahLst/>
            <a:cxnLst/>
            <a:rect l="l" t="t" r="r" b="b"/>
            <a:pathLst>
              <a:path w="1988820" h="363220">
                <a:moveTo>
                  <a:pt x="0" y="181589"/>
                </a:moveTo>
                <a:lnTo>
                  <a:pt x="23970" y="141779"/>
                </a:lnTo>
                <a:lnTo>
                  <a:pt x="64983" y="116884"/>
                </a:lnTo>
                <a:lnTo>
                  <a:pt x="124227" y="93633"/>
                </a:lnTo>
                <a:lnTo>
                  <a:pt x="200164" y="72307"/>
                </a:lnTo>
                <a:lnTo>
                  <a:pt x="243912" y="62453"/>
                </a:lnTo>
                <a:lnTo>
                  <a:pt x="291255" y="53186"/>
                </a:lnTo>
                <a:lnTo>
                  <a:pt x="342003" y="44540"/>
                </a:lnTo>
                <a:lnTo>
                  <a:pt x="395963" y="36552"/>
                </a:lnTo>
                <a:lnTo>
                  <a:pt x="452943" y="29255"/>
                </a:lnTo>
                <a:lnTo>
                  <a:pt x="512750" y="22685"/>
                </a:lnTo>
                <a:lnTo>
                  <a:pt x="575191" y="16877"/>
                </a:lnTo>
                <a:lnTo>
                  <a:pt x="640076" y="11866"/>
                </a:lnTo>
                <a:lnTo>
                  <a:pt x="707211" y="7688"/>
                </a:lnTo>
                <a:lnTo>
                  <a:pt x="776404" y="4377"/>
                </a:lnTo>
                <a:lnTo>
                  <a:pt x="847463" y="1968"/>
                </a:lnTo>
                <a:lnTo>
                  <a:pt x="920196" y="498"/>
                </a:lnTo>
                <a:lnTo>
                  <a:pt x="994410" y="0"/>
                </a:lnTo>
                <a:lnTo>
                  <a:pt x="1068623" y="498"/>
                </a:lnTo>
                <a:lnTo>
                  <a:pt x="1141356" y="1968"/>
                </a:lnTo>
                <a:lnTo>
                  <a:pt x="1212415" y="4377"/>
                </a:lnTo>
                <a:lnTo>
                  <a:pt x="1281608" y="7688"/>
                </a:lnTo>
                <a:lnTo>
                  <a:pt x="1348743" y="11866"/>
                </a:lnTo>
                <a:lnTo>
                  <a:pt x="1413627" y="16877"/>
                </a:lnTo>
                <a:lnTo>
                  <a:pt x="1476069" y="22685"/>
                </a:lnTo>
                <a:lnTo>
                  <a:pt x="1535876" y="29255"/>
                </a:lnTo>
                <a:lnTo>
                  <a:pt x="1592855" y="36552"/>
                </a:lnTo>
                <a:lnTo>
                  <a:pt x="1646815" y="44540"/>
                </a:lnTo>
                <a:lnTo>
                  <a:pt x="1697563" y="53186"/>
                </a:lnTo>
                <a:lnTo>
                  <a:pt x="1744907" y="62453"/>
                </a:lnTo>
                <a:lnTo>
                  <a:pt x="1788655" y="72307"/>
                </a:lnTo>
                <a:lnTo>
                  <a:pt x="1828614" y="82712"/>
                </a:lnTo>
                <a:lnTo>
                  <a:pt x="1896396" y="105035"/>
                </a:lnTo>
                <a:lnTo>
                  <a:pt x="1946717" y="129144"/>
                </a:lnTo>
                <a:lnTo>
                  <a:pt x="1978038" y="154755"/>
                </a:lnTo>
                <a:lnTo>
                  <a:pt x="1988820" y="181589"/>
                </a:lnTo>
                <a:lnTo>
                  <a:pt x="1986092" y="195141"/>
                </a:lnTo>
                <a:lnTo>
                  <a:pt x="1946717" y="234034"/>
                </a:lnTo>
                <a:lnTo>
                  <a:pt x="1896396" y="258143"/>
                </a:lnTo>
                <a:lnTo>
                  <a:pt x="1828614" y="280466"/>
                </a:lnTo>
                <a:lnTo>
                  <a:pt x="1788655" y="290871"/>
                </a:lnTo>
                <a:lnTo>
                  <a:pt x="1744907" y="300725"/>
                </a:lnTo>
                <a:lnTo>
                  <a:pt x="1697563" y="309992"/>
                </a:lnTo>
                <a:lnTo>
                  <a:pt x="1646815" y="318638"/>
                </a:lnTo>
                <a:lnTo>
                  <a:pt x="1592855" y="326626"/>
                </a:lnTo>
                <a:lnTo>
                  <a:pt x="1535876" y="333923"/>
                </a:lnTo>
                <a:lnTo>
                  <a:pt x="1476069" y="340493"/>
                </a:lnTo>
                <a:lnTo>
                  <a:pt x="1413627" y="346301"/>
                </a:lnTo>
                <a:lnTo>
                  <a:pt x="1348743" y="351312"/>
                </a:lnTo>
                <a:lnTo>
                  <a:pt x="1281608" y="355490"/>
                </a:lnTo>
                <a:lnTo>
                  <a:pt x="1212415" y="358801"/>
                </a:lnTo>
                <a:lnTo>
                  <a:pt x="1141356" y="361210"/>
                </a:lnTo>
                <a:lnTo>
                  <a:pt x="1068623" y="362680"/>
                </a:lnTo>
                <a:lnTo>
                  <a:pt x="994410" y="363179"/>
                </a:lnTo>
                <a:lnTo>
                  <a:pt x="920196" y="362680"/>
                </a:lnTo>
                <a:lnTo>
                  <a:pt x="847463" y="361210"/>
                </a:lnTo>
                <a:lnTo>
                  <a:pt x="776404" y="358801"/>
                </a:lnTo>
                <a:lnTo>
                  <a:pt x="707211" y="355490"/>
                </a:lnTo>
                <a:lnTo>
                  <a:pt x="640076" y="351312"/>
                </a:lnTo>
                <a:lnTo>
                  <a:pt x="575191" y="346301"/>
                </a:lnTo>
                <a:lnTo>
                  <a:pt x="512750" y="340493"/>
                </a:lnTo>
                <a:lnTo>
                  <a:pt x="452943" y="333923"/>
                </a:lnTo>
                <a:lnTo>
                  <a:pt x="395963" y="326626"/>
                </a:lnTo>
                <a:lnTo>
                  <a:pt x="342003" y="318638"/>
                </a:lnTo>
                <a:lnTo>
                  <a:pt x="291255" y="309992"/>
                </a:lnTo>
                <a:lnTo>
                  <a:pt x="243912" y="300725"/>
                </a:lnTo>
                <a:lnTo>
                  <a:pt x="200164" y="290871"/>
                </a:lnTo>
                <a:lnTo>
                  <a:pt x="160205" y="280466"/>
                </a:lnTo>
                <a:lnTo>
                  <a:pt x="92422" y="258143"/>
                </a:lnTo>
                <a:lnTo>
                  <a:pt x="42102" y="234034"/>
                </a:lnTo>
                <a:lnTo>
                  <a:pt x="10781" y="208423"/>
                </a:lnTo>
                <a:lnTo>
                  <a:pt x="0" y="18158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5928" y="5831840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05050"/>
                </a:solidFill>
                <a:latin typeface="Trebuchet MS"/>
                <a:cs typeface="Trebuchet MS"/>
              </a:rPr>
              <a:t>40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2942" y="5886545"/>
            <a:ext cx="377825" cy="71755"/>
          </a:xfrm>
          <a:custGeom>
            <a:avLst/>
            <a:gdLst/>
            <a:ahLst/>
            <a:cxnLst/>
            <a:rect l="l" t="t" r="r" b="b"/>
            <a:pathLst>
              <a:path w="377825" h="71754">
                <a:moveTo>
                  <a:pt x="176790" y="0"/>
                </a:moveTo>
                <a:lnTo>
                  <a:pt x="156880" y="0"/>
                </a:lnTo>
                <a:lnTo>
                  <a:pt x="156880" y="71234"/>
                </a:lnTo>
                <a:lnTo>
                  <a:pt x="176790" y="71234"/>
                </a:lnTo>
                <a:lnTo>
                  <a:pt x="176790" y="0"/>
                </a:lnTo>
                <a:close/>
              </a:path>
              <a:path w="377825" h="71754">
                <a:moveTo>
                  <a:pt x="35777" y="0"/>
                </a:moveTo>
                <a:lnTo>
                  <a:pt x="0" y="0"/>
                </a:lnTo>
                <a:lnTo>
                  <a:pt x="0" y="71234"/>
                </a:lnTo>
                <a:lnTo>
                  <a:pt x="20058" y="71234"/>
                </a:lnTo>
                <a:lnTo>
                  <a:pt x="20058" y="15845"/>
                </a:lnTo>
                <a:lnTo>
                  <a:pt x="68049" y="15845"/>
                </a:lnTo>
                <a:lnTo>
                  <a:pt x="67900" y="15025"/>
                </a:lnTo>
                <a:lnTo>
                  <a:pt x="59877" y="5395"/>
                </a:lnTo>
                <a:lnTo>
                  <a:pt x="48599" y="1028"/>
                </a:lnTo>
                <a:lnTo>
                  <a:pt x="35777" y="0"/>
                </a:lnTo>
                <a:close/>
              </a:path>
              <a:path w="377825" h="71754">
                <a:moveTo>
                  <a:pt x="68049" y="15845"/>
                </a:moveTo>
                <a:lnTo>
                  <a:pt x="20058" y="15845"/>
                </a:lnTo>
                <a:lnTo>
                  <a:pt x="35777" y="15996"/>
                </a:lnTo>
                <a:lnTo>
                  <a:pt x="40866" y="15996"/>
                </a:lnTo>
                <a:lnTo>
                  <a:pt x="44458" y="17204"/>
                </a:lnTo>
                <a:lnTo>
                  <a:pt x="50147" y="23241"/>
                </a:lnTo>
                <a:lnTo>
                  <a:pt x="51494" y="28825"/>
                </a:lnTo>
                <a:lnTo>
                  <a:pt x="51494" y="71234"/>
                </a:lnTo>
                <a:lnTo>
                  <a:pt x="70954" y="71234"/>
                </a:lnTo>
                <a:lnTo>
                  <a:pt x="70954" y="31843"/>
                </a:lnTo>
                <a:lnTo>
                  <a:pt x="68049" y="15845"/>
                </a:lnTo>
                <a:close/>
              </a:path>
              <a:path w="377825" h="71754">
                <a:moveTo>
                  <a:pt x="216908" y="0"/>
                </a:moveTo>
                <a:lnTo>
                  <a:pt x="188915" y="0"/>
                </a:lnTo>
                <a:lnTo>
                  <a:pt x="188915" y="71234"/>
                </a:lnTo>
                <a:lnTo>
                  <a:pt x="221399" y="71234"/>
                </a:lnTo>
                <a:lnTo>
                  <a:pt x="232312" y="70684"/>
                </a:lnTo>
                <a:lnTo>
                  <a:pt x="253738" y="56142"/>
                </a:lnTo>
                <a:lnTo>
                  <a:pt x="208824" y="56142"/>
                </a:lnTo>
                <a:lnTo>
                  <a:pt x="208824" y="15544"/>
                </a:lnTo>
                <a:lnTo>
                  <a:pt x="252991" y="15544"/>
                </a:lnTo>
                <a:lnTo>
                  <a:pt x="250888" y="11922"/>
                </a:lnTo>
                <a:lnTo>
                  <a:pt x="244737" y="5857"/>
                </a:lnTo>
                <a:lnTo>
                  <a:pt x="237154" y="2225"/>
                </a:lnTo>
                <a:lnTo>
                  <a:pt x="227943" y="462"/>
                </a:lnTo>
                <a:lnTo>
                  <a:pt x="216908" y="0"/>
                </a:lnTo>
                <a:close/>
              </a:path>
              <a:path w="377825" h="71754">
                <a:moveTo>
                  <a:pt x="252991" y="15544"/>
                </a:moveTo>
                <a:lnTo>
                  <a:pt x="217356" y="15544"/>
                </a:lnTo>
                <a:lnTo>
                  <a:pt x="225803" y="16646"/>
                </a:lnTo>
                <a:lnTo>
                  <a:pt x="232270" y="20166"/>
                </a:lnTo>
                <a:lnTo>
                  <a:pt x="236408" y="26432"/>
                </a:lnTo>
                <a:lnTo>
                  <a:pt x="237865" y="35768"/>
                </a:lnTo>
                <a:lnTo>
                  <a:pt x="236408" y="45127"/>
                </a:lnTo>
                <a:lnTo>
                  <a:pt x="232270" y="51445"/>
                </a:lnTo>
                <a:lnTo>
                  <a:pt x="225803" y="55018"/>
                </a:lnTo>
                <a:lnTo>
                  <a:pt x="217356" y="56142"/>
                </a:lnTo>
                <a:lnTo>
                  <a:pt x="253738" y="56142"/>
                </a:lnTo>
                <a:lnTo>
                  <a:pt x="255436" y="51576"/>
                </a:lnTo>
                <a:lnTo>
                  <a:pt x="256837" y="44431"/>
                </a:lnTo>
                <a:lnTo>
                  <a:pt x="257326" y="36522"/>
                </a:lnTo>
                <a:lnTo>
                  <a:pt x="256909" y="29198"/>
                </a:lnTo>
                <a:lnTo>
                  <a:pt x="255679" y="22524"/>
                </a:lnTo>
                <a:lnTo>
                  <a:pt x="253631" y="16646"/>
                </a:lnTo>
                <a:lnTo>
                  <a:pt x="252991" y="15544"/>
                </a:lnTo>
                <a:close/>
              </a:path>
              <a:path w="377825" h="71754">
                <a:moveTo>
                  <a:pt x="95505" y="0"/>
                </a:moveTo>
                <a:lnTo>
                  <a:pt x="73949" y="0"/>
                </a:lnTo>
                <a:lnTo>
                  <a:pt x="96702" y="71234"/>
                </a:lnTo>
                <a:lnTo>
                  <a:pt x="125444" y="71234"/>
                </a:lnTo>
                <a:lnTo>
                  <a:pt x="130230" y="56443"/>
                </a:lnTo>
                <a:lnTo>
                  <a:pt x="111522" y="56443"/>
                </a:lnTo>
                <a:lnTo>
                  <a:pt x="95505" y="0"/>
                </a:lnTo>
                <a:close/>
              </a:path>
              <a:path w="377825" h="71754">
                <a:moveTo>
                  <a:pt x="148497" y="0"/>
                </a:moveTo>
                <a:lnTo>
                  <a:pt x="128139" y="0"/>
                </a:lnTo>
                <a:lnTo>
                  <a:pt x="111522" y="56443"/>
                </a:lnTo>
                <a:lnTo>
                  <a:pt x="130230" y="56443"/>
                </a:lnTo>
                <a:lnTo>
                  <a:pt x="148497" y="0"/>
                </a:lnTo>
                <a:close/>
              </a:path>
              <a:path w="377825" h="71754">
                <a:moveTo>
                  <a:pt x="286665" y="0"/>
                </a:moveTo>
                <a:lnTo>
                  <a:pt x="266607" y="0"/>
                </a:lnTo>
                <a:lnTo>
                  <a:pt x="266607" y="71234"/>
                </a:lnTo>
                <a:lnTo>
                  <a:pt x="286665" y="71234"/>
                </a:lnTo>
                <a:lnTo>
                  <a:pt x="286665" y="0"/>
                </a:lnTo>
                <a:close/>
              </a:path>
              <a:path w="377825" h="71754">
                <a:moveTo>
                  <a:pt x="349238" y="149"/>
                </a:moveTo>
                <a:lnTo>
                  <a:pt x="322592" y="149"/>
                </a:lnTo>
                <a:lnTo>
                  <a:pt x="294749" y="71234"/>
                </a:lnTo>
                <a:lnTo>
                  <a:pt x="314359" y="71234"/>
                </a:lnTo>
                <a:lnTo>
                  <a:pt x="318850" y="58708"/>
                </a:lnTo>
                <a:lnTo>
                  <a:pt x="372299" y="58708"/>
                </a:lnTo>
                <a:lnTo>
                  <a:pt x="367425" y="46332"/>
                </a:lnTo>
                <a:lnTo>
                  <a:pt x="323042" y="46332"/>
                </a:lnTo>
                <a:lnTo>
                  <a:pt x="335466" y="13129"/>
                </a:lnTo>
                <a:lnTo>
                  <a:pt x="354349" y="13129"/>
                </a:lnTo>
                <a:lnTo>
                  <a:pt x="349238" y="149"/>
                </a:lnTo>
                <a:close/>
              </a:path>
              <a:path w="377825" h="71754">
                <a:moveTo>
                  <a:pt x="372299" y="58708"/>
                </a:moveTo>
                <a:lnTo>
                  <a:pt x="351783" y="58708"/>
                </a:lnTo>
                <a:lnTo>
                  <a:pt x="355974" y="71234"/>
                </a:lnTo>
                <a:lnTo>
                  <a:pt x="377231" y="71234"/>
                </a:lnTo>
                <a:lnTo>
                  <a:pt x="372299" y="58708"/>
                </a:lnTo>
                <a:close/>
              </a:path>
              <a:path w="377825" h="71754">
                <a:moveTo>
                  <a:pt x="354349" y="13129"/>
                </a:moveTo>
                <a:lnTo>
                  <a:pt x="335466" y="13129"/>
                </a:lnTo>
                <a:lnTo>
                  <a:pt x="347592" y="46332"/>
                </a:lnTo>
                <a:lnTo>
                  <a:pt x="367425" y="46332"/>
                </a:lnTo>
                <a:lnTo>
                  <a:pt x="354349" y="13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53705" y="5866413"/>
            <a:ext cx="162289" cy="107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9467" y="2302636"/>
            <a:ext cx="1523365" cy="605790"/>
          </a:xfrm>
          <a:custGeom>
            <a:avLst/>
            <a:gdLst/>
            <a:ahLst/>
            <a:cxnLst/>
            <a:rect l="l" t="t" r="r" b="b"/>
            <a:pathLst>
              <a:path w="1523364" h="605789">
                <a:moveTo>
                  <a:pt x="1409226" y="35626"/>
                </a:moveTo>
                <a:lnTo>
                  <a:pt x="0" y="569781"/>
                </a:lnTo>
                <a:lnTo>
                  <a:pt x="13503" y="605407"/>
                </a:lnTo>
                <a:lnTo>
                  <a:pt x="1422730" y="71253"/>
                </a:lnTo>
                <a:lnTo>
                  <a:pt x="1409226" y="35626"/>
                </a:lnTo>
                <a:close/>
              </a:path>
              <a:path w="1523364" h="605789">
                <a:moveTo>
                  <a:pt x="1508154" y="28874"/>
                </a:moveTo>
                <a:lnTo>
                  <a:pt x="1427040" y="28874"/>
                </a:lnTo>
                <a:lnTo>
                  <a:pt x="1440544" y="64500"/>
                </a:lnTo>
                <a:lnTo>
                  <a:pt x="1422730" y="71253"/>
                </a:lnTo>
                <a:lnTo>
                  <a:pt x="1436234" y="106879"/>
                </a:lnTo>
                <a:lnTo>
                  <a:pt x="1508154" y="28874"/>
                </a:lnTo>
                <a:close/>
              </a:path>
              <a:path w="1523364" h="605789">
                <a:moveTo>
                  <a:pt x="1427040" y="28874"/>
                </a:moveTo>
                <a:lnTo>
                  <a:pt x="1409226" y="35626"/>
                </a:lnTo>
                <a:lnTo>
                  <a:pt x="1422730" y="71253"/>
                </a:lnTo>
                <a:lnTo>
                  <a:pt x="1440544" y="64500"/>
                </a:lnTo>
                <a:lnTo>
                  <a:pt x="1427040" y="28874"/>
                </a:lnTo>
                <a:close/>
              </a:path>
              <a:path w="1523364" h="605789">
                <a:moveTo>
                  <a:pt x="1395722" y="0"/>
                </a:moveTo>
                <a:lnTo>
                  <a:pt x="1409226" y="35626"/>
                </a:lnTo>
                <a:lnTo>
                  <a:pt x="1427040" y="28874"/>
                </a:lnTo>
                <a:lnTo>
                  <a:pt x="1508154" y="28874"/>
                </a:lnTo>
                <a:lnTo>
                  <a:pt x="1522858" y="12927"/>
                </a:lnTo>
                <a:lnTo>
                  <a:pt x="1395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4956" y="636523"/>
            <a:ext cx="7863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SPATIAL PES: PARTITIONED</a:t>
            </a:r>
            <a:r>
              <a:rPr spc="-20" dirty="0"/>
              <a:t> </a:t>
            </a:r>
            <a:r>
              <a:rPr spc="-5" dirty="0"/>
              <a:t>WEIGHTS</a:t>
            </a:r>
          </a:p>
        </p:txBody>
      </p:sp>
      <p:sp>
        <p:nvSpPr>
          <p:cNvPr id="7" name="object 7"/>
          <p:cNvSpPr/>
          <p:nvPr/>
        </p:nvSpPr>
        <p:spPr>
          <a:xfrm>
            <a:off x="1737360" y="1249680"/>
            <a:ext cx="2356104" cy="972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1135" y="1283208"/>
            <a:ext cx="1368552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3081" y="1277072"/>
            <a:ext cx="2263140" cy="879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3081" y="1277072"/>
            <a:ext cx="2263140" cy="879475"/>
          </a:xfrm>
          <a:custGeom>
            <a:avLst/>
            <a:gdLst/>
            <a:ahLst/>
            <a:cxnLst/>
            <a:rect l="l" t="t" r="r" b="b"/>
            <a:pathLst>
              <a:path w="2263140" h="879475">
                <a:moveTo>
                  <a:pt x="0" y="0"/>
                </a:moveTo>
                <a:lnTo>
                  <a:pt x="2263140" y="0"/>
                </a:lnTo>
                <a:lnTo>
                  <a:pt x="2263140" y="879376"/>
                </a:lnTo>
                <a:lnTo>
                  <a:pt x="0" y="87937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7360" y="2426207"/>
            <a:ext cx="2356104" cy="9662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34767" y="2456688"/>
            <a:ext cx="1161287" cy="990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83080" y="2453661"/>
            <a:ext cx="2263140" cy="8731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83079" y="2453661"/>
            <a:ext cx="2263140" cy="873760"/>
          </a:xfrm>
          <a:prstGeom prst="rect">
            <a:avLst/>
          </a:prstGeom>
          <a:ln w="9525">
            <a:solidFill>
              <a:srgbClr val="006FC5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algn="ctr">
              <a:lnSpc>
                <a:spcPts val="2615"/>
              </a:lnSpc>
              <a:spcBef>
                <a:spcPts val="750"/>
              </a:spcBef>
            </a:pPr>
            <a:r>
              <a:rPr sz="2200" spc="-30" dirty="0">
                <a:latin typeface="Trebuchet MS"/>
                <a:cs typeface="Trebuchet MS"/>
              </a:rPr>
              <a:t>L0</a:t>
            </a:r>
            <a:endParaRPr sz="2200">
              <a:latin typeface="Trebuchet MS"/>
              <a:cs typeface="Trebuchet MS"/>
            </a:endParaRPr>
          </a:p>
          <a:p>
            <a:pPr marL="1270" algn="ctr">
              <a:lnSpc>
                <a:spcPts val="2615"/>
              </a:lnSpc>
            </a:pPr>
            <a:r>
              <a:rPr sz="2200" spc="-20" dirty="0">
                <a:latin typeface="Trebuchet MS"/>
                <a:cs typeface="Trebuchet MS"/>
              </a:rPr>
              <a:t>Inputs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37360" y="3596640"/>
            <a:ext cx="2356104" cy="966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5039" y="3627120"/>
            <a:ext cx="1377696" cy="990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3080" y="3624013"/>
            <a:ext cx="2263140" cy="8731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83079" y="3624013"/>
            <a:ext cx="2263140" cy="873760"/>
          </a:xfrm>
          <a:prstGeom prst="rect">
            <a:avLst/>
          </a:prstGeom>
          <a:ln w="9525">
            <a:solidFill>
              <a:srgbClr val="00744F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algn="ctr">
              <a:lnSpc>
                <a:spcPts val="2615"/>
              </a:lnSpc>
              <a:spcBef>
                <a:spcPts val="750"/>
              </a:spcBef>
            </a:pPr>
            <a:r>
              <a:rPr sz="2200" spc="-30" dirty="0">
                <a:latin typeface="Trebuchet MS"/>
                <a:cs typeface="Trebuchet MS"/>
              </a:rPr>
              <a:t>L0</a:t>
            </a:r>
            <a:endParaRPr sz="2200">
              <a:latin typeface="Trebuchet MS"/>
              <a:cs typeface="Trebuchet MS"/>
            </a:endParaRPr>
          </a:p>
          <a:p>
            <a:pPr marL="1905" algn="ctr">
              <a:lnSpc>
                <a:spcPts val="2615"/>
              </a:lnSpc>
            </a:pPr>
            <a:r>
              <a:rPr sz="2200" spc="-25" dirty="0">
                <a:latin typeface="Trebuchet MS"/>
                <a:cs typeface="Trebuchet MS"/>
              </a:rPr>
              <a:t>Outputs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46220" y="2612066"/>
            <a:ext cx="1669414" cy="1449070"/>
          </a:xfrm>
          <a:custGeom>
            <a:avLst/>
            <a:gdLst/>
            <a:ahLst/>
            <a:cxnLst/>
            <a:rect l="l" t="t" r="r" b="b"/>
            <a:pathLst>
              <a:path w="1669414" h="1449070">
                <a:moveTo>
                  <a:pt x="49015" y="1330501"/>
                </a:moveTo>
                <a:lnTo>
                  <a:pt x="0" y="1448518"/>
                </a:lnTo>
                <a:lnTo>
                  <a:pt x="123822" y="1416919"/>
                </a:lnTo>
                <a:lnTo>
                  <a:pt x="109679" y="1400581"/>
                </a:lnTo>
                <a:lnTo>
                  <a:pt x="84484" y="1400581"/>
                </a:lnTo>
                <a:lnTo>
                  <a:pt x="59549" y="1371775"/>
                </a:lnTo>
                <a:lnTo>
                  <a:pt x="73951" y="1359307"/>
                </a:lnTo>
                <a:lnTo>
                  <a:pt x="49015" y="1330501"/>
                </a:lnTo>
                <a:close/>
              </a:path>
              <a:path w="1669414" h="1449070">
                <a:moveTo>
                  <a:pt x="73951" y="1359307"/>
                </a:moveTo>
                <a:lnTo>
                  <a:pt x="59549" y="1371775"/>
                </a:lnTo>
                <a:lnTo>
                  <a:pt x="84484" y="1400581"/>
                </a:lnTo>
                <a:lnTo>
                  <a:pt x="98886" y="1388113"/>
                </a:lnTo>
                <a:lnTo>
                  <a:pt x="73951" y="1359307"/>
                </a:lnTo>
                <a:close/>
              </a:path>
              <a:path w="1669414" h="1449070">
                <a:moveTo>
                  <a:pt x="98886" y="1388113"/>
                </a:moveTo>
                <a:lnTo>
                  <a:pt x="84484" y="1400581"/>
                </a:lnTo>
                <a:lnTo>
                  <a:pt x="109679" y="1400581"/>
                </a:lnTo>
                <a:lnTo>
                  <a:pt x="98886" y="1388113"/>
                </a:lnTo>
                <a:close/>
              </a:path>
              <a:path w="1669414" h="1449070">
                <a:moveTo>
                  <a:pt x="1644244" y="0"/>
                </a:moveTo>
                <a:lnTo>
                  <a:pt x="73951" y="1359307"/>
                </a:lnTo>
                <a:lnTo>
                  <a:pt x="98886" y="1388113"/>
                </a:lnTo>
                <a:lnTo>
                  <a:pt x="1669181" y="28807"/>
                </a:lnTo>
                <a:lnTo>
                  <a:pt x="1644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16879" y="1850135"/>
            <a:ext cx="1051559" cy="9723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62325" y="1875876"/>
            <a:ext cx="960122" cy="879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62325" y="1875876"/>
            <a:ext cx="960119" cy="879475"/>
          </a:xfrm>
          <a:custGeom>
            <a:avLst/>
            <a:gdLst/>
            <a:ahLst/>
            <a:cxnLst/>
            <a:rect l="l" t="t" r="r" b="b"/>
            <a:pathLst>
              <a:path w="960120" h="879475">
                <a:moveTo>
                  <a:pt x="0" y="439688"/>
                </a:moveTo>
                <a:lnTo>
                  <a:pt x="2478" y="394732"/>
                </a:lnTo>
                <a:lnTo>
                  <a:pt x="9753" y="351075"/>
                </a:lnTo>
                <a:lnTo>
                  <a:pt x="21582" y="308938"/>
                </a:lnTo>
                <a:lnTo>
                  <a:pt x="37725" y="268541"/>
                </a:lnTo>
                <a:lnTo>
                  <a:pt x="57940" y="230106"/>
                </a:lnTo>
                <a:lnTo>
                  <a:pt x="81986" y="193854"/>
                </a:lnTo>
                <a:lnTo>
                  <a:pt x="109622" y="160005"/>
                </a:lnTo>
                <a:lnTo>
                  <a:pt x="140606" y="128781"/>
                </a:lnTo>
                <a:lnTo>
                  <a:pt x="174697" y="100403"/>
                </a:lnTo>
                <a:lnTo>
                  <a:pt x="211654" y="75091"/>
                </a:lnTo>
                <a:lnTo>
                  <a:pt x="251235" y="53067"/>
                </a:lnTo>
                <a:lnTo>
                  <a:pt x="293199" y="34552"/>
                </a:lnTo>
                <a:lnTo>
                  <a:pt x="337305" y="19767"/>
                </a:lnTo>
                <a:lnTo>
                  <a:pt x="383311" y="8932"/>
                </a:lnTo>
                <a:lnTo>
                  <a:pt x="430977" y="2270"/>
                </a:lnTo>
                <a:lnTo>
                  <a:pt x="480061" y="0"/>
                </a:lnTo>
                <a:lnTo>
                  <a:pt x="529144" y="2270"/>
                </a:lnTo>
                <a:lnTo>
                  <a:pt x="576810" y="8932"/>
                </a:lnTo>
                <a:lnTo>
                  <a:pt x="622816" y="19767"/>
                </a:lnTo>
                <a:lnTo>
                  <a:pt x="666922" y="34552"/>
                </a:lnTo>
                <a:lnTo>
                  <a:pt x="708886" y="53067"/>
                </a:lnTo>
                <a:lnTo>
                  <a:pt x="748467" y="75091"/>
                </a:lnTo>
                <a:lnTo>
                  <a:pt x="785424" y="100403"/>
                </a:lnTo>
                <a:lnTo>
                  <a:pt x="819515" y="128781"/>
                </a:lnTo>
                <a:lnTo>
                  <a:pt x="850499" y="160005"/>
                </a:lnTo>
                <a:lnTo>
                  <a:pt x="878135" y="193854"/>
                </a:lnTo>
                <a:lnTo>
                  <a:pt x="902181" y="230106"/>
                </a:lnTo>
                <a:lnTo>
                  <a:pt x="922396" y="268541"/>
                </a:lnTo>
                <a:lnTo>
                  <a:pt x="938539" y="308938"/>
                </a:lnTo>
                <a:lnTo>
                  <a:pt x="950368" y="351075"/>
                </a:lnTo>
                <a:lnTo>
                  <a:pt x="957643" y="394732"/>
                </a:lnTo>
                <a:lnTo>
                  <a:pt x="960122" y="439688"/>
                </a:lnTo>
                <a:lnTo>
                  <a:pt x="957643" y="484643"/>
                </a:lnTo>
                <a:lnTo>
                  <a:pt x="950368" y="528300"/>
                </a:lnTo>
                <a:lnTo>
                  <a:pt x="938539" y="570437"/>
                </a:lnTo>
                <a:lnTo>
                  <a:pt x="922396" y="610834"/>
                </a:lnTo>
                <a:lnTo>
                  <a:pt x="902181" y="649269"/>
                </a:lnTo>
                <a:lnTo>
                  <a:pt x="878135" y="685521"/>
                </a:lnTo>
                <a:lnTo>
                  <a:pt x="850499" y="719370"/>
                </a:lnTo>
                <a:lnTo>
                  <a:pt x="819515" y="750594"/>
                </a:lnTo>
                <a:lnTo>
                  <a:pt x="785424" y="778972"/>
                </a:lnTo>
                <a:lnTo>
                  <a:pt x="748467" y="804284"/>
                </a:lnTo>
                <a:lnTo>
                  <a:pt x="708886" y="826308"/>
                </a:lnTo>
                <a:lnTo>
                  <a:pt x="666922" y="844823"/>
                </a:lnTo>
                <a:lnTo>
                  <a:pt x="622816" y="859608"/>
                </a:lnTo>
                <a:lnTo>
                  <a:pt x="576810" y="870443"/>
                </a:lnTo>
                <a:lnTo>
                  <a:pt x="529144" y="877105"/>
                </a:lnTo>
                <a:lnTo>
                  <a:pt x="480061" y="879376"/>
                </a:lnTo>
                <a:lnTo>
                  <a:pt x="430977" y="877105"/>
                </a:lnTo>
                <a:lnTo>
                  <a:pt x="383311" y="870443"/>
                </a:lnTo>
                <a:lnTo>
                  <a:pt x="337305" y="859608"/>
                </a:lnTo>
                <a:lnTo>
                  <a:pt x="293199" y="844823"/>
                </a:lnTo>
                <a:lnTo>
                  <a:pt x="251235" y="826308"/>
                </a:lnTo>
                <a:lnTo>
                  <a:pt x="211654" y="804284"/>
                </a:lnTo>
                <a:lnTo>
                  <a:pt x="174697" y="778972"/>
                </a:lnTo>
                <a:lnTo>
                  <a:pt x="140606" y="750594"/>
                </a:lnTo>
                <a:lnTo>
                  <a:pt x="109622" y="719370"/>
                </a:lnTo>
                <a:lnTo>
                  <a:pt x="81986" y="685521"/>
                </a:lnTo>
                <a:lnTo>
                  <a:pt x="57940" y="649269"/>
                </a:lnTo>
                <a:lnTo>
                  <a:pt x="37725" y="610834"/>
                </a:lnTo>
                <a:lnTo>
                  <a:pt x="21582" y="570437"/>
                </a:lnTo>
                <a:lnTo>
                  <a:pt x="9753" y="528300"/>
                </a:lnTo>
                <a:lnTo>
                  <a:pt x="2478" y="484643"/>
                </a:lnTo>
                <a:lnTo>
                  <a:pt x="0" y="4396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86018" y="2196084"/>
            <a:ext cx="312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rebuchet MS"/>
                <a:cs typeface="Trebuchet MS"/>
              </a:rPr>
              <a:t>P</a:t>
            </a:r>
            <a:r>
              <a:rPr sz="1400" dirty="0">
                <a:latin typeface="Trebuchet MS"/>
                <a:cs typeface="Trebuchet MS"/>
              </a:rPr>
              <a:t>E0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42959" y="1697992"/>
            <a:ext cx="1660525" cy="343535"/>
          </a:xfrm>
          <a:custGeom>
            <a:avLst/>
            <a:gdLst/>
            <a:ahLst/>
            <a:cxnLst/>
            <a:rect l="l" t="t" r="r" b="b"/>
            <a:pathLst>
              <a:path w="1660525" h="343535">
                <a:moveTo>
                  <a:pt x="1544099" y="305865"/>
                </a:moveTo>
                <a:lnTo>
                  <a:pt x="1537576" y="343402"/>
                </a:lnTo>
                <a:lnTo>
                  <a:pt x="1651772" y="309126"/>
                </a:lnTo>
                <a:lnTo>
                  <a:pt x="1562868" y="309126"/>
                </a:lnTo>
                <a:lnTo>
                  <a:pt x="1544099" y="305865"/>
                </a:lnTo>
                <a:close/>
              </a:path>
              <a:path w="1660525" h="343535">
                <a:moveTo>
                  <a:pt x="1550622" y="268327"/>
                </a:moveTo>
                <a:lnTo>
                  <a:pt x="1544099" y="305865"/>
                </a:lnTo>
                <a:lnTo>
                  <a:pt x="1562868" y="309126"/>
                </a:lnTo>
                <a:lnTo>
                  <a:pt x="1569391" y="271589"/>
                </a:lnTo>
                <a:lnTo>
                  <a:pt x="1550622" y="268327"/>
                </a:lnTo>
                <a:close/>
              </a:path>
              <a:path w="1660525" h="343535">
                <a:moveTo>
                  <a:pt x="1557145" y="230789"/>
                </a:moveTo>
                <a:lnTo>
                  <a:pt x="1550622" y="268327"/>
                </a:lnTo>
                <a:lnTo>
                  <a:pt x="1569391" y="271589"/>
                </a:lnTo>
                <a:lnTo>
                  <a:pt x="1562868" y="309126"/>
                </a:lnTo>
                <a:lnTo>
                  <a:pt x="1651772" y="309126"/>
                </a:lnTo>
                <a:lnTo>
                  <a:pt x="1659972" y="306665"/>
                </a:lnTo>
                <a:lnTo>
                  <a:pt x="1557145" y="230789"/>
                </a:lnTo>
                <a:close/>
              </a:path>
              <a:path w="1660525" h="343535">
                <a:moveTo>
                  <a:pt x="6522" y="0"/>
                </a:moveTo>
                <a:lnTo>
                  <a:pt x="0" y="37537"/>
                </a:lnTo>
                <a:lnTo>
                  <a:pt x="1544099" y="305865"/>
                </a:lnTo>
                <a:lnTo>
                  <a:pt x="1550622" y="268327"/>
                </a:lnTo>
                <a:lnTo>
                  <a:pt x="6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42480" y="1310132"/>
            <a:ext cx="777875" cy="2217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onsolas"/>
                <a:cs typeface="Consolas"/>
              </a:rPr>
              <a:t>PE0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[0]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[0]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50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[1]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[1]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[2]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[2]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&lt;&lt;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latin typeface="Consolas"/>
                <a:cs typeface="Consolas"/>
              </a:rPr>
              <a:t>[0]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19522" y="3772916"/>
            <a:ext cx="1301115" cy="230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530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[0]</a:t>
            </a:r>
            <a:endParaRPr sz="1800">
              <a:latin typeface="Consolas"/>
              <a:cs typeface="Consolas"/>
            </a:endParaRPr>
          </a:p>
          <a:p>
            <a:pPr marL="535305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[1]</a:t>
            </a:r>
            <a:endParaRPr sz="1800">
              <a:latin typeface="Consolas"/>
              <a:cs typeface="Consolas"/>
            </a:endParaRPr>
          </a:p>
          <a:p>
            <a:pPr marL="535305">
              <a:lnSpc>
                <a:spcPts val="2125"/>
              </a:lnSpc>
              <a:spcBef>
                <a:spcPts val="50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[1]</a:t>
            </a:r>
            <a:endParaRPr sz="1800">
              <a:latin typeface="Consolas"/>
              <a:cs typeface="Consolas"/>
            </a:endParaRPr>
          </a:p>
          <a:p>
            <a:pPr marL="535305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[2]</a:t>
            </a:r>
            <a:endParaRPr sz="1800">
              <a:latin typeface="Consolas"/>
              <a:cs typeface="Consolas"/>
            </a:endParaRPr>
          </a:p>
          <a:p>
            <a:pPr marL="535305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[2]</a:t>
            </a:r>
            <a:endParaRPr sz="1800">
              <a:latin typeface="Consolas"/>
              <a:cs typeface="Consolas"/>
            </a:endParaRPr>
          </a:p>
          <a:p>
            <a:pPr marL="535305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[3]</a:t>
            </a:r>
            <a:endParaRPr sz="1800">
              <a:latin typeface="Consolas"/>
              <a:cs typeface="Consolas"/>
            </a:endParaRPr>
          </a:p>
          <a:p>
            <a:pPr marL="535305">
              <a:lnSpc>
                <a:spcPct val="100000"/>
              </a:lnSpc>
              <a:spcBef>
                <a:spcPts val="50"/>
              </a:spcBef>
            </a:pPr>
            <a:r>
              <a:rPr sz="1800" spc="-5" dirty="0">
                <a:latin typeface="Consolas"/>
                <a:cs typeface="Consolas"/>
              </a:rPr>
              <a:t>&lt;&lt;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latin typeface="Consolas"/>
                <a:cs typeface="Consolas"/>
              </a:rPr>
              <a:t>[1]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400" spc="15" dirty="0">
                <a:latin typeface="Arial"/>
                <a:cs typeface="Arial"/>
              </a:rPr>
              <a:t>Assuming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S=3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39527" y="2872395"/>
            <a:ext cx="1566545" cy="616585"/>
          </a:xfrm>
          <a:custGeom>
            <a:avLst/>
            <a:gdLst/>
            <a:ahLst/>
            <a:cxnLst/>
            <a:rect l="l" t="t" r="r" b="b"/>
            <a:pathLst>
              <a:path w="1566545" h="616585">
                <a:moveTo>
                  <a:pt x="1452364" y="580688"/>
                </a:moveTo>
                <a:lnTo>
                  <a:pt x="1438978" y="616360"/>
                </a:lnTo>
                <a:lnTo>
                  <a:pt x="1566071" y="603011"/>
                </a:lnTo>
                <a:lnTo>
                  <a:pt x="1551564" y="587381"/>
                </a:lnTo>
                <a:lnTo>
                  <a:pt x="1470198" y="587381"/>
                </a:lnTo>
                <a:lnTo>
                  <a:pt x="1452364" y="580688"/>
                </a:lnTo>
                <a:close/>
              </a:path>
              <a:path w="1566545" h="616585">
                <a:moveTo>
                  <a:pt x="1465749" y="545018"/>
                </a:moveTo>
                <a:lnTo>
                  <a:pt x="1452364" y="580688"/>
                </a:lnTo>
                <a:lnTo>
                  <a:pt x="1470198" y="587381"/>
                </a:lnTo>
                <a:lnTo>
                  <a:pt x="1483584" y="551710"/>
                </a:lnTo>
                <a:lnTo>
                  <a:pt x="1465749" y="545018"/>
                </a:lnTo>
                <a:close/>
              </a:path>
              <a:path w="1566545" h="616585">
                <a:moveTo>
                  <a:pt x="1479135" y="509346"/>
                </a:moveTo>
                <a:lnTo>
                  <a:pt x="1465749" y="545018"/>
                </a:lnTo>
                <a:lnTo>
                  <a:pt x="1483584" y="551710"/>
                </a:lnTo>
                <a:lnTo>
                  <a:pt x="1470198" y="587381"/>
                </a:lnTo>
                <a:lnTo>
                  <a:pt x="1551564" y="587381"/>
                </a:lnTo>
                <a:lnTo>
                  <a:pt x="1479135" y="509346"/>
                </a:lnTo>
                <a:close/>
              </a:path>
              <a:path w="1566545" h="616585">
                <a:moveTo>
                  <a:pt x="13385" y="0"/>
                </a:moveTo>
                <a:lnTo>
                  <a:pt x="0" y="35670"/>
                </a:lnTo>
                <a:lnTo>
                  <a:pt x="1452364" y="580688"/>
                </a:lnTo>
                <a:lnTo>
                  <a:pt x="1465749" y="545018"/>
                </a:lnTo>
                <a:lnTo>
                  <a:pt x="133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46220" y="3767507"/>
            <a:ext cx="1703070" cy="331470"/>
          </a:xfrm>
          <a:custGeom>
            <a:avLst/>
            <a:gdLst/>
            <a:ahLst/>
            <a:cxnLst/>
            <a:rect l="l" t="t" r="r" b="b"/>
            <a:pathLst>
              <a:path w="1703070" h="331470">
                <a:moveTo>
                  <a:pt x="103738" y="218451"/>
                </a:moveTo>
                <a:lnTo>
                  <a:pt x="0" y="293077"/>
                </a:lnTo>
                <a:lnTo>
                  <a:pt x="121944" y="331292"/>
                </a:lnTo>
                <a:lnTo>
                  <a:pt x="116365" y="296713"/>
                </a:lnTo>
                <a:lnTo>
                  <a:pt x="97067" y="296713"/>
                </a:lnTo>
                <a:lnTo>
                  <a:pt x="90999" y="259100"/>
                </a:lnTo>
                <a:lnTo>
                  <a:pt x="109807" y="256065"/>
                </a:lnTo>
                <a:lnTo>
                  <a:pt x="103738" y="218451"/>
                </a:lnTo>
                <a:close/>
              </a:path>
              <a:path w="1703070" h="331470">
                <a:moveTo>
                  <a:pt x="109807" y="256065"/>
                </a:moveTo>
                <a:lnTo>
                  <a:pt x="90999" y="259100"/>
                </a:lnTo>
                <a:lnTo>
                  <a:pt x="97067" y="296713"/>
                </a:lnTo>
                <a:lnTo>
                  <a:pt x="115875" y="293679"/>
                </a:lnTo>
                <a:lnTo>
                  <a:pt x="109807" y="256065"/>
                </a:lnTo>
                <a:close/>
              </a:path>
              <a:path w="1703070" h="331470">
                <a:moveTo>
                  <a:pt x="115875" y="293679"/>
                </a:moveTo>
                <a:lnTo>
                  <a:pt x="97067" y="296713"/>
                </a:lnTo>
                <a:lnTo>
                  <a:pt x="116365" y="296713"/>
                </a:lnTo>
                <a:lnTo>
                  <a:pt x="115875" y="293679"/>
                </a:lnTo>
                <a:close/>
              </a:path>
              <a:path w="1703070" h="331470">
                <a:moveTo>
                  <a:pt x="1696951" y="0"/>
                </a:moveTo>
                <a:lnTo>
                  <a:pt x="109807" y="256065"/>
                </a:lnTo>
                <a:lnTo>
                  <a:pt x="115875" y="293679"/>
                </a:lnTo>
                <a:lnTo>
                  <a:pt x="1703019" y="37613"/>
                </a:lnTo>
                <a:lnTo>
                  <a:pt x="1696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59552" y="3008376"/>
            <a:ext cx="1051559" cy="9723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05598" y="3035720"/>
            <a:ext cx="960121" cy="8793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05598" y="3035720"/>
            <a:ext cx="960119" cy="879475"/>
          </a:xfrm>
          <a:custGeom>
            <a:avLst/>
            <a:gdLst/>
            <a:ahLst/>
            <a:cxnLst/>
            <a:rect l="l" t="t" r="r" b="b"/>
            <a:pathLst>
              <a:path w="960120" h="879475">
                <a:moveTo>
                  <a:pt x="0" y="439688"/>
                </a:moveTo>
                <a:lnTo>
                  <a:pt x="2478" y="394732"/>
                </a:lnTo>
                <a:lnTo>
                  <a:pt x="9753" y="351075"/>
                </a:lnTo>
                <a:lnTo>
                  <a:pt x="21582" y="308938"/>
                </a:lnTo>
                <a:lnTo>
                  <a:pt x="37725" y="268541"/>
                </a:lnTo>
                <a:lnTo>
                  <a:pt x="57940" y="230106"/>
                </a:lnTo>
                <a:lnTo>
                  <a:pt x="81986" y="193854"/>
                </a:lnTo>
                <a:lnTo>
                  <a:pt x="109622" y="160005"/>
                </a:lnTo>
                <a:lnTo>
                  <a:pt x="140606" y="128781"/>
                </a:lnTo>
                <a:lnTo>
                  <a:pt x="174697" y="100403"/>
                </a:lnTo>
                <a:lnTo>
                  <a:pt x="211654" y="75091"/>
                </a:lnTo>
                <a:lnTo>
                  <a:pt x="251235" y="53067"/>
                </a:lnTo>
                <a:lnTo>
                  <a:pt x="293199" y="34552"/>
                </a:lnTo>
                <a:lnTo>
                  <a:pt x="337305" y="19767"/>
                </a:lnTo>
                <a:lnTo>
                  <a:pt x="383311" y="8932"/>
                </a:lnTo>
                <a:lnTo>
                  <a:pt x="430977" y="2270"/>
                </a:lnTo>
                <a:lnTo>
                  <a:pt x="480061" y="0"/>
                </a:lnTo>
                <a:lnTo>
                  <a:pt x="529144" y="2270"/>
                </a:lnTo>
                <a:lnTo>
                  <a:pt x="576810" y="8932"/>
                </a:lnTo>
                <a:lnTo>
                  <a:pt x="622816" y="19767"/>
                </a:lnTo>
                <a:lnTo>
                  <a:pt x="666922" y="34552"/>
                </a:lnTo>
                <a:lnTo>
                  <a:pt x="708886" y="53067"/>
                </a:lnTo>
                <a:lnTo>
                  <a:pt x="748467" y="75091"/>
                </a:lnTo>
                <a:lnTo>
                  <a:pt x="785424" y="100403"/>
                </a:lnTo>
                <a:lnTo>
                  <a:pt x="819515" y="128781"/>
                </a:lnTo>
                <a:lnTo>
                  <a:pt x="850499" y="160005"/>
                </a:lnTo>
                <a:lnTo>
                  <a:pt x="878135" y="193854"/>
                </a:lnTo>
                <a:lnTo>
                  <a:pt x="902181" y="230106"/>
                </a:lnTo>
                <a:lnTo>
                  <a:pt x="922396" y="268541"/>
                </a:lnTo>
                <a:lnTo>
                  <a:pt x="938539" y="308938"/>
                </a:lnTo>
                <a:lnTo>
                  <a:pt x="950368" y="351075"/>
                </a:lnTo>
                <a:lnTo>
                  <a:pt x="957643" y="394732"/>
                </a:lnTo>
                <a:lnTo>
                  <a:pt x="960122" y="439688"/>
                </a:lnTo>
                <a:lnTo>
                  <a:pt x="957643" y="484643"/>
                </a:lnTo>
                <a:lnTo>
                  <a:pt x="950368" y="528300"/>
                </a:lnTo>
                <a:lnTo>
                  <a:pt x="938539" y="570437"/>
                </a:lnTo>
                <a:lnTo>
                  <a:pt x="922396" y="610834"/>
                </a:lnTo>
                <a:lnTo>
                  <a:pt x="902181" y="649269"/>
                </a:lnTo>
                <a:lnTo>
                  <a:pt x="878135" y="685521"/>
                </a:lnTo>
                <a:lnTo>
                  <a:pt x="850499" y="719370"/>
                </a:lnTo>
                <a:lnTo>
                  <a:pt x="819515" y="750594"/>
                </a:lnTo>
                <a:lnTo>
                  <a:pt x="785424" y="778972"/>
                </a:lnTo>
                <a:lnTo>
                  <a:pt x="748467" y="804284"/>
                </a:lnTo>
                <a:lnTo>
                  <a:pt x="708886" y="826308"/>
                </a:lnTo>
                <a:lnTo>
                  <a:pt x="666922" y="844823"/>
                </a:lnTo>
                <a:lnTo>
                  <a:pt x="622816" y="859608"/>
                </a:lnTo>
                <a:lnTo>
                  <a:pt x="576810" y="870443"/>
                </a:lnTo>
                <a:lnTo>
                  <a:pt x="529144" y="877105"/>
                </a:lnTo>
                <a:lnTo>
                  <a:pt x="480061" y="879376"/>
                </a:lnTo>
                <a:lnTo>
                  <a:pt x="430977" y="877105"/>
                </a:lnTo>
                <a:lnTo>
                  <a:pt x="383311" y="870443"/>
                </a:lnTo>
                <a:lnTo>
                  <a:pt x="337305" y="859608"/>
                </a:lnTo>
                <a:lnTo>
                  <a:pt x="293199" y="844823"/>
                </a:lnTo>
                <a:lnTo>
                  <a:pt x="251235" y="826308"/>
                </a:lnTo>
                <a:lnTo>
                  <a:pt x="211654" y="804284"/>
                </a:lnTo>
                <a:lnTo>
                  <a:pt x="174697" y="778972"/>
                </a:lnTo>
                <a:lnTo>
                  <a:pt x="140606" y="750594"/>
                </a:lnTo>
                <a:lnTo>
                  <a:pt x="109622" y="719370"/>
                </a:lnTo>
                <a:lnTo>
                  <a:pt x="81986" y="685521"/>
                </a:lnTo>
                <a:lnTo>
                  <a:pt x="57940" y="649269"/>
                </a:lnTo>
                <a:lnTo>
                  <a:pt x="37725" y="610834"/>
                </a:lnTo>
                <a:lnTo>
                  <a:pt x="21582" y="570437"/>
                </a:lnTo>
                <a:lnTo>
                  <a:pt x="9753" y="528300"/>
                </a:lnTo>
                <a:lnTo>
                  <a:pt x="2478" y="484643"/>
                </a:lnTo>
                <a:lnTo>
                  <a:pt x="0" y="4396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929289" y="3357372"/>
            <a:ext cx="312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rebuchet MS"/>
                <a:cs typeface="Trebuchet MS"/>
              </a:rPr>
              <a:t>P</a:t>
            </a:r>
            <a:r>
              <a:rPr sz="1400" dirty="0">
                <a:latin typeface="Trebuchet MS"/>
                <a:cs typeface="Trebuchet MS"/>
              </a:rPr>
              <a:t>E1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033869" y="1702257"/>
            <a:ext cx="1712595" cy="1462405"/>
          </a:xfrm>
          <a:custGeom>
            <a:avLst/>
            <a:gdLst/>
            <a:ahLst/>
            <a:cxnLst/>
            <a:rect l="l" t="t" r="r" b="b"/>
            <a:pathLst>
              <a:path w="1712595" h="1462405">
                <a:moveTo>
                  <a:pt x="1612964" y="1402640"/>
                </a:moveTo>
                <a:lnTo>
                  <a:pt x="1588262" y="1431646"/>
                </a:lnTo>
                <a:lnTo>
                  <a:pt x="1712335" y="1462244"/>
                </a:lnTo>
                <a:lnTo>
                  <a:pt x="1692260" y="1414989"/>
                </a:lnTo>
                <a:lnTo>
                  <a:pt x="1627465" y="1414989"/>
                </a:lnTo>
                <a:lnTo>
                  <a:pt x="1612964" y="1402640"/>
                </a:lnTo>
                <a:close/>
              </a:path>
              <a:path w="1712595" h="1462405">
                <a:moveTo>
                  <a:pt x="1637666" y="1373632"/>
                </a:moveTo>
                <a:lnTo>
                  <a:pt x="1612964" y="1402640"/>
                </a:lnTo>
                <a:lnTo>
                  <a:pt x="1627465" y="1414989"/>
                </a:lnTo>
                <a:lnTo>
                  <a:pt x="1652168" y="1385982"/>
                </a:lnTo>
                <a:lnTo>
                  <a:pt x="1637666" y="1373632"/>
                </a:lnTo>
                <a:close/>
              </a:path>
              <a:path w="1712595" h="1462405">
                <a:moveTo>
                  <a:pt x="1662369" y="1344626"/>
                </a:moveTo>
                <a:lnTo>
                  <a:pt x="1637666" y="1373632"/>
                </a:lnTo>
                <a:lnTo>
                  <a:pt x="1652168" y="1385982"/>
                </a:lnTo>
                <a:lnTo>
                  <a:pt x="1627465" y="1414989"/>
                </a:lnTo>
                <a:lnTo>
                  <a:pt x="1692260" y="1414989"/>
                </a:lnTo>
                <a:lnTo>
                  <a:pt x="1662369" y="1344626"/>
                </a:lnTo>
                <a:close/>
              </a:path>
              <a:path w="1712595" h="1462405">
                <a:moveTo>
                  <a:pt x="24702" y="0"/>
                </a:moveTo>
                <a:lnTo>
                  <a:pt x="0" y="29006"/>
                </a:lnTo>
                <a:lnTo>
                  <a:pt x="1612964" y="1402640"/>
                </a:lnTo>
                <a:lnTo>
                  <a:pt x="1637666" y="1373632"/>
                </a:lnTo>
                <a:lnTo>
                  <a:pt x="24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462764" y="1310132"/>
            <a:ext cx="1154430" cy="2217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170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onsolas"/>
                <a:cs typeface="Consolas"/>
              </a:rPr>
              <a:t>PE1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[S0+0]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[S0+0]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50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[S0+1]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[S0+1]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[S0+2]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[S0+2]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&lt;&lt;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latin typeface="Consolas"/>
                <a:cs typeface="Consolas"/>
              </a:rPr>
              <a:t>[0]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62764" y="3772916"/>
            <a:ext cx="1154430" cy="1951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[S0+1]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[S0+1]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50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[S0+2]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[S0+2]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[S0+3]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onsolas"/>
                <a:cs typeface="Consolas"/>
              </a:rPr>
              <a:t>&gt;&gt;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[S0+3]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spc="-5" dirty="0">
                <a:latin typeface="Consolas"/>
                <a:cs typeface="Consolas"/>
              </a:rPr>
              <a:t>&lt;&lt;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latin typeface="Consolas"/>
                <a:cs typeface="Consolas"/>
              </a:rPr>
              <a:t>[1]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97854" y="5086603"/>
            <a:ext cx="2172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Spatial sum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needed?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05127" y="5104891"/>
            <a:ext cx="398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7450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7568" y="215900"/>
            <a:ext cx="6697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MAPPING REUSE TO</a:t>
            </a:r>
            <a:r>
              <a:rPr spc="-20" dirty="0"/>
              <a:t> </a:t>
            </a:r>
            <a:r>
              <a:rPr spc="-5" dirty="0"/>
              <a:t>HARDWARE</a:t>
            </a:r>
          </a:p>
        </p:txBody>
      </p:sp>
      <p:sp>
        <p:nvSpPr>
          <p:cNvPr id="3" name="object 3"/>
          <p:cNvSpPr/>
          <p:nvPr/>
        </p:nvSpPr>
        <p:spPr>
          <a:xfrm>
            <a:off x="7181088" y="1386839"/>
            <a:ext cx="2496311" cy="1984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1291" y="1407086"/>
            <a:ext cx="2415397" cy="1901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1776" y="1600200"/>
            <a:ext cx="487679" cy="353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82256" y="1584960"/>
            <a:ext cx="426720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7807" y="1627898"/>
            <a:ext cx="396815" cy="25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7807" y="1627898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51776" y="1993392"/>
            <a:ext cx="487679" cy="350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82256" y="1975104"/>
            <a:ext cx="426720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97807" y="2018365"/>
            <a:ext cx="396815" cy="258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97807" y="2018365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1776" y="2380488"/>
            <a:ext cx="487679" cy="350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82256" y="2362200"/>
            <a:ext cx="426720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7807" y="2405786"/>
            <a:ext cx="396815" cy="258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97807" y="2405786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54823" y="2788920"/>
            <a:ext cx="490727" cy="3535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85304" y="2770632"/>
            <a:ext cx="426720" cy="408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01261" y="2816359"/>
            <a:ext cx="396815" cy="2585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00416" y="1597152"/>
            <a:ext cx="490727" cy="3535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30895" y="1581911"/>
            <a:ext cx="429768" cy="405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47022" y="1624794"/>
            <a:ext cx="396815" cy="2585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47022" y="1624794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00416" y="1990344"/>
            <a:ext cx="490727" cy="3505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30895" y="1972055"/>
            <a:ext cx="429768" cy="405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47022" y="2015261"/>
            <a:ext cx="396815" cy="2585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47022" y="2015261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0416" y="2377439"/>
            <a:ext cx="490727" cy="3505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30895" y="2359151"/>
            <a:ext cx="429768" cy="405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47022" y="2402682"/>
            <a:ext cx="396815" cy="2585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47022" y="2402682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03464" y="2785872"/>
            <a:ext cx="490727" cy="35356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33943" y="2767583"/>
            <a:ext cx="429768" cy="4084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50475" y="2813255"/>
            <a:ext cx="396815" cy="2585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50475" y="2813255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52104" y="1597152"/>
            <a:ext cx="490727" cy="35356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85631" y="1581911"/>
            <a:ext cx="426720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99690" y="1624794"/>
            <a:ext cx="396815" cy="2585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99691" y="1624794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52104" y="1990344"/>
            <a:ext cx="490727" cy="3505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85631" y="1972055"/>
            <a:ext cx="426720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99690" y="2015261"/>
            <a:ext cx="396815" cy="2585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99691" y="2015261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52104" y="2377439"/>
            <a:ext cx="490727" cy="3505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485631" y="2359151"/>
            <a:ext cx="426720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99690" y="2402682"/>
            <a:ext cx="396815" cy="2585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99691" y="2402682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58200" y="2785872"/>
            <a:ext cx="487679" cy="35356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88680" y="2767583"/>
            <a:ext cx="426720" cy="408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03144" y="2813255"/>
            <a:ext cx="396815" cy="2585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03143" y="2813255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401261" y="2816359"/>
            <a:ext cx="1398270" cy="259079"/>
          </a:xfrm>
          <a:prstGeom prst="rect">
            <a:avLst/>
          </a:prstGeom>
          <a:ln w="9525">
            <a:solidFill>
              <a:srgbClr val="006FC5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65"/>
              </a:spcBef>
              <a:tabLst>
                <a:tab pos="664210" algn="l"/>
                <a:tab pos="1216660" algn="l"/>
              </a:tabLst>
            </a:pPr>
            <a:r>
              <a:rPr sz="1200" spc="5" dirty="0">
                <a:latin typeface="Trebuchet MS"/>
                <a:cs typeface="Trebuchet MS"/>
              </a:rPr>
              <a:t>P</a:t>
            </a:r>
            <a:r>
              <a:rPr sz="1200" dirty="0">
                <a:latin typeface="Trebuchet MS"/>
                <a:cs typeface="Trebuchet MS"/>
              </a:rPr>
              <a:t>E	</a:t>
            </a:r>
            <a:r>
              <a:rPr sz="1200" spc="5" dirty="0">
                <a:latin typeface="Trebuchet MS"/>
                <a:cs typeface="Trebuchet MS"/>
              </a:rPr>
              <a:t>P</a:t>
            </a:r>
            <a:r>
              <a:rPr sz="1200" dirty="0">
                <a:latin typeface="Trebuchet MS"/>
                <a:cs typeface="Trebuchet MS"/>
              </a:rPr>
              <a:t>E	</a:t>
            </a:r>
            <a:r>
              <a:rPr sz="1200" spc="5" dirty="0">
                <a:latin typeface="Trebuchet MS"/>
                <a:cs typeface="Trebuchet MS"/>
              </a:rPr>
              <a:t>PE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003792" y="1594103"/>
            <a:ext cx="487679" cy="35356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34271" y="1575816"/>
            <a:ext cx="426720" cy="408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48905" y="1621690"/>
            <a:ext cx="396815" cy="2585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48906" y="1621690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003792" y="1987295"/>
            <a:ext cx="487679" cy="3505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34271" y="1969007"/>
            <a:ext cx="426720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48905" y="2012157"/>
            <a:ext cx="396815" cy="2585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48906" y="2012157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03792" y="2374392"/>
            <a:ext cx="487679" cy="3505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034271" y="2356104"/>
            <a:ext cx="426720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48905" y="2399578"/>
            <a:ext cx="396815" cy="2585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048906" y="2399578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006840" y="2782823"/>
            <a:ext cx="487679" cy="3535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037319" y="2764535"/>
            <a:ext cx="426720" cy="408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052359" y="2810151"/>
            <a:ext cx="396815" cy="25853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9052359" y="2810151"/>
            <a:ext cx="396875" cy="259079"/>
          </a:xfrm>
          <a:prstGeom prst="rect">
            <a:avLst/>
          </a:prstGeom>
          <a:ln w="9525">
            <a:solidFill>
              <a:srgbClr val="006FC5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65"/>
              </a:spcBef>
            </a:pPr>
            <a:r>
              <a:rPr sz="1200" spc="5" dirty="0">
                <a:latin typeface="Trebuchet MS"/>
                <a:cs typeface="Trebuchet MS"/>
              </a:rPr>
              <a:t>PE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483490" y="1105915"/>
            <a:ext cx="1920875" cy="1516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2D </a:t>
            </a:r>
            <a:r>
              <a:rPr sz="1800" spc="-5" dirty="0">
                <a:latin typeface="Trebuchet MS"/>
                <a:cs typeface="Trebuchet MS"/>
              </a:rPr>
              <a:t>hardware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array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29209">
              <a:lnSpc>
                <a:spcPct val="100000"/>
              </a:lnSpc>
              <a:tabLst>
                <a:tab pos="578485" algn="l"/>
                <a:tab pos="1130935" algn="l"/>
                <a:tab pos="1680210" algn="l"/>
              </a:tabLst>
            </a:pPr>
            <a:r>
              <a:rPr sz="1200" dirty="0">
                <a:latin typeface="Trebuchet MS"/>
                <a:cs typeface="Trebuchet MS"/>
              </a:rPr>
              <a:t>PE	PE	PE	</a:t>
            </a:r>
            <a:r>
              <a:rPr sz="1800" spc="7" baseline="2314" dirty="0">
                <a:latin typeface="Trebuchet MS"/>
                <a:cs typeface="Trebuchet MS"/>
              </a:rPr>
              <a:t>PE</a:t>
            </a:r>
            <a:endParaRPr sz="1800" baseline="2314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29209">
              <a:lnSpc>
                <a:spcPct val="100000"/>
              </a:lnSpc>
              <a:tabLst>
                <a:tab pos="578485" algn="l"/>
                <a:tab pos="1130935" algn="l"/>
              </a:tabLst>
            </a:pPr>
            <a:r>
              <a:rPr sz="1200" dirty="0">
                <a:latin typeface="Trebuchet MS"/>
                <a:cs typeface="Trebuchet MS"/>
              </a:rPr>
              <a:t>PE	PE	</a:t>
            </a:r>
            <a:r>
              <a:rPr sz="1200" spc="5" dirty="0">
                <a:latin typeface="Trebuchet MS"/>
                <a:cs typeface="Trebuchet MS"/>
              </a:rPr>
              <a:t>PE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29209">
              <a:lnSpc>
                <a:spcPct val="100000"/>
              </a:lnSpc>
              <a:tabLst>
                <a:tab pos="578485" algn="l"/>
                <a:tab pos="1130935" algn="l"/>
                <a:tab pos="1680210" algn="l"/>
              </a:tabLst>
            </a:pPr>
            <a:r>
              <a:rPr sz="1200" dirty="0">
                <a:latin typeface="Trebuchet MS"/>
                <a:cs typeface="Trebuchet MS"/>
              </a:rPr>
              <a:t>PE	PE	PE	</a:t>
            </a:r>
            <a:r>
              <a:rPr sz="1800" spc="7" baseline="2314" dirty="0">
                <a:latin typeface="Trebuchet MS"/>
                <a:cs typeface="Trebuchet MS"/>
              </a:rPr>
              <a:t>PE</a:t>
            </a:r>
            <a:endParaRPr sz="1800" baseline="2314">
              <a:latin typeface="Trebuchet MS"/>
              <a:cs typeface="Trebuchet M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63880" y="1447800"/>
            <a:ext cx="4145279" cy="20055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5099" y="1470393"/>
            <a:ext cx="4061149" cy="19202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177605" y="1145540"/>
            <a:ext cx="2944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7-dimensional network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layer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844651" y="3008883"/>
            <a:ext cx="1066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779158" y="2928480"/>
            <a:ext cx="76200" cy="327660"/>
          </a:xfrm>
          <a:custGeom>
            <a:avLst/>
            <a:gdLst/>
            <a:ahLst/>
            <a:cxnLst/>
            <a:rect l="l" t="t" r="r" b="b"/>
            <a:pathLst>
              <a:path w="76200" h="327660">
                <a:moveTo>
                  <a:pt x="33337" y="250896"/>
                </a:moveTo>
                <a:lnTo>
                  <a:pt x="0" y="250896"/>
                </a:lnTo>
                <a:lnTo>
                  <a:pt x="38100" y="327096"/>
                </a:lnTo>
                <a:lnTo>
                  <a:pt x="69850" y="263596"/>
                </a:lnTo>
                <a:lnTo>
                  <a:pt x="33337" y="263596"/>
                </a:lnTo>
                <a:lnTo>
                  <a:pt x="33337" y="250896"/>
                </a:lnTo>
                <a:close/>
              </a:path>
              <a:path w="76200" h="327660">
                <a:moveTo>
                  <a:pt x="42863" y="63500"/>
                </a:moveTo>
                <a:lnTo>
                  <a:pt x="33338" y="63500"/>
                </a:lnTo>
                <a:lnTo>
                  <a:pt x="33337" y="263596"/>
                </a:lnTo>
                <a:lnTo>
                  <a:pt x="42862" y="263596"/>
                </a:lnTo>
                <a:lnTo>
                  <a:pt x="42863" y="63500"/>
                </a:lnTo>
                <a:close/>
              </a:path>
              <a:path w="76200" h="327660">
                <a:moveTo>
                  <a:pt x="76200" y="250896"/>
                </a:moveTo>
                <a:lnTo>
                  <a:pt x="42862" y="250896"/>
                </a:lnTo>
                <a:lnTo>
                  <a:pt x="42862" y="263596"/>
                </a:lnTo>
                <a:lnTo>
                  <a:pt x="69850" y="263596"/>
                </a:lnTo>
                <a:lnTo>
                  <a:pt x="76200" y="250896"/>
                </a:lnTo>
                <a:close/>
              </a:path>
              <a:path w="76200" h="327660">
                <a:moveTo>
                  <a:pt x="38101" y="0"/>
                </a:moveTo>
                <a:lnTo>
                  <a:pt x="1" y="76200"/>
                </a:lnTo>
                <a:lnTo>
                  <a:pt x="33338" y="76200"/>
                </a:lnTo>
                <a:lnTo>
                  <a:pt x="33338" y="63500"/>
                </a:lnTo>
                <a:lnTo>
                  <a:pt x="69851" y="63500"/>
                </a:lnTo>
                <a:lnTo>
                  <a:pt x="38101" y="0"/>
                </a:lnTo>
                <a:close/>
              </a:path>
              <a:path w="76200" h="327660">
                <a:moveTo>
                  <a:pt x="69851" y="63500"/>
                </a:moveTo>
                <a:lnTo>
                  <a:pt x="42863" y="63500"/>
                </a:lnTo>
                <a:lnTo>
                  <a:pt x="42863" y="76200"/>
                </a:lnTo>
                <a:lnTo>
                  <a:pt x="76201" y="76200"/>
                </a:lnTo>
                <a:lnTo>
                  <a:pt x="69851" y="6350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66899" y="2923724"/>
            <a:ext cx="76200" cy="327660"/>
          </a:xfrm>
          <a:custGeom>
            <a:avLst/>
            <a:gdLst/>
            <a:ahLst/>
            <a:cxnLst/>
            <a:rect l="l" t="t" r="r" b="b"/>
            <a:pathLst>
              <a:path w="76200" h="327660">
                <a:moveTo>
                  <a:pt x="33337" y="250896"/>
                </a:moveTo>
                <a:lnTo>
                  <a:pt x="0" y="250896"/>
                </a:lnTo>
                <a:lnTo>
                  <a:pt x="38100" y="327096"/>
                </a:lnTo>
                <a:lnTo>
                  <a:pt x="69850" y="263596"/>
                </a:lnTo>
                <a:lnTo>
                  <a:pt x="33337" y="263596"/>
                </a:lnTo>
                <a:lnTo>
                  <a:pt x="33337" y="250896"/>
                </a:lnTo>
                <a:close/>
              </a:path>
              <a:path w="76200" h="327660">
                <a:moveTo>
                  <a:pt x="42863" y="63500"/>
                </a:moveTo>
                <a:lnTo>
                  <a:pt x="33338" y="63500"/>
                </a:lnTo>
                <a:lnTo>
                  <a:pt x="33337" y="263596"/>
                </a:lnTo>
                <a:lnTo>
                  <a:pt x="42862" y="263596"/>
                </a:lnTo>
                <a:lnTo>
                  <a:pt x="42863" y="63500"/>
                </a:lnTo>
                <a:close/>
              </a:path>
              <a:path w="76200" h="327660">
                <a:moveTo>
                  <a:pt x="76200" y="250896"/>
                </a:moveTo>
                <a:lnTo>
                  <a:pt x="42862" y="250896"/>
                </a:lnTo>
                <a:lnTo>
                  <a:pt x="42862" y="263596"/>
                </a:lnTo>
                <a:lnTo>
                  <a:pt x="69850" y="263596"/>
                </a:lnTo>
                <a:lnTo>
                  <a:pt x="76200" y="250896"/>
                </a:lnTo>
                <a:close/>
              </a:path>
              <a:path w="76200" h="327660">
                <a:moveTo>
                  <a:pt x="38101" y="0"/>
                </a:moveTo>
                <a:lnTo>
                  <a:pt x="1" y="76200"/>
                </a:lnTo>
                <a:lnTo>
                  <a:pt x="33338" y="76200"/>
                </a:lnTo>
                <a:lnTo>
                  <a:pt x="33338" y="63500"/>
                </a:lnTo>
                <a:lnTo>
                  <a:pt x="69851" y="63500"/>
                </a:lnTo>
                <a:lnTo>
                  <a:pt x="38101" y="0"/>
                </a:lnTo>
                <a:close/>
              </a:path>
              <a:path w="76200" h="327660">
                <a:moveTo>
                  <a:pt x="69851" y="63500"/>
                </a:moveTo>
                <a:lnTo>
                  <a:pt x="42863" y="63500"/>
                </a:lnTo>
                <a:lnTo>
                  <a:pt x="42863" y="76200"/>
                </a:lnTo>
                <a:lnTo>
                  <a:pt x="76201" y="76200"/>
                </a:lnTo>
                <a:lnTo>
                  <a:pt x="69851" y="6350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1728216"/>
            <a:ext cx="819912" cy="5486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80173" y="1753053"/>
            <a:ext cx="726769" cy="45653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0174" y="1753053"/>
            <a:ext cx="727075" cy="456565"/>
          </a:xfrm>
          <a:custGeom>
            <a:avLst/>
            <a:gdLst/>
            <a:ahLst/>
            <a:cxnLst/>
            <a:rect l="l" t="t" r="r" b="b"/>
            <a:pathLst>
              <a:path w="727075" h="456564">
                <a:moveTo>
                  <a:pt x="0" y="0"/>
                </a:moveTo>
                <a:lnTo>
                  <a:pt x="726769" y="0"/>
                </a:lnTo>
                <a:lnTo>
                  <a:pt x="726769" y="456533"/>
                </a:lnTo>
                <a:lnTo>
                  <a:pt x="0" y="4565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78991" y="1789176"/>
            <a:ext cx="816863" cy="54863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24283" y="1814804"/>
            <a:ext cx="726768" cy="45653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24283" y="1814804"/>
            <a:ext cx="727075" cy="456565"/>
          </a:xfrm>
          <a:custGeom>
            <a:avLst/>
            <a:gdLst/>
            <a:ahLst/>
            <a:cxnLst/>
            <a:rect l="l" t="t" r="r" b="b"/>
            <a:pathLst>
              <a:path w="727075" h="456564">
                <a:moveTo>
                  <a:pt x="0" y="0"/>
                </a:moveTo>
                <a:lnTo>
                  <a:pt x="726769" y="0"/>
                </a:lnTo>
                <a:lnTo>
                  <a:pt x="726769" y="456533"/>
                </a:lnTo>
                <a:lnTo>
                  <a:pt x="0" y="4565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21080" y="1847088"/>
            <a:ext cx="819912" cy="54863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68362" y="1873648"/>
            <a:ext cx="726769" cy="45653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68362" y="1873648"/>
            <a:ext cx="727075" cy="456565"/>
          </a:xfrm>
          <a:custGeom>
            <a:avLst/>
            <a:gdLst/>
            <a:ahLst/>
            <a:cxnLst/>
            <a:rect l="l" t="t" r="r" b="b"/>
            <a:pathLst>
              <a:path w="727075" h="456564">
                <a:moveTo>
                  <a:pt x="0" y="0"/>
                </a:moveTo>
                <a:lnTo>
                  <a:pt x="726769" y="0"/>
                </a:lnTo>
                <a:lnTo>
                  <a:pt x="726769" y="456533"/>
                </a:lnTo>
                <a:lnTo>
                  <a:pt x="0" y="4565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33855" y="2572511"/>
            <a:ext cx="819912" cy="5516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0173" y="2600312"/>
            <a:ext cx="726769" cy="45653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80174" y="2600312"/>
            <a:ext cx="727075" cy="456565"/>
          </a:xfrm>
          <a:custGeom>
            <a:avLst/>
            <a:gdLst/>
            <a:ahLst/>
            <a:cxnLst/>
            <a:rect l="l" t="t" r="r" b="b"/>
            <a:pathLst>
              <a:path w="727075" h="456564">
                <a:moveTo>
                  <a:pt x="0" y="0"/>
                </a:moveTo>
                <a:lnTo>
                  <a:pt x="726769" y="0"/>
                </a:lnTo>
                <a:lnTo>
                  <a:pt x="726769" y="456533"/>
                </a:lnTo>
                <a:lnTo>
                  <a:pt x="0" y="4565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78991" y="2636520"/>
            <a:ext cx="816863" cy="54863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24283" y="2662062"/>
            <a:ext cx="726768" cy="45653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24283" y="2662062"/>
            <a:ext cx="727075" cy="456565"/>
          </a:xfrm>
          <a:custGeom>
            <a:avLst/>
            <a:gdLst/>
            <a:ahLst/>
            <a:cxnLst/>
            <a:rect l="l" t="t" r="r" b="b"/>
            <a:pathLst>
              <a:path w="727075" h="456564">
                <a:moveTo>
                  <a:pt x="0" y="0"/>
                </a:moveTo>
                <a:lnTo>
                  <a:pt x="726769" y="0"/>
                </a:lnTo>
                <a:lnTo>
                  <a:pt x="726769" y="456533"/>
                </a:lnTo>
                <a:lnTo>
                  <a:pt x="0" y="4565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21080" y="2694432"/>
            <a:ext cx="819912" cy="54863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68362" y="2720907"/>
            <a:ext cx="726769" cy="45653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68362" y="2720907"/>
            <a:ext cx="727075" cy="456565"/>
          </a:xfrm>
          <a:custGeom>
            <a:avLst/>
            <a:gdLst/>
            <a:ahLst/>
            <a:cxnLst/>
            <a:rect l="l" t="t" r="r" b="b"/>
            <a:pathLst>
              <a:path w="727075" h="456564">
                <a:moveTo>
                  <a:pt x="0" y="0"/>
                </a:moveTo>
                <a:lnTo>
                  <a:pt x="726769" y="0"/>
                </a:lnTo>
                <a:lnTo>
                  <a:pt x="726769" y="456533"/>
                </a:lnTo>
                <a:lnTo>
                  <a:pt x="0" y="4565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307335" y="1737360"/>
            <a:ext cx="987551" cy="79247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355029" y="1764481"/>
            <a:ext cx="894485" cy="69970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355029" y="1764482"/>
            <a:ext cx="894715" cy="699770"/>
          </a:xfrm>
          <a:custGeom>
            <a:avLst/>
            <a:gdLst/>
            <a:ahLst/>
            <a:cxnLst/>
            <a:rect l="l" t="t" r="r" b="b"/>
            <a:pathLst>
              <a:path w="894714" h="699769">
                <a:moveTo>
                  <a:pt x="0" y="0"/>
                </a:moveTo>
                <a:lnTo>
                  <a:pt x="894485" y="0"/>
                </a:lnTo>
                <a:lnTo>
                  <a:pt x="894485" y="699705"/>
                </a:lnTo>
                <a:lnTo>
                  <a:pt x="0" y="69970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52472" y="1795272"/>
            <a:ext cx="987551" cy="79247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299125" y="1820311"/>
            <a:ext cx="894485" cy="69970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99125" y="1820311"/>
            <a:ext cx="894715" cy="699770"/>
          </a:xfrm>
          <a:custGeom>
            <a:avLst/>
            <a:gdLst/>
            <a:ahLst/>
            <a:cxnLst/>
            <a:rect l="l" t="t" r="r" b="b"/>
            <a:pathLst>
              <a:path w="894714" h="699769">
                <a:moveTo>
                  <a:pt x="0" y="0"/>
                </a:moveTo>
                <a:lnTo>
                  <a:pt x="894485" y="0"/>
                </a:lnTo>
                <a:lnTo>
                  <a:pt x="894485" y="699705"/>
                </a:lnTo>
                <a:lnTo>
                  <a:pt x="0" y="69970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197607" y="1847088"/>
            <a:ext cx="987552" cy="7924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243220" y="1874225"/>
            <a:ext cx="894485" cy="69970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243220" y="1874225"/>
            <a:ext cx="894715" cy="699770"/>
          </a:xfrm>
          <a:custGeom>
            <a:avLst/>
            <a:gdLst/>
            <a:ahLst/>
            <a:cxnLst/>
            <a:rect l="l" t="t" r="r" b="b"/>
            <a:pathLst>
              <a:path w="894714" h="699769">
                <a:moveTo>
                  <a:pt x="0" y="0"/>
                </a:moveTo>
                <a:lnTo>
                  <a:pt x="894485" y="0"/>
                </a:lnTo>
                <a:lnTo>
                  <a:pt x="894485" y="699705"/>
                </a:lnTo>
                <a:lnTo>
                  <a:pt x="0" y="69970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83864" y="1844039"/>
            <a:ext cx="984503" cy="79247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29041" y="1869127"/>
            <a:ext cx="894485" cy="69970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29041" y="1869127"/>
            <a:ext cx="894715" cy="699770"/>
          </a:xfrm>
          <a:custGeom>
            <a:avLst/>
            <a:gdLst/>
            <a:ahLst/>
            <a:cxnLst/>
            <a:rect l="l" t="t" r="r" b="b"/>
            <a:pathLst>
              <a:path w="894714" h="699769">
                <a:moveTo>
                  <a:pt x="0" y="0"/>
                </a:moveTo>
                <a:lnTo>
                  <a:pt x="894485" y="0"/>
                </a:lnTo>
                <a:lnTo>
                  <a:pt x="894485" y="699705"/>
                </a:lnTo>
                <a:lnTo>
                  <a:pt x="0" y="69970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47241" y="1703429"/>
            <a:ext cx="214289" cy="22274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47219" y="2550688"/>
            <a:ext cx="214289" cy="22274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17230" y="1803783"/>
            <a:ext cx="111810" cy="12059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961672" y="1658620"/>
            <a:ext cx="1016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C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74349" y="2518155"/>
            <a:ext cx="1454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C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368019" y="1704340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K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50736" y="2125337"/>
            <a:ext cx="76200" cy="885825"/>
          </a:xfrm>
          <a:custGeom>
            <a:avLst/>
            <a:gdLst/>
            <a:ahLst/>
            <a:cxnLst/>
            <a:rect l="l" t="t" r="r" b="b"/>
            <a:pathLst>
              <a:path w="76200" h="885825">
                <a:moveTo>
                  <a:pt x="0" y="809384"/>
                </a:moveTo>
                <a:lnTo>
                  <a:pt x="38099" y="885584"/>
                </a:lnTo>
                <a:lnTo>
                  <a:pt x="69849" y="822086"/>
                </a:lnTo>
                <a:lnTo>
                  <a:pt x="33337" y="822086"/>
                </a:lnTo>
                <a:lnTo>
                  <a:pt x="33337" y="809385"/>
                </a:lnTo>
                <a:lnTo>
                  <a:pt x="0" y="809384"/>
                </a:lnTo>
                <a:close/>
              </a:path>
              <a:path w="76200" h="885825">
                <a:moveTo>
                  <a:pt x="33337" y="809385"/>
                </a:moveTo>
                <a:lnTo>
                  <a:pt x="33337" y="822086"/>
                </a:lnTo>
                <a:lnTo>
                  <a:pt x="42862" y="822086"/>
                </a:lnTo>
                <a:lnTo>
                  <a:pt x="42862" y="809385"/>
                </a:lnTo>
                <a:lnTo>
                  <a:pt x="33337" y="809385"/>
                </a:lnTo>
                <a:close/>
              </a:path>
              <a:path w="76200" h="885825">
                <a:moveTo>
                  <a:pt x="42862" y="809385"/>
                </a:moveTo>
                <a:lnTo>
                  <a:pt x="42862" y="822086"/>
                </a:lnTo>
                <a:lnTo>
                  <a:pt x="69849" y="822086"/>
                </a:lnTo>
                <a:lnTo>
                  <a:pt x="76200" y="809386"/>
                </a:lnTo>
                <a:lnTo>
                  <a:pt x="42862" y="809385"/>
                </a:lnTo>
                <a:close/>
              </a:path>
              <a:path w="76200" h="885825">
                <a:moveTo>
                  <a:pt x="42863" y="63500"/>
                </a:moveTo>
                <a:lnTo>
                  <a:pt x="33338" y="63500"/>
                </a:lnTo>
                <a:lnTo>
                  <a:pt x="33337" y="809385"/>
                </a:lnTo>
                <a:lnTo>
                  <a:pt x="42862" y="809385"/>
                </a:lnTo>
                <a:lnTo>
                  <a:pt x="42863" y="63500"/>
                </a:lnTo>
                <a:close/>
              </a:path>
              <a:path w="76200" h="885825">
                <a:moveTo>
                  <a:pt x="38100" y="0"/>
                </a:moveTo>
                <a:lnTo>
                  <a:pt x="0" y="76200"/>
                </a:lnTo>
                <a:lnTo>
                  <a:pt x="33338" y="76200"/>
                </a:lnTo>
                <a:lnTo>
                  <a:pt x="33338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885825">
                <a:moveTo>
                  <a:pt x="69850" y="63500"/>
                </a:moveTo>
                <a:lnTo>
                  <a:pt x="42863" y="63500"/>
                </a:lnTo>
                <a:lnTo>
                  <a:pt x="42863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644833" y="2405379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K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091087" y="2478573"/>
            <a:ext cx="214289" cy="22274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3188039" y="2514091"/>
            <a:ext cx="1168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966216" y="2755392"/>
            <a:ext cx="819911" cy="54864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12471" y="2782656"/>
            <a:ext cx="726768" cy="45653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12471" y="2782656"/>
            <a:ext cx="727075" cy="456565"/>
          </a:xfrm>
          <a:custGeom>
            <a:avLst/>
            <a:gdLst/>
            <a:ahLst/>
            <a:cxnLst/>
            <a:rect l="l" t="t" r="r" b="b"/>
            <a:pathLst>
              <a:path w="727075" h="456564">
                <a:moveTo>
                  <a:pt x="0" y="0"/>
                </a:moveTo>
                <a:lnTo>
                  <a:pt x="726769" y="0"/>
                </a:lnTo>
                <a:lnTo>
                  <a:pt x="726769" y="456533"/>
                </a:lnTo>
                <a:lnTo>
                  <a:pt x="0" y="4565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473136" y="2649785"/>
            <a:ext cx="894715" cy="76200"/>
          </a:xfrm>
          <a:custGeom>
            <a:avLst/>
            <a:gdLst/>
            <a:ahLst/>
            <a:cxnLst/>
            <a:rect l="l" t="t" r="r" b="b"/>
            <a:pathLst>
              <a:path w="894714" h="76200">
                <a:moveTo>
                  <a:pt x="76200" y="1"/>
                </a:moveTo>
                <a:lnTo>
                  <a:pt x="0" y="38101"/>
                </a:lnTo>
                <a:lnTo>
                  <a:pt x="76200" y="76201"/>
                </a:lnTo>
                <a:lnTo>
                  <a:pt x="76200" y="42863"/>
                </a:lnTo>
                <a:lnTo>
                  <a:pt x="63500" y="42863"/>
                </a:lnTo>
                <a:lnTo>
                  <a:pt x="63500" y="33338"/>
                </a:lnTo>
                <a:lnTo>
                  <a:pt x="76200" y="33338"/>
                </a:lnTo>
                <a:lnTo>
                  <a:pt x="76200" y="1"/>
                </a:lnTo>
                <a:close/>
              </a:path>
              <a:path w="894714" h="76200">
                <a:moveTo>
                  <a:pt x="884960" y="33337"/>
                </a:moveTo>
                <a:lnTo>
                  <a:pt x="830985" y="33337"/>
                </a:lnTo>
                <a:lnTo>
                  <a:pt x="830985" y="42862"/>
                </a:lnTo>
                <a:lnTo>
                  <a:pt x="818285" y="42862"/>
                </a:lnTo>
                <a:lnTo>
                  <a:pt x="818285" y="76200"/>
                </a:lnTo>
                <a:lnTo>
                  <a:pt x="894485" y="38100"/>
                </a:lnTo>
                <a:lnTo>
                  <a:pt x="884960" y="33337"/>
                </a:lnTo>
                <a:close/>
              </a:path>
              <a:path w="894714" h="76200">
                <a:moveTo>
                  <a:pt x="76200" y="33338"/>
                </a:moveTo>
                <a:lnTo>
                  <a:pt x="63500" y="33338"/>
                </a:lnTo>
                <a:lnTo>
                  <a:pt x="63500" y="42863"/>
                </a:lnTo>
                <a:lnTo>
                  <a:pt x="76200" y="42863"/>
                </a:lnTo>
                <a:lnTo>
                  <a:pt x="76200" y="33338"/>
                </a:lnTo>
                <a:close/>
              </a:path>
              <a:path w="894714" h="76200">
                <a:moveTo>
                  <a:pt x="76200" y="42863"/>
                </a:moveTo>
                <a:lnTo>
                  <a:pt x="63500" y="42863"/>
                </a:lnTo>
                <a:lnTo>
                  <a:pt x="76200" y="42863"/>
                </a:lnTo>
                <a:close/>
              </a:path>
              <a:path w="894714" h="76200">
                <a:moveTo>
                  <a:pt x="818285" y="33337"/>
                </a:moveTo>
                <a:lnTo>
                  <a:pt x="76200" y="33338"/>
                </a:lnTo>
                <a:lnTo>
                  <a:pt x="76200" y="42863"/>
                </a:lnTo>
                <a:lnTo>
                  <a:pt x="818285" y="42862"/>
                </a:lnTo>
                <a:lnTo>
                  <a:pt x="818285" y="33337"/>
                </a:lnTo>
                <a:close/>
              </a:path>
              <a:path w="894714" h="76200">
                <a:moveTo>
                  <a:pt x="830985" y="33337"/>
                </a:moveTo>
                <a:lnTo>
                  <a:pt x="818285" y="33337"/>
                </a:lnTo>
                <a:lnTo>
                  <a:pt x="818285" y="42862"/>
                </a:lnTo>
                <a:lnTo>
                  <a:pt x="830985" y="42862"/>
                </a:lnTo>
                <a:lnTo>
                  <a:pt x="830985" y="33337"/>
                </a:lnTo>
                <a:close/>
              </a:path>
              <a:path w="894714" h="76200">
                <a:moveTo>
                  <a:pt x="818285" y="0"/>
                </a:moveTo>
                <a:lnTo>
                  <a:pt x="818285" y="33337"/>
                </a:lnTo>
                <a:lnTo>
                  <a:pt x="884960" y="33337"/>
                </a:lnTo>
                <a:lnTo>
                  <a:pt x="818285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3884425" y="2676652"/>
            <a:ext cx="144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solidFill>
                  <a:srgbClr val="505050"/>
                </a:solidFill>
                <a:latin typeface="Trebuchet MS"/>
                <a:cs typeface="Trebuchet MS"/>
              </a:rPr>
              <a:t>X’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227591" y="1514347"/>
            <a:ext cx="554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505050"/>
                </a:solidFill>
                <a:latin typeface="Trebuchet MS"/>
                <a:cs typeface="Trebuchet MS"/>
              </a:rPr>
              <a:t>W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eig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h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502090" y="1535684"/>
            <a:ext cx="440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Inputs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662592" y="1636267"/>
            <a:ext cx="560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O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ut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pu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022515" y="2418628"/>
            <a:ext cx="716915" cy="76200"/>
          </a:xfrm>
          <a:custGeom>
            <a:avLst/>
            <a:gdLst/>
            <a:ahLst/>
            <a:cxnLst/>
            <a:rect l="l" t="t" r="r" b="b"/>
            <a:pathLst>
              <a:path w="716914" h="76200">
                <a:moveTo>
                  <a:pt x="76200" y="1"/>
                </a:moveTo>
                <a:lnTo>
                  <a:pt x="0" y="38101"/>
                </a:lnTo>
                <a:lnTo>
                  <a:pt x="76200" y="76201"/>
                </a:lnTo>
                <a:lnTo>
                  <a:pt x="76200" y="42863"/>
                </a:lnTo>
                <a:lnTo>
                  <a:pt x="63499" y="42863"/>
                </a:lnTo>
                <a:lnTo>
                  <a:pt x="63499" y="33338"/>
                </a:lnTo>
                <a:lnTo>
                  <a:pt x="76200" y="33338"/>
                </a:lnTo>
                <a:lnTo>
                  <a:pt x="76200" y="1"/>
                </a:lnTo>
                <a:close/>
              </a:path>
              <a:path w="716914" h="76200">
                <a:moveTo>
                  <a:pt x="707198" y="33337"/>
                </a:moveTo>
                <a:lnTo>
                  <a:pt x="653223" y="33337"/>
                </a:lnTo>
                <a:lnTo>
                  <a:pt x="653223" y="42862"/>
                </a:lnTo>
                <a:lnTo>
                  <a:pt x="640523" y="42862"/>
                </a:lnTo>
                <a:lnTo>
                  <a:pt x="640523" y="76200"/>
                </a:lnTo>
                <a:lnTo>
                  <a:pt x="716723" y="38100"/>
                </a:lnTo>
                <a:lnTo>
                  <a:pt x="707198" y="33337"/>
                </a:lnTo>
                <a:close/>
              </a:path>
              <a:path w="716914" h="76200">
                <a:moveTo>
                  <a:pt x="76200" y="33338"/>
                </a:moveTo>
                <a:lnTo>
                  <a:pt x="63499" y="33338"/>
                </a:lnTo>
                <a:lnTo>
                  <a:pt x="63499" y="42863"/>
                </a:lnTo>
                <a:lnTo>
                  <a:pt x="76200" y="42863"/>
                </a:lnTo>
                <a:lnTo>
                  <a:pt x="76200" y="33338"/>
                </a:lnTo>
                <a:close/>
              </a:path>
              <a:path w="716914" h="76200">
                <a:moveTo>
                  <a:pt x="640523" y="33337"/>
                </a:moveTo>
                <a:lnTo>
                  <a:pt x="76200" y="33338"/>
                </a:lnTo>
                <a:lnTo>
                  <a:pt x="76200" y="42863"/>
                </a:lnTo>
                <a:lnTo>
                  <a:pt x="640523" y="42862"/>
                </a:lnTo>
                <a:lnTo>
                  <a:pt x="640523" y="33337"/>
                </a:lnTo>
                <a:close/>
              </a:path>
              <a:path w="716914" h="76200">
                <a:moveTo>
                  <a:pt x="653223" y="33337"/>
                </a:moveTo>
                <a:lnTo>
                  <a:pt x="640523" y="33337"/>
                </a:lnTo>
                <a:lnTo>
                  <a:pt x="640523" y="42862"/>
                </a:lnTo>
                <a:lnTo>
                  <a:pt x="653223" y="42862"/>
                </a:lnTo>
                <a:lnTo>
                  <a:pt x="653223" y="33337"/>
                </a:lnTo>
                <a:close/>
              </a:path>
              <a:path w="716914" h="76200">
                <a:moveTo>
                  <a:pt x="640523" y="0"/>
                </a:moveTo>
                <a:lnTo>
                  <a:pt x="640523" y="33337"/>
                </a:lnTo>
                <a:lnTo>
                  <a:pt x="707198" y="33337"/>
                </a:lnTo>
                <a:lnTo>
                  <a:pt x="640523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14473" y="1940417"/>
            <a:ext cx="76835" cy="456565"/>
          </a:xfrm>
          <a:custGeom>
            <a:avLst/>
            <a:gdLst/>
            <a:ahLst/>
            <a:cxnLst/>
            <a:rect l="l" t="t" r="r" b="b"/>
            <a:pathLst>
              <a:path w="76834" h="456564">
                <a:moveTo>
                  <a:pt x="0" y="380330"/>
                </a:moveTo>
                <a:lnTo>
                  <a:pt x="38096" y="456531"/>
                </a:lnTo>
                <a:lnTo>
                  <a:pt x="69850" y="393031"/>
                </a:lnTo>
                <a:lnTo>
                  <a:pt x="33336" y="393031"/>
                </a:lnTo>
                <a:lnTo>
                  <a:pt x="33337" y="380332"/>
                </a:lnTo>
                <a:lnTo>
                  <a:pt x="0" y="380330"/>
                </a:lnTo>
                <a:close/>
              </a:path>
              <a:path w="76834" h="456564">
                <a:moveTo>
                  <a:pt x="33337" y="380332"/>
                </a:moveTo>
                <a:lnTo>
                  <a:pt x="33336" y="393031"/>
                </a:lnTo>
                <a:lnTo>
                  <a:pt x="42861" y="393031"/>
                </a:lnTo>
                <a:lnTo>
                  <a:pt x="42862" y="380332"/>
                </a:lnTo>
                <a:lnTo>
                  <a:pt x="33337" y="380332"/>
                </a:lnTo>
                <a:close/>
              </a:path>
              <a:path w="76834" h="456564">
                <a:moveTo>
                  <a:pt x="42862" y="380332"/>
                </a:moveTo>
                <a:lnTo>
                  <a:pt x="42861" y="393031"/>
                </a:lnTo>
                <a:lnTo>
                  <a:pt x="69850" y="393031"/>
                </a:lnTo>
                <a:lnTo>
                  <a:pt x="76200" y="380334"/>
                </a:lnTo>
                <a:lnTo>
                  <a:pt x="42862" y="380332"/>
                </a:lnTo>
                <a:close/>
              </a:path>
              <a:path w="76834" h="456564">
                <a:moveTo>
                  <a:pt x="33352" y="76200"/>
                </a:moveTo>
                <a:lnTo>
                  <a:pt x="33337" y="380332"/>
                </a:lnTo>
                <a:lnTo>
                  <a:pt x="42862" y="380332"/>
                </a:lnTo>
                <a:lnTo>
                  <a:pt x="42877" y="76200"/>
                </a:lnTo>
                <a:lnTo>
                  <a:pt x="33352" y="76200"/>
                </a:lnTo>
                <a:close/>
              </a:path>
              <a:path w="76834" h="456564">
                <a:moveTo>
                  <a:pt x="69864" y="63500"/>
                </a:moveTo>
                <a:lnTo>
                  <a:pt x="42877" y="63500"/>
                </a:lnTo>
                <a:lnTo>
                  <a:pt x="42877" y="76200"/>
                </a:lnTo>
                <a:lnTo>
                  <a:pt x="76214" y="76202"/>
                </a:lnTo>
                <a:lnTo>
                  <a:pt x="69864" y="63500"/>
                </a:lnTo>
                <a:close/>
              </a:path>
              <a:path w="76834" h="456564">
                <a:moveTo>
                  <a:pt x="42877" y="63500"/>
                </a:moveTo>
                <a:lnTo>
                  <a:pt x="33352" y="63500"/>
                </a:lnTo>
                <a:lnTo>
                  <a:pt x="33352" y="76200"/>
                </a:lnTo>
                <a:lnTo>
                  <a:pt x="42877" y="76200"/>
                </a:lnTo>
                <a:lnTo>
                  <a:pt x="42877" y="63500"/>
                </a:lnTo>
                <a:close/>
              </a:path>
              <a:path w="76834" h="456564">
                <a:moveTo>
                  <a:pt x="38118" y="0"/>
                </a:moveTo>
                <a:lnTo>
                  <a:pt x="14" y="76198"/>
                </a:lnTo>
                <a:lnTo>
                  <a:pt x="33352" y="76200"/>
                </a:lnTo>
                <a:lnTo>
                  <a:pt x="33352" y="63500"/>
                </a:lnTo>
                <a:lnTo>
                  <a:pt x="69864" y="63500"/>
                </a:lnTo>
                <a:lnTo>
                  <a:pt x="38118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850640" y="2054859"/>
            <a:ext cx="99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364978" y="2441955"/>
            <a:ext cx="86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2201255" y="2658869"/>
            <a:ext cx="880744" cy="76200"/>
          </a:xfrm>
          <a:custGeom>
            <a:avLst/>
            <a:gdLst/>
            <a:ahLst/>
            <a:cxnLst/>
            <a:rect l="l" t="t" r="r" b="b"/>
            <a:pathLst>
              <a:path w="88074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500" y="42862"/>
                </a:lnTo>
                <a:lnTo>
                  <a:pt x="63500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880744" h="76200">
                <a:moveTo>
                  <a:pt x="804343" y="0"/>
                </a:moveTo>
                <a:lnTo>
                  <a:pt x="804343" y="76200"/>
                </a:lnTo>
                <a:lnTo>
                  <a:pt x="871018" y="42862"/>
                </a:lnTo>
                <a:lnTo>
                  <a:pt x="817043" y="42862"/>
                </a:lnTo>
                <a:lnTo>
                  <a:pt x="817043" y="33337"/>
                </a:lnTo>
                <a:lnTo>
                  <a:pt x="871018" y="33337"/>
                </a:lnTo>
                <a:lnTo>
                  <a:pt x="804343" y="0"/>
                </a:lnTo>
                <a:close/>
              </a:path>
              <a:path w="880744" h="76200">
                <a:moveTo>
                  <a:pt x="76200" y="33337"/>
                </a:moveTo>
                <a:lnTo>
                  <a:pt x="63500" y="33337"/>
                </a:lnTo>
                <a:lnTo>
                  <a:pt x="63500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880744" h="76200">
                <a:moveTo>
                  <a:pt x="804343" y="33337"/>
                </a:moveTo>
                <a:lnTo>
                  <a:pt x="76200" y="33337"/>
                </a:lnTo>
                <a:lnTo>
                  <a:pt x="76200" y="42862"/>
                </a:lnTo>
                <a:lnTo>
                  <a:pt x="804343" y="42862"/>
                </a:lnTo>
                <a:lnTo>
                  <a:pt x="804343" y="33337"/>
                </a:lnTo>
                <a:close/>
              </a:path>
              <a:path w="880744" h="76200">
                <a:moveTo>
                  <a:pt x="871018" y="33337"/>
                </a:moveTo>
                <a:lnTo>
                  <a:pt x="817043" y="33337"/>
                </a:lnTo>
                <a:lnTo>
                  <a:pt x="817043" y="42862"/>
                </a:lnTo>
                <a:lnTo>
                  <a:pt x="871018" y="42862"/>
                </a:lnTo>
                <a:lnTo>
                  <a:pt x="880543" y="38100"/>
                </a:lnTo>
                <a:lnTo>
                  <a:pt x="871018" y="33337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086324" y="1950060"/>
            <a:ext cx="76200" cy="669290"/>
          </a:xfrm>
          <a:custGeom>
            <a:avLst/>
            <a:gdLst/>
            <a:ahLst/>
            <a:cxnLst/>
            <a:rect l="l" t="t" r="r" b="b"/>
            <a:pathLst>
              <a:path w="76200" h="669289">
                <a:moveTo>
                  <a:pt x="33337" y="592570"/>
                </a:moveTo>
                <a:lnTo>
                  <a:pt x="0" y="592570"/>
                </a:lnTo>
                <a:lnTo>
                  <a:pt x="38100" y="668770"/>
                </a:lnTo>
                <a:lnTo>
                  <a:pt x="69850" y="605270"/>
                </a:lnTo>
                <a:lnTo>
                  <a:pt x="33337" y="605270"/>
                </a:lnTo>
                <a:lnTo>
                  <a:pt x="33337" y="592570"/>
                </a:lnTo>
                <a:close/>
              </a:path>
              <a:path w="76200" h="669289">
                <a:moveTo>
                  <a:pt x="42862" y="63500"/>
                </a:moveTo>
                <a:lnTo>
                  <a:pt x="33337" y="63500"/>
                </a:lnTo>
                <a:lnTo>
                  <a:pt x="33337" y="605270"/>
                </a:lnTo>
                <a:lnTo>
                  <a:pt x="42862" y="605270"/>
                </a:lnTo>
                <a:lnTo>
                  <a:pt x="42862" y="63500"/>
                </a:lnTo>
                <a:close/>
              </a:path>
              <a:path w="76200" h="669289">
                <a:moveTo>
                  <a:pt x="76200" y="592570"/>
                </a:moveTo>
                <a:lnTo>
                  <a:pt x="42862" y="592570"/>
                </a:lnTo>
                <a:lnTo>
                  <a:pt x="42862" y="605270"/>
                </a:lnTo>
                <a:lnTo>
                  <a:pt x="69850" y="605270"/>
                </a:lnTo>
                <a:lnTo>
                  <a:pt x="76200" y="592570"/>
                </a:lnTo>
                <a:close/>
              </a:path>
              <a:path w="76200" h="669289">
                <a:moveTo>
                  <a:pt x="38101" y="0"/>
                </a:moveTo>
                <a:lnTo>
                  <a:pt x="0" y="76200"/>
                </a:lnTo>
                <a:lnTo>
                  <a:pt x="33337" y="76200"/>
                </a:lnTo>
                <a:lnTo>
                  <a:pt x="33337" y="63500"/>
                </a:lnTo>
                <a:lnTo>
                  <a:pt x="69850" y="63500"/>
                </a:lnTo>
                <a:lnTo>
                  <a:pt x="38101" y="0"/>
                </a:lnTo>
                <a:close/>
              </a:path>
              <a:path w="76200" h="669289">
                <a:moveTo>
                  <a:pt x="69850" y="63500"/>
                </a:moveTo>
                <a:lnTo>
                  <a:pt x="42862" y="63500"/>
                </a:lnTo>
                <a:lnTo>
                  <a:pt x="42862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2020407" y="2188971"/>
            <a:ext cx="984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Y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546435" y="2679700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X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4456936" y="1927123"/>
            <a:ext cx="76200" cy="711835"/>
          </a:xfrm>
          <a:custGeom>
            <a:avLst/>
            <a:gdLst/>
            <a:ahLst/>
            <a:cxnLst/>
            <a:rect l="l" t="t" r="r" b="b"/>
            <a:pathLst>
              <a:path w="76200" h="711835">
                <a:moveTo>
                  <a:pt x="33337" y="635520"/>
                </a:moveTo>
                <a:lnTo>
                  <a:pt x="0" y="635520"/>
                </a:lnTo>
                <a:lnTo>
                  <a:pt x="38098" y="711720"/>
                </a:lnTo>
                <a:lnTo>
                  <a:pt x="69849" y="648220"/>
                </a:lnTo>
                <a:lnTo>
                  <a:pt x="33337" y="648220"/>
                </a:lnTo>
                <a:lnTo>
                  <a:pt x="33337" y="635520"/>
                </a:lnTo>
                <a:close/>
              </a:path>
              <a:path w="76200" h="711835">
                <a:moveTo>
                  <a:pt x="42862" y="63500"/>
                </a:moveTo>
                <a:lnTo>
                  <a:pt x="33337" y="63500"/>
                </a:lnTo>
                <a:lnTo>
                  <a:pt x="33337" y="648220"/>
                </a:lnTo>
                <a:lnTo>
                  <a:pt x="42862" y="648220"/>
                </a:lnTo>
                <a:lnTo>
                  <a:pt x="42862" y="63500"/>
                </a:lnTo>
                <a:close/>
              </a:path>
              <a:path w="76200" h="711835">
                <a:moveTo>
                  <a:pt x="76200" y="635520"/>
                </a:moveTo>
                <a:lnTo>
                  <a:pt x="42862" y="635520"/>
                </a:lnTo>
                <a:lnTo>
                  <a:pt x="42862" y="648220"/>
                </a:lnTo>
                <a:lnTo>
                  <a:pt x="69849" y="648220"/>
                </a:lnTo>
                <a:lnTo>
                  <a:pt x="76200" y="635520"/>
                </a:lnTo>
                <a:close/>
              </a:path>
              <a:path w="76200" h="711835">
                <a:moveTo>
                  <a:pt x="38100" y="0"/>
                </a:moveTo>
                <a:lnTo>
                  <a:pt x="0" y="76200"/>
                </a:lnTo>
                <a:lnTo>
                  <a:pt x="33337" y="76200"/>
                </a:lnTo>
                <a:lnTo>
                  <a:pt x="33337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711835">
                <a:moveTo>
                  <a:pt x="69850" y="63500"/>
                </a:moveTo>
                <a:lnTo>
                  <a:pt x="42862" y="63500"/>
                </a:lnTo>
                <a:lnTo>
                  <a:pt x="42862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4475341" y="2181859"/>
            <a:ext cx="169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Y’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139695" y="1908048"/>
            <a:ext cx="987552" cy="79247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187313" y="1935398"/>
            <a:ext cx="894485" cy="69970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187313" y="1935398"/>
            <a:ext cx="894715" cy="699770"/>
          </a:xfrm>
          <a:custGeom>
            <a:avLst/>
            <a:gdLst/>
            <a:ahLst/>
            <a:cxnLst/>
            <a:rect l="l" t="t" r="r" b="b"/>
            <a:pathLst>
              <a:path w="894714" h="699769">
                <a:moveTo>
                  <a:pt x="0" y="0"/>
                </a:moveTo>
                <a:lnTo>
                  <a:pt x="894485" y="0"/>
                </a:lnTo>
                <a:lnTo>
                  <a:pt x="894485" y="699705"/>
                </a:lnTo>
                <a:lnTo>
                  <a:pt x="0" y="69970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425952" y="1895855"/>
            <a:ext cx="987551" cy="79247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473136" y="1923039"/>
            <a:ext cx="894485" cy="69970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473136" y="1923039"/>
            <a:ext cx="894715" cy="699770"/>
          </a:xfrm>
          <a:custGeom>
            <a:avLst/>
            <a:gdLst/>
            <a:ahLst/>
            <a:cxnLst/>
            <a:rect l="l" t="t" r="r" b="b"/>
            <a:pathLst>
              <a:path w="894714" h="699769">
                <a:moveTo>
                  <a:pt x="0" y="0"/>
                </a:moveTo>
                <a:lnTo>
                  <a:pt x="894485" y="0"/>
                </a:lnTo>
                <a:lnTo>
                  <a:pt x="894485" y="699705"/>
                </a:lnTo>
                <a:lnTo>
                  <a:pt x="0" y="69970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66216" y="1908048"/>
            <a:ext cx="819911" cy="55168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12471" y="1935398"/>
            <a:ext cx="726768" cy="45653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12471" y="1935398"/>
            <a:ext cx="727075" cy="456565"/>
          </a:xfrm>
          <a:custGeom>
            <a:avLst/>
            <a:gdLst/>
            <a:ahLst/>
            <a:cxnLst/>
            <a:rect l="l" t="t" r="r" b="b"/>
            <a:pathLst>
              <a:path w="727075" h="456564">
                <a:moveTo>
                  <a:pt x="0" y="0"/>
                </a:moveTo>
                <a:lnTo>
                  <a:pt x="726769" y="0"/>
                </a:lnTo>
                <a:lnTo>
                  <a:pt x="726769" y="456533"/>
                </a:lnTo>
                <a:lnTo>
                  <a:pt x="0" y="4565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666249" y="1621690"/>
            <a:ext cx="2555240" cy="492759"/>
          </a:xfrm>
          <a:custGeom>
            <a:avLst/>
            <a:gdLst/>
            <a:ahLst/>
            <a:cxnLst/>
            <a:rect l="l" t="t" r="r" b="b"/>
            <a:pathLst>
              <a:path w="2555240" h="492760">
                <a:moveTo>
                  <a:pt x="0" y="0"/>
                </a:moveTo>
                <a:lnTo>
                  <a:pt x="2555043" y="492643"/>
                </a:lnTo>
              </a:path>
            </a:pathLst>
          </a:custGeom>
          <a:ln w="25400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666249" y="2589947"/>
            <a:ext cx="2555240" cy="628015"/>
          </a:xfrm>
          <a:custGeom>
            <a:avLst/>
            <a:gdLst/>
            <a:ahLst/>
            <a:cxnLst/>
            <a:rect l="l" t="t" r="r" b="b"/>
            <a:pathLst>
              <a:path w="2555240" h="628014">
                <a:moveTo>
                  <a:pt x="0" y="627844"/>
                </a:moveTo>
                <a:lnTo>
                  <a:pt x="2555043" y="0"/>
                </a:lnTo>
              </a:path>
            </a:pathLst>
          </a:custGeom>
          <a:ln w="25400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849472" y="3953764"/>
            <a:ext cx="3083560" cy="114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 indent="-308610">
              <a:lnSpc>
                <a:spcPts val="1810"/>
              </a:lnSpc>
              <a:spcBef>
                <a:spcPts val="100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1600" b="1" spc="-5" dirty="0">
                <a:latin typeface="Trebuchet MS"/>
                <a:cs typeface="Trebuchet MS"/>
              </a:rPr>
              <a:t>7D Computation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Space</a:t>
            </a:r>
            <a:endParaRPr sz="1600">
              <a:latin typeface="Trebuchet MS"/>
              <a:cs typeface="Trebuchet MS"/>
            </a:endParaRPr>
          </a:p>
          <a:p>
            <a:pPr marL="778510" lvl="1" indent="-309245">
              <a:lnSpc>
                <a:spcPts val="1810"/>
              </a:lnSpc>
              <a:buFont typeface="Arial"/>
              <a:buChar char="•"/>
              <a:tabLst>
                <a:tab pos="777875" algn="l"/>
                <a:tab pos="778510" algn="l"/>
              </a:tabLst>
            </a:pPr>
            <a:r>
              <a:rPr sz="1600" dirty="0">
                <a:latin typeface="Trebuchet MS"/>
                <a:cs typeface="Trebuchet MS"/>
              </a:rPr>
              <a:t>R * S * X * Y * C * K *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N</a:t>
            </a:r>
            <a:endParaRPr sz="1600">
              <a:latin typeface="Trebuchet MS"/>
              <a:cs typeface="Trebuchet MS"/>
            </a:endParaRPr>
          </a:p>
          <a:p>
            <a:pPr marL="321310" indent="-308610">
              <a:lnSpc>
                <a:spcPts val="1860"/>
              </a:lnSpc>
              <a:spcBef>
                <a:spcPts val="1460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1600" b="1" spc="-5" dirty="0">
                <a:latin typeface="Trebuchet MS"/>
                <a:cs typeface="Trebuchet MS"/>
              </a:rPr>
              <a:t>4D </a:t>
            </a:r>
            <a:r>
              <a:rPr sz="1600" b="1" spc="-10" dirty="0">
                <a:latin typeface="Trebuchet MS"/>
                <a:cs typeface="Trebuchet MS"/>
              </a:rPr>
              <a:t>Operand </a:t>
            </a:r>
            <a:r>
              <a:rPr sz="1600" b="1" dirty="0">
                <a:latin typeface="Trebuchet MS"/>
                <a:cs typeface="Trebuchet MS"/>
              </a:rPr>
              <a:t>/ </a:t>
            </a:r>
            <a:r>
              <a:rPr sz="1600" b="1" spc="-5" dirty="0">
                <a:latin typeface="Trebuchet MS"/>
                <a:cs typeface="Trebuchet MS"/>
              </a:rPr>
              <a:t>Result </a:t>
            </a:r>
            <a:r>
              <a:rPr sz="1600" b="1" dirty="0">
                <a:latin typeface="Trebuchet MS"/>
                <a:cs typeface="Trebuchet MS"/>
              </a:rPr>
              <a:t>Spaces</a:t>
            </a:r>
            <a:r>
              <a:rPr sz="1600" b="1" spc="-1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–</a:t>
            </a:r>
            <a:endParaRPr sz="1600">
              <a:latin typeface="Trebuchet MS"/>
              <a:cs typeface="Trebuchet MS"/>
            </a:endParaRPr>
          </a:p>
          <a:p>
            <a:pPr marL="732790" lvl="1" indent="-309245">
              <a:lnSpc>
                <a:spcPts val="1860"/>
              </a:lnSpc>
              <a:buFont typeface="Arial"/>
              <a:buChar char="•"/>
              <a:tabLst>
                <a:tab pos="732155" algn="l"/>
                <a:tab pos="732790" algn="l"/>
              </a:tabLst>
            </a:pPr>
            <a:r>
              <a:rPr sz="1600" spc="-15" dirty="0">
                <a:latin typeface="Trebuchet MS"/>
                <a:cs typeface="Trebuchet MS"/>
              </a:rPr>
              <a:t>Weights </a:t>
            </a:r>
            <a:r>
              <a:rPr sz="1600" b="1" dirty="0">
                <a:latin typeface="Trebuchet MS"/>
                <a:cs typeface="Trebuchet MS"/>
              </a:rPr>
              <a:t>– </a:t>
            </a:r>
            <a:r>
              <a:rPr sz="1600" dirty="0">
                <a:latin typeface="Trebuchet MS"/>
                <a:cs typeface="Trebuchet MS"/>
              </a:rPr>
              <a:t>R * S * C *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K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260952" y="5044947"/>
            <a:ext cx="2450465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 indent="-308610">
              <a:lnSpc>
                <a:spcPts val="1810"/>
              </a:lnSpc>
              <a:spcBef>
                <a:spcPts val="100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1600" spc="-5" dirty="0">
                <a:latin typeface="Trebuchet MS"/>
                <a:cs typeface="Trebuchet MS"/>
              </a:rPr>
              <a:t>Inputs </a:t>
            </a:r>
            <a:r>
              <a:rPr sz="1600" b="1" dirty="0">
                <a:latin typeface="Trebuchet MS"/>
                <a:cs typeface="Trebuchet MS"/>
              </a:rPr>
              <a:t>– </a:t>
            </a:r>
            <a:r>
              <a:rPr sz="1600" dirty="0">
                <a:latin typeface="Trebuchet MS"/>
                <a:cs typeface="Trebuchet MS"/>
              </a:rPr>
              <a:t>X * Y * C *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N</a:t>
            </a:r>
            <a:endParaRPr sz="1600">
              <a:latin typeface="Trebuchet MS"/>
              <a:cs typeface="Trebuchet MS"/>
            </a:endParaRPr>
          </a:p>
          <a:p>
            <a:pPr marL="321310" indent="-308610">
              <a:lnSpc>
                <a:spcPts val="1810"/>
              </a:lnSpc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1600" spc="-5" dirty="0">
                <a:latin typeface="Trebuchet MS"/>
                <a:cs typeface="Trebuchet MS"/>
              </a:rPr>
              <a:t>Outputs </a:t>
            </a:r>
            <a:r>
              <a:rPr sz="1600" b="1" dirty="0">
                <a:latin typeface="Trebuchet MS"/>
                <a:cs typeface="Trebuchet MS"/>
              </a:rPr>
              <a:t>– </a:t>
            </a:r>
            <a:r>
              <a:rPr sz="1600" spc="-5" dirty="0">
                <a:latin typeface="Trebuchet MS"/>
                <a:cs typeface="Trebuchet MS"/>
              </a:rPr>
              <a:t>X’ </a:t>
            </a:r>
            <a:r>
              <a:rPr sz="1600" dirty="0">
                <a:latin typeface="Trebuchet MS"/>
                <a:cs typeface="Trebuchet MS"/>
              </a:rPr>
              <a:t>* Y’ * K *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734716" y="3797089"/>
            <a:ext cx="690880" cy="523240"/>
          </a:xfrm>
          <a:prstGeom prst="rect">
            <a:avLst/>
          </a:prstGeom>
          <a:solidFill>
            <a:srgbClr val="76B900"/>
          </a:solidFill>
        </p:spPr>
        <p:txBody>
          <a:bodyPr vert="horz" wrap="square" lIns="0" tIns="15494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220"/>
              </a:spcBef>
            </a:pP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DRAM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577071" y="3782567"/>
            <a:ext cx="448055" cy="55473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8676454" y="3955795"/>
            <a:ext cx="250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9180576" y="3941064"/>
            <a:ext cx="527303" cy="23774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9353909" y="3962400"/>
            <a:ext cx="1797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RF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9887636" y="3933840"/>
            <a:ext cx="284480" cy="250190"/>
          </a:xfrm>
          <a:custGeom>
            <a:avLst/>
            <a:gdLst/>
            <a:ahLst/>
            <a:cxnLst/>
            <a:rect l="l" t="t" r="r" b="b"/>
            <a:pathLst>
              <a:path w="284479" h="250189">
                <a:moveTo>
                  <a:pt x="141942" y="0"/>
                </a:moveTo>
                <a:lnTo>
                  <a:pt x="97077" y="6364"/>
                </a:lnTo>
                <a:lnTo>
                  <a:pt x="58113" y="24086"/>
                </a:lnTo>
                <a:lnTo>
                  <a:pt x="27386" y="51111"/>
                </a:lnTo>
                <a:lnTo>
                  <a:pt x="7236" y="85380"/>
                </a:lnTo>
                <a:lnTo>
                  <a:pt x="0" y="124839"/>
                </a:lnTo>
                <a:lnTo>
                  <a:pt x="7236" y="164299"/>
                </a:lnTo>
                <a:lnTo>
                  <a:pt x="27386" y="198569"/>
                </a:lnTo>
                <a:lnTo>
                  <a:pt x="58113" y="225593"/>
                </a:lnTo>
                <a:lnTo>
                  <a:pt x="97077" y="243316"/>
                </a:lnTo>
                <a:lnTo>
                  <a:pt x="141942" y="249680"/>
                </a:lnTo>
                <a:lnTo>
                  <a:pt x="186807" y="243316"/>
                </a:lnTo>
                <a:lnTo>
                  <a:pt x="225772" y="225593"/>
                </a:lnTo>
                <a:lnTo>
                  <a:pt x="256498" y="198569"/>
                </a:lnTo>
                <a:lnTo>
                  <a:pt x="276649" y="164299"/>
                </a:lnTo>
                <a:lnTo>
                  <a:pt x="283885" y="124839"/>
                </a:lnTo>
                <a:lnTo>
                  <a:pt x="276649" y="85380"/>
                </a:lnTo>
                <a:lnTo>
                  <a:pt x="256498" y="51111"/>
                </a:lnTo>
                <a:lnTo>
                  <a:pt x="225772" y="24086"/>
                </a:lnTo>
                <a:lnTo>
                  <a:pt x="186807" y="6364"/>
                </a:lnTo>
                <a:lnTo>
                  <a:pt x="141942" y="0"/>
                </a:lnTo>
                <a:close/>
              </a:path>
            </a:pathLst>
          </a:custGeom>
          <a:solidFill>
            <a:srgbClr val="9A4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887636" y="3933840"/>
            <a:ext cx="284480" cy="250190"/>
          </a:xfrm>
          <a:custGeom>
            <a:avLst/>
            <a:gdLst/>
            <a:ahLst/>
            <a:cxnLst/>
            <a:rect l="l" t="t" r="r" b="b"/>
            <a:pathLst>
              <a:path w="284479" h="250189">
                <a:moveTo>
                  <a:pt x="0" y="124840"/>
                </a:moveTo>
                <a:lnTo>
                  <a:pt x="7236" y="85381"/>
                </a:lnTo>
                <a:lnTo>
                  <a:pt x="27386" y="51111"/>
                </a:lnTo>
                <a:lnTo>
                  <a:pt x="58113" y="24086"/>
                </a:lnTo>
                <a:lnTo>
                  <a:pt x="97077" y="6364"/>
                </a:lnTo>
                <a:lnTo>
                  <a:pt x="141942" y="0"/>
                </a:lnTo>
                <a:lnTo>
                  <a:pt x="186807" y="6364"/>
                </a:lnTo>
                <a:lnTo>
                  <a:pt x="225771" y="24086"/>
                </a:lnTo>
                <a:lnTo>
                  <a:pt x="256498" y="51111"/>
                </a:lnTo>
                <a:lnTo>
                  <a:pt x="276648" y="85381"/>
                </a:lnTo>
                <a:lnTo>
                  <a:pt x="283885" y="124840"/>
                </a:lnTo>
                <a:lnTo>
                  <a:pt x="276648" y="164299"/>
                </a:lnTo>
                <a:lnTo>
                  <a:pt x="256498" y="198569"/>
                </a:lnTo>
                <a:lnTo>
                  <a:pt x="225771" y="225594"/>
                </a:lnTo>
                <a:lnTo>
                  <a:pt x="186807" y="243316"/>
                </a:lnTo>
                <a:lnTo>
                  <a:pt x="141942" y="249681"/>
                </a:lnTo>
                <a:lnTo>
                  <a:pt x="97077" y="243316"/>
                </a:lnTo>
                <a:lnTo>
                  <a:pt x="58113" y="225594"/>
                </a:lnTo>
                <a:lnTo>
                  <a:pt x="27386" y="198569"/>
                </a:lnTo>
                <a:lnTo>
                  <a:pt x="7236" y="164299"/>
                </a:lnTo>
                <a:lnTo>
                  <a:pt x="0" y="124840"/>
                </a:lnTo>
                <a:close/>
              </a:path>
            </a:pathLst>
          </a:custGeom>
          <a:ln w="25400">
            <a:solidFill>
              <a:srgbClr val="702E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9974808" y="3894835"/>
            <a:ext cx="109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8425495" y="4020582"/>
            <a:ext cx="168294" cy="7620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008253" y="4021518"/>
            <a:ext cx="187984" cy="7619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690868" y="4021192"/>
            <a:ext cx="196767" cy="7619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416040" y="5135879"/>
            <a:ext cx="344423" cy="37185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345680" y="4824984"/>
            <a:ext cx="344424" cy="17068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996643" y="4910552"/>
            <a:ext cx="366395" cy="408940"/>
          </a:xfrm>
          <a:custGeom>
            <a:avLst/>
            <a:gdLst/>
            <a:ahLst/>
            <a:cxnLst/>
            <a:rect l="l" t="t" r="r" b="b"/>
            <a:pathLst>
              <a:path w="366395" h="408939">
                <a:moveTo>
                  <a:pt x="305765" y="48477"/>
                </a:moveTo>
                <a:lnTo>
                  <a:pt x="0" y="392027"/>
                </a:lnTo>
                <a:lnTo>
                  <a:pt x="18973" y="408914"/>
                </a:lnTo>
                <a:lnTo>
                  <a:pt x="324739" y="65363"/>
                </a:lnTo>
                <a:lnTo>
                  <a:pt x="305765" y="48477"/>
                </a:lnTo>
                <a:close/>
              </a:path>
              <a:path w="366395" h="408939">
                <a:moveTo>
                  <a:pt x="355388" y="38990"/>
                </a:moveTo>
                <a:lnTo>
                  <a:pt x="314209" y="38990"/>
                </a:lnTo>
                <a:lnTo>
                  <a:pt x="333181" y="55877"/>
                </a:lnTo>
                <a:lnTo>
                  <a:pt x="324739" y="65363"/>
                </a:lnTo>
                <a:lnTo>
                  <a:pt x="343712" y="82250"/>
                </a:lnTo>
                <a:lnTo>
                  <a:pt x="355388" y="38990"/>
                </a:lnTo>
                <a:close/>
              </a:path>
              <a:path w="366395" h="408939">
                <a:moveTo>
                  <a:pt x="314209" y="38990"/>
                </a:moveTo>
                <a:lnTo>
                  <a:pt x="305765" y="48477"/>
                </a:lnTo>
                <a:lnTo>
                  <a:pt x="324739" y="65363"/>
                </a:lnTo>
                <a:lnTo>
                  <a:pt x="333181" y="55877"/>
                </a:lnTo>
                <a:lnTo>
                  <a:pt x="314209" y="38990"/>
                </a:lnTo>
                <a:close/>
              </a:path>
              <a:path w="366395" h="408939">
                <a:moveTo>
                  <a:pt x="365912" y="0"/>
                </a:moveTo>
                <a:lnTo>
                  <a:pt x="286791" y="31589"/>
                </a:lnTo>
                <a:lnTo>
                  <a:pt x="305765" y="48477"/>
                </a:lnTo>
                <a:lnTo>
                  <a:pt x="314209" y="38990"/>
                </a:lnTo>
                <a:lnTo>
                  <a:pt x="355388" y="38990"/>
                </a:lnTo>
                <a:lnTo>
                  <a:pt x="365912" y="0"/>
                </a:lnTo>
                <a:close/>
              </a:path>
            </a:pathLst>
          </a:custGeom>
          <a:solidFill>
            <a:srgbClr val="367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996751" y="5302460"/>
            <a:ext cx="366395" cy="399415"/>
          </a:xfrm>
          <a:custGeom>
            <a:avLst/>
            <a:gdLst/>
            <a:ahLst/>
            <a:cxnLst/>
            <a:rect l="l" t="t" r="r" b="b"/>
            <a:pathLst>
              <a:path w="366395" h="399414">
                <a:moveTo>
                  <a:pt x="305045" y="351216"/>
                </a:moveTo>
                <a:lnTo>
                  <a:pt x="286288" y="368343"/>
                </a:lnTo>
                <a:lnTo>
                  <a:pt x="365804" y="398924"/>
                </a:lnTo>
                <a:lnTo>
                  <a:pt x="354934" y="360594"/>
                </a:lnTo>
                <a:lnTo>
                  <a:pt x="313608" y="360594"/>
                </a:lnTo>
                <a:lnTo>
                  <a:pt x="305045" y="351216"/>
                </a:lnTo>
                <a:close/>
              </a:path>
              <a:path w="366395" h="399414">
                <a:moveTo>
                  <a:pt x="323803" y="334089"/>
                </a:moveTo>
                <a:lnTo>
                  <a:pt x="305045" y="351216"/>
                </a:lnTo>
                <a:lnTo>
                  <a:pt x="313608" y="360594"/>
                </a:lnTo>
                <a:lnTo>
                  <a:pt x="332366" y="343467"/>
                </a:lnTo>
                <a:lnTo>
                  <a:pt x="323803" y="334089"/>
                </a:lnTo>
                <a:close/>
              </a:path>
              <a:path w="366395" h="399414">
                <a:moveTo>
                  <a:pt x="342560" y="316962"/>
                </a:moveTo>
                <a:lnTo>
                  <a:pt x="323803" y="334089"/>
                </a:lnTo>
                <a:lnTo>
                  <a:pt x="332366" y="343467"/>
                </a:lnTo>
                <a:lnTo>
                  <a:pt x="313608" y="360594"/>
                </a:lnTo>
                <a:lnTo>
                  <a:pt x="354934" y="360594"/>
                </a:lnTo>
                <a:lnTo>
                  <a:pt x="342560" y="316962"/>
                </a:lnTo>
                <a:close/>
              </a:path>
              <a:path w="366395" h="399414">
                <a:moveTo>
                  <a:pt x="18757" y="0"/>
                </a:moveTo>
                <a:lnTo>
                  <a:pt x="0" y="17125"/>
                </a:lnTo>
                <a:lnTo>
                  <a:pt x="305045" y="351216"/>
                </a:lnTo>
                <a:lnTo>
                  <a:pt x="323803" y="334089"/>
                </a:lnTo>
                <a:lnTo>
                  <a:pt x="18757" y="0"/>
                </a:lnTo>
                <a:close/>
              </a:path>
            </a:pathLst>
          </a:custGeom>
          <a:solidFill>
            <a:srgbClr val="367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345680" y="5026152"/>
            <a:ext cx="344424" cy="17068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45680" y="5212079"/>
            <a:ext cx="344424" cy="17373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345680" y="5419344"/>
            <a:ext cx="344424" cy="170687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45680" y="5614415"/>
            <a:ext cx="344424" cy="173736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000407" y="5313900"/>
            <a:ext cx="362585" cy="191770"/>
          </a:xfrm>
          <a:custGeom>
            <a:avLst/>
            <a:gdLst/>
            <a:ahLst/>
            <a:cxnLst/>
            <a:rect l="l" t="t" r="r" b="b"/>
            <a:pathLst>
              <a:path w="362584" h="191770">
                <a:moveTo>
                  <a:pt x="288396" y="168206"/>
                </a:moveTo>
                <a:lnTo>
                  <a:pt x="276953" y="190882"/>
                </a:lnTo>
                <a:lnTo>
                  <a:pt x="362148" y="191197"/>
                </a:lnTo>
                <a:lnTo>
                  <a:pt x="349295" y="173927"/>
                </a:lnTo>
                <a:lnTo>
                  <a:pt x="299735" y="173927"/>
                </a:lnTo>
                <a:lnTo>
                  <a:pt x="288396" y="168206"/>
                </a:lnTo>
                <a:close/>
              </a:path>
              <a:path w="362584" h="191770">
                <a:moveTo>
                  <a:pt x="299840" y="145529"/>
                </a:moveTo>
                <a:lnTo>
                  <a:pt x="288396" y="168206"/>
                </a:lnTo>
                <a:lnTo>
                  <a:pt x="299735" y="173927"/>
                </a:lnTo>
                <a:lnTo>
                  <a:pt x="311177" y="151250"/>
                </a:lnTo>
                <a:lnTo>
                  <a:pt x="299840" y="145529"/>
                </a:lnTo>
                <a:close/>
              </a:path>
              <a:path w="362584" h="191770">
                <a:moveTo>
                  <a:pt x="311283" y="122853"/>
                </a:moveTo>
                <a:lnTo>
                  <a:pt x="299840" y="145529"/>
                </a:lnTo>
                <a:lnTo>
                  <a:pt x="311177" y="151250"/>
                </a:lnTo>
                <a:lnTo>
                  <a:pt x="299735" y="173927"/>
                </a:lnTo>
                <a:lnTo>
                  <a:pt x="349295" y="173927"/>
                </a:lnTo>
                <a:lnTo>
                  <a:pt x="311283" y="122853"/>
                </a:lnTo>
                <a:close/>
              </a:path>
              <a:path w="362584" h="191770">
                <a:moveTo>
                  <a:pt x="11442" y="0"/>
                </a:moveTo>
                <a:lnTo>
                  <a:pt x="0" y="22675"/>
                </a:lnTo>
                <a:lnTo>
                  <a:pt x="288396" y="168206"/>
                </a:lnTo>
                <a:lnTo>
                  <a:pt x="299840" y="145529"/>
                </a:lnTo>
                <a:lnTo>
                  <a:pt x="11442" y="0"/>
                </a:lnTo>
                <a:close/>
              </a:path>
            </a:pathLst>
          </a:custGeom>
          <a:solidFill>
            <a:srgbClr val="367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005547" y="5264740"/>
            <a:ext cx="357505" cy="76200"/>
          </a:xfrm>
          <a:custGeom>
            <a:avLst/>
            <a:gdLst/>
            <a:ahLst/>
            <a:cxnLst/>
            <a:rect l="l" t="t" r="r" b="b"/>
            <a:pathLst>
              <a:path w="357504" h="76200">
                <a:moveTo>
                  <a:pt x="334980" y="24791"/>
                </a:moveTo>
                <a:lnTo>
                  <a:pt x="292992" y="24791"/>
                </a:lnTo>
                <a:lnTo>
                  <a:pt x="294156" y="50165"/>
                </a:lnTo>
                <a:lnTo>
                  <a:pt x="281469" y="50746"/>
                </a:lnTo>
                <a:lnTo>
                  <a:pt x="282632" y="76119"/>
                </a:lnTo>
                <a:lnTo>
                  <a:pt x="357008" y="34571"/>
                </a:lnTo>
                <a:lnTo>
                  <a:pt x="334980" y="24791"/>
                </a:lnTo>
                <a:close/>
              </a:path>
              <a:path w="357504" h="76200">
                <a:moveTo>
                  <a:pt x="280306" y="25373"/>
                </a:moveTo>
                <a:lnTo>
                  <a:pt x="0" y="38221"/>
                </a:lnTo>
                <a:lnTo>
                  <a:pt x="1162" y="63595"/>
                </a:lnTo>
                <a:lnTo>
                  <a:pt x="281469" y="50746"/>
                </a:lnTo>
                <a:lnTo>
                  <a:pt x="280306" y="25373"/>
                </a:lnTo>
                <a:close/>
              </a:path>
              <a:path w="357504" h="76200">
                <a:moveTo>
                  <a:pt x="292992" y="24791"/>
                </a:moveTo>
                <a:lnTo>
                  <a:pt x="280306" y="25373"/>
                </a:lnTo>
                <a:lnTo>
                  <a:pt x="281469" y="50746"/>
                </a:lnTo>
                <a:lnTo>
                  <a:pt x="294156" y="50165"/>
                </a:lnTo>
                <a:lnTo>
                  <a:pt x="292992" y="24791"/>
                </a:lnTo>
                <a:close/>
              </a:path>
              <a:path w="357504" h="76200">
                <a:moveTo>
                  <a:pt x="279143" y="0"/>
                </a:moveTo>
                <a:lnTo>
                  <a:pt x="280306" y="25373"/>
                </a:lnTo>
                <a:lnTo>
                  <a:pt x="292992" y="24791"/>
                </a:lnTo>
                <a:lnTo>
                  <a:pt x="334980" y="24791"/>
                </a:lnTo>
                <a:lnTo>
                  <a:pt x="279143" y="0"/>
                </a:lnTo>
                <a:close/>
              </a:path>
            </a:pathLst>
          </a:custGeom>
          <a:solidFill>
            <a:srgbClr val="367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999928" y="5111578"/>
            <a:ext cx="363220" cy="210820"/>
          </a:xfrm>
          <a:custGeom>
            <a:avLst/>
            <a:gdLst/>
            <a:ahLst/>
            <a:cxnLst/>
            <a:rect l="l" t="t" r="r" b="b"/>
            <a:pathLst>
              <a:path w="363220" h="210820">
                <a:moveTo>
                  <a:pt x="289928" y="26126"/>
                </a:moveTo>
                <a:lnTo>
                  <a:pt x="0" y="188362"/>
                </a:lnTo>
                <a:lnTo>
                  <a:pt x="12402" y="210527"/>
                </a:lnTo>
                <a:lnTo>
                  <a:pt x="302332" y="48292"/>
                </a:lnTo>
                <a:lnTo>
                  <a:pt x="289928" y="26126"/>
                </a:lnTo>
                <a:close/>
              </a:path>
              <a:path w="363220" h="210820">
                <a:moveTo>
                  <a:pt x="349083" y="19925"/>
                </a:moveTo>
                <a:lnTo>
                  <a:pt x="301011" y="19925"/>
                </a:lnTo>
                <a:lnTo>
                  <a:pt x="313414" y="42091"/>
                </a:lnTo>
                <a:lnTo>
                  <a:pt x="302332" y="48292"/>
                </a:lnTo>
                <a:lnTo>
                  <a:pt x="314735" y="70458"/>
                </a:lnTo>
                <a:lnTo>
                  <a:pt x="349083" y="19925"/>
                </a:lnTo>
                <a:close/>
              </a:path>
              <a:path w="363220" h="210820">
                <a:moveTo>
                  <a:pt x="301011" y="19925"/>
                </a:moveTo>
                <a:lnTo>
                  <a:pt x="289928" y="26126"/>
                </a:lnTo>
                <a:lnTo>
                  <a:pt x="302332" y="48292"/>
                </a:lnTo>
                <a:lnTo>
                  <a:pt x="313414" y="42091"/>
                </a:lnTo>
                <a:lnTo>
                  <a:pt x="301011" y="19925"/>
                </a:lnTo>
                <a:close/>
              </a:path>
              <a:path w="363220" h="210820">
                <a:moveTo>
                  <a:pt x="362626" y="0"/>
                </a:moveTo>
                <a:lnTo>
                  <a:pt x="277525" y="3961"/>
                </a:lnTo>
                <a:lnTo>
                  <a:pt x="289928" y="26126"/>
                </a:lnTo>
                <a:lnTo>
                  <a:pt x="301011" y="19925"/>
                </a:lnTo>
                <a:lnTo>
                  <a:pt x="349083" y="19925"/>
                </a:lnTo>
                <a:lnTo>
                  <a:pt x="362626" y="0"/>
                </a:lnTo>
                <a:close/>
              </a:path>
            </a:pathLst>
          </a:custGeom>
          <a:solidFill>
            <a:srgbClr val="367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746037" y="5264935"/>
            <a:ext cx="260350" cy="111125"/>
          </a:xfrm>
          <a:custGeom>
            <a:avLst/>
            <a:gdLst/>
            <a:ahLst/>
            <a:cxnLst/>
            <a:rect l="l" t="t" r="r" b="b"/>
            <a:pathLst>
              <a:path w="260350" h="111125">
                <a:moveTo>
                  <a:pt x="55554" y="0"/>
                </a:moveTo>
                <a:lnTo>
                  <a:pt x="0" y="55553"/>
                </a:lnTo>
                <a:lnTo>
                  <a:pt x="55554" y="111107"/>
                </a:lnTo>
                <a:lnTo>
                  <a:pt x="55554" y="83331"/>
                </a:lnTo>
                <a:lnTo>
                  <a:pt x="232314" y="83331"/>
                </a:lnTo>
                <a:lnTo>
                  <a:pt x="260092" y="55553"/>
                </a:lnTo>
                <a:lnTo>
                  <a:pt x="232314" y="27776"/>
                </a:lnTo>
                <a:lnTo>
                  <a:pt x="55554" y="27776"/>
                </a:lnTo>
                <a:lnTo>
                  <a:pt x="55554" y="0"/>
                </a:lnTo>
                <a:close/>
              </a:path>
              <a:path w="260350" h="111125">
                <a:moveTo>
                  <a:pt x="232314" y="83331"/>
                </a:moveTo>
                <a:lnTo>
                  <a:pt x="204538" y="83331"/>
                </a:lnTo>
                <a:lnTo>
                  <a:pt x="204538" y="111107"/>
                </a:lnTo>
                <a:lnTo>
                  <a:pt x="232314" y="83331"/>
                </a:lnTo>
                <a:close/>
              </a:path>
              <a:path w="260350" h="111125">
                <a:moveTo>
                  <a:pt x="204538" y="0"/>
                </a:moveTo>
                <a:lnTo>
                  <a:pt x="204538" y="27776"/>
                </a:lnTo>
                <a:lnTo>
                  <a:pt x="232314" y="27776"/>
                </a:lnTo>
                <a:lnTo>
                  <a:pt x="204538" y="0"/>
                </a:lnTo>
                <a:close/>
              </a:path>
            </a:pathLst>
          </a:custGeom>
          <a:solidFill>
            <a:srgbClr val="9A4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342376" y="5020055"/>
            <a:ext cx="399288" cy="43281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26575" y="5188888"/>
            <a:ext cx="413384" cy="132080"/>
          </a:xfrm>
          <a:custGeom>
            <a:avLst/>
            <a:gdLst/>
            <a:ahLst/>
            <a:cxnLst/>
            <a:rect l="l" t="t" r="r" b="b"/>
            <a:pathLst>
              <a:path w="413384" h="132079">
                <a:moveTo>
                  <a:pt x="66024" y="0"/>
                </a:moveTo>
                <a:lnTo>
                  <a:pt x="0" y="66024"/>
                </a:lnTo>
                <a:lnTo>
                  <a:pt x="66024" y="132049"/>
                </a:lnTo>
                <a:lnTo>
                  <a:pt x="66024" y="99037"/>
                </a:lnTo>
                <a:lnTo>
                  <a:pt x="380326" y="99037"/>
                </a:lnTo>
                <a:lnTo>
                  <a:pt x="413339" y="66024"/>
                </a:lnTo>
                <a:lnTo>
                  <a:pt x="380326" y="33012"/>
                </a:lnTo>
                <a:lnTo>
                  <a:pt x="66024" y="33012"/>
                </a:lnTo>
                <a:lnTo>
                  <a:pt x="66024" y="0"/>
                </a:lnTo>
                <a:close/>
              </a:path>
              <a:path w="413384" h="132079">
                <a:moveTo>
                  <a:pt x="380326" y="99037"/>
                </a:moveTo>
                <a:lnTo>
                  <a:pt x="347313" y="99037"/>
                </a:lnTo>
                <a:lnTo>
                  <a:pt x="347313" y="132049"/>
                </a:lnTo>
                <a:lnTo>
                  <a:pt x="380326" y="99037"/>
                </a:lnTo>
                <a:close/>
              </a:path>
              <a:path w="413384" h="132079">
                <a:moveTo>
                  <a:pt x="347313" y="0"/>
                </a:moveTo>
                <a:lnTo>
                  <a:pt x="347313" y="33012"/>
                </a:lnTo>
                <a:lnTo>
                  <a:pt x="380326" y="33012"/>
                </a:lnTo>
                <a:lnTo>
                  <a:pt x="347313" y="0"/>
                </a:lnTo>
                <a:close/>
              </a:path>
            </a:pathLst>
          </a:custGeom>
          <a:solidFill>
            <a:srgbClr val="9A4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137904" y="4815840"/>
            <a:ext cx="216407" cy="19811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506711" y="4815840"/>
            <a:ext cx="216407" cy="19811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872471" y="4815840"/>
            <a:ext cx="216407" cy="19811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339893" y="4875263"/>
            <a:ext cx="182330" cy="762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207072" y="4997409"/>
            <a:ext cx="76200" cy="165409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706922" y="4887490"/>
            <a:ext cx="182330" cy="762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943503" y="4997052"/>
            <a:ext cx="76200" cy="16576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576472" y="4996477"/>
            <a:ext cx="76200" cy="165409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131807" y="5138928"/>
            <a:ext cx="216407" cy="19811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500616" y="5138928"/>
            <a:ext cx="216407" cy="198119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869423" y="5138928"/>
            <a:ext cx="216407" cy="198119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335386" y="5198790"/>
            <a:ext cx="182330" cy="762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202566" y="5320936"/>
            <a:ext cx="76200" cy="16540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702415" y="5211017"/>
            <a:ext cx="182330" cy="7620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938994" y="5320578"/>
            <a:ext cx="76201" cy="16576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571966" y="5320004"/>
            <a:ext cx="76200" cy="16540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131807" y="5462015"/>
            <a:ext cx="216407" cy="19507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500616" y="5462015"/>
            <a:ext cx="216407" cy="195072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869423" y="5462015"/>
            <a:ext cx="216407" cy="195072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335386" y="5519630"/>
            <a:ext cx="182330" cy="762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702415" y="5531857"/>
            <a:ext cx="182330" cy="7620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 txBox="1"/>
          <p:nvPr/>
        </p:nvSpPr>
        <p:spPr>
          <a:xfrm>
            <a:off x="6802849" y="3935476"/>
            <a:ext cx="8655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0" dirty="0">
                <a:latin typeface="Trebuchet MS"/>
                <a:cs typeface="Trebuchet MS"/>
              </a:rPr>
              <a:t>Temporal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6842218" y="4520691"/>
            <a:ext cx="8509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rebuchet MS"/>
                <a:cs typeface="Trebuchet MS"/>
              </a:rPr>
              <a:t>Multicast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8825515" y="4529835"/>
            <a:ext cx="1042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rebuchet MS"/>
                <a:cs typeface="Trebuchet MS"/>
              </a:rPr>
              <a:t>Forwarding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5626608" y="3288791"/>
            <a:ext cx="109727" cy="254812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681141" y="3309049"/>
            <a:ext cx="0" cy="2454275"/>
          </a:xfrm>
          <a:custGeom>
            <a:avLst/>
            <a:gdLst/>
            <a:ahLst/>
            <a:cxnLst/>
            <a:rect l="l" t="t" r="r" b="b"/>
            <a:pathLst>
              <a:path h="2454275">
                <a:moveTo>
                  <a:pt x="0" y="0"/>
                </a:moveTo>
                <a:lnTo>
                  <a:pt x="1" y="2453952"/>
                </a:lnTo>
              </a:path>
            </a:pathLst>
          </a:custGeom>
          <a:ln w="25400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572255" y="3090672"/>
            <a:ext cx="1627631" cy="79857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3915827" y="2925862"/>
            <a:ext cx="940435" cy="7804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705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N</a:t>
            </a:r>
            <a:endParaRPr sz="1000">
              <a:latin typeface="Trebuchet MS"/>
              <a:cs typeface="Trebuchet MS"/>
            </a:endParaRPr>
          </a:p>
          <a:p>
            <a:pPr marL="240665" marR="5080" indent="-228600">
              <a:lnSpc>
                <a:spcPts val="1610"/>
              </a:lnSpc>
              <a:spcBef>
                <a:spcPts val="960"/>
              </a:spcBef>
            </a:pP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Algo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mic 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Reuse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5064104" y="2108869"/>
            <a:ext cx="1343660" cy="566420"/>
          </a:xfrm>
          <a:custGeom>
            <a:avLst/>
            <a:gdLst/>
            <a:ahLst/>
            <a:cxnLst/>
            <a:rect l="l" t="t" r="r" b="b"/>
            <a:pathLst>
              <a:path w="1343660" h="566419">
                <a:moveTo>
                  <a:pt x="1060169" y="0"/>
                </a:moveTo>
                <a:lnTo>
                  <a:pt x="1060169" y="141531"/>
                </a:lnTo>
                <a:lnTo>
                  <a:pt x="0" y="141531"/>
                </a:lnTo>
                <a:lnTo>
                  <a:pt x="0" y="424592"/>
                </a:lnTo>
                <a:lnTo>
                  <a:pt x="1060169" y="424592"/>
                </a:lnTo>
                <a:lnTo>
                  <a:pt x="1060169" y="566124"/>
                </a:lnTo>
                <a:lnTo>
                  <a:pt x="1343230" y="283062"/>
                </a:lnTo>
                <a:lnTo>
                  <a:pt x="1060169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064104" y="2108869"/>
            <a:ext cx="1343660" cy="566420"/>
          </a:xfrm>
          <a:custGeom>
            <a:avLst/>
            <a:gdLst/>
            <a:ahLst/>
            <a:cxnLst/>
            <a:rect l="l" t="t" r="r" b="b"/>
            <a:pathLst>
              <a:path w="1343660" h="566419">
                <a:moveTo>
                  <a:pt x="0" y="141531"/>
                </a:moveTo>
                <a:lnTo>
                  <a:pt x="1060169" y="141531"/>
                </a:lnTo>
                <a:lnTo>
                  <a:pt x="1060169" y="0"/>
                </a:lnTo>
                <a:lnTo>
                  <a:pt x="1343230" y="283063"/>
                </a:lnTo>
                <a:lnTo>
                  <a:pt x="1060169" y="566125"/>
                </a:lnTo>
                <a:lnTo>
                  <a:pt x="1060169" y="424593"/>
                </a:lnTo>
                <a:lnTo>
                  <a:pt x="0" y="424593"/>
                </a:lnTo>
                <a:lnTo>
                  <a:pt x="0" y="141531"/>
                </a:lnTo>
                <a:close/>
              </a:path>
            </a:pathLst>
          </a:custGeom>
          <a:ln w="25400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 txBox="1"/>
          <p:nvPr/>
        </p:nvSpPr>
        <p:spPr>
          <a:xfrm>
            <a:off x="5476835" y="2263140"/>
            <a:ext cx="3771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05050"/>
                </a:solidFill>
                <a:latin typeface="Trebuchet MS"/>
                <a:cs typeface="Trebuchet MS"/>
              </a:rPr>
              <a:t>m</a:t>
            </a:r>
            <a:r>
              <a:rPr sz="1400" b="1" dirty="0">
                <a:solidFill>
                  <a:srgbClr val="505050"/>
                </a:solidFill>
                <a:latin typeface="Trebuchet MS"/>
                <a:cs typeface="Trebuchet MS"/>
              </a:rPr>
              <a:t>ap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6316133" y="4470353"/>
            <a:ext cx="4225290" cy="0"/>
          </a:xfrm>
          <a:custGeom>
            <a:avLst/>
            <a:gdLst/>
            <a:ahLst/>
            <a:cxnLst/>
            <a:rect l="l" t="t" r="r" b="b"/>
            <a:pathLst>
              <a:path w="4225290">
                <a:moveTo>
                  <a:pt x="0" y="0"/>
                </a:moveTo>
                <a:lnTo>
                  <a:pt x="4224867" y="1"/>
                </a:lnTo>
              </a:path>
            </a:pathLst>
          </a:custGeom>
          <a:ln w="952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080106" y="4470353"/>
            <a:ext cx="0" cy="1456690"/>
          </a:xfrm>
          <a:custGeom>
            <a:avLst/>
            <a:gdLst/>
            <a:ahLst/>
            <a:cxnLst/>
            <a:rect l="l" t="t" r="r" b="b"/>
            <a:pathLst>
              <a:path h="1456689">
                <a:moveTo>
                  <a:pt x="0" y="0"/>
                </a:moveTo>
                <a:lnTo>
                  <a:pt x="1" y="1456314"/>
                </a:lnTo>
              </a:path>
            </a:pathLst>
          </a:custGeom>
          <a:ln w="952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019800" y="3075432"/>
            <a:ext cx="1624583" cy="79857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6303433" y="3247644"/>
            <a:ext cx="425069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>
              <a:lnSpc>
                <a:spcPts val="1645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Hardware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ts val="1645"/>
              </a:lnSpc>
              <a:tabLst>
                <a:tab pos="299720" algn="l"/>
                <a:tab pos="4237355" algn="l"/>
              </a:tabLst>
            </a:pPr>
            <a:r>
              <a:rPr sz="1400" u="sng" dirty="0">
                <a:solidFill>
                  <a:srgbClr val="FFFFFF"/>
                </a:solidFill>
                <a:uFill>
                  <a:solidFill>
                    <a:srgbClr val="AFAFAF"/>
                  </a:solidFill>
                </a:uFill>
                <a:latin typeface="Trebuchet MS"/>
                <a:cs typeface="Trebuchet MS"/>
              </a:rPr>
              <a:t> 	</a:t>
            </a:r>
            <a:r>
              <a:rPr sz="1400" u="sng" spc="-15" dirty="0">
                <a:solidFill>
                  <a:srgbClr val="FFFFFF"/>
                </a:solidFill>
                <a:uFill>
                  <a:solidFill>
                    <a:srgbClr val="AFAFAF"/>
                  </a:solidFill>
                </a:uFill>
                <a:latin typeface="Trebuchet MS"/>
                <a:cs typeface="Trebuchet MS"/>
              </a:rPr>
              <a:t>Reuse	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10000378" y="5838816"/>
            <a:ext cx="11112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505050"/>
                </a:solidFill>
                <a:latin typeface="Trebuchet MS"/>
                <a:cs typeface="Trebuchet MS"/>
              </a:rPr>
              <a:t>4</a:t>
            </a:fld>
            <a:endParaRPr sz="900">
              <a:latin typeface="Trebuchet MS"/>
              <a:cs typeface="Trebuchet MS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2812079" y="5540755"/>
            <a:ext cx="5372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Efficiency is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dependent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1800" spc="-5" dirty="0" err="1">
                <a:solidFill>
                  <a:srgbClr val="FFFFFF"/>
                </a:solidFill>
                <a:latin typeface="Trebuchet MS"/>
                <a:cs typeface="Trebuchet MS"/>
              </a:rPr>
              <a:t>conrete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dimension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sizes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9467" y="2759836"/>
            <a:ext cx="1523365" cy="605790"/>
          </a:xfrm>
          <a:custGeom>
            <a:avLst/>
            <a:gdLst/>
            <a:ahLst/>
            <a:cxnLst/>
            <a:rect l="l" t="t" r="r" b="b"/>
            <a:pathLst>
              <a:path w="1523364" h="605789">
                <a:moveTo>
                  <a:pt x="1409226" y="35626"/>
                </a:moveTo>
                <a:lnTo>
                  <a:pt x="0" y="569781"/>
                </a:lnTo>
                <a:lnTo>
                  <a:pt x="13503" y="605407"/>
                </a:lnTo>
                <a:lnTo>
                  <a:pt x="1422730" y="71253"/>
                </a:lnTo>
                <a:lnTo>
                  <a:pt x="1409226" y="35626"/>
                </a:lnTo>
                <a:close/>
              </a:path>
              <a:path w="1523364" h="605789">
                <a:moveTo>
                  <a:pt x="1508155" y="28874"/>
                </a:moveTo>
                <a:lnTo>
                  <a:pt x="1427040" y="28874"/>
                </a:lnTo>
                <a:lnTo>
                  <a:pt x="1440544" y="64500"/>
                </a:lnTo>
                <a:lnTo>
                  <a:pt x="1422730" y="71253"/>
                </a:lnTo>
                <a:lnTo>
                  <a:pt x="1436234" y="106879"/>
                </a:lnTo>
                <a:lnTo>
                  <a:pt x="1508155" y="28874"/>
                </a:lnTo>
                <a:close/>
              </a:path>
              <a:path w="1523364" h="605789">
                <a:moveTo>
                  <a:pt x="1427040" y="28874"/>
                </a:moveTo>
                <a:lnTo>
                  <a:pt x="1409226" y="35626"/>
                </a:lnTo>
                <a:lnTo>
                  <a:pt x="1422730" y="71253"/>
                </a:lnTo>
                <a:lnTo>
                  <a:pt x="1440544" y="64500"/>
                </a:lnTo>
                <a:lnTo>
                  <a:pt x="1427040" y="28874"/>
                </a:lnTo>
                <a:close/>
              </a:path>
              <a:path w="1523364" h="605789">
                <a:moveTo>
                  <a:pt x="1395722" y="0"/>
                </a:moveTo>
                <a:lnTo>
                  <a:pt x="1409226" y="35626"/>
                </a:lnTo>
                <a:lnTo>
                  <a:pt x="1427040" y="28874"/>
                </a:lnTo>
                <a:lnTo>
                  <a:pt x="1508155" y="28874"/>
                </a:lnTo>
                <a:lnTo>
                  <a:pt x="1522858" y="12928"/>
                </a:lnTo>
                <a:lnTo>
                  <a:pt x="1395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2218" y="636523"/>
            <a:ext cx="8489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8920" algn="l"/>
              </a:tabLst>
            </a:pPr>
            <a:r>
              <a:rPr spc="-5" dirty="0"/>
              <a:t>SPATIAL</a:t>
            </a:r>
            <a:r>
              <a:rPr spc="5" dirty="0"/>
              <a:t> </a:t>
            </a:r>
            <a:r>
              <a:rPr spc="-5" dirty="0"/>
              <a:t>PES	WITH SPATIAL</a:t>
            </a:r>
            <a:r>
              <a:rPr spc="-30" dirty="0"/>
              <a:t> </a:t>
            </a:r>
            <a:r>
              <a:rPr spc="-5" dirty="0"/>
              <a:t>SUMMATION</a:t>
            </a:r>
          </a:p>
        </p:txBody>
      </p:sp>
      <p:sp>
        <p:nvSpPr>
          <p:cNvPr id="4" name="object 4"/>
          <p:cNvSpPr/>
          <p:nvPr/>
        </p:nvSpPr>
        <p:spPr>
          <a:xfrm>
            <a:off x="1737360" y="1706879"/>
            <a:ext cx="2356104" cy="972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1135" y="1740407"/>
            <a:ext cx="1368552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3081" y="1734272"/>
            <a:ext cx="2263140" cy="879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3081" y="1734272"/>
            <a:ext cx="2263140" cy="879475"/>
          </a:xfrm>
          <a:custGeom>
            <a:avLst/>
            <a:gdLst/>
            <a:ahLst/>
            <a:cxnLst/>
            <a:rect l="l" t="t" r="r" b="b"/>
            <a:pathLst>
              <a:path w="2263140" h="879475">
                <a:moveTo>
                  <a:pt x="0" y="0"/>
                </a:moveTo>
                <a:lnTo>
                  <a:pt x="2263140" y="0"/>
                </a:lnTo>
                <a:lnTo>
                  <a:pt x="2263140" y="879376"/>
                </a:lnTo>
                <a:lnTo>
                  <a:pt x="0" y="87937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431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7360" y="2883407"/>
            <a:ext cx="2356104" cy="966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4767" y="2913888"/>
            <a:ext cx="1161287" cy="990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3080" y="2910861"/>
            <a:ext cx="2263140" cy="873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83079" y="2910861"/>
            <a:ext cx="2263140" cy="873760"/>
          </a:xfrm>
          <a:prstGeom prst="rect">
            <a:avLst/>
          </a:prstGeom>
          <a:ln w="9525">
            <a:solidFill>
              <a:srgbClr val="006FC5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algn="ctr">
              <a:lnSpc>
                <a:spcPts val="2615"/>
              </a:lnSpc>
              <a:spcBef>
                <a:spcPts val="750"/>
              </a:spcBef>
            </a:pPr>
            <a:r>
              <a:rPr sz="2200" spc="-30" dirty="0">
                <a:latin typeface="Trebuchet MS"/>
                <a:cs typeface="Trebuchet MS"/>
              </a:rPr>
              <a:t>L0</a:t>
            </a:r>
            <a:endParaRPr sz="2200">
              <a:latin typeface="Trebuchet MS"/>
              <a:cs typeface="Trebuchet MS"/>
            </a:endParaRPr>
          </a:p>
          <a:p>
            <a:pPr marL="1270" algn="ctr">
              <a:lnSpc>
                <a:spcPts val="2615"/>
              </a:lnSpc>
            </a:pPr>
            <a:r>
              <a:rPr sz="2200" spc="-20" dirty="0">
                <a:latin typeface="Trebuchet MS"/>
                <a:cs typeface="Trebuchet MS"/>
              </a:rPr>
              <a:t>Inputs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37360" y="4053840"/>
            <a:ext cx="2356104" cy="9662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25039" y="4084320"/>
            <a:ext cx="1377696" cy="990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83080" y="4081213"/>
            <a:ext cx="2263140" cy="8731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83079" y="4081213"/>
            <a:ext cx="2263140" cy="873760"/>
          </a:xfrm>
          <a:prstGeom prst="rect">
            <a:avLst/>
          </a:prstGeom>
          <a:ln w="9525">
            <a:solidFill>
              <a:srgbClr val="00744F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algn="ctr">
              <a:lnSpc>
                <a:spcPts val="2615"/>
              </a:lnSpc>
              <a:spcBef>
                <a:spcPts val="750"/>
              </a:spcBef>
            </a:pPr>
            <a:r>
              <a:rPr sz="2200" spc="-30" dirty="0">
                <a:latin typeface="Trebuchet MS"/>
                <a:cs typeface="Trebuchet MS"/>
              </a:rPr>
              <a:t>L0</a:t>
            </a:r>
            <a:endParaRPr sz="2200">
              <a:latin typeface="Trebuchet MS"/>
              <a:cs typeface="Trebuchet MS"/>
            </a:endParaRPr>
          </a:p>
          <a:p>
            <a:pPr marL="1905" algn="ctr">
              <a:lnSpc>
                <a:spcPts val="2615"/>
              </a:lnSpc>
            </a:pPr>
            <a:r>
              <a:rPr sz="2200" spc="-25" dirty="0">
                <a:latin typeface="Trebuchet MS"/>
                <a:cs typeface="Trebuchet MS"/>
              </a:rPr>
              <a:t>Outputs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17328" y="2754415"/>
            <a:ext cx="885825" cy="288290"/>
          </a:xfrm>
          <a:custGeom>
            <a:avLst/>
            <a:gdLst/>
            <a:ahLst/>
            <a:cxnLst/>
            <a:rect l="l" t="t" r="r" b="b"/>
            <a:pathLst>
              <a:path w="885825" h="288289">
                <a:moveTo>
                  <a:pt x="770372" y="251579"/>
                </a:moveTo>
                <a:lnTo>
                  <a:pt x="760135" y="288277"/>
                </a:lnTo>
                <a:lnTo>
                  <a:pt x="885587" y="263939"/>
                </a:lnTo>
                <a:lnTo>
                  <a:pt x="877587" y="256697"/>
                </a:lnTo>
                <a:lnTo>
                  <a:pt x="788722" y="256697"/>
                </a:lnTo>
                <a:lnTo>
                  <a:pt x="770372" y="251579"/>
                </a:lnTo>
                <a:close/>
              </a:path>
              <a:path w="885825" h="288289">
                <a:moveTo>
                  <a:pt x="780608" y="214880"/>
                </a:moveTo>
                <a:lnTo>
                  <a:pt x="770372" y="251579"/>
                </a:lnTo>
                <a:lnTo>
                  <a:pt x="788722" y="256697"/>
                </a:lnTo>
                <a:lnTo>
                  <a:pt x="798958" y="219998"/>
                </a:lnTo>
                <a:lnTo>
                  <a:pt x="780608" y="214880"/>
                </a:lnTo>
                <a:close/>
              </a:path>
              <a:path w="885825" h="288289">
                <a:moveTo>
                  <a:pt x="790845" y="178180"/>
                </a:moveTo>
                <a:lnTo>
                  <a:pt x="780608" y="214880"/>
                </a:lnTo>
                <a:lnTo>
                  <a:pt x="798958" y="219998"/>
                </a:lnTo>
                <a:lnTo>
                  <a:pt x="788722" y="256697"/>
                </a:lnTo>
                <a:lnTo>
                  <a:pt x="877587" y="256697"/>
                </a:lnTo>
                <a:lnTo>
                  <a:pt x="790845" y="178180"/>
                </a:lnTo>
                <a:close/>
              </a:path>
              <a:path w="885825" h="288289">
                <a:moveTo>
                  <a:pt x="10237" y="0"/>
                </a:moveTo>
                <a:lnTo>
                  <a:pt x="0" y="36699"/>
                </a:lnTo>
                <a:lnTo>
                  <a:pt x="770372" y="251579"/>
                </a:lnTo>
                <a:lnTo>
                  <a:pt x="780608" y="214880"/>
                </a:lnTo>
                <a:lnTo>
                  <a:pt x="102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16879" y="2307335"/>
            <a:ext cx="1051559" cy="9723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2325" y="2333076"/>
            <a:ext cx="960122" cy="879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2325" y="2333076"/>
            <a:ext cx="960119" cy="879475"/>
          </a:xfrm>
          <a:custGeom>
            <a:avLst/>
            <a:gdLst/>
            <a:ahLst/>
            <a:cxnLst/>
            <a:rect l="l" t="t" r="r" b="b"/>
            <a:pathLst>
              <a:path w="960120" h="879475">
                <a:moveTo>
                  <a:pt x="0" y="439688"/>
                </a:moveTo>
                <a:lnTo>
                  <a:pt x="2478" y="394732"/>
                </a:lnTo>
                <a:lnTo>
                  <a:pt x="9753" y="351075"/>
                </a:lnTo>
                <a:lnTo>
                  <a:pt x="21582" y="308938"/>
                </a:lnTo>
                <a:lnTo>
                  <a:pt x="37725" y="268541"/>
                </a:lnTo>
                <a:lnTo>
                  <a:pt x="57940" y="230106"/>
                </a:lnTo>
                <a:lnTo>
                  <a:pt x="81986" y="193854"/>
                </a:lnTo>
                <a:lnTo>
                  <a:pt x="109622" y="160005"/>
                </a:lnTo>
                <a:lnTo>
                  <a:pt x="140606" y="128781"/>
                </a:lnTo>
                <a:lnTo>
                  <a:pt x="174697" y="100403"/>
                </a:lnTo>
                <a:lnTo>
                  <a:pt x="211654" y="75091"/>
                </a:lnTo>
                <a:lnTo>
                  <a:pt x="251235" y="53067"/>
                </a:lnTo>
                <a:lnTo>
                  <a:pt x="293199" y="34552"/>
                </a:lnTo>
                <a:lnTo>
                  <a:pt x="337305" y="19767"/>
                </a:lnTo>
                <a:lnTo>
                  <a:pt x="383311" y="8932"/>
                </a:lnTo>
                <a:lnTo>
                  <a:pt x="430977" y="2270"/>
                </a:lnTo>
                <a:lnTo>
                  <a:pt x="480061" y="0"/>
                </a:lnTo>
                <a:lnTo>
                  <a:pt x="529144" y="2270"/>
                </a:lnTo>
                <a:lnTo>
                  <a:pt x="576810" y="8932"/>
                </a:lnTo>
                <a:lnTo>
                  <a:pt x="622816" y="19767"/>
                </a:lnTo>
                <a:lnTo>
                  <a:pt x="666922" y="34552"/>
                </a:lnTo>
                <a:lnTo>
                  <a:pt x="708886" y="53067"/>
                </a:lnTo>
                <a:lnTo>
                  <a:pt x="748467" y="75091"/>
                </a:lnTo>
                <a:lnTo>
                  <a:pt x="785424" y="100403"/>
                </a:lnTo>
                <a:lnTo>
                  <a:pt x="819515" y="128781"/>
                </a:lnTo>
                <a:lnTo>
                  <a:pt x="850499" y="160005"/>
                </a:lnTo>
                <a:lnTo>
                  <a:pt x="878135" y="193854"/>
                </a:lnTo>
                <a:lnTo>
                  <a:pt x="902181" y="230106"/>
                </a:lnTo>
                <a:lnTo>
                  <a:pt x="922396" y="268541"/>
                </a:lnTo>
                <a:lnTo>
                  <a:pt x="938539" y="308938"/>
                </a:lnTo>
                <a:lnTo>
                  <a:pt x="950368" y="351075"/>
                </a:lnTo>
                <a:lnTo>
                  <a:pt x="957643" y="394732"/>
                </a:lnTo>
                <a:lnTo>
                  <a:pt x="960122" y="439688"/>
                </a:lnTo>
                <a:lnTo>
                  <a:pt x="957643" y="484643"/>
                </a:lnTo>
                <a:lnTo>
                  <a:pt x="950368" y="528300"/>
                </a:lnTo>
                <a:lnTo>
                  <a:pt x="938539" y="570437"/>
                </a:lnTo>
                <a:lnTo>
                  <a:pt x="922396" y="610834"/>
                </a:lnTo>
                <a:lnTo>
                  <a:pt x="902181" y="649269"/>
                </a:lnTo>
                <a:lnTo>
                  <a:pt x="878135" y="685521"/>
                </a:lnTo>
                <a:lnTo>
                  <a:pt x="850499" y="719370"/>
                </a:lnTo>
                <a:lnTo>
                  <a:pt x="819515" y="750594"/>
                </a:lnTo>
                <a:lnTo>
                  <a:pt x="785424" y="778972"/>
                </a:lnTo>
                <a:lnTo>
                  <a:pt x="748467" y="804284"/>
                </a:lnTo>
                <a:lnTo>
                  <a:pt x="708886" y="826308"/>
                </a:lnTo>
                <a:lnTo>
                  <a:pt x="666922" y="844823"/>
                </a:lnTo>
                <a:lnTo>
                  <a:pt x="622816" y="859608"/>
                </a:lnTo>
                <a:lnTo>
                  <a:pt x="576810" y="870443"/>
                </a:lnTo>
                <a:lnTo>
                  <a:pt x="529144" y="877105"/>
                </a:lnTo>
                <a:lnTo>
                  <a:pt x="480061" y="879376"/>
                </a:lnTo>
                <a:lnTo>
                  <a:pt x="430977" y="877105"/>
                </a:lnTo>
                <a:lnTo>
                  <a:pt x="383311" y="870443"/>
                </a:lnTo>
                <a:lnTo>
                  <a:pt x="337305" y="859608"/>
                </a:lnTo>
                <a:lnTo>
                  <a:pt x="293199" y="844823"/>
                </a:lnTo>
                <a:lnTo>
                  <a:pt x="251235" y="826308"/>
                </a:lnTo>
                <a:lnTo>
                  <a:pt x="211654" y="804284"/>
                </a:lnTo>
                <a:lnTo>
                  <a:pt x="174697" y="778972"/>
                </a:lnTo>
                <a:lnTo>
                  <a:pt x="140606" y="750594"/>
                </a:lnTo>
                <a:lnTo>
                  <a:pt x="109622" y="719370"/>
                </a:lnTo>
                <a:lnTo>
                  <a:pt x="81986" y="685521"/>
                </a:lnTo>
                <a:lnTo>
                  <a:pt x="57940" y="649269"/>
                </a:lnTo>
                <a:lnTo>
                  <a:pt x="37725" y="610834"/>
                </a:lnTo>
                <a:lnTo>
                  <a:pt x="21582" y="570437"/>
                </a:lnTo>
                <a:lnTo>
                  <a:pt x="9753" y="528300"/>
                </a:lnTo>
                <a:lnTo>
                  <a:pt x="2478" y="484643"/>
                </a:lnTo>
                <a:lnTo>
                  <a:pt x="0" y="4396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86018" y="2653284"/>
            <a:ext cx="312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rebuchet MS"/>
                <a:cs typeface="Trebuchet MS"/>
              </a:rPr>
              <a:t>P</a:t>
            </a:r>
            <a:r>
              <a:rPr sz="1400" dirty="0">
                <a:latin typeface="Trebuchet MS"/>
                <a:cs typeface="Trebuchet MS"/>
              </a:rPr>
              <a:t>E0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42959" y="2155192"/>
            <a:ext cx="1660525" cy="343535"/>
          </a:xfrm>
          <a:custGeom>
            <a:avLst/>
            <a:gdLst/>
            <a:ahLst/>
            <a:cxnLst/>
            <a:rect l="l" t="t" r="r" b="b"/>
            <a:pathLst>
              <a:path w="1660525" h="343535">
                <a:moveTo>
                  <a:pt x="1544099" y="305865"/>
                </a:moveTo>
                <a:lnTo>
                  <a:pt x="1537576" y="343402"/>
                </a:lnTo>
                <a:lnTo>
                  <a:pt x="1651772" y="309126"/>
                </a:lnTo>
                <a:lnTo>
                  <a:pt x="1562868" y="309126"/>
                </a:lnTo>
                <a:lnTo>
                  <a:pt x="1544099" y="305865"/>
                </a:lnTo>
                <a:close/>
              </a:path>
              <a:path w="1660525" h="343535">
                <a:moveTo>
                  <a:pt x="1550622" y="268327"/>
                </a:moveTo>
                <a:lnTo>
                  <a:pt x="1544099" y="305865"/>
                </a:lnTo>
                <a:lnTo>
                  <a:pt x="1562868" y="309126"/>
                </a:lnTo>
                <a:lnTo>
                  <a:pt x="1569391" y="271589"/>
                </a:lnTo>
                <a:lnTo>
                  <a:pt x="1550622" y="268327"/>
                </a:lnTo>
                <a:close/>
              </a:path>
              <a:path w="1660525" h="343535">
                <a:moveTo>
                  <a:pt x="1557145" y="230789"/>
                </a:moveTo>
                <a:lnTo>
                  <a:pt x="1550622" y="268327"/>
                </a:lnTo>
                <a:lnTo>
                  <a:pt x="1569391" y="271589"/>
                </a:lnTo>
                <a:lnTo>
                  <a:pt x="1562868" y="309126"/>
                </a:lnTo>
                <a:lnTo>
                  <a:pt x="1651772" y="309126"/>
                </a:lnTo>
                <a:lnTo>
                  <a:pt x="1659972" y="306665"/>
                </a:lnTo>
                <a:lnTo>
                  <a:pt x="1557145" y="230789"/>
                </a:lnTo>
                <a:close/>
              </a:path>
              <a:path w="1660525" h="343535">
                <a:moveTo>
                  <a:pt x="6522" y="0"/>
                </a:moveTo>
                <a:lnTo>
                  <a:pt x="0" y="37537"/>
                </a:lnTo>
                <a:lnTo>
                  <a:pt x="1544099" y="305865"/>
                </a:lnTo>
                <a:lnTo>
                  <a:pt x="1550622" y="268327"/>
                </a:lnTo>
                <a:lnTo>
                  <a:pt x="6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39527" y="3329595"/>
            <a:ext cx="1566545" cy="616585"/>
          </a:xfrm>
          <a:custGeom>
            <a:avLst/>
            <a:gdLst/>
            <a:ahLst/>
            <a:cxnLst/>
            <a:rect l="l" t="t" r="r" b="b"/>
            <a:pathLst>
              <a:path w="1566545" h="616585">
                <a:moveTo>
                  <a:pt x="1452364" y="580688"/>
                </a:moveTo>
                <a:lnTo>
                  <a:pt x="1438978" y="616360"/>
                </a:lnTo>
                <a:lnTo>
                  <a:pt x="1566071" y="603011"/>
                </a:lnTo>
                <a:lnTo>
                  <a:pt x="1551564" y="587381"/>
                </a:lnTo>
                <a:lnTo>
                  <a:pt x="1470198" y="587381"/>
                </a:lnTo>
                <a:lnTo>
                  <a:pt x="1452364" y="580688"/>
                </a:lnTo>
                <a:close/>
              </a:path>
              <a:path w="1566545" h="616585">
                <a:moveTo>
                  <a:pt x="1465749" y="545018"/>
                </a:moveTo>
                <a:lnTo>
                  <a:pt x="1452364" y="580688"/>
                </a:lnTo>
                <a:lnTo>
                  <a:pt x="1470198" y="587381"/>
                </a:lnTo>
                <a:lnTo>
                  <a:pt x="1483584" y="551710"/>
                </a:lnTo>
                <a:lnTo>
                  <a:pt x="1465749" y="545018"/>
                </a:lnTo>
                <a:close/>
              </a:path>
              <a:path w="1566545" h="616585">
                <a:moveTo>
                  <a:pt x="1479135" y="509346"/>
                </a:moveTo>
                <a:lnTo>
                  <a:pt x="1465749" y="545018"/>
                </a:lnTo>
                <a:lnTo>
                  <a:pt x="1483584" y="551710"/>
                </a:lnTo>
                <a:lnTo>
                  <a:pt x="1470198" y="587381"/>
                </a:lnTo>
                <a:lnTo>
                  <a:pt x="1551564" y="587381"/>
                </a:lnTo>
                <a:lnTo>
                  <a:pt x="1479135" y="509346"/>
                </a:lnTo>
                <a:close/>
              </a:path>
              <a:path w="1566545" h="616585">
                <a:moveTo>
                  <a:pt x="13385" y="0"/>
                </a:moveTo>
                <a:lnTo>
                  <a:pt x="0" y="35670"/>
                </a:lnTo>
                <a:lnTo>
                  <a:pt x="1452364" y="580688"/>
                </a:lnTo>
                <a:lnTo>
                  <a:pt x="1465749" y="545018"/>
                </a:lnTo>
                <a:lnTo>
                  <a:pt x="133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59552" y="3465576"/>
            <a:ext cx="1051559" cy="9723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05598" y="3492920"/>
            <a:ext cx="960121" cy="8793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05598" y="3492920"/>
            <a:ext cx="960119" cy="879475"/>
          </a:xfrm>
          <a:custGeom>
            <a:avLst/>
            <a:gdLst/>
            <a:ahLst/>
            <a:cxnLst/>
            <a:rect l="l" t="t" r="r" b="b"/>
            <a:pathLst>
              <a:path w="960120" h="879475">
                <a:moveTo>
                  <a:pt x="0" y="439688"/>
                </a:moveTo>
                <a:lnTo>
                  <a:pt x="2478" y="394732"/>
                </a:lnTo>
                <a:lnTo>
                  <a:pt x="9753" y="351075"/>
                </a:lnTo>
                <a:lnTo>
                  <a:pt x="21582" y="308938"/>
                </a:lnTo>
                <a:lnTo>
                  <a:pt x="37725" y="268541"/>
                </a:lnTo>
                <a:lnTo>
                  <a:pt x="57940" y="230106"/>
                </a:lnTo>
                <a:lnTo>
                  <a:pt x="81986" y="193854"/>
                </a:lnTo>
                <a:lnTo>
                  <a:pt x="109622" y="160005"/>
                </a:lnTo>
                <a:lnTo>
                  <a:pt x="140606" y="128781"/>
                </a:lnTo>
                <a:lnTo>
                  <a:pt x="174697" y="100403"/>
                </a:lnTo>
                <a:lnTo>
                  <a:pt x="211654" y="75091"/>
                </a:lnTo>
                <a:lnTo>
                  <a:pt x="251235" y="53067"/>
                </a:lnTo>
                <a:lnTo>
                  <a:pt x="293199" y="34552"/>
                </a:lnTo>
                <a:lnTo>
                  <a:pt x="337305" y="19767"/>
                </a:lnTo>
                <a:lnTo>
                  <a:pt x="383311" y="8932"/>
                </a:lnTo>
                <a:lnTo>
                  <a:pt x="430977" y="2270"/>
                </a:lnTo>
                <a:lnTo>
                  <a:pt x="480061" y="0"/>
                </a:lnTo>
                <a:lnTo>
                  <a:pt x="529144" y="2270"/>
                </a:lnTo>
                <a:lnTo>
                  <a:pt x="576810" y="8932"/>
                </a:lnTo>
                <a:lnTo>
                  <a:pt x="622816" y="19767"/>
                </a:lnTo>
                <a:lnTo>
                  <a:pt x="666922" y="34552"/>
                </a:lnTo>
                <a:lnTo>
                  <a:pt x="708886" y="53067"/>
                </a:lnTo>
                <a:lnTo>
                  <a:pt x="748467" y="75091"/>
                </a:lnTo>
                <a:lnTo>
                  <a:pt x="785424" y="100403"/>
                </a:lnTo>
                <a:lnTo>
                  <a:pt x="819515" y="128781"/>
                </a:lnTo>
                <a:lnTo>
                  <a:pt x="850499" y="160005"/>
                </a:lnTo>
                <a:lnTo>
                  <a:pt x="878135" y="193854"/>
                </a:lnTo>
                <a:lnTo>
                  <a:pt x="902181" y="230106"/>
                </a:lnTo>
                <a:lnTo>
                  <a:pt x="922396" y="268541"/>
                </a:lnTo>
                <a:lnTo>
                  <a:pt x="938539" y="308938"/>
                </a:lnTo>
                <a:lnTo>
                  <a:pt x="950368" y="351075"/>
                </a:lnTo>
                <a:lnTo>
                  <a:pt x="957643" y="394732"/>
                </a:lnTo>
                <a:lnTo>
                  <a:pt x="960122" y="439688"/>
                </a:lnTo>
                <a:lnTo>
                  <a:pt x="957643" y="484643"/>
                </a:lnTo>
                <a:lnTo>
                  <a:pt x="950368" y="528300"/>
                </a:lnTo>
                <a:lnTo>
                  <a:pt x="938539" y="570437"/>
                </a:lnTo>
                <a:lnTo>
                  <a:pt x="922396" y="610834"/>
                </a:lnTo>
                <a:lnTo>
                  <a:pt x="902181" y="649269"/>
                </a:lnTo>
                <a:lnTo>
                  <a:pt x="878135" y="685521"/>
                </a:lnTo>
                <a:lnTo>
                  <a:pt x="850499" y="719370"/>
                </a:lnTo>
                <a:lnTo>
                  <a:pt x="819515" y="750594"/>
                </a:lnTo>
                <a:lnTo>
                  <a:pt x="785424" y="778972"/>
                </a:lnTo>
                <a:lnTo>
                  <a:pt x="748467" y="804284"/>
                </a:lnTo>
                <a:lnTo>
                  <a:pt x="708886" y="826308"/>
                </a:lnTo>
                <a:lnTo>
                  <a:pt x="666922" y="844823"/>
                </a:lnTo>
                <a:lnTo>
                  <a:pt x="622816" y="859608"/>
                </a:lnTo>
                <a:lnTo>
                  <a:pt x="576810" y="870443"/>
                </a:lnTo>
                <a:lnTo>
                  <a:pt x="529144" y="877105"/>
                </a:lnTo>
                <a:lnTo>
                  <a:pt x="480061" y="879376"/>
                </a:lnTo>
                <a:lnTo>
                  <a:pt x="430977" y="877105"/>
                </a:lnTo>
                <a:lnTo>
                  <a:pt x="383311" y="870443"/>
                </a:lnTo>
                <a:lnTo>
                  <a:pt x="337305" y="859608"/>
                </a:lnTo>
                <a:lnTo>
                  <a:pt x="293199" y="844823"/>
                </a:lnTo>
                <a:lnTo>
                  <a:pt x="251235" y="826308"/>
                </a:lnTo>
                <a:lnTo>
                  <a:pt x="211654" y="804284"/>
                </a:lnTo>
                <a:lnTo>
                  <a:pt x="174697" y="778972"/>
                </a:lnTo>
                <a:lnTo>
                  <a:pt x="140606" y="750594"/>
                </a:lnTo>
                <a:lnTo>
                  <a:pt x="109622" y="719370"/>
                </a:lnTo>
                <a:lnTo>
                  <a:pt x="81986" y="685521"/>
                </a:lnTo>
                <a:lnTo>
                  <a:pt x="57940" y="649269"/>
                </a:lnTo>
                <a:lnTo>
                  <a:pt x="37725" y="610834"/>
                </a:lnTo>
                <a:lnTo>
                  <a:pt x="21582" y="570437"/>
                </a:lnTo>
                <a:lnTo>
                  <a:pt x="9753" y="528300"/>
                </a:lnTo>
                <a:lnTo>
                  <a:pt x="2478" y="484643"/>
                </a:lnTo>
                <a:lnTo>
                  <a:pt x="0" y="4396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929289" y="3814572"/>
            <a:ext cx="312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rebuchet MS"/>
                <a:cs typeface="Trebuchet MS"/>
              </a:rPr>
              <a:t>P</a:t>
            </a:r>
            <a:r>
              <a:rPr sz="1400" dirty="0">
                <a:latin typeface="Trebuchet MS"/>
                <a:cs typeface="Trebuchet MS"/>
              </a:rPr>
              <a:t>E1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33869" y="2159457"/>
            <a:ext cx="1712595" cy="1462405"/>
          </a:xfrm>
          <a:custGeom>
            <a:avLst/>
            <a:gdLst/>
            <a:ahLst/>
            <a:cxnLst/>
            <a:rect l="l" t="t" r="r" b="b"/>
            <a:pathLst>
              <a:path w="1712595" h="1462404">
                <a:moveTo>
                  <a:pt x="1612964" y="1402640"/>
                </a:moveTo>
                <a:lnTo>
                  <a:pt x="1588262" y="1431646"/>
                </a:lnTo>
                <a:lnTo>
                  <a:pt x="1712335" y="1462244"/>
                </a:lnTo>
                <a:lnTo>
                  <a:pt x="1692260" y="1414989"/>
                </a:lnTo>
                <a:lnTo>
                  <a:pt x="1627465" y="1414989"/>
                </a:lnTo>
                <a:lnTo>
                  <a:pt x="1612964" y="1402640"/>
                </a:lnTo>
                <a:close/>
              </a:path>
              <a:path w="1712595" h="1462404">
                <a:moveTo>
                  <a:pt x="1637666" y="1373632"/>
                </a:moveTo>
                <a:lnTo>
                  <a:pt x="1612964" y="1402640"/>
                </a:lnTo>
                <a:lnTo>
                  <a:pt x="1627465" y="1414989"/>
                </a:lnTo>
                <a:lnTo>
                  <a:pt x="1652168" y="1385982"/>
                </a:lnTo>
                <a:lnTo>
                  <a:pt x="1637666" y="1373632"/>
                </a:lnTo>
                <a:close/>
              </a:path>
              <a:path w="1712595" h="1462404">
                <a:moveTo>
                  <a:pt x="1662369" y="1344626"/>
                </a:moveTo>
                <a:lnTo>
                  <a:pt x="1637666" y="1373632"/>
                </a:lnTo>
                <a:lnTo>
                  <a:pt x="1652168" y="1385982"/>
                </a:lnTo>
                <a:lnTo>
                  <a:pt x="1627465" y="1414989"/>
                </a:lnTo>
                <a:lnTo>
                  <a:pt x="1692260" y="1414989"/>
                </a:lnTo>
                <a:lnTo>
                  <a:pt x="1662369" y="1344626"/>
                </a:lnTo>
                <a:close/>
              </a:path>
              <a:path w="1712595" h="1462404">
                <a:moveTo>
                  <a:pt x="24702" y="0"/>
                </a:moveTo>
                <a:lnTo>
                  <a:pt x="0" y="29006"/>
                </a:lnTo>
                <a:lnTo>
                  <a:pt x="1612964" y="1402640"/>
                </a:lnTo>
                <a:lnTo>
                  <a:pt x="1637666" y="1373632"/>
                </a:lnTo>
                <a:lnTo>
                  <a:pt x="24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59438" y="3623904"/>
            <a:ext cx="843915" cy="327025"/>
          </a:xfrm>
          <a:custGeom>
            <a:avLst/>
            <a:gdLst/>
            <a:ahLst/>
            <a:cxnLst/>
            <a:rect l="l" t="t" r="r" b="b"/>
            <a:pathLst>
              <a:path w="843915" h="327025">
                <a:moveTo>
                  <a:pt x="729290" y="35968"/>
                </a:moveTo>
                <a:lnTo>
                  <a:pt x="0" y="290718"/>
                </a:lnTo>
                <a:lnTo>
                  <a:pt x="12564" y="326687"/>
                </a:lnTo>
                <a:lnTo>
                  <a:pt x="741854" y="71937"/>
                </a:lnTo>
                <a:lnTo>
                  <a:pt x="729290" y="35968"/>
                </a:lnTo>
                <a:close/>
              </a:path>
              <a:path w="843915" h="327025">
                <a:moveTo>
                  <a:pt x="830431" y="29686"/>
                </a:moveTo>
                <a:lnTo>
                  <a:pt x="747274" y="29686"/>
                </a:lnTo>
                <a:lnTo>
                  <a:pt x="759838" y="65655"/>
                </a:lnTo>
                <a:lnTo>
                  <a:pt x="741854" y="71937"/>
                </a:lnTo>
                <a:lnTo>
                  <a:pt x="754419" y="107906"/>
                </a:lnTo>
                <a:lnTo>
                  <a:pt x="830431" y="29686"/>
                </a:lnTo>
                <a:close/>
              </a:path>
              <a:path w="843915" h="327025">
                <a:moveTo>
                  <a:pt x="747274" y="29686"/>
                </a:moveTo>
                <a:lnTo>
                  <a:pt x="729290" y="35968"/>
                </a:lnTo>
                <a:lnTo>
                  <a:pt x="741854" y="71937"/>
                </a:lnTo>
                <a:lnTo>
                  <a:pt x="759838" y="65655"/>
                </a:lnTo>
                <a:lnTo>
                  <a:pt x="747274" y="29686"/>
                </a:lnTo>
                <a:close/>
              </a:path>
              <a:path w="843915" h="327025">
                <a:moveTo>
                  <a:pt x="716725" y="0"/>
                </a:moveTo>
                <a:lnTo>
                  <a:pt x="729290" y="35968"/>
                </a:lnTo>
                <a:lnTo>
                  <a:pt x="747274" y="29686"/>
                </a:lnTo>
                <a:lnTo>
                  <a:pt x="830431" y="29686"/>
                </a:lnTo>
                <a:lnTo>
                  <a:pt x="843479" y="16259"/>
                </a:lnTo>
                <a:lnTo>
                  <a:pt x="716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14616" y="2862072"/>
            <a:ext cx="1054607" cy="9723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62309" y="2889571"/>
            <a:ext cx="960122" cy="8793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62309" y="2889571"/>
            <a:ext cx="960119" cy="879475"/>
          </a:xfrm>
          <a:custGeom>
            <a:avLst/>
            <a:gdLst/>
            <a:ahLst/>
            <a:cxnLst/>
            <a:rect l="l" t="t" r="r" b="b"/>
            <a:pathLst>
              <a:path w="960120" h="879475">
                <a:moveTo>
                  <a:pt x="0" y="439688"/>
                </a:moveTo>
                <a:lnTo>
                  <a:pt x="2478" y="394732"/>
                </a:lnTo>
                <a:lnTo>
                  <a:pt x="9753" y="351075"/>
                </a:lnTo>
                <a:lnTo>
                  <a:pt x="21582" y="308938"/>
                </a:lnTo>
                <a:lnTo>
                  <a:pt x="37725" y="268541"/>
                </a:lnTo>
                <a:lnTo>
                  <a:pt x="57940" y="230106"/>
                </a:lnTo>
                <a:lnTo>
                  <a:pt x="81986" y="193854"/>
                </a:lnTo>
                <a:lnTo>
                  <a:pt x="109622" y="160005"/>
                </a:lnTo>
                <a:lnTo>
                  <a:pt x="140606" y="128781"/>
                </a:lnTo>
                <a:lnTo>
                  <a:pt x="174697" y="100403"/>
                </a:lnTo>
                <a:lnTo>
                  <a:pt x="211654" y="75091"/>
                </a:lnTo>
                <a:lnTo>
                  <a:pt x="251235" y="53067"/>
                </a:lnTo>
                <a:lnTo>
                  <a:pt x="293199" y="34552"/>
                </a:lnTo>
                <a:lnTo>
                  <a:pt x="337305" y="19767"/>
                </a:lnTo>
                <a:lnTo>
                  <a:pt x="383311" y="8932"/>
                </a:lnTo>
                <a:lnTo>
                  <a:pt x="430977" y="2270"/>
                </a:lnTo>
                <a:lnTo>
                  <a:pt x="480061" y="0"/>
                </a:lnTo>
                <a:lnTo>
                  <a:pt x="529144" y="2270"/>
                </a:lnTo>
                <a:lnTo>
                  <a:pt x="576810" y="8932"/>
                </a:lnTo>
                <a:lnTo>
                  <a:pt x="622816" y="19767"/>
                </a:lnTo>
                <a:lnTo>
                  <a:pt x="666922" y="34552"/>
                </a:lnTo>
                <a:lnTo>
                  <a:pt x="708886" y="53067"/>
                </a:lnTo>
                <a:lnTo>
                  <a:pt x="748467" y="75091"/>
                </a:lnTo>
                <a:lnTo>
                  <a:pt x="785424" y="100403"/>
                </a:lnTo>
                <a:lnTo>
                  <a:pt x="819515" y="128781"/>
                </a:lnTo>
                <a:lnTo>
                  <a:pt x="850499" y="160005"/>
                </a:lnTo>
                <a:lnTo>
                  <a:pt x="878135" y="193854"/>
                </a:lnTo>
                <a:lnTo>
                  <a:pt x="902181" y="230106"/>
                </a:lnTo>
                <a:lnTo>
                  <a:pt x="922396" y="268541"/>
                </a:lnTo>
                <a:lnTo>
                  <a:pt x="938539" y="308938"/>
                </a:lnTo>
                <a:lnTo>
                  <a:pt x="950368" y="351075"/>
                </a:lnTo>
                <a:lnTo>
                  <a:pt x="957643" y="394732"/>
                </a:lnTo>
                <a:lnTo>
                  <a:pt x="960122" y="439688"/>
                </a:lnTo>
                <a:lnTo>
                  <a:pt x="957643" y="484643"/>
                </a:lnTo>
                <a:lnTo>
                  <a:pt x="950368" y="528300"/>
                </a:lnTo>
                <a:lnTo>
                  <a:pt x="938539" y="570437"/>
                </a:lnTo>
                <a:lnTo>
                  <a:pt x="922396" y="610834"/>
                </a:lnTo>
                <a:lnTo>
                  <a:pt x="902181" y="649269"/>
                </a:lnTo>
                <a:lnTo>
                  <a:pt x="878135" y="685521"/>
                </a:lnTo>
                <a:lnTo>
                  <a:pt x="850499" y="719370"/>
                </a:lnTo>
                <a:lnTo>
                  <a:pt x="819515" y="750594"/>
                </a:lnTo>
                <a:lnTo>
                  <a:pt x="785424" y="778972"/>
                </a:lnTo>
                <a:lnTo>
                  <a:pt x="748467" y="804284"/>
                </a:lnTo>
                <a:lnTo>
                  <a:pt x="708886" y="826308"/>
                </a:lnTo>
                <a:lnTo>
                  <a:pt x="666922" y="844823"/>
                </a:lnTo>
                <a:lnTo>
                  <a:pt x="622816" y="859608"/>
                </a:lnTo>
                <a:lnTo>
                  <a:pt x="576810" y="870443"/>
                </a:lnTo>
                <a:lnTo>
                  <a:pt x="529144" y="877105"/>
                </a:lnTo>
                <a:lnTo>
                  <a:pt x="480061" y="879376"/>
                </a:lnTo>
                <a:lnTo>
                  <a:pt x="430977" y="877105"/>
                </a:lnTo>
                <a:lnTo>
                  <a:pt x="383311" y="870443"/>
                </a:lnTo>
                <a:lnTo>
                  <a:pt x="337305" y="859608"/>
                </a:lnTo>
                <a:lnTo>
                  <a:pt x="293199" y="844823"/>
                </a:lnTo>
                <a:lnTo>
                  <a:pt x="251235" y="826308"/>
                </a:lnTo>
                <a:lnTo>
                  <a:pt x="211654" y="804284"/>
                </a:lnTo>
                <a:lnTo>
                  <a:pt x="174697" y="778972"/>
                </a:lnTo>
                <a:lnTo>
                  <a:pt x="140606" y="750594"/>
                </a:lnTo>
                <a:lnTo>
                  <a:pt x="109622" y="719370"/>
                </a:lnTo>
                <a:lnTo>
                  <a:pt x="81986" y="685521"/>
                </a:lnTo>
                <a:lnTo>
                  <a:pt x="57940" y="649269"/>
                </a:lnTo>
                <a:lnTo>
                  <a:pt x="37725" y="610834"/>
                </a:lnTo>
                <a:lnTo>
                  <a:pt x="21582" y="570437"/>
                </a:lnTo>
                <a:lnTo>
                  <a:pt x="9753" y="528300"/>
                </a:lnTo>
                <a:lnTo>
                  <a:pt x="2478" y="484643"/>
                </a:lnTo>
                <a:lnTo>
                  <a:pt x="0" y="4396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82839" y="3211067"/>
            <a:ext cx="1187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rebuchet MS"/>
                <a:cs typeface="Trebuchet MS"/>
              </a:rPr>
              <a:t>+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046218" y="3768947"/>
            <a:ext cx="3715385" cy="806450"/>
          </a:xfrm>
          <a:custGeom>
            <a:avLst/>
            <a:gdLst/>
            <a:ahLst/>
            <a:cxnLst/>
            <a:rect l="l" t="t" r="r" b="b"/>
            <a:pathLst>
              <a:path w="3715384" h="806450">
                <a:moveTo>
                  <a:pt x="114300" y="691687"/>
                </a:moveTo>
                <a:lnTo>
                  <a:pt x="0" y="748837"/>
                </a:lnTo>
                <a:lnTo>
                  <a:pt x="114300" y="805987"/>
                </a:lnTo>
                <a:lnTo>
                  <a:pt x="114300" y="767887"/>
                </a:lnTo>
                <a:lnTo>
                  <a:pt x="95246" y="767887"/>
                </a:lnTo>
                <a:lnTo>
                  <a:pt x="95246" y="729787"/>
                </a:lnTo>
                <a:lnTo>
                  <a:pt x="114300" y="729787"/>
                </a:lnTo>
                <a:lnTo>
                  <a:pt x="114300" y="691687"/>
                </a:lnTo>
                <a:close/>
              </a:path>
              <a:path w="3715384" h="806450">
                <a:moveTo>
                  <a:pt x="114300" y="729787"/>
                </a:moveTo>
                <a:lnTo>
                  <a:pt x="95246" y="729787"/>
                </a:lnTo>
                <a:lnTo>
                  <a:pt x="95246" y="767887"/>
                </a:lnTo>
                <a:lnTo>
                  <a:pt x="114300" y="767887"/>
                </a:lnTo>
                <a:lnTo>
                  <a:pt x="114300" y="729787"/>
                </a:lnTo>
                <a:close/>
              </a:path>
              <a:path w="3715384" h="806450">
                <a:moveTo>
                  <a:pt x="3677100" y="729787"/>
                </a:moveTo>
                <a:lnTo>
                  <a:pt x="114300" y="729787"/>
                </a:lnTo>
                <a:lnTo>
                  <a:pt x="114300" y="767887"/>
                </a:lnTo>
                <a:lnTo>
                  <a:pt x="3696150" y="767887"/>
                </a:lnTo>
                <a:lnTo>
                  <a:pt x="3703566" y="766390"/>
                </a:lnTo>
                <a:lnTo>
                  <a:pt x="3709621" y="762308"/>
                </a:lnTo>
                <a:lnTo>
                  <a:pt x="3713703" y="756253"/>
                </a:lnTo>
                <a:lnTo>
                  <a:pt x="3715200" y="748837"/>
                </a:lnTo>
                <a:lnTo>
                  <a:pt x="3677100" y="748837"/>
                </a:lnTo>
                <a:lnTo>
                  <a:pt x="3677100" y="729787"/>
                </a:lnTo>
                <a:close/>
              </a:path>
              <a:path w="3715384" h="806450">
                <a:moveTo>
                  <a:pt x="3715200" y="0"/>
                </a:moveTo>
                <a:lnTo>
                  <a:pt x="3677100" y="0"/>
                </a:lnTo>
                <a:lnTo>
                  <a:pt x="3677100" y="748837"/>
                </a:lnTo>
                <a:lnTo>
                  <a:pt x="3696150" y="729787"/>
                </a:lnTo>
                <a:lnTo>
                  <a:pt x="3715200" y="729787"/>
                </a:lnTo>
                <a:lnTo>
                  <a:pt x="3715200" y="0"/>
                </a:lnTo>
                <a:close/>
              </a:path>
              <a:path w="3715384" h="806450">
                <a:moveTo>
                  <a:pt x="3715200" y="729787"/>
                </a:moveTo>
                <a:lnTo>
                  <a:pt x="3696150" y="729787"/>
                </a:lnTo>
                <a:lnTo>
                  <a:pt x="3677100" y="748837"/>
                </a:lnTo>
                <a:lnTo>
                  <a:pt x="3715200" y="748837"/>
                </a:lnTo>
                <a:lnTo>
                  <a:pt x="3715200" y="729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42047" y="1712976"/>
            <a:ext cx="2243328" cy="13380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484056" y="1797811"/>
            <a:ext cx="1760220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248285">
              <a:lnSpc>
                <a:spcPct val="102200"/>
              </a:lnSpc>
              <a:spcBef>
                <a:spcPts val="5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Sum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may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embedded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PE?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6799580" y="5299964"/>
            <a:ext cx="1626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7450"/>
                </a:solidFill>
                <a:latin typeface="Arial"/>
                <a:cs typeface="Arial"/>
              </a:rPr>
              <a:t>Illegal</a:t>
            </a:r>
            <a:r>
              <a:rPr sz="1800" spc="-75" dirty="0">
                <a:solidFill>
                  <a:srgbClr val="0074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mapping!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36139" y="5299964"/>
            <a:ext cx="373443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spc="-5" dirty="0">
                <a:latin typeface="Arial"/>
                <a:cs typeface="Arial"/>
              </a:rPr>
              <a:t>What </a:t>
            </a:r>
            <a:r>
              <a:rPr sz="1800" dirty="0">
                <a:latin typeface="Arial"/>
                <a:cs typeface="Arial"/>
              </a:rPr>
              <a:t>if </a:t>
            </a:r>
            <a:r>
              <a:rPr sz="1800" spc="-5" dirty="0">
                <a:latin typeface="Arial"/>
                <a:cs typeface="Arial"/>
              </a:rPr>
              <a:t>hardware cannot do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spatial  sum?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675" y="636523"/>
            <a:ext cx="6014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MORE </a:t>
            </a:r>
            <a:r>
              <a:rPr spc="-5" dirty="0"/>
              <a:t>REALISTIC LOOP</a:t>
            </a:r>
            <a:r>
              <a:rPr spc="-45" dirty="0"/>
              <a:t> </a:t>
            </a:r>
            <a:r>
              <a:rPr spc="-5" dirty="0"/>
              <a:t>NEST</a:t>
            </a:r>
          </a:p>
        </p:txBody>
      </p:sp>
      <p:sp>
        <p:nvSpPr>
          <p:cNvPr id="3" name="object 3"/>
          <p:cNvSpPr/>
          <p:nvPr/>
        </p:nvSpPr>
        <p:spPr>
          <a:xfrm>
            <a:off x="2191511" y="1203960"/>
            <a:ext cx="6208776" cy="4151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01239" y="1182624"/>
            <a:ext cx="5903975" cy="416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0277" y="1232705"/>
            <a:ext cx="6095585" cy="4038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10143" y="4965191"/>
            <a:ext cx="307848" cy="307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20277" y="1232705"/>
            <a:ext cx="6096000" cy="4038600"/>
          </a:xfrm>
          <a:custGeom>
            <a:avLst/>
            <a:gdLst/>
            <a:ahLst/>
            <a:cxnLst/>
            <a:rect l="l" t="t" r="r" b="b"/>
            <a:pathLst>
              <a:path w="6096000" h="4038600">
                <a:moveTo>
                  <a:pt x="5792853" y="4038033"/>
                </a:moveTo>
                <a:lnTo>
                  <a:pt x="5853403" y="3795849"/>
                </a:lnTo>
                <a:lnTo>
                  <a:pt x="6095586" y="3735300"/>
                </a:lnTo>
                <a:lnTo>
                  <a:pt x="5792853" y="4038033"/>
                </a:lnTo>
                <a:lnTo>
                  <a:pt x="0" y="4038033"/>
                </a:lnTo>
                <a:lnTo>
                  <a:pt x="0" y="0"/>
                </a:lnTo>
                <a:lnTo>
                  <a:pt x="6095586" y="0"/>
                </a:lnTo>
                <a:lnTo>
                  <a:pt x="6095586" y="37353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435415" y="1323744"/>
          <a:ext cx="4327524" cy="774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507">
                <a:tc>
                  <a:txBody>
                    <a:bodyPr/>
                    <a:lstStyle/>
                    <a:p>
                      <a:pPr marR="22860" algn="ctr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i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[W];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69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sz="1800" spc="-5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96">
                <a:tc>
                  <a:txBody>
                    <a:bodyPr/>
                    <a:lstStyle/>
                    <a:p>
                      <a:pPr marR="22860" algn="ctr">
                        <a:lnSpc>
                          <a:spcPts val="1900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900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w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[R];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900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900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Filter</a:t>
                      </a:r>
                      <a:r>
                        <a:rPr sz="1800" spc="-2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marR="22860" algn="ctr">
                        <a:lnSpc>
                          <a:spcPts val="1839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39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o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[E];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39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39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Output</a:t>
                      </a:r>
                      <a:r>
                        <a:rPr sz="1800" spc="-8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47472" y="5312664"/>
            <a:ext cx="10277856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8018" y="2346452"/>
            <a:ext cx="9657715" cy="3338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114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// Level</a:t>
            </a:r>
            <a:r>
              <a:rPr sz="1800" spc="-1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2</a:t>
            </a:r>
            <a:endParaRPr sz="1800">
              <a:latin typeface="Consolas"/>
              <a:cs typeface="Consolas"/>
            </a:endParaRPr>
          </a:p>
          <a:p>
            <a:pPr marL="2059939" marR="3952240" indent="-250825">
              <a:lnSpc>
                <a:spcPts val="2210"/>
              </a:lnSpc>
              <a:spcBef>
                <a:spcPts val="5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x2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x2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X’2;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x2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s2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s2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S2;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s2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2310765">
              <a:lnSpc>
                <a:spcPts val="2005"/>
              </a:lnSpc>
            </a:pP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// Level</a:t>
            </a:r>
            <a:r>
              <a:rPr sz="1800" spc="-1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1</a:t>
            </a:r>
            <a:endParaRPr sz="1800">
              <a:latin typeface="Consolas"/>
              <a:cs typeface="Consolas"/>
            </a:endParaRPr>
          </a:p>
          <a:p>
            <a:pPr marL="2561590" marR="2322195" indent="-250825">
              <a:lnSpc>
                <a:spcPts val="2110"/>
              </a:lnSpc>
              <a:spcBef>
                <a:spcPts val="16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parallel-for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X’1;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parallel-for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S1;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2812415">
              <a:lnSpc>
                <a:spcPts val="2125"/>
              </a:lnSpc>
            </a:pP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// Level</a:t>
            </a:r>
            <a:r>
              <a:rPr sz="1800" spc="-1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0</a:t>
            </a:r>
            <a:endParaRPr sz="1800">
              <a:latin typeface="Consolas"/>
              <a:cs typeface="Consolas"/>
            </a:endParaRPr>
          </a:p>
          <a:p>
            <a:pPr marL="3314065" marR="2698115" indent="-250825">
              <a:lnSpc>
                <a:spcPts val="2090"/>
              </a:lnSpc>
              <a:spcBef>
                <a:spcPts val="17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X’0;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S0;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3564890">
              <a:lnSpc>
                <a:spcPts val="2150"/>
              </a:lnSpc>
            </a:pP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...</a:t>
            </a:r>
            <a:endParaRPr sz="18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General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approach: alternate temporal/spatial levels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choose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values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(including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1)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carefully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5104" y="4715255"/>
            <a:ext cx="6775704" cy="1453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54602" y="1457459"/>
            <a:ext cx="2191385" cy="417830"/>
          </a:xfrm>
          <a:custGeom>
            <a:avLst/>
            <a:gdLst/>
            <a:ahLst/>
            <a:cxnLst/>
            <a:rect l="l" t="t" r="r" b="b"/>
            <a:pathLst>
              <a:path w="2191384" h="417830">
                <a:moveTo>
                  <a:pt x="2075311" y="37592"/>
                </a:moveTo>
                <a:lnTo>
                  <a:pt x="0" y="379636"/>
                </a:lnTo>
                <a:lnTo>
                  <a:pt x="6196" y="417229"/>
                </a:lnTo>
                <a:lnTo>
                  <a:pt x="2081507" y="75185"/>
                </a:lnTo>
                <a:lnTo>
                  <a:pt x="2075311" y="37592"/>
                </a:lnTo>
                <a:close/>
              </a:path>
              <a:path w="2191384" h="417830">
                <a:moveTo>
                  <a:pt x="2180508" y="34494"/>
                </a:moveTo>
                <a:lnTo>
                  <a:pt x="2094109" y="34494"/>
                </a:lnTo>
                <a:lnTo>
                  <a:pt x="2100305" y="72087"/>
                </a:lnTo>
                <a:lnTo>
                  <a:pt x="2081507" y="75185"/>
                </a:lnTo>
                <a:lnTo>
                  <a:pt x="2087703" y="112778"/>
                </a:lnTo>
                <a:lnTo>
                  <a:pt x="2191188" y="37801"/>
                </a:lnTo>
                <a:lnTo>
                  <a:pt x="2180508" y="34494"/>
                </a:lnTo>
                <a:close/>
              </a:path>
              <a:path w="2191384" h="417830">
                <a:moveTo>
                  <a:pt x="2094109" y="34494"/>
                </a:moveTo>
                <a:lnTo>
                  <a:pt x="2075311" y="37592"/>
                </a:lnTo>
                <a:lnTo>
                  <a:pt x="2081507" y="75185"/>
                </a:lnTo>
                <a:lnTo>
                  <a:pt x="2100305" y="72087"/>
                </a:lnTo>
                <a:lnTo>
                  <a:pt x="2094109" y="34494"/>
                </a:lnTo>
                <a:close/>
              </a:path>
              <a:path w="2191384" h="417830">
                <a:moveTo>
                  <a:pt x="2069115" y="0"/>
                </a:moveTo>
                <a:lnTo>
                  <a:pt x="2075311" y="37592"/>
                </a:lnTo>
                <a:lnTo>
                  <a:pt x="2094109" y="34494"/>
                </a:lnTo>
                <a:lnTo>
                  <a:pt x="2180508" y="34494"/>
                </a:lnTo>
                <a:lnTo>
                  <a:pt x="20691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45" y="2199929"/>
            <a:ext cx="2195195" cy="847725"/>
          </a:xfrm>
          <a:custGeom>
            <a:avLst/>
            <a:gdLst/>
            <a:ahLst/>
            <a:cxnLst/>
            <a:rect l="l" t="t" r="r" b="b"/>
            <a:pathLst>
              <a:path w="2195195" h="847725">
                <a:moveTo>
                  <a:pt x="2080991" y="35699"/>
                </a:moveTo>
                <a:lnTo>
                  <a:pt x="0" y="811583"/>
                </a:lnTo>
                <a:lnTo>
                  <a:pt x="13309" y="847283"/>
                </a:lnTo>
                <a:lnTo>
                  <a:pt x="2094301" y="71399"/>
                </a:lnTo>
                <a:lnTo>
                  <a:pt x="2080991" y="35699"/>
                </a:lnTo>
                <a:close/>
              </a:path>
              <a:path w="2195195" h="847725">
                <a:moveTo>
                  <a:pt x="2180364" y="29044"/>
                </a:moveTo>
                <a:lnTo>
                  <a:pt x="2098840" y="29044"/>
                </a:lnTo>
                <a:lnTo>
                  <a:pt x="2112150" y="64744"/>
                </a:lnTo>
                <a:lnTo>
                  <a:pt x="2094301" y="71399"/>
                </a:lnTo>
                <a:lnTo>
                  <a:pt x="2107611" y="107097"/>
                </a:lnTo>
                <a:lnTo>
                  <a:pt x="2180364" y="29044"/>
                </a:lnTo>
                <a:close/>
              </a:path>
              <a:path w="2195195" h="847725">
                <a:moveTo>
                  <a:pt x="2098840" y="29044"/>
                </a:moveTo>
                <a:lnTo>
                  <a:pt x="2080991" y="35699"/>
                </a:lnTo>
                <a:lnTo>
                  <a:pt x="2094301" y="71399"/>
                </a:lnTo>
                <a:lnTo>
                  <a:pt x="2112150" y="64744"/>
                </a:lnTo>
                <a:lnTo>
                  <a:pt x="2098840" y="29044"/>
                </a:lnTo>
                <a:close/>
              </a:path>
              <a:path w="2195195" h="847725">
                <a:moveTo>
                  <a:pt x="2067680" y="0"/>
                </a:moveTo>
                <a:lnTo>
                  <a:pt x="2080991" y="35699"/>
                </a:lnTo>
                <a:lnTo>
                  <a:pt x="2098840" y="29044"/>
                </a:lnTo>
                <a:lnTo>
                  <a:pt x="2180364" y="29044"/>
                </a:lnTo>
                <a:lnTo>
                  <a:pt x="2194744" y="13618"/>
                </a:lnTo>
                <a:lnTo>
                  <a:pt x="2067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1812" y="636523"/>
            <a:ext cx="7368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“FRACTAL” ACCELERATOR</a:t>
            </a:r>
            <a:r>
              <a:rPr spc="-60" dirty="0"/>
              <a:t> </a:t>
            </a:r>
            <a:r>
              <a:rPr spc="-5" dirty="0"/>
              <a:t>DESIGN</a:t>
            </a:r>
          </a:p>
        </p:txBody>
      </p:sp>
      <p:sp>
        <p:nvSpPr>
          <p:cNvPr id="6" name="object 6"/>
          <p:cNvSpPr/>
          <p:nvPr/>
        </p:nvSpPr>
        <p:spPr>
          <a:xfrm>
            <a:off x="2148839" y="1389888"/>
            <a:ext cx="2356104" cy="972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2616" y="1423416"/>
            <a:ext cx="1368552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4561" y="1416203"/>
            <a:ext cx="2263140" cy="879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94561" y="1416203"/>
            <a:ext cx="2263140" cy="879475"/>
          </a:xfrm>
          <a:prstGeom prst="rect">
            <a:avLst/>
          </a:prstGeom>
          <a:ln w="9525">
            <a:solidFill>
              <a:srgbClr val="743110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ts val="2630"/>
              </a:lnSpc>
              <a:spcBef>
                <a:spcPts val="760"/>
              </a:spcBef>
            </a:pPr>
            <a:r>
              <a:rPr sz="2200" spc="-30" dirty="0">
                <a:latin typeface="Trebuchet MS"/>
                <a:cs typeface="Trebuchet MS"/>
              </a:rPr>
              <a:t>L1</a:t>
            </a:r>
            <a:endParaRPr sz="2200">
              <a:latin typeface="Trebuchet MS"/>
              <a:cs typeface="Trebuchet MS"/>
            </a:endParaRPr>
          </a:p>
          <a:p>
            <a:pPr marL="1905" algn="ctr">
              <a:lnSpc>
                <a:spcPts val="2630"/>
              </a:lnSpc>
            </a:pPr>
            <a:r>
              <a:rPr sz="2200" spc="-35" dirty="0">
                <a:latin typeface="Trebuchet MS"/>
                <a:cs typeface="Trebuchet MS"/>
              </a:rPr>
              <a:t>Weights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48839" y="2566416"/>
            <a:ext cx="2356104" cy="9662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46248" y="2596895"/>
            <a:ext cx="1161288" cy="990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94560" y="2592792"/>
            <a:ext cx="2263140" cy="8731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94560" y="2592792"/>
            <a:ext cx="2263140" cy="873760"/>
          </a:xfrm>
          <a:custGeom>
            <a:avLst/>
            <a:gdLst/>
            <a:ahLst/>
            <a:cxnLst/>
            <a:rect l="l" t="t" r="r" b="b"/>
            <a:pathLst>
              <a:path w="2263140" h="873760">
                <a:moveTo>
                  <a:pt x="0" y="0"/>
                </a:moveTo>
                <a:lnTo>
                  <a:pt x="2263140" y="0"/>
                </a:lnTo>
                <a:lnTo>
                  <a:pt x="2263140" y="873141"/>
                </a:lnTo>
                <a:lnTo>
                  <a:pt x="0" y="87314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99322" y="2673604"/>
            <a:ext cx="2258695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30"/>
              </a:lnSpc>
              <a:spcBef>
                <a:spcPts val="100"/>
              </a:spcBef>
            </a:pPr>
            <a:r>
              <a:rPr sz="2200" spc="-30" dirty="0">
                <a:latin typeface="Trebuchet MS"/>
                <a:cs typeface="Trebuchet MS"/>
              </a:rPr>
              <a:t>L1</a:t>
            </a:r>
            <a:endParaRPr sz="2200">
              <a:latin typeface="Trebuchet MS"/>
              <a:cs typeface="Trebuchet MS"/>
            </a:endParaRPr>
          </a:p>
          <a:p>
            <a:pPr algn="ctr">
              <a:lnSpc>
                <a:spcPts val="2630"/>
              </a:lnSpc>
            </a:pPr>
            <a:r>
              <a:rPr sz="2200" spc="-20" dirty="0">
                <a:latin typeface="Trebuchet MS"/>
                <a:cs typeface="Trebuchet MS"/>
              </a:rPr>
              <a:t>Inputs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48839" y="3736847"/>
            <a:ext cx="2356104" cy="9662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36520" y="3767328"/>
            <a:ext cx="1377695" cy="990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94560" y="3763144"/>
            <a:ext cx="2263140" cy="8731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94560" y="3763144"/>
            <a:ext cx="2263140" cy="873760"/>
          </a:xfrm>
          <a:prstGeom prst="rect">
            <a:avLst/>
          </a:prstGeom>
          <a:ln w="9525">
            <a:solidFill>
              <a:srgbClr val="00744F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algn="ctr">
              <a:lnSpc>
                <a:spcPts val="2630"/>
              </a:lnSpc>
              <a:spcBef>
                <a:spcPts val="735"/>
              </a:spcBef>
            </a:pPr>
            <a:r>
              <a:rPr sz="2200" spc="-30" dirty="0">
                <a:latin typeface="Trebuchet MS"/>
                <a:cs typeface="Trebuchet MS"/>
              </a:rPr>
              <a:t>L1</a:t>
            </a:r>
            <a:endParaRPr sz="2200">
              <a:latin typeface="Trebuchet MS"/>
              <a:cs typeface="Trebuchet MS"/>
            </a:endParaRPr>
          </a:p>
          <a:p>
            <a:pPr marL="1905" algn="ctr">
              <a:lnSpc>
                <a:spcPts val="2630"/>
              </a:lnSpc>
            </a:pPr>
            <a:r>
              <a:rPr sz="2200" spc="-25" dirty="0">
                <a:latin typeface="Trebuchet MS"/>
                <a:cs typeface="Trebuchet MS"/>
              </a:rPr>
              <a:t>Outputs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57700" y="2869275"/>
            <a:ext cx="2198370" cy="1330960"/>
          </a:xfrm>
          <a:custGeom>
            <a:avLst/>
            <a:gdLst/>
            <a:ahLst/>
            <a:cxnLst/>
            <a:rect l="l" t="t" r="r" b="b"/>
            <a:pathLst>
              <a:path w="2198370" h="1330960">
                <a:moveTo>
                  <a:pt x="68562" y="1222599"/>
                </a:moveTo>
                <a:lnTo>
                  <a:pt x="0" y="1330441"/>
                </a:lnTo>
                <a:lnTo>
                  <a:pt x="127410" y="1320586"/>
                </a:lnTo>
                <a:lnTo>
                  <a:pt x="113685" y="1297734"/>
                </a:lnTo>
                <a:lnTo>
                  <a:pt x="91460" y="1297734"/>
                </a:lnTo>
                <a:lnTo>
                  <a:pt x="71845" y="1265071"/>
                </a:lnTo>
                <a:lnTo>
                  <a:pt x="88178" y="1255261"/>
                </a:lnTo>
                <a:lnTo>
                  <a:pt x="68562" y="1222599"/>
                </a:lnTo>
                <a:close/>
              </a:path>
              <a:path w="2198370" h="1330960">
                <a:moveTo>
                  <a:pt x="88178" y="1255261"/>
                </a:moveTo>
                <a:lnTo>
                  <a:pt x="71845" y="1265071"/>
                </a:lnTo>
                <a:lnTo>
                  <a:pt x="91460" y="1297734"/>
                </a:lnTo>
                <a:lnTo>
                  <a:pt x="107794" y="1287924"/>
                </a:lnTo>
                <a:lnTo>
                  <a:pt x="88178" y="1255261"/>
                </a:lnTo>
                <a:close/>
              </a:path>
              <a:path w="2198370" h="1330960">
                <a:moveTo>
                  <a:pt x="107794" y="1287924"/>
                </a:moveTo>
                <a:lnTo>
                  <a:pt x="91460" y="1297734"/>
                </a:lnTo>
                <a:lnTo>
                  <a:pt x="113685" y="1297734"/>
                </a:lnTo>
                <a:lnTo>
                  <a:pt x="107794" y="1287924"/>
                </a:lnTo>
                <a:close/>
              </a:path>
              <a:path w="2198370" h="1330960">
                <a:moveTo>
                  <a:pt x="2178281" y="0"/>
                </a:moveTo>
                <a:lnTo>
                  <a:pt x="88178" y="1255261"/>
                </a:lnTo>
                <a:lnTo>
                  <a:pt x="107794" y="1287924"/>
                </a:lnTo>
                <a:lnTo>
                  <a:pt x="2197897" y="32661"/>
                </a:lnTo>
                <a:lnTo>
                  <a:pt x="21782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25819" y="1643439"/>
            <a:ext cx="598805" cy="319405"/>
          </a:xfrm>
          <a:custGeom>
            <a:avLst/>
            <a:gdLst/>
            <a:ahLst/>
            <a:cxnLst/>
            <a:rect l="l" t="t" r="r" b="b"/>
            <a:pathLst>
              <a:path w="598804" h="319405">
                <a:moveTo>
                  <a:pt x="488347" y="283917"/>
                </a:moveTo>
                <a:lnTo>
                  <a:pt x="470985" y="317831"/>
                </a:lnTo>
                <a:lnTo>
                  <a:pt x="598770" y="319045"/>
                </a:lnTo>
                <a:lnTo>
                  <a:pt x="579324" y="292597"/>
                </a:lnTo>
                <a:lnTo>
                  <a:pt x="505303" y="292597"/>
                </a:lnTo>
                <a:lnTo>
                  <a:pt x="488347" y="283917"/>
                </a:lnTo>
                <a:close/>
              </a:path>
              <a:path w="598804" h="319405">
                <a:moveTo>
                  <a:pt x="505709" y="250002"/>
                </a:moveTo>
                <a:lnTo>
                  <a:pt x="488347" y="283917"/>
                </a:lnTo>
                <a:lnTo>
                  <a:pt x="505303" y="292597"/>
                </a:lnTo>
                <a:lnTo>
                  <a:pt x="522665" y="258683"/>
                </a:lnTo>
                <a:lnTo>
                  <a:pt x="505709" y="250002"/>
                </a:lnTo>
                <a:close/>
              </a:path>
              <a:path w="598804" h="319405">
                <a:moveTo>
                  <a:pt x="523071" y="216087"/>
                </a:moveTo>
                <a:lnTo>
                  <a:pt x="505709" y="250002"/>
                </a:lnTo>
                <a:lnTo>
                  <a:pt x="522665" y="258683"/>
                </a:lnTo>
                <a:lnTo>
                  <a:pt x="505303" y="292597"/>
                </a:lnTo>
                <a:lnTo>
                  <a:pt x="579324" y="292597"/>
                </a:lnTo>
                <a:lnTo>
                  <a:pt x="523071" y="216087"/>
                </a:lnTo>
                <a:close/>
              </a:path>
              <a:path w="598804" h="319405">
                <a:moveTo>
                  <a:pt x="17362" y="0"/>
                </a:moveTo>
                <a:lnTo>
                  <a:pt x="0" y="33914"/>
                </a:lnTo>
                <a:lnTo>
                  <a:pt x="488347" y="283917"/>
                </a:lnTo>
                <a:lnTo>
                  <a:pt x="505709" y="250002"/>
                </a:lnTo>
                <a:lnTo>
                  <a:pt x="173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54111" y="1834895"/>
            <a:ext cx="932688" cy="7863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01661" y="1860814"/>
            <a:ext cx="839417" cy="6942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01661" y="1860814"/>
            <a:ext cx="839469" cy="694690"/>
          </a:xfrm>
          <a:custGeom>
            <a:avLst/>
            <a:gdLst/>
            <a:ahLst/>
            <a:cxnLst/>
            <a:rect l="l" t="t" r="r" b="b"/>
            <a:pathLst>
              <a:path w="839470" h="694689">
                <a:moveTo>
                  <a:pt x="0" y="347124"/>
                </a:moveTo>
                <a:lnTo>
                  <a:pt x="3270" y="303581"/>
                </a:lnTo>
                <a:lnTo>
                  <a:pt x="12818" y="261653"/>
                </a:lnTo>
                <a:lnTo>
                  <a:pt x="28251" y="221663"/>
                </a:lnTo>
                <a:lnTo>
                  <a:pt x="49175" y="183939"/>
                </a:lnTo>
                <a:lnTo>
                  <a:pt x="75197" y="148804"/>
                </a:lnTo>
                <a:lnTo>
                  <a:pt x="105925" y="116585"/>
                </a:lnTo>
                <a:lnTo>
                  <a:pt x="140963" y="87606"/>
                </a:lnTo>
                <a:lnTo>
                  <a:pt x="179920" y="62193"/>
                </a:lnTo>
                <a:lnTo>
                  <a:pt x="222401" y="40671"/>
                </a:lnTo>
                <a:lnTo>
                  <a:pt x="268014" y="23365"/>
                </a:lnTo>
                <a:lnTo>
                  <a:pt x="316366" y="10601"/>
                </a:lnTo>
                <a:lnTo>
                  <a:pt x="367062" y="2704"/>
                </a:lnTo>
                <a:lnTo>
                  <a:pt x="419709" y="0"/>
                </a:lnTo>
                <a:lnTo>
                  <a:pt x="472356" y="2704"/>
                </a:lnTo>
                <a:lnTo>
                  <a:pt x="523052" y="10601"/>
                </a:lnTo>
                <a:lnTo>
                  <a:pt x="571404" y="23365"/>
                </a:lnTo>
                <a:lnTo>
                  <a:pt x="617017" y="40671"/>
                </a:lnTo>
                <a:lnTo>
                  <a:pt x="659498" y="62193"/>
                </a:lnTo>
                <a:lnTo>
                  <a:pt x="698455" y="87606"/>
                </a:lnTo>
                <a:lnTo>
                  <a:pt x="733493" y="116585"/>
                </a:lnTo>
                <a:lnTo>
                  <a:pt x="764221" y="148804"/>
                </a:lnTo>
                <a:lnTo>
                  <a:pt x="790243" y="183939"/>
                </a:lnTo>
                <a:lnTo>
                  <a:pt x="811167" y="221663"/>
                </a:lnTo>
                <a:lnTo>
                  <a:pt x="826600" y="261653"/>
                </a:lnTo>
                <a:lnTo>
                  <a:pt x="836148" y="303581"/>
                </a:lnTo>
                <a:lnTo>
                  <a:pt x="839419" y="347124"/>
                </a:lnTo>
                <a:lnTo>
                  <a:pt x="836148" y="390666"/>
                </a:lnTo>
                <a:lnTo>
                  <a:pt x="826600" y="432594"/>
                </a:lnTo>
                <a:lnTo>
                  <a:pt x="811167" y="472584"/>
                </a:lnTo>
                <a:lnTo>
                  <a:pt x="790243" y="510308"/>
                </a:lnTo>
                <a:lnTo>
                  <a:pt x="764221" y="545443"/>
                </a:lnTo>
                <a:lnTo>
                  <a:pt x="733493" y="577662"/>
                </a:lnTo>
                <a:lnTo>
                  <a:pt x="698455" y="606641"/>
                </a:lnTo>
                <a:lnTo>
                  <a:pt x="659498" y="632054"/>
                </a:lnTo>
                <a:lnTo>
                  <a:pt x="617017" y="653576"/>
                </a:lnTo>
                <a:lnTo>
                  <a:pt x="571404" y="670882"/>
                </a:lnTo>
                <a:lnTo>
                  <a:pt x="523052" y="683646"/>
                </a:lnTo>
                <a:lnTo>
                  <a:pt x="472356" y="691543"/>
                </a:lnTo>
                <a:lnTo>
                  <a:pt x="419709" y="694248"/>
                </a:lnTo>
                <a:lnTo>
                  <a:pt x="367062" y="691543"/>
                </a:lnTo>
                <a:lnTo>
                  <a:pt x="316366" y="683646"/>
                </a:lnTo>
                <a:lnTo>
                  <a:pt x="268014" y="670882"/>
                </a:lnTo>
                <a:lnTo>
                  <a:pt x="222401" y="653576"/>
                </a:lnTo>
                <a:lnTo>
                  <a:pt x="179920" y="632054"/>
                </a:lnTo>
                <a:lnTo>
                  <a:pt x="140963" y="606641"/>
                </a:lnTo>
                <a:lnTo>
                  <a:pt x="105925" y="577662"/>
                </a:lnTo>
                <a:lnTo>
                  <a:pt x="75197" y="545443"/>
                </a:lnTo>
                <a:lnTo>
                  <a:pt x="49175" y="510308"/>
                </a:lnTo>
                <a:lnTo>
                  <a:pt x="28251" y="472584"/>
                </a:lnTo>
                <a:lnTo>
                  <a:pt x="12818" y="432594"/>
                </a:lnTo>
                <a:lnTo>
                  <a:pt x="3270" y="390666"/>
                </a:lnTo>
                <a:lnTo>
                  <a:pt x="0" y="3471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111831" y="2089403"/>
            <a:ext cx="2184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rebuchet MS"/>
                <a:cs typeface="Trebuchet MS"/>
              </a:rPr>
              <a:t>PE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67121" y="2440222"/>
            <a:ext cx="569595" cy="445770"/>
          </a:xfrm>
          <a:custGeom>
            <a:avLst/>
            <a:gdLst/>
            <a:ahLst/>
            <a:cxnLst/>
            <a:rect l="l" t="t" r="r" b="b"/>
            <a:pathLst>
              <a:path w="569595" h="445769">
                <a:moveTo>
                  <a:pt x="55559" y="330302"/>
                </a:moveTo>
                <a:lnTo>
                  <a:pt x="0" y="445383"/>
                </a:lnTo>
                <a:lnTo>
                  <a:pt x="125401" y="420782"/>
                </a:lnTo>
                <a:lnTo>
                  <a:pt x="111105" y="402262"/>
                </a:lnTo>
                <a:lnTo>
                  <a:pt x="87040" y="402262"/>
                </a:lnTo>
                <a:lnTo>
                  <a:pt x="63760" y="372102"/>
                </a:lnTo>
                <a:lnTo>
                  <a:pt x="78840" y="360462"/>
                </a:lnTo>
                <a:lnTo>
                  <a:pt x="55559" y="330302"/>
                </a:lnTo>
                <a:close/>
              </a:path>
              <a:path w="569595" h="445769">
                <a:moveTo>
                  <a:pt x="78840" y="360462"/>
                </a:moveTo>
                <a:lnTo>
                  <a:pt x="63760" y="372102"/>
                </a:lnTo>
                <a:lnTo>
                  <a:pt x="87040" y="402262"/>
                </a:lnTo>
                <a:lnTo>
                  <a:pt x="102120" y="390622"/>
                </a:lnTo>
                <a:lnTo>
                  <a:pt x="78840" y="360462"/>
                </a:lnTo>
                <a:close/>
              </a:path>
              <a:path w="569595" h="445769">
                <a:moveTo>
                  <a:pt x="102120" y="390622"/>
                </a:moveTo>
                <a:lnTo>
                  <a:pt x="87040" y="402262"/>
                </a:lnTo>
                <a:lnTo>
                  <a:pt x="111105" y="402262"/>
                </a:lnTo>
                <a:lnTo>
                  <a:pt x="102120" y="390622"/>
                </a:lnTo>
                <a:close/>
              </a:path>
              <a:path w="569595" h="445769">
                <a:moveTo>
                  <a:pt x="545828" y="0"/>
                </a:moveTo>
                <a:lnTo>
                  <a:pt x="78840" y="360462"/>
                </a:lnTo>
                <a:lnTo>
                  <a:pt x="102120" y="390622"/>
                </a:lnTo>
                <a:lnTo>
                  <a:pt x="569108" y="30159"/>
                </a:lnTo>
                <a:lnTo>
                  <a:pt x="5458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98919" y="1207008"/>
            <a:ext cx="813816" cy="6156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11111" y="1246632"/>
            <a:ext cx="789431" cy="5852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45791" y="1234439"/>
            <a:ext cx="721330" cy="52164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645790" y="1234439"/>
            <a:ext cx="721360" cy="521970"/>
          </a:xfrm>
          <a:prstGeom prst="rect">
            <a:avLst/>
          </a:prstGeom>
          <a:ln w="9525">
            <a:solidFill>
              <a:srgbClr val="74311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635" algn="ctr">
              <a:lnSpc>
                <a:spcPts val="1415"/>
              </a:lnSpc>
              <a:spcBef>
                <a:spcPts val="625"/>
              </a:spcBef>
            </a:pPr>
            <a:r>
              <a:rPr sz="1200" dirty="0">
                <a:latin typeface="Trebuchet MS"/>
                <a:cs typeface="Trebuchet MS"/>
              </a:rPr>
              <a:t>L0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ts val="1415"/>
              </a:lnSpc>
            </a:pPr>
            <a:r>
              <a:rPr sz="1200" spc="-15" dirty="0">
                <a:latin typeface="Trebuchet MS"/>
                <a:cs typeface="Trebuchet MS"/>
              </a:rPr>
              <a:t>Weights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98919" y="1929383"/>
            <a:ext cx="813816" cy="6096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69023" y="1965960"/>
            <a:ext cx="673607" cy="5821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45788" y="1954575"/>
            <a:ext cx="721330" cy="51794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645789" y="1954575"/>
            <a:ext cx="721360" cy="518159"/>
          </a:xfrm>
          <a:prstGeom prst="rect">
            <a:avLst/>
          </a:prstGeom>
          <a:ln w="9525">
            <a:solidFill>
              <a:srgbClr val="006FC5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635" algn="ctr">
              <a:lnSpc>
                <a:spcPts val="1430"/>
              </a:lnSpc>
              <a:spcBef>
                <a:spcPts val="590"/>
              </a:spcBef>
            </a:pPr>
            <a:r>
              <a:rPr sz="1200" dirty="0">
                <a:latin typeface="Trebuchet MS"/>
                <a:cs typeface="Trebuchet MS"/>
              </a:rPr>
              <a:t>L0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ts val="1430"/>
              </a:lnSpc>
            </a:pPr>
            <a:r>
              <a:rPr sz="1200" spc="-10" dirty="0">
                <a:latin typeface="Trebuchet MS"/>
                <a:cs typeface="Trebuchet MS"/>
              </a:rPr>
              <a:t>Inputs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98919" y="2599944"/>
            <a:ext cx="813816" cy="6095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08064" y="2636520"/>
            <a:ext cx="795527" cy="5852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45788" y="2626634"/>
            <a:ext cx="721330" cy="51794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645789" y="2626634"/>
            <a:ext cx="721360" cy="518159"/>
          </a:xfrm>
          <a:prstGeom prst="rect">
            <a:avLst/>
          </a:prstGeom>
          <a:ln w="9525">
            <a:solidFill>
              <a:srgbClr val="00744F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635" algn="ctr">
              <a:lnSpc>
                <a:spcPts val="1415"/>
              </a:lnSpc>
              <a:spcBef>
                <a:spcPts val="605"/>
              </a:spcBef>
            </a:pPr>
            <a:r>
              <a:rPr sz="1200" dirty="0">
                <a:latin typeface="Trebuchet MS"/>
                <a:cs typeface="Trebuchet MS"/>
              </a:rPr>
              <a:t>L0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ts val="1415"/>
              </a:lnSpc>
            </a:pPr>
            <a:r>
              <a:rPr sz="1200" spc="-5" dirty="0">
                <a:latin typeface="Trebuchet MS"/>
                <a:cs typeface="Trebuchet MS"/>
              </a:rPr>
              <a:t>Outputs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366875" y="2152269"/>
            <a:ext cx="434975" cy="114300"/>
          </a:xfrm>
          <a:custGeom>
            <a:avLst/>
            <a:gdLst/>
            <a:ahLst/>
            <a:cxnLst/>
            <a:rect l="l" t="t" r="r" b="b"/>
            <a:pathLst>
              <a:path w="434975" h="114300">
                <a:moveTo>
                  <a:pt x="397966" y="37851"/>
                </a:moveTo>
                <a:lnTo>
                  <a:pt x="339298" y="37851"/>
                </a:lnTo>
                <a:lnTo>
                  <a:pt x="339789" y="75947"/>
                </a:lnTo>
                <a:lnTo>
                  <a:pt x="320741" y="76193"/>
                </a:lnTo>
                <a:lnTo>
                  <a:pt x="321232" y="114291"/>
                </a:lnTo>
                <a:lnTo>
                  <a:pt x="434785" y="55670"/>
                </a:lnTo>
                <a:lnTo>
                  <a:pt x="397966" y="37851"/>
                </a:lnTo>
                <a:close/>
              </a:path>
              <a:path w="434975" h="114300">
                <a:moveTo>
                  <a:pt x="320249" y="38096"/>
                </a:moveTo>
                <a:lnTo>
                  <a:pt x="0" y="42230"/>
                </a:lnTo>
                <a:lnTo>
                  <a:pt x="491" y="80327"/>
                </a:lnTo>
                <a:lnTo>
                  <a:pt x="320741" y="76193"/>
                </a:lnTo>
                <a:lnTo>
                  <a:pt x="320249" y="38096"/>
                </a:lnTo>
                <a:close/>
              </a:path>
              <a:path w="434975" h="114300">
                <a:moveTo>
                  <a:pt x="339298" y="37851"/>
                </a:moveTo>
                <a:lnTo>
                  <a:pt x="320249" y="38096"/>
                </a:lnTo>
                <a:lnTo>
                  <a:pt x="320741" y="76193"/>
                </a:lnTo>
                <a:lnTo>
                  <a:pt x="339789" y="75947"/>
                </a:lnTo>
                <a:lnTo>
                  <a:pt x="339298" y="37851"/>
                </a:lnTo>
                <a:close/>
              </a:path>
              <a:path w="434975" h="114300">
                <a:moveTo>
                  <a:pt x="319758" y="0"/>
                </a:moveTo>
                <a:lnTo>
                  <a:pt x="320249" y="38096"/>
                </a:lnTo>
                <a:lnTo>
                  <a:pt x="339298" y="37851"/>
                </a:lnTo>
                <a:lnTo>
                  <a:pt x="397966" y="37851"/>
                </a:lnTo>
                <a:lnTo>
                  <a:pt x="3197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67120" y="4758489"/>
            <a:ext cx="557530" cy="432434"/>
          </a:xfrm>
          <a:custGeom>
            <a:avLst/>
            <a:gdLst/>
            <a:ahLst/>
            <a:cxnLst/>
            <a:rect l="l" t="t" r="r" b="b"/>
            <a:pathLst>
              <a:path w="557529" h="432435">
                <a:moveTo>
                  <a:pt x="557470" y="0"/>
                </a:moveTo>
                <a:lnTo>
                  <a:pt x="0" y="432213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25819" y="3948536"/>
            <a:ext cx="598805" cy="319405"/>
          </a:xfrm>
          <a:custGeom>
            <a:avLst/>
            <a:gdLst/>
            <a:ahLst/>
            <a:cxnLst/>
            <a:rect l="l" t="t" r="r" b="b"/>
            <a:pathLst>
              <a:path w="598804" h="319404">
                <a:moveTo>
                  <a:pt x="488347" y="283917"/>
                </a:moveTo>
                <a:lnTo>
                  <a:pt x="470985" y="317831"/>
                </a:lnTo>
                <a:lnTo>
                  <a:pt x="598770" y="319045"/>
                </a:lnTo>
                <a:lnTo>
                  <a:pt x="579324" y="292597"/>
                </a:lnTo>
                <a:lnTo>
                  <a:pt x="505303" y="292597"/>
                </a:lnTo>
                <a:lnTo>
                  <a:pt x="488347" y="283917"/>
                </a:lnTo>
                <a:close/>
              </a:path>
              <a:path w="598804" h="319404">
                <a:moveTo>
                  <a:pt x="505709" y="250002"/>
                </a:moveTo>
                <a:lnTo>
                  <a:pt x="488347" y="283917"/>
                </a:lnTo>
                <a:lnTo>
                  <a:pt x="505303" y="292597"/>
                </a:lnTo>
                <a:lnTo>
                  <a:pt x="522665" y="258683"/>
                </a:lnTo>
                <a:lnTo>
                  <a:pt x="505709" y="250002"/>
                </a:lnTo>
                <a:close/>
              </a:path>
              <a:path w="598804" h="319404">
                <a:moveTo>
                  <a:pt x="523071" y="216087"/>
                </a:moveTo>
                <a:lnTo>
                  <a:pt x="505709" y="250002"/>
                </a:lnTo>
                <a:lnTo>
                  <a:pt x="522665" y="258683"/>
                </a:lnTo>
                <a:lnTo>
                  <a:pt x="505303" y="292597"/>
                </a:lnTo>
                <a:lnTo>
                  <a:pt x="579324" y="292597"/>
                </a:lnTo>
                <a:lnTo>
                  <a:pt x="523071" y="216087"/>
                </a:lnTo>
                <a:close/>
              </a:path>
              <a:path w="598804" h="319404">
                <a:moveTo>
                  <a:pt x="17362" y="0"/>
                </a:moveTo>
                <a:lnTo>
                  <a:pt x="0" y="33914"/>
                </a:lnTo>
                <a:lnTo>
                  <a:pt x="488347" y="283917"/>
                </a:lnTo>
                <a:lnTo>
                  <a:pt x="505709" y="250002"/>
                </a:lnTo>
                <a:lnTo>
                  <a:pt x="173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54111" y="4139184"/>
            <a:ext cx="932688" cy="78638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01661" y="4165911"/>
            <a:ext cx="839419" cy="6942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01661" y="4165911"/>
            <a:ext cx="839469" cy="694690"/>
          </a:xfrm>
          <a:custGeom>
            <a:avLst/>
            <a:gdLst/>
            <a:ahLst/>
            <a:cxnLst/>
            <a:rect l="l" t="t" r="r" b="b"/>
            <a:pathLst>
              <a:path w="839470" h="694689">
                <a:moveTo>
                  <a:pt x="0" y="347124"/>
                </a:moveTo>
                <a:lnTo>
                  <a:pt x="3270" y="303581"/>
                </a:lnTo>
                <a:lnTo>
                  <a:pt x="12818" y="261653"/>
                </a:lnTo>
                <a:lnTo>
                  <a:pt x="28251" y="221663"/>
                </a:lnTo>
                <a:lnTo>
                  <a:pt x="49175" y="183939"/>
                </a:lnTo>
                <a:lnTo>
                  <a:pt x="75197" y="148804"/>
                </a:lnTo>
                <a:lnTo>
                  <a:pt x="105925" y="116585"/>
                </a:lnTo>
                <a:lnTo>
                  <a:pt x="140963" y="87606"/>
                </a:lnTo>
                <a:lnTo>
                  <a:pt x="179920" y="62193"/>
                </a:lnTo>
                <a:lnTo>
                  <a:pt x="222401" y="40671"/>
                </a:lnTo>
                <a:lnTo>
                  <a:pt x="268014" y="23365"/>
                </a:lnTo>
                <a:lnTo>
                  <a:pt x="316366" y="10601"/>
                </a:lnTo>
                <a:lnTo>
                  <a:pt x="367062" y="2704"/>
                </a:lnTo>
                <a:lnTo>
                  <a:pt x="419709" y="0"/>
                </a:lnTo>
                <a:lnTo>
                  <a:pt x="472356" y="2704"/>
                </a:lnTo>
                <a:lnTo>
                  <a:pt x="523052" y="10601"/>
                </a:lnTo>
                <a:lnTo>
                  <a:pt x="571404" y="23365"/>
                </a:lnTo>
                <a:lnTo>
                  <a:pt x="617017" y="40671"/>
                </a:lnTo>
                <a:lnTo>
                  <a:pt x="659498" y="62193"/>
                </a:lnTo>
                <a:lnTo>
                  <a:pt x="698455" y="87606"/>
                </a:lnTo>
                <a:lnTo>
                  <a:pt x="733493" y="116585"/>
                </a:lnTo>
                <a:lnTo>
                  <a:pt x="764221" y="148804"/>
                </a:lnTo>
                <a:lnTo>
                  <a:pt x="790243" y="183939"/>
                </a:lnTo>
                <a:lnTo>
                  <a:pt x="811167" y="221663"/>
                </a:lnTo>
                <a:lnTo>
                  <a:pt x="826600" y="261653"/>
                </a:lnTo>
                <a:lnTo>
                  <a:pt x="836148" y="303581"/>
                </a:lnTo>
                <a:lnTo>
                  <a:pt x="839419" y="347124"/>
                </a:lnTo>
                <a:lnTo>
                  <a:pt x="836148" y="390666"/>
                </a:lnTo>
                <a:lnTo>
                  <a:pt x="826600" y="432594"/>
                </a:lnTo>
                <a:lnTo>
                  <a:pt x="811167" y="472584"/>
                </a:lnTo>
                <a:lnTo>
                  <a:pt x="790243" y="510308"/>
                </a:lnTo>
                <a:lnTo>
                  <a:pt x="764221" y="545443"/>
                </a:lnTo>
                <a:lnTo>
                  <a:pt x="733493" y="577662"/>
                </a:lnTo>
                <a:lnTo>
                  <a:pt x="698455" y="606641"/>
                </a:lnTo>
                <a:lnTo>
                  <a:pt x="659498" y="632054"/>
                </a:lnTo>
                <a:lnTo>
                  <a:pt x="617017" y="653576"/>
                </a:lnTo>
                <a:lnTo>
                  <a:pt x="571404" y="670882"/>
                </a:lnTo>
                <a:lnTo>
                  <a:pt x="523052" y="683646"/>
                </a:lnTo>
                <a:lnTo>
                  <a:pt x="472356" y="691543"/>
                </a:lnTo>
                <a:lnTo>
                  <a:pt x="419709" y="694248"/>
                </a:lnTo>
                <a:lnTo>
                  <a:pt x="367062" y="691543"/>
                </a:lnTo>
                <a:lnTo>
                  <a:pt x="316366" y="683646"/>
                </a:lnTo>
                <a:lnTo>
                  <a:pt x="268014" y="670882"/>
                </a:lnTo>
                <a:lnTo>
                  <a:pt x="222401" y="653576"/>
                </a:lnTo>
                <a:lnTo>
                  <a:pt x="179920" y="632054"/>
                </a:lnTo>
                <a:lnTo>
                  <a:pt x="140963" y="606641"/>
                </a:lnTo>
                <a:lnTo>
                  <a:pt x="105925" y="577662"/>
                </a:lnTo>
                <a:lnTo>
                  <a:pt x="75197" y="545443"/>
                </a:lnTo>
                <a:lnTo>
                  <a:pt x="49175" y="510308"/>
                </a:lnTo>
                <a:lnTo>
                  <a:pt x="28251" y="472584"/>
                </a:lnTo>
                <a:lnTo>
                  <a:pt x="12818" y="432594"/>
                </a:lnTo>
                <a:lnTo>
                  <a:pt x="3270" y="390666"/>
                </a:lnTo>
                <a:lnTo>
                  <a:pt x="0" y="3471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111832" y="4393691"/>
            <a:ext cx="2184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rebuchet MS"/>
                <a:cs typeface="Trebuchet MS"/>
              </a:rPr>
              <a:t>PE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367121" y="4745318"/>
            <a:ext cx="569595" cy="445770"/>
          </a:xfrm>
          <a:custGeom>
            <a:avLst/>
            <a:gdLst/>
            <a:ahLst/>
            <a:cxnLst/>
            <a:rect l="l" t="t" r="r" b="b"/>
            <a:pathLst>
              <a:path w="569595" h="445770">
                <a:moveTo>
                  <a:pt x="55559" y="330302"/>
                </a:moveTo>
                <a:lnTo>
                  <a:pt x="0" y="445385"/>
                </a:lnTo>
                <a:lnTo>
                  <a:pt x="125401" y="420784"/>
                </a:lnTo>
                <a:lnTo>
                  <a:pt x="111105" y="402263"/>
                </a:lnTo>
                <a:lnTo>
                  <a:pt x="87040" y="402263"/>
                </a:lnTo>
                <a:lnTo>
                  <a:pt x="63760" y="372103"/>
                </a:lnTo>
                <a:lnTo>
                  <a:pt x="78840" y="360463"/>
                </a:lnTo>
                <a:lnTo>
                  <a:pt x="55559" y="330302"/>
                </a:lnTo>
                <a:close/>
              </a:path>
              <a:path w="569595" h="445770">
                <a:moveTo>
                  <a:pt x="78840" y="360463"/>
                </a:moveTo>
                <a:lnTo>
                  <a:pt x="63760" y="372103"/>
                </a:lnTo>
                <a:lnTo>
                  <a:pt x="87040" y="402263"/>
                </a:lnTo>
                <a:lnTo>
                  <a:pt x="102120" y="390623"/>
                </a:lnTo>
                <a:lnTo>
                  <a:pt x="78840" y="360463"/>
                </a:lnTo>
                <a:close/>
              </a:path>
              <a:path w="569595" h="445770">
                <a:moveTo>
                  <a:pt x="102120" y="390623"/>
                </a:moveTo>
                <a:lnTo>
                  <a:pt x="87040" y="402263"/>
                </a:lnTo>
                <a:lnTo>
                  <a:pt x="111105" y="402263"/>
                </a:lnTo>
                <a:lnTo>
                  <a:pt x="102120" y="390623"/>
                </a:lnTo>
                <a:close/>
              </a:path>
              <a:path w="569595" h="445770">
                <a:moveTo>
                  <a:pt x="545829" y="0"/>
                </a:moveTo>
                <a:lnTo>
                  <a:pt x="78840" y="360463"/>
                </a:lnTo>
                <a:lnTo>
                  <a:pt x="102120" y="390623"/>
                </a:lnTo>
                <a:lnTo>
                  <a:pt x="569109" y="30161"/>
                </a:lnTo>
                <a:lnTo>
                  <a:pt x="545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98919" y="3514344"/>
            <a:ext cx="813816" cy="6126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11111" y="3550920"/>
            <a:ext cx="789431" cy="5852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45792" y="3539537"/>
            <a:ext cx="721330" cy="52164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645792" y="3539537"/>
            <a:ext cx="721360" cy="521970"/>
          </a:xfrm>
          <a:prstGeom prst="rect">
            <a:avLst/>
          </a:prstGeom>
          <a:ln w="9525">
            <a:solidFill>
              <a:srgbClr val="74311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635" algn="ctr">
              <a:lnSpc>
                <a:spcPts val="1415"/>
              </a:lnSpc>
              <a:spcBef>
                <a:spcPts val="615"/>
              </a:spcBef>
            </a:pPr>
            <a:r>
              <a:rPr sz="1200" dirty="0">
                <a:latin typeface="Trebuchet MS"/>
                <a:cs typeface="Trebuchet MS"/>
              </a:rPr>
              <a:t>L0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ts val="1415"/>
              </a:lnSpc>
            </a:pPr>
            <a:r>
              <a:rPr sz="1200" spc="-15" dirty="0">
                <a:latin typeface="Trebuchet MS"/>
                <a:cs typeface="Trebuchet MS"/>
              </a:rPr>
              <a:t>Weights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598919" y="4233671"/>
            <a:ext cx="813816" cy="60959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69023" y="4270247"/>
            <a:ext cx="673607" cy="58521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45791" y="4259672"/>
            <a:ext cx="721330" cy="51794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645790" y="4259672"/>
            <a:ext cx="721360" cy="518159"/>
          </a:xfrm>
          <a:prstGeom prst="rect">
            <a:avLst/>
          </a:prstGeom>
          <a:ln w="9525">
            <a:solidFill>
              <a:srgbClr val="006FC5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635" algn="ctr">
              <a:lnSpc>
                <a:spcPts val="1430"/>
              </a:lnSpc>
              <a:spcBef>
                <a:spcPts val="585"/>
              </a:spcBef>
            </a:pPr>
            <a:r>
              <a:rPr sz="1200" dirty="0">
                <a:latin typeface="Trebuchet MS"/>
                <a:cs typeface="Trebuchet MS"/>
              </a:rPr>
              <a:t>L0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ts val="1430"/>
              </a:lnSpc>
            </a:pPr>
            <a:r>
              <a:rPr sz="1200" spc="-10" dirty="0">
                <a:latin typeface="Trebuchet MS"/>
                <a:cs typeface="Trebuchet MS"/>
              </a:rPr>
              <a:t>Inputs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598919" y="4904232"/>
            <a:ext cx="813816" cy="61264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08064" y="4940808"/>
            <a:ext cx="795527" cy="5852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45791" y="4931731"/>
            <a:ext cx="721330" cy="51794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645790" y="4931731"/>
            <a:ext cx="721360" cy="518159"/>
          </a:xfrm>
          <a:prstGeom prst="rect">
            <a:avLst/>
          </a:prstGeom>
          <a:ln w="9525">
            <a:solidFill>
              <a:srgbClr val="00744F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635" algn="ctr">
              <a:lnSpc>
                <a:spcPts val="1415"/>
              </a:lnSpc>
              <a:spcBef>
                <a:spcPts val="600"/>
              </a:spcBef>
            </a:pPr>
            <a:r>
              <a:rPr sz="1200" dirty="0">
                <a:latin typeface="Trebuchet MS"/>
                <a:cs typeface="Trebuchet MS"/>
              </a:rPr>
              <a:t>L0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ts val="1415"/>
              </a:lnSpc>
            </a:pPr>
            <a:r>
              <a:rPr sz="1200" spc="-5" dirty="0">
                <a:latin typeface="Trebuchet MS"/>
                <a:cs typeface="Trebuchet MS"/>
              </a:rPr>
              <a:t>Outputs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366875" y="4457365"/>
            <a:ext cx="434975" cy="114300"/>
          </a:xfrm>
          <a:custGeom>
            <a:avLst/>
            <a:gdLst/>
            <a:ahLst/>
            <a:cxnLst/>
            <a:rect l="l" t="t" r="r" b="b"/>
            <a:pathLst>
              <a:path w="434975" h="114300">
                <a:moveTo>
                  <a:pt x="397966" y="37851"/>
                </a:moveTo>
                <a:lnTo>
                  <a:pt x="339298" y="37851"/>
                </a:lnTo>
                <a:lnTo>
                  <a:pt x="339789" y="75947"/>
                </a:lnTo>
                <a:lnTo>
                  <a:pt x="320741" y="76193"/>
                </a:lnTo>
                <a:lnTo>
                  <a:pt x="321232" y="114291"/>
                </a:lnTo>
                <a:lnTo>
                  <a:pt x="434785" y="55670"/>
                </a:lnTo>
                <a:lnTo>
                  <a:pt x="397966" y="37851"/>
                </a:lnTo>
                <a:close/>
              </a:path>
              <a:path w="434975" h="114300">
                <a:moveTo>
                  <a:pt x="320249" y="38096"/>
                </a:moveTo>
                <a:lnTo>
                  <a:pt x="0" y="42230"/>
                </a:lnTo>
                <a:lnTo>
                  <a:pt x="491" y="80327"/>
                </a:lnTo>
                <a:lnTo>
                  <a:pt x="320741" y="76193"/>
                </a:lnTo>
                <a:lnTo>
                  <a:pt x="320249" y="38096"/>
                </a:lnTo>
                <a:close/>
              </a:path>
              <a:path w="434975" h="114300">
                <a:moveTo>
                  <a:pt x="339298" y="37851"/>
                </a:moveTo>
                <a:lnTo>
                  <a:pt x="320249" y="38096"/>
                </a:lnTo>
                <a:lnTo>
                  <a:pt x="320741" y="76193"/>
                </a:lnTo>
                <a:lnTo>
                  <a:pt x="339789" y="75947"/>
                </a:lnTo>
                <a:lnTo>
                  <a:pt x="339298" y="37851"/>
                </a:lnTo>
                <a:close/>
              </a:path>
              <a:path w="434975" h="114300">
                <a:moveTo>
                  <a:pt x="319758" y="0"/>
                </a:moveTo>
                <a:lnTo>
                  <a:pt x="320249" y="38096"/>
                </a:lnTo>
                <a:lnTo>
                  <a:pt x="339298" y="37851"/>
                </a:lnTo>
                <a:lnTo>
                  <a:pt x="397966" y="37851"/>
                </a:lnTo>
                <a:lnTo>
                  <a:pt x="3197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45046" y="1841652"/>
            <a:ext cx="2200910" cy="1958975"/>
          </a:xfrm>
          <a:custGeom>
            <a:avLst/>
            <a:gdLst/>
            <a:ahLst/>
            <a:cxnLst/>
            <a:rect l="l" t="t" r="r" b="b"/>
            <a:pathLst>
              <a:path w="2200909" h="1958975">
                <a:moveTo>
                  <a:pt x="2102651" y="1897019"/>
                </a:moveTo>
                <a:lnTo>
                  <a:pt x="2077342" y="1925499"/>
                </a:lnTo>
                <a:lnTo>
                  <a:pt x="2200744" y="1958705"/>
                </a:lnTo>
                <a:lnTo>
                  <a:pt x="2181124" y="1909674"/>
                </a:lnTo>
                <a:lnTo>
                  <a:pt x="2116891" y="1909674"/>
                </a:lnTo>
                <a:lnTo>
                  <a:pt x="2102651" y="1897019"/>
                </a:lnTo>
                <a:close/>
              </a:path>
              <a:path w="2200909" h="1958975">
                <a:moveTo>
                  <a:pt x="2127960" y="1868540"/>
                </a:moveTo>
                <a:lnTo>
                  <a:pt x="2102651" y="1897019"/>
                </a:lnTo>
                <a:lnTo>
                  <a:pt x="2116891" y="1909674"/>
                </a:lnTo>
                <a:lnTo>
                  <a:pt x="2142200" y="1881195"/>
                </a:lnTo>
                <a:lnTo>
                  <a:pt x="2127960" y="1868540"/>
                </a:lnTo>
                <a:close/>
              </a:path>
              <a:path w="2200909" h="1958975">
                <a:moveTo>
                  <a:pt x="2153268" y="1840061"/>
                </a:moveTo>
                <a:lnTo>
                  <a:pt x="2127960" y="1868540"/>
                </a:lnTo>
                <a:lnTo>
                  <a:pt x="2142200" y="1881195"/>
                </a:lnTo>
                <a:lnTo>
                  <a:pt x="2116891" y="1909674"/>
                </a:lnTo>
                <a:lnTo>
                  <a:pt x="2181124" y="1909674"/>
                </a:lnTo>
                <a:lnTo>
                  <a:pt x="2153268" y="1840061"/>
                </a:lnTo>
                <a:close/>
              </a:path>
              <a:path w="2200909" h="1958975">
                <a:moveTo>
                  <a:pt x="25308" y="0"/>
                </a:moveTo>
                <a:lnTo>
                  <a:pt x="0" y="28479"/>
                </a:lnTo>
                <a:lnTo>
                  <a:pt x="2102651" y="1897019"/>
                </a:lnTo>
                <a:lnTo>
                  <a:pt x="2127960" y="1868540"/>
                </a:lnTo>
                <a:lnTo>
                  <a:pt x="25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46981" y="3013613"/>
            <a:ext cx="2199005" cy="1505585"/>
          </a:xfrm>
          <a:custGeom>
            <a:avLst/>
            <a:gdLst/>
            <a:ahLst/>
            <a:cxnLst/>
            <a:rect l="l" t="t" r="r" b="b"/>
            <a:pathLst>
              <a:path w="2199004" h="1505585">
                <a:moveTo>
                  <a:pt x="2093601" y="1456465"/>
                </a:moveTo>
                <a:lnTo>
                  <a:pt x="2072163" y="1487962"/>
                </a:lnTo>
                <a:lnTo>
                  <a:pt x="2198809" y="1505030"/>
                </a:lnTo>
                <a:lnTo>
                  <a:pt x="2177662" y="1467182"/>
                </a:lnTo>
                <a:lnTo>
                  <a:pt x="2109346" y="1467182"/>
                </a:lnTo>
                <a:lnTo>
                  <a:pt x="2093601" y="1456465"/>
                </a:lnTo>
                <a:close/>
              </a:path>
              <a:path w="2199004" h="1505585">
                <a:moveTo>
                  <a:pt x="2115038" y="1424969"/>
                </a:moveTo>
                <a:lnTo>
                  <a:pt x="2093601" y="1456465"/>
                </a:lnTo>
                <a:lnTo>
                  <a:pt x="2109346" y="1467182"/>
                </a:lnTo>
                <a:lnTo>
                  <a:pt x="2130784" y="1435686"/>
                </a:lnTo>
                <a:lnTo>
                  <a:pt x="2115038" y="1424969"/>
                </a:lnTo>
                <a:close/>
              </a:path>
              <a:path w="2199004" h="1505585">
                <a:moveTo>
                  <a:pt x="2136476" y="1393473"/>
                </a:moveTo>
                <a:lnTo>
                  <a:pt x="2115038" y="1424969"/>
                </a:lnTo>
                <a:lnTo>
                  <a:pt x="2130784" y="1435686"/>
                </a:lnTo>
                <a:lnTo>
                  <a:pt x="2109346" y="1467182"/>
                </a:lnTo>
                <a:lnTo>
                  <a:pt x="2177662" y="1467182"/>
                </a:lnTo>
                <a:lnTo>
                  <a:pt x="2136476" y="1393473"/>
                </a:lnTo>
                <a:close/>
              </a:path>
              <a:path w="2199004" h="1505585">
                <a:moveTo>
                  <a:pt x="21437" y="0"/>
                </a:moveTo>
                <a:lnTo>
                  <a:pt x="0" y="31497"/>
                </a:lnTo>
                <a:lnTo>
                  <a:pt x="2093601" y="1456465"/>
                </a:lnTo>
                <a:lnTo>
                  <a:pt x="2115038" y="1424969"/>
                </a:lnTo>
                <a:lnTo>
                  <a:pt x="21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57700" y="4194811"/>
            <a:ext cx="2196465" cy="1013460"/>
          </a:xfrm>
          <a:custGeom>
            <a:avLst/>
            <a:gdLst/>
            <a:ahLst/>
            <a:cxnLst/>
            <a:rect l="l" t="t" r="r" b="b"/>
            <a:pathLst>
              <a:path w="2196465" h="1013460">
                <a:moveTo>
                  <a:pt x="111978" y="34707"/>
                </a:moveTo>
                <a:lnTo>
                  <a:pt x="96260" y="69413"/>
                </a:lnTo>
                <a:lnTo>
                  <a:pt x="2180231" y="1013244"/>
                </a:lnTo>
                <a:lnTo>
                  <a:pt x="2195950" y="978537"/>
                </a:lnTo>
                <a:lnTo>
                  <a:pt x="111978" y="34707"/>
                </a:lnTo>
                <a:close/>
              </a:path>
              <a:path w="2196465" h="1013460">
                <a:moveTo>
                  <a:pt x="127697" y="0"/>
                </a:moveTo>
                <a:lnTo>
                  <a:pt x="0" y="4904"/>
                </a:lnTo>
                <a:lnTo>
                  <a:pt x="80542" y="104119"/>
                </a:lnTo>
                <a:lnTo>
                  <a:pt x="96260" y="69413"/>
                </a:lnTo>
                <a:lnTo>
                  <a:pt x="78906" y="61554"/>
                </a:lnTo>
                <a:lnTo>
                  <a:pt x="94625" y="26847"/>
                </a:lnTo>
                <a:lnTo>
                  <a:pt x="115538" y="26847"/>
                </a:lnTo>
                <a:lnTo>
                  <a:pt x="127697" y="0"/>
                </a:lnTo>
                <a:close/>
              </a:path>
              <a:path w="2196465" h="1013460">
                <a:moveTo>
                  <a:pt x="94625" y="26847"/>
                </a:moveTo>
                <a:lnTo>
                  <a:pt x="78906" y="61554"/>
                </a:lnTo>
                <a:lnTo>
                  <a:pt x="96260" y="69413"/>
                </a:lnTo>
                <a:lnTo>
                  <a:pt x="111978" y="34707"/>
                </a:lnTo>
                <a:lnTo>
                  <a:pt x="94625" y="26847"/>
                </a:lnTo>
                <a:close/>
              </a:path>
              <a:path w="2196465" h="1013460">
                <a:moveTo>
                  <a:pt x="115538" y="26847"/>
                </a:moveTo>
                <a:lnTo>
                  <a:pt x="94625" y="26847"/>
                </a:lnTo>
                <a:lnTo>
                  <a:pt x="111978" y="34707"/>
                </a:lnTo>
                <a:lnTo>
                  <a:pt x="115538" y="26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855891"/>
            <a:ext cx="2194560" cy="1348740"/>
          </a:xfrm>
          <a:custGeom>
            <a:avLst/>
            <a:gdLst/>
            <a:ahLst/>
            <a:cxnLst/>
            <a:rect l="l" t="t" r="r" b="b"/>
            <a:pathLst>
              <a:path w="2194560" h="1348739">
                <a:moveTo>
                  <a:pt x="2086885" y="42819"/>
                </a:moveTo>
                <a:lnTo>
                  <a:pt x="0" y="1304110"/>
                </a:lnTo>
                <a:lnTo>
                  <a:pt x="0" y="1348628"/>
                </a:lnTo>
                <a:lnTo>
                  <a:pt x="2106592" y="75426"/>
                </a:lnTo>
                <a:lnTo>
                  <a:pt x="2086885" y="42819"/>
                </a:lnTo>
                <a:close/>
              </a:path>
              <a:path w="2194560" h="1348739">
                <a:moveTo>
                  <a:pt x="2173733" y="32962"/>
                </a:moveTo>
                <a:lnTo>
                  <a:pt x="2103193" y="32962"/>
                </a:lnTo>
                <a:lnTo>
                  <a:pt x="2122900" y="65570"/>
                </a:lnTo>
                <a:lnTo>
                  <a:pt x="2106592" y="75426"/>
                </a:lnTo>
                <a:lnTo>
                  <a:pt x="2126300" y="108033"/>
                </a:lnTo>
                <a:lnTo>
                  <a:pt x="2173733" y="32962"/>
                </a:lnTo>
                <a:close/>
              </a:path>
              <a:path w="2194560" h="1348739">
                <a:moveTo>
                  <a:pt x="2103193" y="32962"/>
                </a:moveTo>
                <a:lnTo>
                  <a:pt x="2086885" y="42819"/>
                </a:lnTo>
                <a:lnTo>
                  <a:pt x="2106592" y="75426"/>
                </a:lnTo>
                <a:lnTo>
                  <a:pt x="2122900" y="65570"/>
                </a:lnTo>
                <a:lnTo>
                  <a:pt x="2103193" y="32962"/>
                </a:lnTo>
                <a:close/>
              </a:path>
              <a:path w="2194560" h="1348739">
                <a:moveTo>
                  <a:pt x="2194561" y="0"/>
                </a:moveTo>
                <a:lnTo>
                  <a:pt x="2067177" y="10212"/>
                </a:lnTo>
                <a:lnTo>
                  <a:pt x="2086885" y="42819"/>
                </a:lnTo>
                <a:lnTo>
                  <a:pt x="2103193" y="32962"/>
                </a:lnTo>
                <a:lnTo>
                  <a:pt x="2173733" y="32962"/>
                </a:lnTo>
                <a:lnTo>
                  <a:pt x="2194561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3000957"/>
            <a:ext cx="2194560" cy="584200"/>
          </a:xfrm>
          <a:custGeom>
            <a:avLst/>
            <a:gdLst/>
            <a:ahLst/>
            <a:cxnLst/>
            <a:rect l="l" t="t" r="r" b="b"/>
            <a:pathLst>
              <a:path w="2194560" h="584200">
                <a:moveTo>
                  <a:pt x="2079002" y="37011"/>
                </a:moveTo>
                <a:lnTo>
                  <a:pt x="0" y="544665"/>
                </a:lnTo>
                <a:lnTo>
                  <a:pt x="0" y="583885"/>
                </a:lnTo>
                <a:lnTo>
                  <a:pt x="2088040" y="74024"/>
                </a:lnTo>
                <a:lnTo>
                  <a:pt x="2079002" y="37011"/>
                </a:lnTo>
                <a:close/>
              </a:path>
              <a:path w="2194560" h="584200">
                <a:moveTo>
                  <a:pt x="2189738" y="32491"/>
                </a:moveTo>
                <a:lnTo>
                  <a:pt x="2097514" y="32491"/>
                </a:lnTo>
                <a:lnTo>
                  <a:pt x="2106552" y="69504"/>
                </a:lnTo>
                <a:lnTo>
                  <a:pt x="2088040" y="74024"/>
                </a:lnTo>
                <a:lnTo>
                  <a:pt x="2097078" y="111037"/>
                </a:lnTo>
                <a:lnTo>
                  <a:pt x="2189738" y="32491"/>
                </a:lnTo>
                <a:close/>
              </a:path>
              <a:path w="2194560" h="584200">
                <a:moveTo>
                  <a:pt x="2097514" y="32491"/>
                </a:moveTo>
                <a:lnTo>
                  <a:pt x="2079002" y="37011"/>
                </a:lnTo>
                <a:lnTo>
                  <a:pt x="2088040" y="74024"/>
                </a:lnTo>
                <a:lnTo>
                  <a:pt x="2106552" y="69504"/>
                </a:lnTo>
                <a:lnTo>
                  <a:pt x="2097514" y="32491"/>
                </a:lnTo>
                <a:close/>
              </a:path>
              <a:path w="2194560" h="584200">
                <a:moveTo>
                  <a:pt x="2069965" y="0"/>
                </a:moveTo>
                <a:lnTo>
                  <a:pt x="2079002" y="37011"/>
                </a:lnTo>
                <a:lnTo>
                  <a:pt x="2097514" y="32491"/>
                </a:lnTo>
                <a:lnTo>
                  <a:pt x="2189738" y="32491"/>
                </a:lnTo>
                <a:lnTo>
                  <a:pt x="2194560" y="28404"/>
                </a:lnTo>
                <a:lnTo>
                  <a:pt x="206996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3968503"/>
            <a:ext cx="2194560" cy="277495"/>
          </a:xfrm>
          <a:custGeom>
            <a:avLst/>
            <a:gdLst/>
            <a:ahLst/>
            <a:cxnLst/>
            <a:rect l="l" t="t" r="r" b="b"/>
            <a:pathLst>
              <a:path w="2194560" h="277495">
                <a:moveTo>
                  <a:pt x="2078957" y="239178"/>
                </a:moveTo>
                <a:lnTo>
                  <a:pt x="2075293" y="277102"/>
                </a:lnTo>
                <a:lnTo>
                  <a:pt x="2169091" y="241011"/>
                </a:lnTo>
                <a:lnTo>
                  <a:pt x="2097920" y="241011"/>
                </a:lnTo>
                <a:lnTo>
                  <a:pt x="2078957" y="239178"/>
                </a:lnTo>
                <a:close/>
              </a:path>
              <a:path w="2194560" h="277495">
                <a:moveTo>
                  <a:pt x="2082622" y="201256"/>
                </a:moveTo>
                <a:lnTo>
                  <a:pt x="2078957" y="239178"/>
                </a:lnTo>
                <a:lnTo>
                  <a:pt x="2097920" y="241011"/>
                </a:lnTo>
                <a:lnTo>
                  <a:pt x="2101584" y="203089"/>
                </a:lnTo>
                <a:lnTo>
                  <a:pt x="2082622" y="201256"/>
                </a:lnTo>
                <a:close/>
              </a:path>
              <a:path w="2194560" h="277495">
                <a:moveTo>
                  <a:pt x="2086287" y="163333"/>
                </a:moveTo>
                <a:lnTo>
                  <a:pt x="2082622" y="201256"/>
                </a:lnTo>
                <a:lnTo>
                  <a:pt x="2101584" y="203089"/>
                </a:lnTo>
                <a:lnTo>
                  <a:pt x="2097920" y="241011"/>
                </a:lnTo>
                <a:lnTo>
                  <a:pt x="2169091" y="241011"/>
                </a:lnTo>
                <a:lnTo>
                  <a:pt x="2194560" y="231211"/>
                </a:lnTo>
                <a:lnTo>
                  <a:pt x="2086287" y="163333"/>
                </a:lnTo>
                <a:close/>
              </a:path>
              <a:path w="2194560" h="277495">
                <a:moveTo>
                  <a:pt x="0" y="0"/>
                </a:moveTo>
                <a:lnTo>
                  <a:pt x="0" y="38277"/>
                </a:lnTo>
                <a:lnTo>
                  <a:pt x="2078957" y="239178"/>
                </a:lnTo>
                <a:lnTo>
                  <a:pt x="2082622" y="20125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4518144"/>
            <a:ext cx="2114550" cy="1243330"/>
          </a:xfrm>
          <a:custGeom>
            <a:avLst/>
            <a:gdLst/>
            <a:ahLst/>
            <a:cxnLst/>
            <a:rect l="l" t="t" r="r" b="b"/>
            <a:pathLst>
              <a:path w="2114550" h="1243329">
                <a:moveTo>
                  <a:pt x="2005428" y="1202226"/>
                </a:moveTo>
                <a:lnTo>
                  <a:pt x="1986373" y="1235218"/>
                </a:lnTo>
                <a:lnTo>
                  <a:pt x="2113935" y="1242894"/>
                </a:lnTo>
                <a:lnTo>
                  <a:pt x="2093380" y="1211752"/>
                </a:lnTo>
                <a:lnTo>
                  <a:pt x="2021923" y="1211752"/>
                </a:lnTo>
                <a:lnTo>
                  <a:pt x="2005428" y="1202226"/>
                </a:lnTo>
                <a:close/>
              </a:path>
              <a:path w="2114550" h="1243329">
                <a:moveTo>
                  <a:pt x="2024484" y="1169233"/>
                </a:moveTo>
                <a:lnTo>
                  <a:pt x="2005428" y="1202226"/>
                </a:lnTo>
                <a:lnTo>
                  <a:pt x="2021923" y="1211752"/>
                </a:lnTo>
                <a:lnTo>
                  <a:pt x="2040977" y="1178759"/>
                </a:lnTo>
                <a:lnTo>
                  <a:pt x="2024484" y="1169233"/>
                </a:lnTo>
                <a:close/>
              </a:path>
              <a:path w="2114550" h="1243329">
                <a:moveTo>
                  <a:pt x="2043539" y="1136241"/>
                </a:moveTo>
                <a:lnTo>
                  <a:pt x="2024484" y="1169233"/>
                </a:lnTo>
                <a:lnTo>
                  <a:pt x="2040977" y="1178759"/>
                </a:lnTo>
                <a:lnTo>
                  <a:pt x="2021923" y="1211752"/>
                </a:lnTo>
                <a:lnTo>
                  <a:pt x="2093380" y="1211752"/>
                </a:lnTo>
                <a:lnTo>
                  <a:pt x="2043539" y="1136241"/>
                </a:lnTo>
                <a:close/>
              </a:path>
              <a:path w="2114550" h="1243329">
                <a:moveTo>
                  <a:pt x="0" y="0"/>
                </a:moveTo>
                <a:lnTo>
                  <a:pt x="0" y="43998"/>
                </a:lnTo>
                <a:lnTo>
                  <a:pt x="2005428" y="1202226"/>
                </a:lnTo>
                <a:lnTo>
                  <a:pt x="2024484" y="1169233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1387" y="668019"/>
            <a:ext cx="909510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25" dirty="0">
                <a:latin typeface="Trebuchet MS"/>
                <a:cs typeface="Trebuchet MS"/>
              </a:rPr>
              <a:t>MORE REALISTIC PROBLEM: </a:t>
            </a:r>
            <a:r>
              <a:rPr sz="3400" b="1" spc="-10" dirty="0">
                <a:latin typeface="Trebuchet MS"/>
                <a:cs typeface="Trebuchet MS"/>
              </a:rPr>
              <a:t>2D</a:t>
            </a:r>
            <a:r>
              <a:rPr sz="3400" b="1" spc="-120" dirty="0">
                <a:latin typeface="Trebuchet MS"/>
                <a:cs typeface="Trebuchet MS"/>
              </a:rPr>
              <a:t> </a:t>
            </a:r>
            <a:r>
              <a:rPr sz="3400" b="1" spc="-25" dirty="0">
                <a:latin typeface="Trebuchet MS"/>
                <a:cs typeface="Trebuchet MS"/>
              </a:rPr>
              <a:t>CONVOLUTION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8400" y="2167127"/>
            <a:ext cx="1283208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5331" y="2194157"/>
            <a:ext cx="1188720" cy="768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5331" y="2194157"/>
            <a:ext cx="1188720" cy="768985"/>
          </a:xfrm>
          <a:custGeom>
            <a:avLst/>
            <a:gdLst/>
            <a:ahLst/>
            <a:cxnLst/>
            <a:rect l="l" t="t" r="r" b="b"/>
            <a:pathLst>
              <a:path w="1188720" h="768985">
                <a:moveTo>
                  <a:pt x="0" y="0"/>
                </a:moveTo>
                <a:lnTo>
                  <a:pt x="1188720" y="0"/>
                </a:lnTo>
                <a:lnTo>
                  <a:pt x="1188720" y="768577"/>
                </a:lnTo>
                <a:lnTo>
                  <a:pt x="0" y="7685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3879" y="2700527"/>
            <a:ext cx="1557527" cy="1271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0811" y="2727707"/>
            <a:ext cx="1463040" cy="1177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0811" y="2727707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39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7000" y="2590800"/>
            <a:ext cx="1557527" cy="1271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23932" y="2617843"/>
            <a:ext cx="1463040" cy="1177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23931" y="2617843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40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02197" y="1928876"/>
            <a:ext cx="554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505050"/>
                </a:solidFill>
                <a:latin typeface="Trebuchet MS"/>
                <a:cs typeface="Trebuchet MS"/>
              </a:rPr>
              <a:t>W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eig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h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07447" y="2468371"/>
            <a:ext cx="440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Inputs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25651" y="2367788"/>
            <a:ext cx="859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505050"/>
                </a:solidFill>
                <a:latin typeface="Trebuchet MS"/>
                <a:cs typeface="Trebuchet MS"/>
              </a:rPr>
              <a:t>Partial</a:t>
            </a:r>
            <a:r>
              <a:rPr sz="1200" spc="-6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Sums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01761" y="3033721"/>
            <a:ext cx="1172845" cy="76200"/>
          </a:xfrm>
          <a:custGeom>
            <a:avLst/>
            <a:gdLst/>
            <a:ahLst/>
            <a:cxnLst/>
            <a:rect l="l" t="t" r="r" b="b"/>
            <a:pathLst>
              <a:path w="117284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501" y="42862"/>
                </a:lnTo>
                <a:lnTo>
                  <a:pt x="63501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1172845" h="76200">
                <a:moveTo>
                  <a:pt x="1096091" y="0"/>
                </a:moveTo>
                <a:lnTo>
                  <a:pt x="1096091" y="76200"/>
                </a:lnTo>
                <a:lnTo>
                  <a:pt x="1162766" y="42862"/>
                </a:lnTo>
                <a:lnTo>
                  <a:pt x="1108791" y="42862"/>
                </a:lnTo>
                <a:lnTo>
                  <a:pt x="1108791" y="33337"/>
                </a:lnTo>
                <a:lnTo>
                  <a:pt x="1162766" y="33337"/>
                </a:lnTo>
                <a:lnTo>
                  <a:pt x="1096091" y="0"/>
                </a:lnTo>
                <a:close/>
              </a:path>
              <a:path w="1172845" h="76200">
                <a:moveTo>
                  <a:pt x="76200" y="33337"/>
                </a:moveTo>
                <a:lnTo>
                  <a:pt x="63501" y="33337"/>
                </a:lnTo>
                <a:lnTo>
                  <a:pt x="63501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1172845" h="76200">
                <a:moveTo>
                  <a:pt x="1096091" y="33337"/>
                </a:moveTo>
                <a:lnTo>
                  <a:pt x="76200" y="33337"/>
                </a:lnTo>
                <a:lnTo>
                  <a:pt x="76200" y="42862"/>
                </a:lnTo>
                <a:lnTo>
                  <a:pt x="1096091" y="42862"/>
                </a:lnTo>
                <a:lnTo>
                  <a:pt x="1096091" y="33337"/>
                </a:lnTo>
                <a:close/>
              </a:path>
              <a:path w="1172845" h="76200">
                <a:moveTo>
                  <a:pt x="1162766" y="33337"/>
                </a:moveTo>
                <a:lnTo>
                  <a:pt x="1108791" y="33337"/>
                </a:lnTo>
                <a:lnTo>
                  <a:pt x="1108791" y="42862"/>
                </a:lnTo>
                <a:lnTo>
                  <a:pt x="1162766" y="42862"/>
                </a:lnTo>
                <a:lnTo>
                  <a:pt x="1172291" y="38100"/>
                </a:lnTo>
                <a:lnTo>
                  <a:pt x="1162766" y="33337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49259" y="2202605"/>
            <a:ext cx="76835" cy="768985"/>
          </a:xfrm>
          <a:custGeom>
            <a:avLst/>
            <a:gdLst/>
            <a:ahLst/>
            <a:cxnLst/>
            <a:rect l="l" t="t" r="r" b="b"/>
            <a:pathLst>
              <a:path w="76835" h="768985">
                <a:moveTo>
                  <a:pt x="0" y="692374"/>
                </a:moveTo>
                <a:lnTo>
                  <a:pt x="38096" y="768576"/>
                </a:lnTo>
                <a:lnTo>
                  <a:pt x="69849" y="705077"/>
                </a:lnTo>
                <a:lnTo>
                  <a:pt x="33336" y="705076"/>
                </a:lnTo>
                <a:lnTo>
                  <a:pt x="33336" y="692376"/>
                </a:lnTo>
                <a:lnTo>
                  <a:pt x="0" y="692374"/>
                </a:lnTo>
                <a:close/>
              </a:path>
              <a:path w="76835" h="768985">
                <a:moveTo>
                  <a:pt x="33336" y="692376"/>
                </a:moveTo>
                <a:lnTo>
                  <a:pt x="33336" y="705076"/>
                </a:lnTo>
                <a:lnTo>
                  <a:pt x="42861" y="705077"/>
                </a:lnTo>
                <a:lnTo>
                  <a:pt x="42861" y="692376"/>
                </a:lnTo>
                <a:lnTo>
                  <a:pt x="33336" y="692376"/>
                </a:lnTo>
                <a:close/>
              </a:path>
              <a:path w="76835" h="768985">
                <a:moveTo>
                  <a:pt x="42861" y="692376"/>
                </a:moveTo>
                <a:lnTo>
                  <a:pt x="42861" y="705077"/>
                </a:lnTo>
                <a:lnTo>
                  <a:pt x="69850" y="705076"/>
                </a:lnTo>
                <a:lnTo>
                  <a:pt x="76200" y="692378"/>
                </a:lnTo>
                <a:lnTo>
                  <a:pt x="42861" y="692376"/>
                </a:lnTo>
                <a:close/>
              </a:path>
              <a:path w="76835" h="768985">
                <a:moveTo>
                  <a:pt x="33364" y="76200"/>
                </a:moveTo>
                <a:lnTo>
                  <a:pt x="33336" y="692376"/>
                </a:lnTo>
                <a:lnTo>
                  <a:pt x="42861" y="692376"/>
                </a:lnTo>
                <a:lnTo>
                  <a:pt x="42889" y="76200"/>
                </a:lnTo>
                <a:lnTo>
                  <a:pt x="33364" y="76200"/>
                </a:lnTo>
                <a:close/>
              </a:path>
              <a:path w="76835" h="768985">
                <a:moveTo>
                  <a:pt x="69877" y="63500"/>
                </a:moveTo>
                <a:lnTo>
                  <a:pt x="42890" y="63500"/>
                </a:lnTo>
                <a:lnTo>
                  <a:pt x="42889" y="76200"/>
                </a:lnTo>
                <a:lnTo>
                  <a:pt x="76227" y="76202"/>
                </a:lnTo>
                <a:lnTo>
                  <a:pt x="69877" y="63500"/>
                </a:lnTo>
                <a:close/>
              </a:path>
              <a:path w="76835" h="768985">
                <a:moveTo>
                  <a:pt x="42890" y="63500"/>
                </a:moveTo>
                <a:lnTo>
                  <a:pt x="33365" y="63500"/>
                </a:lnTo>
                <a:lnTo>
                  <a:pt x="33364" y="76200"/>
                </a:lnTo>
                <a:lnTo>
                  <a:pt x="42889" y="76200"/>
                </a:lnTo>
                <a:lnTo>
                  <a:pt x="42890" y="63500"/>
                </a:lnTo>
                <a:close/>
              </a:path>
              <a:path w="76835" h="768985">
                <a:moveTo>
                  <a:pt x="38130" y="0"/>
                </a:moveTo>
                <a:lnTo>
                  <a:pt x="27" y="76198"/>
                </a:lnTo>
                <a:lnTo>
                  <a:pt x="33364" y="76200"/>
                </a:lnTo>
                <a:lnTo>
                  <a:pt x="33365" y="63500"/>
                </a:lnTo>
                <a:lnTo>
                  <a:pt x="69877" y="63500"/>
                </a:lnTo>
                <a:lnTo>
                  <a:pt x="38130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45280" y="2434844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38693" y="3087116"/>
            <a:ext cx="99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43614" y="3971715"/>
            <a:ext cx="1440815" cy="76200"/>
          </a:xfrm>
          <a:custGeom>
            <a:avLst/>
            <a:gdLst/>
            <a:ahLst/>
            <a:cxnLst/>
            <a:rect l="l" t="t" r="r" b="b"/>
            <a:pathLst>
              <a:path w="1440814" h="76200">
                <a:moveTo>
                  <a:pt x="76200" y="1"/>
                </a:moveTo>
                <a:lnTo>
                  <a:pt x="0" y="38101"/>
                </a:lnTo>
                <a:lnTo>
                  <a:pt x="76200" y="76201"/>
                </a:lnTo>
                <a:lnTo>
                  <a:pt x="76200" y="42863"/>
                </a:lnTo>
                <a:lnTo>
                  <a:pt x="63500" y="42863"/>
                </a:lnTo>
                <a:lnTo>
                  <a:pt x="63500" y="33338"/>
                </a:lnTo>
                <a:lnTo>
                  <a:pt x="76200" y="33338"/>
                </a:lnTo>
                <a:lnTo>
                  <a:pt x="76200" y="1"/>
                </a:lnTo>
                <a:close/>
              </a:path>
              <a:path w="1440814" h="76200">
                <a:moveTo>
                  <a:pt x="1430713" y="33337"/>
                </a:moveTo>
                <a:lnTo>
                  <a:pt x="1376738" y="33337"/>
                </a:lnTo>
                <a:lnTo>
                  <a:pt x="1376738" y="42862"/>
                </a:lnTo>
                <a:lnTo>
                  <a:pt x="1364038" y="42862"/>
                </a:lnTo>
                <a:lnTo>
                  <a:pt x="1364038" y="76200"/>
                </a:lnTo>
                <a:lnTo>
                  <a:pt x="1440238" y="38100"/>
                </a:lnTo>
                <a:lnTo>
                  <a:pt x="1430713" y="33337"/>
                </a:lnTo>
                <a:close/>
              </a:path>
              <a:path w="1440814" h="76200">
                <a:moveTo>
                  <a:pt x="76200" y="33338"/>
                </a:moveTo>
                <a:lnTo>
                  <a:pt x="63500" y="33338"/>
                </a:lnTo>
                <a:lnTo>
                  <a:pt x="63500" y="42863"/>
                </a:lnTo>
                <a:lnTo>
                  <a:pt x="76200" y="42863"/>
                </a:lnTo>
                <a:lnTo>
                  <a:pt x="76200" y="33338"/>
                </a:lnTo>
                <a:close/>
              </a:path>
              <a:path w="1440814" h="76200">
                <a:moveTo>
                  <a:pt x="76200" y="42863"/>
                </a:moveTo>
                <a:lnTo>
                  <a:pt x="63500" y="42863"/>
                </a:lnTo>
                <a:lnTo>
                  <a:pt x="76200" y="42863"/>
                </a:lnTo>
                <a:close/>
              </a:path>
              <a:path w="1440814" h="76200">
                <a:moveTo>
                  <a:pt x="1364038" y="33337"/>
                </a:moveTo>
                <a:lnTo>
                  <a:pt x="76200" y="33338"/>
                </a:lnTo>
                <a:lnTo>
                  <a:pt x="76200" y="42863"/>
                </a:lnTo>
                <a:lnTo>
                  <a:pt x="1364038" y="42862"/>
                </a:lnTo>
                <a:lnTo>
                  <a:pt x="1364038" y="33337"/>
                </a:lnTo>
                <a:close/>
              </a:path>
              <a:path w="1440814" h="76200">
                <a:moveTo>
                  <a:pt x="1376738" y="33337"/>
                </a:moveTo>
                <a:lnTo>
                  <a:pt x="1364038" y="33337"/>
                </a:lnTo>
                <a:lnTo>
                  <a:pt x="1364038" y="42862"/>
                </a:lnTo>
                <a:lnTo>
                  <a:pt x="1376738" y="42862"/>
                </a:lnTo>
                <a:lnTo>
                  <a:pt x="1376738" y="33337"/>
                </a:lnTo>
                <a:close/>
              </a:path>
              <a:path w="1440814" h="76200">
                <a:moveTo>
                  <a:pt x="1364038" y="0"/>
                </a:moveTo>
                <a:lnTo>
                  <a:pt x="1364038" y="33337"/>
                </a:lnTo>
                <a:lnTo>
                  <a:pt x="1430713" y="33337"/>
                </a:lnTo>
                <a:lnTo>
                  <a:pt x="1364038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79848" y="2752389"/>
            <a:ext cx="76200" cy="1126490"/>
          </a:xfrm>
          <a:custGeom>
            <a:avLst/>
            <a:gdLst/>
            <a:ahLst/>
            <a:cxnLst/>
            <a:rect l="l" t="t" r="r" b="b"/>
            <a:pathLst>
              <a:path w="76200" h="1126489">
                <a:moveTo>
                  <a:pt x="33337" y="1049681"/>
                </a:moveTo>
                <a:lnTo>
                  <a:pt x="0" y="1049681"/>
                </a:lnTo>
                <a:lnTo>
                  <a:pt x="38100" y="1125881"/>
                </a:lnTo>
                <a:lnTo>
                  <a:pt x="69850" y="1062381"/>
                </a:lnTo>
                <a:lnTo>
                  <a:pt x="33337" y="1062381"/>
                </a:lnTo>
                <a:lnTo>
                  <a:pt x="33337" y="1049681"/>
                </a:lnTo>
                <a:close/>
              </a:path>
              <a:path w="76200" h="1126489">
                <a:moveTo>
                  <a:pt x="42863" y="63501"/>
                </a:moveTo>
                <a:lnTo>
                  <a:pt x="33338" y="63501"/>
                </a:lnTo>
                <a:lnTo>
                  <a:pt x="33337" y="1062381"/>
                </a:lnTo>
                <a:lnTo>
                  <a:pt x="42862" y="1062381"/>
                </a:lnTo>
                <a:lnTo>
                  <a:pt x="42863" y="63501"/>
                </a:lnTo>
                <a:close/>
              </a:path>
              <a:path w="76200" h="1126489">
                <a:moveTo>
                  <a:pt x="76200" y="1049681"/>
                </a:moveTo>
                <a:lnTo>
                  <a:pt x="42862" y="1049681"/>
                </a:lnTo>
                <a:lnTo>
                  <a:pt x="42862" y="1062381"/>
                </a:lnTo>
                <a:lnTo>
                  <a:pt x="69850" y="1062381"/>
                </a:lnTo>
                <a:lnTo>
                  <a:pt x="76200" y="1049681"/>
                </a:lnTo>
                <a:close/>
              </a:path>
              <a:path w="76200" h="1126489">
                <a:moveTo>
                  <a:pt x="38101" y="0"/>
                </a:moveTo>
                <a:lnTo>
                  <a:pt x="1" y="76200"/>
                </a:lnTo>
                <a:lnTo>
                  <a:pt x="33338" y="76200"/>
                </a:lnTo>
                <a:lnTo>
                  <a:pt x="33338" y="63501"/>
                </a:lnTo>
                <a:lnTo>
                  <a:pt x="69851" y="63501"/>
                </a:lnTo>
                <a:lnTo>
                  <a:pt x="38101" y="0"/>
                </a:lnTo>
                <a:close/>
              </a:path>
              <a:path w="76200" h="1126489">
                <a:moveTo>
                  <a:pt x="69851" y="63501"/>
                </a:moveTo>
                <a:lnTo>
                  <a:pt x="42863" y="63501"/>
                </a:lnTo>
                <a:lnTo>
                  <a:pt x="42863" y="76200"/>
                </a:lnTo>
                <a:lnTo>
                  <a:pt x="76201" y="76200"/>
                </a:lnTo>
                <a:lnTo>
                  <a:pt x="69851" y="63501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71950" y="3193795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Y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72548" y="40259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X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23931" y="3867368"/>
            <a:ext cx="1463040" cy="76200"/>
          </a:xfrm>
          <a:custGeom>
            <a:avLst/>
            <a:gdLst/>
            <a:ahLst/>
            <a:cxnLst/>
            <a:rect l="l" t="t" r="r" b="b"/>
            <a:pathLst>
              <a:path w="146304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498" y="42862"/>
                </a:lnTo>
                <a:lnTo>
                  <a:pt x="63498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1463040" h="76200">
                <a:moveTo>
                  <a:pt x="1386840" y="0"/>
                </a:moveTo>
                <a:lnTo>
                  <a:pt x="1386840" y="76200"/>
                </a:lnTo>
                <a:lnTo>
                  <a:pt x="1453515" y="42862"/>
                </a:lnTo>
                <a:lnTo>
                  <a:pt x="1399541" y="42862"/>
                </a:lnTo>
                <a:lnTo>
                  <a:pt x="1399541" y="33337"/>
                </a:lnTo>
                <a:lnTo>
                  <a:pt x="1453515" y="33337"/>
                </a:lnTo>
                <a:lnTo>
                  <a:pt x="1386840" y="0"/>
                </a:lnTo>
                <a:close/>
              </a:path>
              <a:path w="1463040" h="76200">
                <a:moveTo>
                  <a:pt x="76200" y="33337"/>
                </a:moveTo>
                <a:lnTo>
                  <a:pt x="63498" y="33337"/>
                </a:lnTo>
                <a:lnTo>
                  <a:pt x="63498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1463040" h="76200">
                <a:moveTo>
                  <a:pt x="1386840" y="33337"/>
                </a:moveTo>
                <a:lnTo>
                  <a:pt x="76200" y="33337"/>
                </a:lnTo>
                <a:lnTo>
                  <a:pt x="76200" y="42862"/>
                </a:lnTo>
                <a:lnTo>
                  <a:pt x="1386840" y="42862"/>
                </a:lnTo>
                <a:lnTo>
                  <a:pt x="1386840" y="33337"/>
                </a:lnTo>
                <a:close/>
              </a:path>
              <a:path w="1463040" h="76200">
                <a:moveTo>
                  <a:pt x="1453515" y="33337"/>
                </a:moveTo>
                <a:lnTo>
                  <a:pt x="1399541" y="33337"/>
                </a:lnTo>
                <a:lnTo>
                  <a:pt x="1399541" y="42862"/>
                </a:lnTo>
                <a:lnTo>
                  <a:pt x="1453515" y="42862"/>
                </a:lnTo>
                <a:lnTo>
                  <a:pt x="1463040" y="38100"/>
                </a:lnTo>
                <a:lnTo>
                  <a:pt x="1453515" y="33337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65834" y="2624720"/>
            <a:ext cx="76200" cy="1198245"/>
          </a:xfrm>
          <a:custGeom>
            <a:avLst/>
            <a:gdLst/>
            <a:ahLst/>
            <a:cxnLst/>
            <a:rect l="l" t="t" r="r" b="b"/>
            <a:pathLst>
              <a:path w="76200" h="1198245">
                <a:moveTo>
                  <a:pt x="33337" y="1121986"/>
                </a:moveTo>
                <a:lnTo>
                  <a:pt x="0" y="1121986"/>
                </a:lnTo>
                <a:lnTo>
                  <a:pt x="38100" y="1198186"/>
                </a:lnTo>
                <a:lnTo>
                  <a:pt x="69850" y="1134686"/>
                </a:lnTo>
                <a:lnTo>
                  <a:pt x="33337" y="1134686"/>
                </a:lnTo>
                <a:lnTo>
                  <a:pt x="33337" y="1121986"/>
                </a:lnTo>
                <a:close/>
              </a:path>
              <a:path w="76200" h="1198245">
                <a:moveTo>
                  <a:pt x="42863" y="63500"/>
                </a:moveTo>
                <a:lnTo>
                  <a:pt x="33338" y="63500"/>
                </a:lnTo>
                <a:lnTo>
                  <a:pt x="33337" y="1134686"/>
                </a:lnTo>
                <a:lnTo>
                  <a:pt x="42862" y="1134686"/>
                </a:lnTo>
                <a:lnTo>
                  <a:pt x="42863" y="63500"/>
                </a:lnTo>
                <a:close/>
              </a:path>
              <a:path w="76200" h="1198245">
                <a:moveTo>
                  <a:pt x="76200" y="1121986"/>
                </a:moveTo>
                <a:lnTo>
                  <a:pt x="42862" y="1121986"/>
                </a:lnTo>
                <a:lnTo>
                  <a:pt x="42862" y="1134686"/>
                </a:lnTo>
                <a:lnTo>
                  <a:pt x="69850" y="1134686"/>
                </a:lnTo>
                <a:lnTo>
                  <a:pt x="76200" y="1121986"/>
                </a:lnTo>
                <a:close/>
              </a:path>
              <a:path w="76200" h="1198245">
                <a:moveTo>
                  <a:pt x="38101" y="0"/>
                </a:moveTo>
                <a:lnTo>
                  <a:pt x="1" y="76200"/>
                </a:lnTo>
                <a:lnTo>
                  <a:pt x="33338" y="76200"/>
                </a:lnTo>
                <a:lnTo>
                  <a:pt x="33338" y="63500"/>
                </a:lnTo>
                <a:lnTo>
                  <a:pt x="69851" y="63500"/>
                </a:lnTo>
                <a:lnTo>
                  <a:pt x="38101" y="0"/>
                </a:lnTo>
                <a:close/>
              </a:path>
              <a:path w="76200" h="1198245">
                <a:moveTo>
                  <a:pt x="69851" y="63500"/>
                </a:moveTo>
                <a:lnTo>
                  <a:pt x="42863" y="63500"/>
                </a:lnTo>
                <a:lnTo>
                  <a:pt x="42863" y="76200"/>
                </a:lnTo>
                <a:lnTo>
                  <a:pt x="76201" y="76200"/>
                </a:lnTo>
                <a:lnTo>
                  <a:pt x="69851" y="6350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181685" y="2642107"/>
            <a:ext cx="202565" cy="1167765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Y’ = Y –</a:t>
            </a:r>
            <a:r>
              <a:rPr sz="1200" spc="-19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ceil(R/2)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737681" y="3922267"/>
            <a:ext cx="1152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X’ 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= X –</a:t>
            </a:r>
            <a:r>
              <a:rPr sz="1200" spc="-140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ceil(S/2)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5928" y="5831840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05050"/>
                </a:solidFill>
                <a:latin typeface="Trebuchet MS"/>
                <a:cs typeface="Trebuchet MS"/>
              </a:rPr>
              <a:t>45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2942" y="5886545"/>
            <a:ext cx="377825" cy="71755"/>
          </a:xfrm>
          <a:custGeom>
            <a:avLst/>
            <a:gdLst/>
            <a:ahLst/>
            <a:cxnLst/>
            <a:rect l="l" t="t" r="r" b="b"/>
            <a:pathLst>
              <a:path w="377825" h="71754">
                <a:moveTo>
                  <a:pt x="176790" y="0"/>
                </a:moveTo>
                <a:lnTo>
                  <a:pt x="156880" y="0"/>
                </a:lnTo>
                <a:lnTo>
                  <a:pt x="156880" y="71234"/>
                </a:lnTo>
                <a:lnTo>
                  <a:pt x="176790" y="71234"/>
                </a:lnTo>
                <a:lnTo>
                  <a:pt x="176790" y="0"/>
                </a:lnTo>
                <a:close/>
              </a:path>
              <a:path w="377825" h="71754">
                <a:moveTo>
                  <a:pt x="35777" y="0"/>
                </a:moveTo>
                <a:lnTo>
                  <a:pt x="0" y="0"/>
                </a:lnTo>
                <a:lnTo>
                  <a:pt x="0" y="71234"/>
                </a:lnTo>
                <a:lnTo>
                  <a:pt x="20058" y="71234"/>
                </a:lnTo>
                <a:lnTo>
                  <a:pt x="20058" y="15845"/>
                </a:lnTo>
                <a:lnTo>
                  <a:pt x="68049" y="15845"/>
                </a:lnTo>
                <a:lnTo>
                  <a:pt x="67900" y="15025"/>
                </a:lnTo>
                <a:lnTo>
                  <a:pt x="59877" y="5395"/>
                </a:lnTo>
                <a:lnTo>
                  <a:pt x="48599" y="1028"/>
                </a:lnTo>
                <a:lnTo>
                  <a:pt x="35777" y="0"/>
                </a:lnTo>
                <a:close/>
              </a:path>
              <a:path w="377825" h="71754">
                <a:moveTo>
                  <a:pt x="68049" y="15845"/>
                </a:moveTo>
                <a:lnTo>
                  <a:pt x="20058" y="15845"/>
                </a:lnTo>
                <a:lnTo>
                  <a:pt x="35777" y="15996"/>
                </a:lnTo>
                <a:lnTo>
                  <a:pt x="40866" y="15996"/>
                </a:lnTo>
                <a:lnTo>
                  <a:pt x="44458" y="17204"/>
                </a:lnTo>
                <a:lnTo>
                  <a:pt x="50147" y="23241"/>
                </a:lnTo>
                <a:lnTo>
                  <a:pt x="51494" y="28825"/>
                </a:lnTo>
                <a:lnTo>
                  <a:pt x="51494" y="71234"/>
                </a:lnTo>
                <a:lnTo>
                  <a:pt x="70954" y="71234"/>
                </a:lnTo>
                <a:lnTo>
                  <a:pt x="70954" y="31843"/>
                </a:lnTo>
                <a:lnTo>
                  <a:pt x="68049" y="15845"/>
                </a:lnTo>
                <a:close/>
              </a:path>
              <a:path w="377825" h="71754">
                <a:moveTo>
                  <a:pt x="216908" y="0"/>
                </a:moveTo>
                <a:lnTo>
                  <a:pt x="188915" y="0"/>
                </a:lnTo>
                <a:lnTo>
                  <a:pt x="188915" y="71234"/>
                </a:lnTo>
                <a:lnTo>
                  <a:pt x="221399" y="71234"/>
                </a:lnTo>
                <a:lnTo>
                  <a:pt x="232312" y="70684"/>
                </a:lnTo>
                <a:lnTo>
                  <a:pt x="253738" y="56142"/>
                </a:lnTo>
                <a:lnTo>
                  <a:pt x="208824" y="56142"/>
                </a:lnTo>
                <a:lnTo>
                  <a:pt x="208824" y="15544"/>
                </a:lnTo>
                <a:lnTo>
                  <a:pt x="252991" y="15544"/>
                </a:lnTo>
                <a:lnTo>
                  <a:pt x="250888" y="11922"/>
                </a:lnTo>
                <a:lnTo>
                  <a:pt x="244737" y="5857"/>
                </a:lnTo>
                <a:lnTo>
                  <a:pt x="237154" y="2225"/>
                </a:lnTo>
                <a:lnTo>
                  <a:pt x="227943" y="462"/>
                </a:lnTo>
                <a:lnTo>
                  <a:pt x="216908" y="0"/>
                </a:lnTo>
                <a:close/>
              </a:path>
              <a:path w="377825" h="71754">
                <a:moveTo>
                  <a:pt x="252991" y="15544"/>
                </a:moveTo>
                <a:lnTo>
                  <a:pt x="217356" y="15544"/>
                </a:lnTo>
                <a:lnTo>
                  <a:pt x="225803" y="16646"/>
                </a:lnTo>
                <a:lnTo>
                  <a:pt x="232270" y="20166"/>
                </a:lnTo>
                <a:lnTo>
                  <a:pt x="236408" y="26432"/>
                </a:lnTo>
                <a:lnTo>
                  <a:pt x="237865" y="35768"/>
                </a:lnTo>
                <a:lnTo>
                  <a:pt x="236408" y="45127"/>
                </a:lnTo>
                <a:lnTo>
                  <a:pt x="232270" y="51445"/>
                </a:lnTo>
                <a:lnTo>
                  <a:pt x="225803" y="55018"/>
                </a:lnTo>
                <a:lnTo>
                  <a:pt x="217356" y="56142"/>
                </a:lnTo>
                <a:lnTo>
                  <a:pt x="253738" y="56142"/>
                </a:lnTo>
                <a:lnTo>
                  <a:pt x="255436" y="51576"/>
                </a:lnTo>
                <a:lnTo>
                  <a:pt x="256837" y="44431"/>
                </a:lnTo>
                <a:lnTo>
                  <a:pt x="257326" y="36522"/>
                </a:lnTo>
                <a:lnTo>
                  <a:pt x="256909" y="29198"/>
                </a:lnTo>
                <a:lnTo>
                  <a:pt x="255679" y="22524"/>
                </a:lnTo>
                <a:lnTo>
                  <a:pt x="253631" y="16646"/>
                </a:lnTo>
                <a:lnTo>
                  <a:pt x="252991" y="15544"/>
                </a:lnTo>
                <a:close/>
              </a:path>
              <a:path w="377825" h="71754">
                <a:moveTo>
                  <a:pt x="95505" y="0"/>
                </a:moveTo>
                <a:lnTo>
                  <a:pt x="73949" y="0"/>
                </a:lnTo>
                <a:lnTo>
                  <a:pt x="96702" y="71234"/>
                </a:lnTo>
                <a:lnTo>
                  <a:pt x="125444" y="71234"/>
                </a:lnTo>
                <a:lnTo>
                  <a:pt x="130230" y="56443"/>
                </a:lnTo>
                <a:lnTo>
                  <a:pt x="111522" y="56443"/>
                </a:lnTo>
                <a:lnTo>
                  <a:pt x="95505" y="0"/>
                </a:lnTo>
                <a:close/>
              </a:path>
              <a:path w="377825" h="71754">
                <a:moveTo>
                  <a:pt x="148497" y="0"/>
                </a:moveTo>
                <a:lnTo>
                  <a:pt x="128139" y="0"/>
                </a:lnTo>
                <a:lnTo>
                  <a:pt x="111522" y="56443"/>
                </a:lnTo>
                <a:lnTo>
                  <a:pt x="130230" y="56443"/>
                </a:lnTo>
                <a:lnTo>
                  <a:pt x="148497" y="0"/>
                </a:lnTo>
                <a:close/>
              </a:path>
              <a:path w="377825" h="71754">
                <a:moveTo>
                  <a:pt x="286665" y="0"/>
                </a:moveTo>
                <a:lnTo>
                  <a:pt x="266607" y="0"/>
                </a:lnTo>
                <a:lnTo>
                  <a:pt x="266607" y="71234"/>
                </a:lnTo>
                <a:lnTo>
                  <a:pt x="286665" y="71234"/>
                </a:lnTo>
                <a:lnTo>
                  <a:pt x="286665" y="0"/>
                </a:lnTo>
                <a:close/>
              </a:path>
              <a:path w="377825" h="71754">
                <a:moveTo>
                  <a:pt x="349238" y="149"/>
                </a:moveTo>
                <a:lnTo>
                  <a:pt x="322592" y="149"/>
                </a:lnTo>
                <a:lnTo>
                  <a:pt x="294749" y="71234"/>
                </a:lnTo>
                <a:lnTo>
                  <a:pt x="314359" y="71234"/>
                </a:lnTo>
                <a:lnTo>
                  <a:pt x="318850" y="58708"/>
                </a:lnTo>
                <a:lnTo>
                  <a:pt x="372299" y="58708"/>
                </a:lnTo>
                <a:lnTo>
                  <a:pt x="367425" y="46332"/>
                </a:lnTo>
                <a:lnTo>
                  <a:pt x="323042" y="46332"/>
                </a:lnTo>
                <a:lnTo>
                  <a:pt x="335466" y="13129"/>
                </a:lnTo>
                <a:lnTo>
                  <a:pt x="354349" y="13129"/>
                </a:lnTo>
                <a:lnTo>
                  <a:pt x="349238" y="149"/>
                </a:lnTo>
                <a:close/>
              </a:path>
              <a:path w="377825" h="71754">
                <a:moveTo>
                  <a:pt x="372299" y="58708"/>
                </a:moveTo>
                <a:lnTo>
                  <a:pt x="351783" y="58708"/>
                </a:lnTo>
                <a:lnTo>
                  <a:pt x="355974" y="71234"/>
                </a:lnTo>
                <a:lnTo>
                  <a:pt x="377231" y="71234"/>
                </a:lnTo>
                <a:lnTo>
                  <a:pt x="372299" y="58708"/>
                </a:lnTo>
                <a:close/>
              </a:path>
              <a:path w="377825" h="71754">
                <a:moveTo>
                  <a:pt x="354349" y="13129"/>
                </a:moveTo>
                <a:lnTo>
                  <a:pt x="335466" y="13129"/>
                </a:lnTo>
                <a:lnTo>
                  <a:pt x="347592" y="46332"/>
                </a:lnTo>
                <a:lnTo>
                  <a:pt x="367425" y="46332"/>
                </a:lnTo>
                <a:lnTo>
                  <a:pt x="354349" y="13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53705" y="5866413"/>
            <a:ext cx="162289" cy="107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5675" y="636523"/>
            <a:ext cx="6523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2-D </a:t>
            </a:r>
            <a:r>
              <a:rPr spc="-5" dirty="0"/>
              <a:t>CONVOLUTION </a:t>
            </a:r>
            <a:r>
              <a:rPr dirty="0"/>
              <a:t>LOOP</a:t>
            </a:r>
            <a:r>
              <a:rPr spc="-60" dirty="0"/>
              <a:t> </a:t>
            </a:r>
            <a:r>
              <a:rPr spc="-5" dirty="0"/>
              <a:t>NEST</a:t>
            </a:r>
          </a:p>
        </p:txBody>
      </p:sp>
      <p:sp>
        <p:nvSpPr>
          <p:cNvPr id="6" name="object 6"/>
          <p:cNvSpPr/>
          <p:nvPr/>
        </p:nvSpPr>
        <p:spPr>
          <a:xfrm>
            <a:off x="2453639" y="1399032"/>
            <a:ext cx="6147816" cy="3346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3367" y="1380744"/>
            <a:ext cx="5526024" cy="3057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2976" y="1429172"/>
            <a:ext cx="6035040" cy="32320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5319" y="4416552"/>
            <a:ext cx="243840" cy="246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2976" y="1429172"/>
            <a:ext cx="6035040" cy="3232150"/>
          </a:xfrm>
          <a:custGeom>
            <a:avLst/>
            <a:gdLst/>
            <a:ahLst/>
            <a:cxnLst/>
            <a:rect l="l" t="t" r="r" b="b"/>
            <a:pathLst>
              <a:path w="6035040" h="3232150">
                <a:moveTo>
                  <a:pt x="5792734" y="3232014"/>
                </a:moveTo>
                <a:lnTo>
                  <a:pt x="5841198" y="3038172"/>
                </a:lnTo>
                <a:lnTo>
                  <a:pt x="6035040" y="2989708"/>
                </a:lnTo>
                <a:lnTo>
                  <a:pt x="5792734" y="3232014"/>
                </a:lnTo>
                <a:lnTo>
                  <a:pt x="0" y="3232014"/>
                </a:lnTo>
                <a:lnTo>
                  <a:pt x="0" y="0"/>
                </a:lnTo>
                <a:lnTo>
                  <a:pt x="6035040" y="0"/>
                </a:lnTo>
                <a:lnTo>
                  <a:pt x="6035040" y="298970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698114" y="1521864"/>
          <a:ext cx="4711698" cy="18775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1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2687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31750" marR="54610">
                        <a:lnSpc>
                          <a:spcPts val="211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  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2230" marR="3175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i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[Y][X];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62230" marR="3175">
                        <a:lnSpc>
                          <a:spcPts val="2135"/>
                        </a:lnSpc>
                        <a:spcBef>
                          <a:spcPts val="20"/>
                        </a:spcBef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w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[R][S];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62230">
                        <a:lnSpc>
                          <a:spcPts val="213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o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[Y’][X’];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ts val="169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375920" marR="54610">
                        <a:lnSpc>
                          <a:spcPts val="211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  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sz="1800" spc="-5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62230" marR="24130">
                        <a:lnSpc>
                          <a:spcPts val="211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Filter weights  Output</a:t>
                      </a:r>
                      <a:r>
                        <a:rPr sz="1800" spc="-9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4"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for 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y</a:t>
                      </a:r>
                      <a:r>
                        <a:rPr sz="1800" spc="-80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marR="317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;</a:t>
                      </a:r>
                      <a:r>
                        <a:rPr sz="1800" spc="-5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y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&lt; 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Y’; </a:t>
                      </a: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y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++)</a:t>
                      </a:r>
                      <a:r>
                        <a:rPr sz="1800" spc="-30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{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996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91">
                <a:tc gridSpan="2">
                  <a:txBody>
                    <a:bodyPr/>
                    <a:lstStyle/>
                    <a:p>
                      <a:pPr marL="282575">
                        <a:lnSpc>
                          <a:spcPts val="1900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for</a:t>
                      </a:r>
                      <a:r>
                        <a:rPr sz="1800" spc="-6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x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marR="3175">
                        <a:lnSpc>
                          <a:spcPts val="190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55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sz="1800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x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&lt; 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X’; </a:t>
                      </a: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x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++)</a:t>
                      </a:r>
                      <a:r>
                        <a:rPr sz="1800" spc="-4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{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84">
                <a:tc gridSpan="2">
                  <a:txBody>
                    <a:bodyPr/>
                    <a:lstStyle/>
                    <a:p>
                      <a:pPr marL="658495">
                        <a:lnSpc>
                          <a:spcPts val="1889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for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marR="3175">
                        <a:lnSpc>
                          <a:spcPts val="1889"/>
                        </a:lnSpc>
                      </a:pP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r</a:t>
                      </a:r>
                      <a:r>
                        <a:rPr sz="1800" spc="-5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89"/>
                        </a:lnSpc>
                      </a:pPr>
                      <a:r>
                        <a:rPr sz="1800" spc="-5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; </a:t>
                      </a:r>
                      <a:r>
                        <a:rPr sz="1800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r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onsolas"/>
                          <a:cs typeface="Consolas"/>
                        </a:rPr>
                        <a:t>&lt; 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R; </a:t>
                      </a: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r</a:t>
                      </a:r>
                      <a:r>
                        <a:rPr sz="1800" spc="-5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++)</a:t>
                      </a:r>
                      <a:r>
                        <a:rPr sz="1800" spc="-50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632618"/>
                          </a:solidFill>
                          <a:latin typeface="Consolas"/>
                          <a:cs typeface="Consolas"/>
                        </a:rPr>
                        <a:t>{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2717164" y="3367532"/>
            <a:ext cx="5167630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0269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s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5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266825">
              <a:lnSpc>
                <a:spcPts val="2125"/>
              </a:lnSpc>
              <a:spcBef>
                <a:spcPts val="45"/>
              </a:spcBef>
            </a:pP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y</a:t>
            </a:r>
            <a:r>
              <a:rPr sz="1800" spc="-5" dirty="0">
                <a:latin typeface="Consolas"/>
                <a:cs typeface="Consolas"/>
              </a:rPr>
              <a:t>]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</a:t>
            </a:r>
            <a:r>
              <a:rPr sz="1800" spc="-5" dirty="0">
                <a:latin typeface="Consolas"/>
                <a:cs typeface="Consolas"/>
              </a:rPr>
              <a:t>] +=</a:t>
            </a:r>
            <a:r>
              <a:rPr sz="1800" spc="-90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y+r</a:t>
            </a:r>
            <a:r>
              <a:rPr sz="1800" spc="-5" dirty="0">
                <a:latin typeface="Consolas"/>
                <a:cs typeface="Consolas"/>
              </a:rPr>
              <a:t>][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x+s</a:t>
            </a:r>
            <a:r>
              <a:rPr sz="1800" spc="-5" dirty="0">
                <a:latin typeface="Consolas"/>
                <a:cs typeface="Consolas"/>
              </a:rPr>
              <a:t>]*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r</a:t>
            </a:r>
            <a:r>
              <a:rPr sz="1800" spc="-5" dirty="0">
                <a:latin typeface="Consolas"/>
                <a:cs typeface="Consolas"/>
              </a:rPr>
              <a:t>][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latin typeface="Consolas"/>
                <a:cs typeface="Consolas"/>
              </a:rPr>
              <a:t>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25"/>
              </a:lnSpc>
            </a:pP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59532" y="4909820"/>
            <a:ext cx="2248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What dataflow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this?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86509" y="4909820"/>
            <a:ext cx="302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Output stationary </a:t>
            </a:r>
            <a:r>
              <a:rPr sz="1800" dirty="0">
                <a:solidFill>
                  <a:srgbClr val="007450"/>
                </a:solidFill>
                <a:latin typeface="Arial"/>
                <a:cs typeface="Arial"/>
              </a:rPr>
              <a:t>+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row</a:t>
            </a:r>
            <a:r>
              <a:rPr sz="1800" spc="-55" dirty="0">
                <a:solidFill>
                  <a:srgbClr val="0074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major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80936" y="5507228"/>
            <a:ext cx="284543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spc="-5" dirty="0">
                <a:latin typeface="Arial"/>
                <a:cs typeface="Arial"/>
              </a:rPr>
              <a:t>What new opportunities can 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exploit?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73465" y="5528564"/>
            <a:ext cx="452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2D allows exploration of rectangular data</a:t>
            </a:r>
            <a:r>
              <a:rPr sz="1800" dirty="0">
                <a:solidFill>
                  <a:srgbClr val="0074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tile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73465" y="5793740"/>
            <a:ext cx="1321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aspect</a:t>
            </a:r>
            <a:r>
              <a:rPr sz="1800" spc="-60" dirty="0">
                <a:solidFill>
                  <a:srgbClr val="0074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ratios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5928" y="5831840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05050"/>
                </a:solidFill>
                <a:latin typeface="Trebuchet MS"/>
                <a:cs typeface="Trebuchet MS"/>
              </a:rPr>
              <a:t>46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2942" y="5886545"/>
            <a:ext cx="377825" cy="71755"/>
          </a:xfrm>
          <a:custGeom>
            <a:avLst/>
            <a:gdLst/>
            <a:ahLst/>
            <a:cxnLst/>
            <a:rect l="l" t="t" r="r" b="b"/>
            <a:pathLst>
              <a:path w="377825" h="71754">
                <a:moveTo>
                  <a:pt x="176790" y="0"/>
                </a:moveTo>
                <a:lnTo>
                  <a:pt x="156880" y="0"/>
                </a:lnTo>
                <a:lnTo>
                  <a:pt x="156880" y="71234"/>
                </a:lnTo>
                <a:lnTo>
                  <a:pt x="176790" y="71234"/>
                </a:lnTo>
                <a:lnTo>
                  <a:pt x="176790" y="0"/>
                </a:lnTo>
                <a:close/>
              </a:path>
              <a:path w="377825" h="71754">
                <a:moveTo>
                  <a:pt x="35777" y="0"/>
                </a:moveTo>
                <a:lnTo>
                  <a:pt x="0" y="0"/>
                </a:lnTo>
                <a:lnTo>
                  <a:pt x="0" y="71234"/>
                </a:lnTo>
                <a:lnTo>
                  <a:pt x="20058" y="71234"/>
                </a:lnTo>
                <a:lnTo>
                  <a:pt x="20058" y="15845"/>
                </a:lnTo>
                <a:lnTo>
                  <a:pt x="68049" y="15845"/>
                </a:lnTo>
                <a:lnTo>
                  <a:pt x="67900" y="15025"/>
                </a:lnTo>
                <a:lnTo>
                  <a:pt x="59877" y="5395"/>
                </a:lnTo>
                <a:lnTo>
                  <a:pt x="48599" y="1028"/>
                </a:lnTo>
                <a:lnTo>
                  <a:pt x="35777" y="0"/>
                </a:lnTo>
                <a:close/>
              </a:path>
              <a:path w="377825" h="71754">
                <a:moveTo>
                  <a:pt x="68049" y="15845"/>
                </a:moveTo>
                <a:lnTo>
                  <a:pt x="20058" y="15845"/>
                </a:lnTo>
                <a:lnTo>
                  <a:pt x="35777" y="15996"/>
                </a:lnTo>
                <a:lnTo>
                  <a:pt x="40866" y="15996"/>
                </a:lnTo>
                <a:lnTo>
                  <a:pt x="44458" y="17204"/>
                </a:lnTo>
                <a:lnTo>
                  <a:pt x="50147" y="23241"/>
                </a:lnTo>
                <a:lnTo>
                  <a:pt x="51494" y="28825"/>
                </a:lnTo>
                <a:lnTo>
                  <a:pt x="51494" y="71234"/>
                </a:lnTo>
                <a:lnTo>
                  <a:pt x="70954" y="71234"/>
                </a:lnTo>
                <a:lnTo>
                  <a:pt x="70954" y="31843"/>
                </a:lnTo>
                <a:lnTo>
                  <a:pt x="68049" y="15845"/>
                </a:lnTo>
                <a:close/>
              </a:path>
              <a:path w="377825" h="71754">
                <a:moveTo>
                  <a:pt x="216908" y="0"/>
                </a:moveTo>
                <a:lnTo>
                  <a:pt x="188915" y="0"/>
                </a:lnTo>
                <a:lnTo>
                  <a:pt x="188915" y="71234"/>
                </a:lnTo>
                <a:lnTo>
                  <a:pt x="221399" y="71234"/>
                </a:lnTo>
                <a:lnTo>
                  <a:pt x="232312" y="70684"/>
                </a:lnTo>
                <a:lnTo>
                  <a:pt x="253738" y="56142"/>
                </a:lnTo>
                <a:lnTo>
                  <a:pt x="208824" y="56142"/>
                </a:lnTo>
                <a:lnTo>
                  <a:pt x="208824" y="15544"/>
                </a:lnTo>
                <a:lnTo>
                  <a:pt x="252991" y="15544"/>
                </a:lnTo>
                <a:lnTo>
                  <a:pt x="250888" y="11922"/>
                </a:lnTo>
                <a:lnTo>
                  <a:pt x="244737" y="5857"/>
                </a:lnTo>
                <a:lnTo>
                  <a:pt x="237154" y="2225"/>
                </a:lnTo>
                <a:lnTo>
                  <a:pt x="227943" y="462"/>
                </a:lnTo>
                <a:lnTo>
                  <a:pt x="216908" y="0"/>
                </a:lnTo>
                <a:close/>
              </a:path>
              <a:path w="377825" h="71754">
                <a:moveTo>
                  <a:pt x="252991" y="15544"/>
                </a:moveTo>
                <a:lnTo>
                  <a:pt x="217356" y="15544"/>
                </a:lnTo>
                <a:lnTo>
                  <a:pt x="225803" y="16646"/>
                </a:lnTo>
                <a:lnTo>
                  <a:pt x="232270" y="20166"/>
                </a:lnTo>
                <a:lnTo>
                  <a:pt x="236408" y="26432"/>
                </a:lnTo>
                <a:lnTo>
                  <a:pt x="237865" y="35768"/>
                </a:lnTo>
                <a:lnTo>
                  <a:pt x="236408" y="45127"/>
                </a:lnTo>
                <a:lnTo>
                  <a:pt x="232270" y="51445"/>
                </a:lnTo>
                <a:lnTo>
                  <a:pt x="225803" y="55018"/>
                </a:lnTo>
                <a:lnTo>
                  <a:pt x="217356" y="56142"/>
                </a:lnTo>
                <a:lnTo>
                  <a:pt x="253738" y="56142"/>
                </a:lnTo>
                <a:lnTo>
                  <a:pt x="255436" y="51576"/>
                </a:lnTo>
                <a:lnTo>
                  <a:pt x="256837" y="44431"/>
                </a:lnTo>
                <a:lnTo>
                  <a:pt x="257326" y="36522"/>
                </a:lnTo>
                <a:lnTo>
                  <a:pt x="256909" y="29198"/>
                </a:lnTo>
                <a:lnTo>
                  <a:pt x="255679" y="22524"/>
                </a:lnTo>
                <a:lnTo>
                  <a:pt x="253631" y="16646"/>
                </a:lnTo>
                <a:lnTo>
                  <a:pt x="252991" y="15544"/>
                </a:lnTo>
                <a:close/>
              </a:path>
              <a:path w="377825" h="71754">
                <a:moveTo>
                  <a:pt x="95505" y="0"/>
                </a:moveTo>
                <a:lnTo>
                  <a:pt x="73949" y="0"/>
                </a:lnTo>
                <a:lnTo>
                  <a:pt x="96702" y="71234"/>
                </a:lnTo>
                <a:lnTo>
                  <a:pt x="125444" y="71234"/>
                </a:lnTo>
                <a:lnTo>
                  <a:pt x="130230" y="56443"/>
                </a:lnTo>
                <a:lnTo>
                  <a:pt x="111522" y="56443"/>
                </a:lnTo>
                <a:lnTo>
                  <a:pt x="95505" y="0"/>
                </a:lnTo>
                <a:close/>
              </a:path>
              <a:path w="377825" h="71754">
                <a:moveTo>
                  <a:pt x="148497" y="0"/>
                </a:moveTo>
                <a:lnTo>
                  <a:pt x="128139" y="0"/>
                </a:lnTo>
                <a:lnTo>
                  <a:pt x="111522" y="56443"/>
                </a:lnTo>
                <a:lnTo>
                  <a:pt x="130230" y="56443"/>
                </a:lnTo>
                <a:lnTo>
                  <a:pt x="148497" y="0"/>
                </a:lnTo>
                <a:close/>
              </a:path>
              <a:path w="377825" h="71754">
                <a:moveTo>
                  <a:pt x="286665" y="0"/>
                </a:moveTo>
                <a:lnTo>
                  <a:pt x="266607" y="0"/>
                </a:lnTo>
                <a:lnTo>
                  <a:pt x="266607" y="71234"/>
                </a:lnTo>
                <a:lnTo>
                  <a:pt x="286665" y="71234"/>
                </a:lnTo>
                <a:lnTo>
                  <a:pt x="286665" y="0"/>
                </a:lnTo>
                <a:close/>
              </a:path>
              <a:path w="377825" h="71754">
                <a:moveTo>
                  <a:pt x="349238" y="149"/>
                </a:moveTo>
                <a:lnTo>
                  <a:pt x="322592" y="149"/>
                </a:lnTo>
                <a:lnTo>
                  <a:pt x="294749" y="71234"/>
                </a:lnTo>
                <a:lnTo>
                  <a:pt x="314359" y="71234"/>
                </a:lnTo>
                <a:lnTo>
                  <a:pt x="318850" y="58708"/>
                </a:lnTo>
                <a:lnTo>
                  <a:pt x="372299" y="58708"/>
                </a:lnTo>
                <a:lnTo>
                  <a:pt x="367425" y="46332"/>
                </a:lnTo>
                <a:lnTo>
                  <a:pt x="323042" y="46332"/>
                </a:lnTo>
                <a:lnTo>
                  <a:pt x="335466" y="13129"/>
                </a:lnTo>
                <a:lnTo>
                  <a:pt x="354349" y="13129"/>
                </a:lnTo>
                <a:lnTo>
                  <a:pt x="349238" y="149"/>
                </a:lnTo>
                <a:close/>
              </a:path>
              <a:path w="377825" h="71754">
                <a:moveTo>
                  <a:pt x="372299" y="58708"/>
                </a:moveTo>
                <a:lnTo>
                  <a:pt x="351783" y="58708"/>
                </a:lnTo>
                <a:lnTo>
                  <a:pt x="355974" y="71234"/>
                </a:lnTo>
                <a:lnTo>
                  <a:pt x="377231" y="71234"/>
                </a:lnTo>
                <a:lnTo>
                  <a:pt x="372299" y="58708"/>
                </a:lnTo>
                <a:close/>
              </a:path>
              <a:path w="377825" h="71754">
                <a:moveTo>
                  <a:pt x="354349" y="13129"/>
                </a:moveTo>
                <a:lnTo>
                  <a:pt x="335466" y="13129"/>
                </a:lnTo>
                <a:lnTo>
                  <a:pt x="347592" y="46332"/>
                </a:lnTo>
                <a:lnTo>
                  <a:pt x="367425" y="46332"/>
                </a:lnTo>
                <a:lnTo>
                  <a:pt x="354349" y="13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53705" y="5866413"/>
            <a:ext cx="162289" cy="107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09875" y="636523"/>
            <a:ext cx="5354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TILED </a:t>
            </a:r>
            <a:r>
              <a:rPr dirty="0"/>
              <a:t>2-D</a:t>
            </a:r>
            <a:r>
              <a:rPr spc="-45" dirty="0"/>
              <a:t> </a:t>
            </a:r>
            <a:r>
              <a:rPr spc="-5" dirty="0"/>
              <a:t>CONVOLUTION</a:t>
            </a:r>
          </a:p>
        </p:txBody>
      </p:sp>
      <p:sp>
        <p:nvSpPr>
          <p:cNvPr id="6" name="object 6"/>
          <p:cNvSpPr/>
          <p:nvPr/>
        </p:nvSpPr>
        <p:spPr>
          <a:xfrm>
            <a:off x="2453639" y="1399032"/>
            <a:ext cx="6519671" cy="3051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3367" y="1380744"/>
            <a:ext cx="6278880" cy="3057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2976" y="1429172"/>
            <a:ext cx="6405383" cy="2936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65464" y="4145279"/>
            <a:ext cx="225551" cy="222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2976" y="1429172"/>
            <a:ext cx="6405880" cy="2936875"/>
          </a:xfrm>
          <a:custGeom>
            <a:avLst/>
            <a:gdLst/>
            <a:ahLst/>
            <a:cxnLst/>
            <a:rect l="l" t="t" r="r" b="b"/>
            <a:pathLst>
              <a:path w="6405880" h="2936875">
                <a:moveTo>
                  <a:pt x="6185244" y="2936350"/>
                </a:moveTo>
                <a:lnTo>
                  <a:pt x="6229271" y="2760237"/>
                </a:lnTo>
                <a:lnTo>
                  <a:pt x="6405384" y="2716210"/>
                </a:lnTo>
                <a:lnTo>
                  <a:pt x="6185244" y="2936350"/>
                </a:lnTo>
                <a:lnTo>
                  <a:pt x="0" y="2936350"/>
                </a:lnTo>
                <a:lnTo>
                  <a:pt x="0" y="0"/>
                </a:lnTo>
                <a:lnTo>
                  <a:pt x="6405384" y="0"/>
                </a:lnTo>
                <a:lnTo>
                  <a:pt x="6405384" y="271621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698114" y="1521864"/>
          <a:ext cx="4702808" cy="774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1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983">
                <a:tc>
                  <a:txBody>
                    <a:bodyPr/>
                    <a:lstStyle/>
                    <a:p>
                      <a:pPr marR="22860" algn="ctr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i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[Y][X];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69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sz="1800" spc="-5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96">
                <a:tc>
                  <a:txBody>
                    <a:bodyPr/>
                    <a:lstStyle/>
                    <a:p>
                      <a:pPr marR="22860" algn="ctr">
                        <a:lnSpc>
                          <a:spcPts val="1889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9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w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[R][S];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9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Filter</a:t>
                      </a:r>
                      <a:r>
                        <a:rPr sz="1800" spc="-2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11">
                <a:tc>
                  <a:txBody>
                    <a:bodyPr/>
                    <a:lstStyle/>
                    <a:p>
                      <a:pPr marR="22860" algn="ctr">
                        <a:lnSpc>
                          <a:spcPts val="185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5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o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[Y’][X’];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5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5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Output</a:t>
                      </a:r>
                      <a:r>
                        <a:rPr sz="1800" spc="-8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activations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2717164" y="2541523"/>
            <a:ext cx="4540885" cy="11258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63525" marR="506730" indent="-250825">
              <a:lnSpc>
                <a:spcPct val="102200"/>
              </a:lnSpc>
              <a:spcBef>
                <a:spcPts val="5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y2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y2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Y2’;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y2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x2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x2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X2’;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x2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890269" marR="5080" indent="-250825">
              <a:lnSpc>
                <a:spcPts val="2110"/>
              </a:lnSpc>
              <a:spcBef>
                <a:spcPts val="13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r2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r2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R2;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r2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s2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s2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S2;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s2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45877" y="3647947"/>
            <a:ext cx="4791710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parallel-for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y1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y1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Y1;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y1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263525">
              <a:lnSpc>
                <a:spcPts val="2125"/>
              </a:lnSpc>
            </a:pP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...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86509" y="4909820"/>
            <a:ext cx="2667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Set X0=Y0, and/or</a:t>
            </a:r>
            <a:r>
              <a:rPr sz="1800" spc="-75" dirty="0">
                <a:solidFill>
                  <a:srgbClr val="0074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R0=S0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59532" y="4909820"/>
            <a:ext cx="2905125" cy="11658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102235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latin typeface="Arial"/>
                <a:cs typeface="Arial"/>
              </a:rPr>
              <a:t>How do you make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square  tile?</a:t>
            </a:r>
            <a:endParaRPr sz="1800">
              <a:latin typeface="Arial"/>
              <a:cs typeface="Arial"/>
            </a:endParaRPr>
          </a:p>
          <a:p>
            <a:pPr marL="33655" marR="5080">
              <a:lnSpc>
                <a:spcPts val="2110"/>
              </a:lnSpc>
              <a:spcBef>
                <a:spcPts val="509"/>
              </a:spcBef>
            </a:pPr>
            <a:r>
              <a:rPr sz="1800" spc="-5" dirty="0">
                <a:latin typeface="Arial"/>
                <a:cs typeface="Arial"/>
              </a:rPr>
              <a:t>How do you make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1D tile?  (e.g., strip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mining)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73465" y="5528564"/>
            <a:ext cx="218059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Set X0=width, Y0=1  or X0=1,</a:t>
            </a:r>
            <a:r>
              <a:rPr sz="1800" spc="-110" dirty="0">
                <a:solidFill>
                  <a:srgbClr val="0074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Y0=height...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168640" y="2380488"/>
            <a:ext cx="1959863" cy="865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20633" y="2376932"/>
            <a:ext cx="1657985" cy="8578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-635" algn="ctr">
              <a:lnSpc>
                <a:spcPct val="102200"/>
              </a:lnSpc>
              <a:spcBef>
                <a:spcPts val="5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Note:  X’0*X’1*X’2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X’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so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on...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CNN </a:t>
            </a:r>
            <a:r>
              <a:rPr spc="-25" dirty="0"/>
              <a:t>PROBLEM FORMULATION </a:t>
            </a:r>
            <a:r>
              <a:rPr dirty="0"/>
              <a:t>– </a:t>
            </a:r>
            <a:r>
              <a:rPr spc="-25" dirty="0"/>
              <a:t>INPUT</a:t>
            </a:r>
            <a:r>
              <a:rPr spc="-170" dirty="0"/>
              <a:t> </a:t>
            </a:r>
            <a:r>
              <a:rPr spc="-30" dirty="0"/>
              <a:t>CHANNELS</a:t>
            </a:r>
          </a:p>
        </p:txBody>
      </p:sp>
      <p:sp>
        <p:nvSpPr>
          <p:cNvPr id="3" name="object 3"/>
          <p:cNvSpPr/>
          <p:nvPr/>
        </p:nvSpPr>
        <p:spPr>
          <a:xfrm>
            <a:off x="2712720" y="1862327"/>
            <a:ext cx="1283208" cy="859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9628" y="1887180"/>
            <a:ext cx="1188720" cy="768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9628" y="1887180"/>
            <a:ext cx="1188720" cy="768985"/>
          </a:xfrm>
          <a:custGeom>
            <a:avLst/>
            <a:gdLst/>
            <a:ahLst/>
            <a:cxnLst/>
            <a:rect l="l" t="t" r="r" b="b"/>
            <a:pathLst>
              <a:path w="1188720" h="768985">
                <a:moveTo>
                  <a:pt x="0" y="0"/>
                </a:moveTo>
                <a:lnTo>
                  <a:pt x="1188720" y="0"/>
                </a:lnTo>
                <a:lnTo>
                  <a:pt x="1188720" y="768577"/>
                </a:lnTo>
                <a:lnTo>
                  <a:pt x="0" y="7685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1279" y="1965960"/>
            <a:ext cx="1283208" cy="859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8211" y="1991133"/>
            <a:ext cx="1188720" cy="768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8211" y="1991133"/>
            <a:ext cx="1188720" cy="768985"/>
          </a:xfrm>
          <a:custGeom>
            <a:avLst/>
            <a:gdLst/>
            <a:ahLst/>
            <a:cxnLst/>
            <a:rect l="l" t="t" r="r" b="b"/>
            <a:pathLst>
              <a:path w="1188720" h="768985">
                <a:moveTo>
                  <a:pt x="0" y="0"/>
                </a:moveTo>
                <a:lnTo>
                  <a:pt x="1188720" y="0"/>
                </a:lnTo>
                <a:lnTo>
                  <a:pt x="1188720" y="768577"/>
                </a:lnTo>
                <a:lnTo>
                  <a:pt x="0" y="7685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2063495"/>
            <a:ext cx="1283208" cy="862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76748" y="2090202"/>
            <a:ext cx="1188720" cy="768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76748" y="2090202"/>
            <a:ext cx="1188720" cy="768985"/>
          </a:xfrm>
          <a:custGeom>
            <a:avLst/>
            <a:gdLst/>
            <a:ahLst/>
            <a:cxnLst/>
            <a:rect l="l" t="t" r="r" b="b"/>
            <a:pathLst>
              <a:path w="1188720" h="768985">
                <a:moveTo>
                  <a:pt x="0" y="0"/>
                </a:moveTo>
                <a:lnTo>
                  <a:pt x="1188720" y="0"/>
                </a:lnTo>
                <a:lnTo>
                  <a:pt x="1188720" y="768577"/>
                </a:lnTo>
                <a:lnTo>
                  <a:pt x="0" y="7685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8400" y="2167127"/>
            <a:ext cx="1283208" cy="862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5331" y="2194157"/>
            <a:ext cx="1188720" cy="7685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5331" y="2194157"/>
            <a:ext cx="1188720" cy="768985"/>
          </a:xfrm>
          <a:custGeom>
            <a:avLst/>
            <a:gdLst/>
            <a:ahLst/>
            <a:cxnLst/>
            <a:rect l="l" t="t" r="r" b="b"/>
            <a:pathLst>
              <a:path w="1188720" h="768985">
                <a:moveTo>
                  <a:pt x="0" y="0"/>
                </a:moveTo>
                <a:lnTo>
                  <a:pt x="1188720" y="0"/>
                </a:lnTo>
                <a:lnTo>
                  <a:pt x="1188720" y="768577"/>
                </a:lnTo>
                <a:lnTo>
                  <a:pt x="0" y="7685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8200" y="2414016"/>
            <a:ext cx="1557527" cy="12710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95131" y="2439968"/>
            <a:ext cx="1463040" cy="11779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95131" y="2439968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39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56759" y="2508504"/>
            <a:ext cx="1557527" cy="12710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03691" y="2533958"/>
            <a:ext cx="1463040" cy="11779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03691" y="2533958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39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65320" y="2599944"/>
            <a:ext cx="1557527" cy="12679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12251" y="2624720"/>
            <a:ext cx="1463040" cy="11779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12251" y="2624720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39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73879" y="2700527"/>
            <a:ext cx="1557527" cy="12710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20811" y="2727707"/>
            <a:ext cx="1463040" cy="11779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20811" y="2727707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39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77000" y="2590800"/>
            <a:ext cx="1557527" cy="12710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23932" y="2617843"/>
            <a:ext cx="1463040" cy="11779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23931" y="2617843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40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78641" y="1803636"/>
            <a:ext cx="350520" cy="375285"/>
          </a:xfrm>
          <a:custGeom>
            <a:avLst/>
            <a:gdLst/>
            <a:ahLst/>
            <a:cxnLst/>
            <a:rect l="l" t="t" r="r" b="b"/>
            <a:pathLst>
              <a:path w="350519" h="375285">
                <a:moveTo>
                  <a:pt x="24197" y="293309"/>
                </a:moveTo>
                <a:lnTo>
                  <a:pt x="0" y="374994"/>
                </a:lnTo>
                <a:lnTo>
                  <a:pt x="79866" y="345342"/>
                </a:lnTo>
                <a:lnTo>
                  <a:pt x="65437" y="331856"/>
                </a:lnTo>
                <a:lnTo>
                  <a:pt x="46838" y="331856"/>
                </a:lnTo>
                <a:lnTo>
                  <a:pt x="39880" y="325351"/>
                </a:lnTo>
                <a:lnTo>
                  <a:pt x="48552" y="316073"/>
                </a:lnTo>
                <a:lnTo>
                  <a:pt x="24197" y="293309"/>
                </a:lnTo>
                <a:close/>
              </a:path>
              <a:path w="350519" h="375285">
                <a:moveTo>
                  <a:pt x="48552" y="316073"/>
                </a:moveTo>
                <a:lnTo>
                  <a:pt x="39880" y="325351"/>
                </a:lnTo>
                <a:lnTo>
                  <a:pt x="46838" y="331856"/>
                </a:lnTo>
                <a:lnTo>
                  <a:pt x="55511" y="322577"/>
                </a:lnTo>
                <a:lnTo>
                  <a:pt x="48552" y="316073"/>
                </a:lnTo>
                <a:close/>
              </a:path>
              <a:path w="350519" h="375285">
                <a:moveTo>
                  <a:pt x="55511" y="322577"/>
                </a:moveTo>
                <a:lnTo>
                  <a:pt x="46838" y="331856"/>
                </a:lnTo>
                <a:lnTo>
                  <a:pt x="65437" y="331856"/>
                </a:lnTo>
                <a:lnTo>
                  <a:pt x="55511" y="322577"/>
                </a:lnTo>
                <a:close/>
              </a:path>
              <a:path w="350519" h="375285">
                <a:moveTo>
                  <a:pt x="294984" y="52416"/>
                </a:moveTo>
                <a:lnTo>
                  <a:pt x="48552" y="316073"/>
                </a:lnTo>
                <a:lnTo>
                  <a:pt x="55511" y="322577"/>
                </a:lnTo>
                <a:lnTo>
                  <a:pt x="301943" y="58921"/>
                </a:lnTo>
                <a:lnTo>
                  <a:pt x="294984" y="52416"/>
                </a:lnTo>
                <a:close/>
              </a:path>
              <a:path w="350519" h="375285">
                <a:moveTo>
                  <a:pt x="337717" y="43138"/>
                </a:moveTo>
                <a:lnTo>
                  <a:pt x="303656" y="43138"/>
                </a:lnTo>
                <a:lnTo>
                  <a:pt x="310615" y="49643"/>
                </a:lnTo>
                <a:lnTo>
                  <a:pt x="301943" y="58921"/>
                </a:lnTo>
                <a:lnTo>
                  <a:pt x="326298" y="81685"/>
                </a:lnTo>
                <a:lnTo>
                  <a:pt x="337717" y="43138"/>
                </a:lnTo>
                <a:close/>
              </a:path>
              <a:path w="350519" h="375285">
                <a:moveTo>
                  <a:pt x="303656" y="43138"/>
                </a:moveTo>
                <a:lnTo>
                  <a:pt x="294984" y="52416"/>
                </a:lnTo>
                <a:lnTo>
                  <a:pt x="301943" y="58921"/>
                </a:lnTo>
                <a:lnTo>
                  <a:pt x="310615" y="49643"/>
                </a:lnTo>
                <a:lnTo>
                  <a:pt x="303656" y="43138"/>
                </a:lnTo>
                <a:close/>
              </a:path>
              <a:path w="350519" h="375285">
                <a:moveTo>
                  <a:pt x="350497" y="0"/>
                </a:moveTo>
                <a:lnTo>
                  <a:pt x="270629" y="29653"/>
                </a:lnTo>
                <a:lnTo>
                  <a:pt x="294984" y="52416"/>
                </a:lnTo>
                <a:lnTo>
                  <a:pt x="303656" y="43138"/>
                </a:lnTo>
                <a:lnTo>
                  <a:pt x="337717" y="43138"/>
                </a:lnTo>
                <a:lnTo>
                  <a:pt x="350497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68365" y="2346459"/>
            <a:ext cx="350520" cy="375285"/>
          </a:xfrm>
          <a:custGeom>
            <a:avLst/>
            <a:gdLst/>
            <a:ahLst/>
            <a:cxnLst/>
            <a:rect l="l" t="t" r="r" b="b"/>
            <a:pathLst>
              <a:path w="350520" h="375285">
                <a:moveTo>
                  <a:pt x="24197" y="293310"/>
                </a:moveTo>
                <a:lnTo>
                  <a:pt x="0" y="374995"/>
                </a:lnTo>
                <a:lnTo>
                  <a:pt x="79867" y="345342"/>
                </a:lnTo>
                <a:lnTo>
                  <a:pt x="65438" y="331856"/>
                </a:lnTo>
                <a:lnTo>
                  <a:pt x="46840" y="331856"/>
                </a:lnTo>
                <a:lnTo>
                  <a:pt x="39880" y="325352"/>
                </a:lnTo>
                <a:lnTo>
                  <a:pt x="48552" y="316073"/>
                </a:lnTo>
                <a:lnTo>
                  <a:pt x="24197" y="293310"/>
                </a:lnTo>
                <a:close/>
              </a:path>
              <a:path w="350520" h="375285">
                <a:moveTo>
                  <a:pt x="48552" y="316073"/>
                </a:moveTo>
                <a:lnTo>
                  <a:pt x="39880" y="325352"/>
                </a:lnTo>
                <a:lnTo>
                  <a:pt x="46840" y="331856"/>
                </a:lnTo>
                <a:lnTo>
                  <a:pt x="55511" y="322578"/>
                </a:lnTo>
                <a:lnTo>
                  <a:pt x="48552" y="316073"/>
                </a:lnTo>
                <a:close/>
              </a:path>
              <a:path w="350520" h="375285">
                <a:moveTo>
                  <a:pt x="55511" y="322578"/>
                </a:moveTo>
                <a:lnTo>
                  <a:pt x="46840" y="331856"/>
                </a:lnTo>
                <a:lnTo>
                  <a:pt x="65438" y="331856"/>
                </a:lnTo>
                <a:lnTo>
                  <a:pt x="55511" y="322578"/>
                </a:lnTo>
                <a:close/>
              </a:path>
              <a:path w="350520" h="375285">
                <a:moveTo>
                  <a:pt x="294985" y="52416"/>
                </a:moveTo>
                <a:lnTo>
                  <a:pt x="48552" y="316073"/>
                </a:lnTo>
                <a:lnTo>
                  <a:pt x="55511" y="322578"/>
                </a:lnTo>
                <a:lnTo>
                  <a:pt x="301944" y="58921"/>
                </a:lnTo>
                <a:lnTo>
                  <a:pt x="294985" y="52416"/>
                </a:lnTo>
                <a:close/>
              </a:path>
              <a:path w="350520" h="375285">
                <a:moveTo>
                  <a:pt x="337718" y="43139"/>
                </a:moveTo>
                <a:lnTo>
                  <a:pt x="303657" y="43139"/>
                </a:lnTo>
                <a:lnTo>
                  <a:pt x="310616" y="49643"/>
                </a:lnTo>
                <a:lnTo>
                  <a:pt x="301944" y="58921"/>
                </a:lnTo>
                <a:lnTo>
                  <a:pt x="326299" y="81685"/>
                </a:lnTo>
                <a:lnTo>
                  <a:pt x="337718" y="43139"/>
                </a:lnTo>
                <a:close/>
              </a:path>
              <a:path w="350520" h="375285">
                <a:moveTo>
                  <a:pt x="303657" y="43139"/>
                </a:moveTo>
                <a:lnTo>
                  <a:pt x="294985" y="52416"/>
                </a:lnTo>
                <a:lnTo>
                  <a:pt x="301944" y="58921"/>
                </a:lnTo>
                <a:lnTo>
                  <a:pt x="310616" y="49643"/>
                </a:lnTo>
                <a:lnTo>
                  <a:pt x="303657" y="43139"/>
                </a:lnTo>
                <a:close/>
              </a:path>
              <a:path w="350520" h="375285">
                <a:moveTo>
                  <a:pt x="350497" y="0"/>
                </a:moveTo>
                <a:lnTo>
                  <a:pt x="270630" y="29653"/>
                </a:lnTo>
                <a:lnTo>
                  <a:pt x="294985" y="52416"/>
                </a:lnTo>
                <a:lnTo>
                  <a:pt x="303657" y="43139"/>
                </a:lnTo>
                <a:lnTo>
                  <a:pt x="337718" y="43139"/>
                </a:lnTo>
                <a:lnTo>
                  <a:pt x="350497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312582" y="2325115"/>
            <a:ext cx="1168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27387" y="1627123"/>
            <a:ext cx="1141095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805">
              <a:lnSpc>
                <a:spcPts val="1270"/>
              </a:lnSpc>
              <a:spcBef>
                <a:spcPts val="100"/>
              </a:spcBef>
            </a:pPr>
            <a:r>
              <a:rPr sz="1200" spc="-55" dirty="0">
                <a:solidFill>
                  <a:srgbClr val="505050"/>
                </a:solidFill>
                <a:latin typeface="Trebuchet MS"/>
                <a:cs typeface="Trebuchet MS"/>
              </a:rPr>
              <a:t>W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eig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h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270"/>
              </a:lnSpc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5342" y="2160523"/>
            <a:ext cx="440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Inputs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25651" y="2355596"/>
            <a:ext cx="859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505050"/>
                </a:solidFill>
                <a:latin typeface="Trebuchet MS"/>
                <a:cs typeface="Trebuchet MS"/>
              </a:rPr>
              <a:t>Partial</a:t>
            </a:r>
            <a:r>
              <a:rPr sz="1200" spc="-6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Sums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01761" y="3033721"/>
            <a:ext cx="1172845" cy="76200"/>
          </a:xfrm>
          <a:custGeom>
            <a:avLst/>
            <a:gdLst/>
            <a:ahLst/>
            <a:cxnLst/>
            <a:rect l="l" t="t" r="r" b="b"/>
            <a:pathLst>
              <a:path w="117284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501" y="42862"/>
                </a:lnTo>
                <a:lnTo>
                  <a:pt x="63501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1172845" h="76200">
                <a:moveTo>
                  <a:pt x="1096091" y="0"/>
                </a:moveTo>
                <a:lnTo>
                  <a:pt x="1096091" y="76200"/>
                </a:lnTo>
                <a:lnTo>
                  <a:pt x="1162766" y="42862"/>
                </a:lnTo>
                <a:lnTo>
                  <a:pt x="1108791" y="42862"/>
                </a:lnTo>
                <a:lnTo>
                  <a:pt x="1108791" y="33337"/>
                </a:lnTo>
                <a:lnTo>
                  <a:pt x="1162766" y="33337"/>
                </a:lnTo>
                <a:lnTo>
                  <a:pt x="1096091" y="0"/>
                </a:lnTo>
                <a:close/>
              </a:path>
              <a:path w="1172845" h="76200">
                <a:moveTo>
                  <a:pt x="76200" y="33337"/>
                </a:moveTo>
                <a:lnTo>
                  <a:pt x="63501" y="33337"/>
                </a:lnTo>
                <a:lnTo>
                  <a:pt x="63501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1172845" h="76200">
                <a:moveTo>
                  <a:pt x="1096091" y="33337"/>
                </a:moveTo>
                <a:lnTo>
                  <a:pt x="76200" y="33337"/>
                </a:lnTo>
                <a:lnTo>
                  <a:pt x="76200" y="42862"/>
                </a:lnTo>
                <a:lnTo>
                  <a:pt x="1096091" y="42862"/>
                </a:lnTo>
                <a:lnTo>
                  <a:pt x="1096091" y="33337"/>
                </a:lnTo>
                <a:close/>
              </a:path>
              <a:path w="1172845" h="76200">
                <a:moveTo>
                  <a:pt x="1162766" y="33337"/>
                </a:moveTo>
                <a:lnTo>
                  <a:pt x="1108791" y="33337"/>
                </a:lnTo>
                <a:lnTo>
                  <a:pt x="1108791" y="42862"/>
                </a:lnTo>
                <a:lnTo>
                  <a:pt x="1162766" y="42862"/>
                </a:lnTo>
                <a:lnTo>
                  <a:pt x="1172291" y="38100"/>
                </a:lnTo>
                <a:lnTo>
                  <a:pt x="1162766" y="33337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49259" y="2202605"/>
            <a:ext cx="76835" cy="768985"/>
          </a:xfrm>
          <a:custGeom>
            <a:avLst/>
            <a:gdLst/>
            <a:ahLst/>
            <a:cxnLst/>
            <a:rect l="l" t="t" r="r" b="b"/>
            <a:pathLst>
              <a:path w="76835" h="768985">
                <a:moveTo>
                  <a:pt x="0" y="692374"/>
                </a:moveTo>
                <a:lnTo>
                  <a:pt x="38096" y="768576"/>
                </a:lnTo>
                <a:lnTo>
                  <a:pt x="69849" y="705077"/>
                </a:lnTo>
                <a:lnTo>
                  <a:pt x="33336" y="705076"/>
                </a:lnTo>
                <a:lnTo>
                  <a:pt x="33336" y="692376"/>
                </a:lnTo>
                <a:lnTo>
                  <a:pt x="0" y="692374"/>
                </a:lnTo>
                <a:close/>
              </a:path>
              <a:path w="76835" h="768985">
                <a:moveTo>
                  <a:pt x="33336" y="692376"/>
                </a:moveTo>
                <a:lnTo>
                  <a:pt x="33336" y="705076"/>
                </a:lnTo>
                <a:lnTo>
                  <a:pt x="42861" y="705077"/>
                </a:lnTo>
                <a:lnTo>
                  <a:pt x="42861" y="692376"/>
                </a:lnTo>
                <a:lnTo>
                  <a:pt x="33336" y="692376"/>
                </a:lnTo>
                <a:close/>
              </a:path>
              <a:path w="76835" h="768985">
                <a:moveTo>
                  <a:pt x="42861" y="692376"/>
                </a:moveTo>
                <a:lnTo>
                  <a:pt x="42861" y="705077"/>
                </a:lnTo>
                <a:lnTo>
                  <a:pt x="69850" y="705076"/>
                </a:lnTo>
                <a:lnTo>
                  <a:pt x="76200" y="692378"/>
                </a:lnTo>
                <a:lnTo>
                  <a:pt x="42861" y="692376"/>
                </a:lnTo>
                <a:close/>
              </a:path>
              <a:path w="76835" h="768985">
                <a:moveTo>
                  <a:pt x="33364" y="76200"/>
                </a:moveTo>
                <a:lnTo>
                  <a:pt x="33336" y="692376"/>
                </a:lnTo>
                <a:lnTo>
                  <a:pt x="42861" y="692376"/>
                </a:lnTo>
                <a:lnTo>
                  <a:pt x="42889" y="76200"/>
                </a:lnTo>
                <a:lnTo>
                  <a:pt x="33364" y="76200"/>
                </a:lnTo>
                <a:close/>
              </a:path>
              <a:path w="76835" h="768985">
                <a:moveTo>
                  <a:pt x="69877" y="63500"/>
                </a:moveTo>
                <a:lnTo>
                  <a:pt x="42890" y="63500"/>
                </a:lnTo>
                <a:lnTo>
                  <a:pt x="42889" y="76200"/>
                </a:lnTo>
                <a:lnTo>
                  <a:pt x="76227" y="76202"/>
                </a:lnTo>
                <a:lnTo>
                  <a:pt x="69877" y="63500"/>
                </a:lnTo>
                <a:close/>
              </a:path>
              <a:path w="76835" h="768985">
                <a:moveTo>
                  <a:pt x="42890" y="63500"/>
                </a:moveTo>
                <a:lnTo>
                  <a:pt x="33365" y="63500"/>
                </a:lnTo>
                <a:lnTo>
                  <a:pt x="33364" y="76200"/>
                </a:lnTo>
                <a:lnTo>
                  <a:pt x="42889" y="76200"/>
                </a:lnTo>
                <a:lnTo>
                  <a:pt x="42890" y="63500"/>
                </a:lnTo>
                <a:close/>
              </a:path>
              <a:path w="76835" h="768985">
                <a:moveTo>
                  <a:pt x="38130" y="0"/>
                </a:moveTo>
                <a:lnTo>
                  <a:pt x="27" y="76198"/>
                </a:lnTo>
                <a:lnTo>
                  <a:pt x="33364" y="76200"/>
                </a:lnTo>
                <a:lnTo>
                  <a:pt x="33365" y="63500"/>
                </a:lnTo>
                <a:lnTo>
                  <a:pt x="69877" y="63500"/>
                </a:lnTo>
                <a:lnTo>
                  <a:pt x="38130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245280" y="2434844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38693" y="3087116"/>
            <a:ext cx="99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443614" y="3971715"/>
            <a:ext cx="1440815" cy="76200"/>
          </a:xfrm>
          <a:custGeom>
            <a:avLst/>
            <a:gdLst/>
            <a:ahLst/>
            <a:cxnLst/>
            <a:rect l="l" t="t" r="r" b="b"/>
            <a:pathLst>
              <a:path w="1440814" h="76200">
                <a:moveTo>
                  <a:pt x="76200" y="1"/>
                </a:moveTo>
                <a:lnTo>
                  <a:pt x="0" y="38101"/>
                </a:lnTo>
                <a:lnTo>
                  <a:pt x="76200" y="76201"/>
                </a:lnTo>
                <a:lnTo>
                  <a:pt x="76200" y="42863"/>
                </a:lnTo>
                <a:lnTo>
                  <a:pt x="63500" y="42863"/>
                </a:lnTo>
                <a:lnTo>
                  <a:pt x="63500" y="33338"/>
                </a:lnTo>
                <a:lnTo>
                  <a:pt x="76200" y="33338"/>
                </a:lnTo>
                <a:lnTo>
                  <a:pt x="76200" y="1"/>
                </a:lnTo>
                <a:close/>
              </a:path>
              <a:path w="1440814" h="76200">
                <a:moveTo>
                  <a:pt x="1430713" y="33337"/>
                </a:moveTo>
                <a:lnTo>
                  <a:pt x="1376738" y="33337"/>
                </a:lnTo>
                <a:lnTo>
                  <a:pt x="1376738" y="42862"/>
                </a:lnTo>
                <a:lnTo>
                  <a:pt x="1364038" y="42862"/>
                </a:lnTo>
                <a:lnTo>
                  <a:pt x="1364038" y="76200"/>
                </a:lnTo>
                <a:lnTo>
                  <a:pt x="1440238" y="38100"/>
                </a:lnTo>
                <a:lnTo>
                  <a:pt x="1430713" y="33337"/>
                </a:lnTo>
                <a:close/>
              </a:path>
              <a:path w="1440814" h="76200">
                <a:moveTo>
                  <a:pt x="76200" y="33338"/>
                </a:moveTo>
                <a:lnTo>
                  <a:pt x="63500" y="33338"/>
                </a:lnTo>
                <a:lnTo>
                  <a:pt x="63500" y="42863"/>
                </a:lnTo>
                <a:lnTo>
                  <a:pt x="76200" y="42863"/>
                </a:lnTo>
                <a:lnTo>
                  <a:pt x="76200" y="33338"/>
                </a:lnTo>
                <a:close/>
              </a:path>
              <a:path w="1440814" h="76200">
                <a:moveTo>
                  <a:pt x="76200" y="42863"/>
                </a:moveTo>
                <a:lnTo>
                  <a:pt x="63500" y="42863"/>
                </a:lnTo>
                <a:lnTo>
                  <a:pt x="76200" y="42863"/>
                </a:lnTo>
                <a:close/>
              </a:path>
              <a:path w="1440814" h="76200">
                <a:moveTo>
                  <a:pt x="1364038" y="33337"/>
                </a:moveTo>
                <a:lnTo>
                  <a:pt x="76200" y="33338"/>
                </a:lnTo>
                <a:lnTo>
                  <a:pt x="76200" y="42863"/>
                </a:lnTo>
                <a:lnTo>
                  <a:pt x="1364038" y="42862"/>
                </a:lnTo>
                <a:lnTo>
                  <a:pt x="1364038" y="33337"/>
                </a:lnTo>
                <a:close/>
              </a:path>
              <a:path w="1440814" h="76200">
                <a:moveTo>
                  <a:pt x="1376738" y="33337"/>
                </a:moveTo>
                <a:lnTo>
                  <a:pt x="1364038" y="33337"/>
                </a:lnTo>
                <a:lnTo>
                  <a:pt x="1364038" y="42862"/>
                </a:lnTo>
                <a:lnTo>
                  <a:pt x="1376738" y="42862"/>
                </a:lnTo>
                <a:lnTo>
                  <a:pt x="1376738" y="33337"/>
                </a:lnTo>
                <a:close/>
              </a:path>
              <a:path w="1440814" h="76200">
                <a:moveTo>
                  <a:pt x="1364038" y="0"/>
                </a:moveTo>
                <a:lnTo>
                  <a:pt x="1364038" y="33337"/>
                </a:lnTo>
                <a:lnTo>
                  <a:pt x="1430713" y="33337"/>
                </a:lnTo>
                <a:lnTo>
                  <a:pt x="1364038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79848" y="2752389"/>
            <a:ext cx="76200" cy="1126490"/>
          </a:xfrm>
          <a:custGeom>
            <a:avLst/>
            <a:gdLst/>
            <a:ahLst/>
            <a:cxnLst/>
            <a:rect l="l" t="t" r="r" b="b"/>
            <a:pathLst>
              <a:path w="76200" h="1126489">
                <a:moveTo>
                  <a:pt x="33337" y="1049681"/>
                </a:moveTo>
                <a:lnTo>
                  <a:pt x="0" y="1049681"/>
                </a:lnTo>
                <a:lnTo>
                  <a:pt x="38100" y="1125881"/>
                </a:lnTo>
                <a:lnTo>
                  <a:pt x="69850" y="1062381"/>
                </a:lnTo>
                <a:lnTo>
                  <a:pt x="33337" y="1062381"/>
                </a:lnTo>
                <a:lnTo>
                  <a:pt x="33337" y="1049681"/>
                </a:lnTo>
                <a:close/>
              </a:path>
              <a:path w="76200" h="1126489">
                <a:moveTo>
                  <a:pt x="42863" y="63501"/>
                </a:moveTo>
                <a:lnTo>
                  <a:pt x="33338" y="63501"/>
                </a:lnTo>
                <a:lnTo>
                  <a:pt x="33337" y="1062381"/>
                </a:lnTo>
                <a:lnTo>
                  <a:pt x="42862" y="1062381"/>
                </a:lnTo>
                <a:lnTo>
                  <a:pt x="42863" y="63501"/>
                </a:lnTo>
                <a:close/>
              </a:path>
              <a:path w="76200" h="1126489">
                <a:moveTo>
                  <a:pt x="76200" y="1049681"/>
                </a:moveTo>
                <a:lnTo>
                  <a:pt x="42862" y="1049681"/>
                </a:lnTo>
                <a:lnTo>
                  <a:pt x="42862" y="1062381"/>
                </a:lnTo>
                <a:lnTo>
                  <a:pt x="69850" y="1062381"/>
                </a:lnTo>
                <a:lnTo>
                  <a:pt x="76200" y="1049681"/>
                </a:lnTo>
                <a:close/>
              </a:path>
              <a:path w="76200" h="1126489">
                <a:moveTo>
                  <a:pt x="38101" y="0"/>
                </a:moveTo>
                <a:lnTo>
                  <a:pt x="1" y="76200"/>
                </a:lnTo>
                <a:lnTo>
                  <a:pt x="33338" y="76200"/>
                </a:lnTo>
                <a:lnTo>
                  <a:pt x="33338" y="63501"/>
                </a:lnTo>
                <a:lnTo>
                  <a:pt x="69851" y="63501"/>
                </a:lnTo>
                <a:lnTo>
                  <a:pt x="38101" y="0"/>
                </a:lnTo>
                <a:close/>
              </a:path>
              <a:path w="76200" h="1126489">
                <a:moveTo>
                  <a:pt x="69851" y="63501"/>
                </a:moveTo>
                <a:lnTo>
                  <a:pt x="42863" y="63501"/>
                </a:lnTo>
                <a:lnTo>
                  <a:pt x="42863" y="76200"/>
                </a:lnTo>
                <a:lnTo>
                  <a:pt x="76201" y="76200"/>
                </a:lnTo>
                <a:lnTo>
                  <a:pt x="69851" y="63501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171950" y="3193795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Y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72548" y="40259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X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523931" y="3867368"/>
            <a:ext cx="1463040" cy="76200"/>
          </a:xfrm>
          <a:custGeom>
            <a:avLst/>
            <a:gdLst/>
            <a:ahLst/>
            <a:cxnLst/>
            <a:rect l="l" t="t" r="r" b="b"/>
            <a:pathLst>
              <a:path w="146304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498" y="42862"/>
                </a:lnTo>
                <a:lnTo>
                  <a:pt x="63498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1463040" h="76200">
                <a:moveTo>
                  <a:pt x="1386840" y="0"/>
                </a:moveTo>
                <a:lnTo>
                  <a:pt x="1386840" y="76200"/>
                </a:lnTo>
                <a:lnTo>
                  <a:pt x="1453515" y="42862"/>
                </a:lnTo>
                <a:lnTo>
                  <a:pt x="1399541" y="42862"/>
                </a:lnTo>
                <a:lnTo>
                  <a:pt x="1399541" y="33337"/>
                </a:lnTo>
                <a:lnTo>
                  <a:pt x="1453515" y="33337"/>
                </a:lnTo>
                <a:lnTo>
                  <a:pt x="1386840" y="0"/>
                </a:lnTo>
                <a:close/>
              </a:path>
              <a:path w="1463040" h="76200">
                <a:moveTo>
                  <a:pt x="76200" y="33337"/>
                </a:moveTo>
                <a:lnTo>
                  <a:pt x="63498" y="33337"/>
                </a:lnTo>
                <a:lnTo>
                  <a:pt x="63498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1463040" h="76200">
                <a:moveTo>
                  <a:pt x="1386840" y="33337"/>
                </a:moveTo>
                <a:lnTo>
                  <a:pt x="76200" y="33337"/>
                </a:lnTo>
                <a:lnTo>
                  <a:pt x="76200" y="42862"/>
                </a:lnTo>
                <a:lnTo>
                  <a:pt x="1386840" y="42862"/>
                </a:lnTo>
                <a:lnTo>
                  <a:pt x="1386840" y="33337"/>
                </a:lnTo>
                <a:close/>
              </a:path>
              <a:path w="1463040" h="76200">
                <a:moveTo>
                  <a:pt x="1453515" y="33337"/>
                </a:moveTo>
                <a:lnTo>
                  <a:pt x="1399541" y="33337"/>
                </a:lnTo>
                <a:lnTo>
                  <a:pt x="1399541" y="42862"/>
                </a:lnTo>
                <a:lnTo>
                  <a:pt x="1453515" y="42862"/>
                </a:lnTo>
                <a:lnTo>
                  <a:pt x="1463040" y="38100"/>
                </a:lnTo>
                <a:lnTo>
                  <a:pt x="1453515" y="33337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00059" y="2617843"/>
            <a:ext cx="76200" cy="1198245"/>
          </a:xfrm>
          <a:custGeom>
            <a:avLst/>
            <a:gdLst/>
            <a:ahLst/>
            <a:cxnLst/>
            <a:rect l="l" t="t" r="r" b="b"/>
            <a:pathLst>
              <a:path w="76200" h="1198245">
                <a:moveTo>
                  <a:pt x="33337" y="1121987"/>
                </a:moveTo>
                <a:lnTo>
                  <a:pt x="0" y="1121987"/>
                </a:lnTo>
                <a:lnTo>
                  <a:pt x="38100" y="1198187"/>
                </a:lnTo>
                <a:lnTo>
                  <a:pt x="69850" y="1134686"/>
                </a:lnTo>
                <a:lnTo>
                  <a:pt x="33337" y="1134686"/>
                </a:lnTo>
                <a:lnTo>
                  <a:pt x="33337" y="1121987"/>
                </a:lnTo>
                <a:close/>
              </a:path>
              <a:path w="76200" h="1198245">
                <a:moveTo>
                  <a:pt x="42863" y="63501"/>
                </a:moveTo>
                <a:lnTo>
                  <a:pt x="33338" y="63501"/>
                </a:lnTo>
                <a:lnTo>
                  <a:pt x="33337" y="1134686"/>
                </a:lnTo>
                <a:lnTo>
                  <a:pt x="42862" y="1134686"/>
                </a:lnTo>
                <a:lnTo>
                  <a:pt x="42863" y="63501"/>
                </a:lnTo>
                <a:close/>
              </a:path>
              <a:path w="76200" h="1198245">
                <a:moveTo>
                  <a:pt x="76200" y="1121987"/>
                </a:moveTo>
                <a:lnTo>
                  <a:pt x="42862" y="1121987"/>
                </a:lnTo>
                <a:lnTo>
                  <a:pt x="42862" y="1134686"/>
                </a:lnTo>
                <a:lnTo>
                  <a:pt x="69850" y="1134686"/>
                </a:lnTo>
                <a:lnTo>
                  <a:pt x="76200" y="1121987"/>
                </a:lnTo>
                <a:close/>
              </a:path>
              <a:path w="76200" h="1198245">
                <a:moveTo>
                  <a:pt x="38101" y="0"/>
                </a:moveTo>
                <a:lnTo>
                  <a:pt x="1" y="76200"/>
                </a:lnTo>
                <a:lnTo>
                  <a:pt x="33338" y="76200"/>
                </a:lnTo>
                <a:lnTo>
                  <a:pt x="33338" y="63501"/>
                </a:lnTo>
                <a:lnTo>
                  <a:pt x="69851" y="63501"/>
                </a:lnTo>
                <a:lnTo>
                  <a:pt x="38101" y="0"/>
                </a:lnTo>
                <a:close/>
              </a:path>
              <a:path w="76200" h="1198245">
                <a:moveTo>
                  <a:pt x="69851" y="63501"/>
                </a:moveTo>
                <a:lnTo>
                  <a:pt x="42863" y="63501"/>
                </a:lnTo>
                <a:lnTo>
                  <a:pt x="42863" y="76200"/>
                </a:lnTo>
                <a:lnTo>
                  <a:pt x="76201" y="76200"/>
                </a:lnTo>
                <a:lnTo>
                  <a:pt x="69851" y="63501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737684" y="3922267"/>
            <a:ext cx="1152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X’ 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= X –</a:t>
            </a:r>
            <a:r>
              <a:rPr sz="1200" spc="-14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ceil(S/2)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8181685" y="2642107"/>
            <a:ext cx="202565" cy="1167765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Y’ = Y –</a:t>
            </a:r>
            <a:r>
              <a:rPr sz="1200" spc="-19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ceil(R/2)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CNN </a:t>
            </a:r>
            <a:r>
              <a:rPr spc="-25" dirty="0"/>
              <a:t>PROBLEM FORMULATION </a:t>
            </a:r>
            <a:r>
              <a:rPr dirty="0"/>
              <a:t>– </a:t>
            </a:r>
            <a:r>
              <a:rPr spc="-25" dirty="0"/>
              <a:t>INPUT</a:t>
            </a:r>
            <a:r>
              <a:rPr spc="-170" dirty="0"/>
              <a:t> </a:t>
            </a:r>
            <a:r>
              <a:rPr spc="-30" dirty="0"/>
              <a:t>CHANNELS</a:t>
            </a:r>
          </a:p>
        </p:txBody>
      </p:sp>
      <p:sp>
        <p:nvSpPr>
          <p:cNvPr id="3" name="object 3"/>
          <p:cNvSpPr/>
          <p:nvPr/>
        </p:nvSpPr>
        <p:spPr>
          <a:xfrm>
            <a:off x="2712720" y="1862327"/>
            <a:ext cx="1283208" cy="859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9628" y="1887180"/>
            <a:ext cx="1188720" cy="768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9628" y="1887180"/>
            <a:ext cx="1188720" cy="768985"/>
          </a:xfrm>
          <a:custGeom>
            <a:avLst/>
            <a:gdLst/>
            <a:ahLst/>
            <a:cxnLst/>
            <a:rect l="l" t="t" r="r" b="b"/>
            <a:pathLst>
              <a:path w="1188720" h="768985">
                <a:moveTo>
                  <a:pt x="0" y="0"/>
                </a:moveTo>
                <a:lnTo>
                  <a:pt x="1188720" y="0"/>
                </a:lnTo>
                <a:lnTo>
                  <a:pt x="1188720" y="768577"/>
                </a:lnTo>
                <a:lnTo>
                  <a:pt x="0" y="7685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1279" y="1965960"/>
            <a:ext cx="1283208" cy="859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8211" y="1991133"/>
            <a:ext cx="1188720" cy="768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8211" y="1991133"/>
            <a:ext cx="1188720" cy="768985"/>
          </a:xfrm>
          <a:custGeom>
            <a:avLst/>
            <a:gdLst/>
            <a:ahLst/>
            <a:cxnLst/>
            <a:rect l="l" t="t" r="r" b="b"/>
            <a:pathLst>
              <a:path w="1188720" h="768985">
                <a:moveTo>
                  <a:pt x="0" y="0"/>
                </a:moveTo>
                <a:lnTo>
                  <a:pt x="1188720" y="0"/>
                </a:lnTo>
                <a:lnTo>
                  <a:pt x="1188720" y="768577"/>
                </a:lnTo>
                <a:lnTo>
                  <a:pt x="0" y="7685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2063495"/>
            <a:ext cx="1283208" cy="862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76748" y="2090202"/>
            <a:ext cx="1188720" cy="768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76748" y="2090202"/>
            <a:ext cx="1188720" cy="768985"/>
          </a:xfrm>
          <a:custGeom>
            <a:avLst/>
            <a:gdLst/>
            <a:ahLst/>
            <a:cxnLst/>
            <a:rect l="l" t="t" r="r" b="b"/>
            <a:pathLst>
              <a:path w="1188720" h="768985">
                <a:moveTo>
                  <a:pt x="0" y="0"/>
                </a:moveTo>
                <a:lnTo>
                  <a:pt x="1188720" y="0"/>
                </a:lnTo>
                <a:lnTo>
                  <a:pt x="1188720" y="768577"/>
                </a:lnTo>
                <a:lnTo>
                  <a:pt x="0" y="7685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8400" y="2167127"/>
            <a:ext cx="1283208" cy="862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5331" y="2194157"/>
            <a:ext cx="1188720" cy="7685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5331" y="2194157"/>
            <a:ext cx="1188720" cy="768985"/>
          </a:xfrm>
          <a:custGeom>
            <a:avLst/>
            <a:gdLst/>
            <a:ahLst/>
            <a:cxnLst/>
            <a:rect l="l" t="t" r="r" b="b"/>
            <a:pathLst>
              <a:path w="1188720" h="768985">
                <a:moveTo>
                  <a:pt x="0" y="0"/>
                </a:moveTo>
                <a:lnTo>
                  <a:pt x="1188720" y="0"/>
                </a:lnTo>
                <a:lnTo>
                  <a:pt x="1188720" y="768577"/>
                </a:lnTo>
                <a:lnTo>
                  <a:pt x="0" y="7685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8200" y="2414016"/>
            <a:ext cx="1557527" cy="12710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95131" y="2439968"/>
            <a:ext cx="1463040" cy="11779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95131" y="2439968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39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56759" y="2508504"/>
            <a:ext cx="1557527" cy="12710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03691" y="2533958"/>
            <a:ext cx="1463040" cy="11779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03691" y="2533958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39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65320" y="2599944"/>
            <a:ext cx="1557527" cy="12679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12251" y="2624720"/>
            <a:ext cx="1463040" cy="11779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12251" y="2624720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39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73879" y="2700527"/>
            <a:ext cx="1557527" cy="12710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20811" y="2727707"/>
            <a:ext cx="1463040" cy="11779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20811" y="2727707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39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77000" y="2590800"/>
            <a:ext cx="1557527" cy="12710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23932" y="2617843"/>
            <a:ext cx="1463040" cy="11779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23931" y="2617843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40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78641" y="1803636"/>
            <a:ext cx="350520" cy="375285"/>
          </a:xfrm>
          <a:custGeom>
            <a:avLst/>
            <a:gdLst/>
            <a:ahLst/>
            <a:cxnLst/>
            <a:rect l="l" t="t" r="r" b="b"/>
            <a:pathLst>
              <a:path w="350519" h="375285">
                <a:moveTo>
                  <a:pt x="24197" y="293309"/>
                </a:moveTo>
                <a:lnTo>
                  <a:pt x="0" y="374994"/>
                </a:lnTo>
                <a:lnTo>
                  <a:pt x="79866" y="345342"/>
                </a:lnTo>
                <a:lnTo>
                  <a:pt x="65437" y="331856"/>
                </a:lnTo>
                <a:lnTo>
                  <a:pt x="46838" y="331856"/>
                </a:lnTo>
                <a:lnTo>
                  <a:pt x="39880" y="325351"/>
                </a:lnTo>
                <a:lnTo>
                  <a:pt x="48552" y="316073"/>
                </a:lnTo>
                <a:lnTo>
                  <a:pt x="24197" y="293309"/>
                </a:lnTo>
                <a:close/>
              </a:path>
              <a:path w="350519" h="375285">
                <a:moveTo>
                  <a:pt x="48552" y="316073"/>
                </a:moveTo>
                <a:lnTo>
                  <a:pt x="39880" y="325351"/>
                </a:lnTo>
                <a:lnTo>
                  <a:pt x="46838" y="331856"/>
                </a:lnTo>
                <a:lnTo>
                  <a:pt x="55511" y="322577"/>
                </a:lnTo>
                <a:lnTo>
                  <a:pt x="48552" y="316073"/>
                </a:lnTo>
                <a:close/>
              </a:path>
              <a:path w="350519" h="375285">
                <a:moveTo>
                  <a:pt x="55511" y="322577"/>
                </a:moveTo>
                <a:lnTo>
                  <a:pt x="46838" y="331856"/>
                </a:lnTo>
                <a:lnTo>
                  <a:pt x="65437" y="331856"/>
                </a:lnTo>
                <a:lnTo>
                  <a:pt x="55511" y="322577"/>
                </a:lnTo>
                <a:close/>
              </a:path>
              <a:path w="350519" h="375285">
                <a:moveTo>
                  <a:pt x="294984" y="52416"/>
                </a:moveTo>
                <a:lnTo>
                  <a:pt x="48552" y="316073"/>
                </a:lnTo>
                <a:lnTo>
                  <a:pt x="55511" y="322577"/>
                </a:lnTo>
                <a:lnTo>
                  <a:pt x="301943" y="58921"/>
                </a:lnTo>
                <a:lnTo>
                  <a:pt x="294984" y="52416"/>
                </a:lnTo>
                <a:close/>
              </a:path>
              <a:path w="350519" h="375285">
                <a:moveTo>
                  <a:pt x="337717" y="43138"/>
                </a:moveTo>
                <a:lnTo>
                  <a:pt x="303656" y="43138"/>
                </a:lnTo>
                <a:lnTo>
                  <a:pt x="310615" y="49643"/>
                </a:lnTo>
                <a:lnTo>
                  <a:pt x="301943" y="58921"/>
                </a:lnTo>
                <a:lnTo>
                  <a:pt x="326298" y="81685"/>
                </a:lnTo>
                <a:lnTo>
                  <a:pt x="337717" y="43138"/>
                </a:lnTo>
                <a:close/>
              </a:path>
              <a:path w="350519" h="375285">
                <a:moveTo>
                  <a:pt x="303656" y="43138"/>
                </a:moveTo>
                <a:lnTo>
                  <a:pt x="294984" y="52416"/>
                </a:lnTo>
                <a:lnTo>
                  <a:pt x="301943" y="58921"/>
                </a:lnTo>
                <a:lnTo>
                  <a:pt x="310615" y="49643"/>
                </a:lnTo>
                <a:lnTo>
                  <a:pt x="303656" y="43138"/>
                </a:lnTo>
                <a:close/>
              </a:path>
              <a:path w="350519" h="375285">
                <a:moveTo>
                  <a:pt x="350497" y="0"/>
                </a:moveTo>
                <a:lnTo>
                  <a:pt x="270629" y="29653"/>
                </a:lnTo>
                <a:lnTo>
                  <a:pt x="294984" y="52416"/>
                </a:lnTo>
                <a:lnTo>
                  <a:pt x="303656" y="43138"/>
                </a:lnTo>
                <a:lnTo>
                  <a:pt x="337717" y="43138"/>
                </a:lnTo>
                <a:lnTo>
                  <a:pt x="350497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99045" y="3642146"/>
            <a:ext cx="350520" cy="375285"/>
          </a:xfrm>
          <a:custGeom>
            <a:avLst/>
            <a:gdLst/>
            <a:ahLst/>
            <a:cxnLst/>
            <a:rect l="l" t="t" r="r" b="b"/>
            <a:pathLst>
              <a:path w="350520" h="375285">
                <a:moveTo>
                  <a:pt x="24197" y="293310"/>
                </a:moveTo>
                <a:lnTo>
                  <a:pt x="0" y="374995"/>
                </a:lnTo>
                <a:lnTo>
                  <a:pt x="79866" y="345342"/>
                </a:lnTo>
                <a:lnTo>
                  <a:pt x="65437" y="331856"/>
                </a:lnTo>
                <a:lnTo>
                  <a:pt x="46840" y="331856"/>
                </a:lnTo>
                <a:lnTo>
                  <a:pt x="39880" y="325352"/>
                </a:lnTo>
                <a:lnTo>
                  <a:pt x="48552" y="316074"/>
                </a:lnTo>
                <a:lnTo>
                  <a:pt x="24197" y="293310"/>
                </a:lnTo>
                <a:close/>
              </a:path>
              <a:path w="350520" h="375285">
                <a:moveTo>
                  <a:pt x="48552" y="316074"/>
                </a:moveTo>
                <a:lnTo>
                  <a:pt x="39880" y="325352"/>
                </a:lnTo>
                <a:lnTo>
                  <a:pt x="46840" y="331856"/>
                </a:lnTo>
                <a:lnTo>
                  <a:pt x="55511" y="322578"/>
                </a:lnTo>
                <a:lnTo>
                  <a:pt x="48552" y="316074"/>
                </a:lnTo>
                <a:close/>
              </a:path>
              <a:path w="350520" h="375285">
                <a:moveTo>
                  <a:pt x="55511" y="322578"/>
                </a:moveTo>
                <a:lnTo>
                  <a:pt x="46840" y="331856"/>
                </a:lnTo>
                <a:lnTo>
                  <a:pt x="65437" y="331856"/>
                </a:lnTo>
                <a:lnTo>
                  <a:pt x="55511" y="322578"/>
                </a:lnTo>
                <a:close/>
              </a:path>
              <a:path w="350520" h="375285">
                <a:moveTo>
                  <a:pt x="294985" y="52417"/>
                </a:moveTo>
                <a:lnTo>
                  <a:pt x="48552" y="316074"/>
                </a:lnTo>
                <a:lnTo>
                  <a:pt x="55511" y="322578"/>
                </a:lnTo>
                <a:lnTo>
                  <a:pt x="301944" y="58921"/>
                </a:lnTo>
                <a:lnTo>
                  <a:pt x="294985" y="52417"/>
                </a:lnTo>
                <a:close/>
              </a:path>
              <a:path w="350520" h="375285">
                <a:moveTo>
                  <a:pt x="337718" y="43139"/>
                </a:moveTo>
                <a:lnTo>
                  <a:pt x="303656" y="43139"/>
                </a:lnTo>
                <a:lnTo>
                  <a:pt x="310616" y="49643"/>
                </a:lnTo>
                <a:lnTo>
                  <a:pt x="301944" y="58921"/>
                </a:lnTo>
                <a:lnTo>
                  <a:pt x="326299" y="81685"/>
                </a:lnTo>
                <a:lnTo>
                  <a:pt x="337718" y="43139"/>
                </a:lnTo>
                <a:close/>
              </a:path>
              <a:path w="350520" h="375285">
                <a:moveTo>
                  <a:pt x="303656" y="43139"/>
                </a:moveTo>
                <a:lnTo>
                  <a:pt x="294985" y="52417"/>
                </a:lnTo>
                <a:lnTo>
                  <a:pt x="301944" y="58921"/>
                </a:lnTo>
                <a:lnTo>
                  <a:pt x="310616" y="49643"/>
                </a:lnTo>
                <a:lnTo>
                  <a:pt x="303656" y="43139"/>
                </a:lnTo>
                <a:close/>
              </a:path>
              <a:path w="350520" h="375285">
                <a:moveTo>
                  <a:pt x="350497" y="0"/>
                </a:moveTo>
                <a:lnTo>
                  <a:pt x="270629" y="29653"/>
                </a:lnTo>
                <a:lnTo>
                  <a:pt x="294985" y="52417"/>
                </a:lnTo>
                <a:lnTo>
                  <a:pt x="303656" y="43139"/>
                </a:lnTo>
                <a:lnTo>
                  <a:pt x="337718" y="43139"/>
                </a:lnTo>
                <a:lnTo>
                  <a:pt x="350497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094449" y="3785107"/>
            <a:ext cx="1168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27387" y="1627123"/>
            <a:ext cx="1141095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805">
              <a:lnSpc>
                <a:spcPts val="1270"/>
              </a:lnSpc>
              <a:spcBef>
                <a:spcPts val="100"/>
              </a:spcBef>
            </a:pPr>
            <a:r>
              <a:rPr sz="1200" spc="-55" dirty="0">
                <a:solidFill>
                  <a:srgbClr val="505050"/>
                </a:solidFill>
                <a:latin typeface="Trebuchet MS"/>
                <a:cs typeface="Trebuchet MS"/>
              </a:rPr>
              <a:t>W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eig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h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270"/>
              </a:lnSpc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5342" y="2160523"/>
            <a:ext cx="440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Inputs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25651" y="2355596"/>
            <a:ext cx="859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505050"/>
                </a:solidFill>
                <a:latin typeface="Trebuchet MS"/>
                <a:cs typeface="Trebuchet MS"/>
              </a:rPr>
              <a:t>Partial</a:t>
            </a:r>
            <a:r>
              <a:rPr sz="1200" spc="-6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Sums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01761" y="3033721"/>
            <a:ext cx="1172845" cy="76200"/>
          </a:xfrm>
          <a:custGeom>
            <a:avLst/>
            <a:gdLst/>
            <a:ahLst/>
            <a:cxnLst/>
            <a:rect l="l" t="t" r="r" b="b"/>
            <a:pathLst>
              <a:path w="117284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501" y="42862"/>
                </a:lnTo>
                <a:lnTo>
                  <a:pt x="63501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1172845" h="76200">
                <a:moveTo>
                  <a:pt x="1096091" y="0"/>
                </a:moveTo>
                <a:lnTo>
                  <a:pt x="1096091" y="76200"/>
                </a:lnTo>
                <a:lnTo>
                  <a:pt x="1162766" y="42862"/>
                </a:lnTo>
                <a:lnTo>
                  <a:pt x="1108791" y="42862"/>
                </a:lnTo>
                <a:lnTo>
                  <a:pt x="1108791" y="33337"/>
                </a:lnTo>
                <a:lnTo>
                  <a:pt x="1162766" y="33337"/>
                </a:lnTo>
                <a:lnTo>
                  <a:pt x="1096091" y="0"/>
                </a:lnTo>
                <a:close/>
              </a:path>
              <a:path w="1172845" h="76200">
                <a:moveTo>
                  <a:pt x="76200" y="33337"/>
                </a:moveTo>
                <a:lnTo>
                  <a:pt x="63501" y="33337"/>
                </a:lnTo>
                <a:lnTo>
                  <a:pt x="63501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1172845" h="76200">
                <a:moveTo>
                  <a:pt x="1096091" y="33337"/>
                </a:moveTo>
                <a:lnTo>
                  <a:pt x="76200" y="33337"/>
                </a:lnTo>
                <a:lnTo>
                  <a:pt x="76200" y="42862"/>
                </a:lnTo>
                <a:lnTo>
                  <a:pt x="1096091" y="42862"/>
                </a:lnTo>
                <a:lnTo>
                  <a:pt x="1096091" y="33337"/>
                </a:lnTo>
                <a:close/>
              </a:path>
              <a:path w="1172845" h="76200">
                <a:moveTo>
                  <a:pt x="1162766" y="33337"/>
                </a:moveTo>
                <a:lnTo>
                  <a:pt x="1108791" y="33337"/>
                </a:lnTo>
                <a:lnTo>
                  <a:pt x="1108791" y="42862"/>
                </a:lnTo>
                <a:lnTo>
                  <a:pt x="1162766" y="42862"/>
                </a:lnTo>
                <a:lnTo>
                  <a:pt x="1172291" y="38100"/>
                </a:lnTo>
                <a:lnTo>
                  <a:pt x="1162766" y="33337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49259" y="2202605"/>
            <a:ext cx="76835" cy="768985"/>
          </a:xfrm>
          <a:custGeom>
            <a:avLst/>
            <a:gdLst/>
            <a:ahLst/>
            <a:cxnLst/>
            <a:rect l="l" t="t" r="r" b="b"/>
            <a:pathLst>
              <a:path w="76835" h="768985">
                <a:moveTo>
                  <a:pt x="0" y="692374"/>
                </a:moveTo>
                <a:lnTo>
                  <a:pt x="38096" y="768576"/>
                </a:lnTo>
                <a:lnTo>
                  <a:pt x="69849" y="705077"/>
                </a:lnTo>
                <a:lnTo>
                  <a:pt x="33336" y="705076"/>
                </a:lnTo>
                <a:lnTo>
                  <a:pt x="33336" y="692376"/>
                </a:lnTo>
                <a:lnTo>
                  <a:pt x="0" y="692374"/>
                </a:lnTo>
                <a:close/>
              </a:path>
              <a:path w="76835" h="768985">
                <a:moveTo>
                  <a:pt x="33336" y="692376"/>
                </a:moveTo>
                <a:lnTo>
                  <a:pt x="33336" y="705076"/>
                </a:lnTo>
                <a:lnTo>
                  <a:pt x="42861" y="705077"/>
                </a:lnTo>
                <a:lnTo>
                  <a:pt x="42861" y="692376"/>
                </a:lnTo>
                <a:lnTo>
                  <a:pt x="33336" y="692376"/>
                </a:lnTo>
                <a:close/>
              </a:path>
              <a:path w="76835" h="768985">
                <a:moveTo>
                  <a:pt x="42861" y="692376"/>
                </a:moveTo>
                <a:lnTo>
                  <a:pt x="42861" y="705077"/>
                </a:lnTo>
                <a:lnTo>
                  <a:pt x="69850" y="705076"/>
                </a:lnTo>
                <a:lnTo>
                  <a:pt x="76200" y="692378"/>
                </a:lnTo>
                <a:lnTo>
                  <a:pt x="42861" y="692376"/>
                </a:lnTo>
                <a:close/>
              </a:path>
              <a:path w="76835" h="768985">
                <a:moveTo>
                  <a:pt x="33364" y="76200"/>
                </a:moveTo>
                <a:lnTo>
                  <a:pt x="33336" y="692376"/>
                </a:lnTo>
                <a:lnTo>
                  <a:pt x="42861" y="692376"/>
                </a:lnTo>
                <a:lnTo>
                  <a:pt x="42889" y="76200"/>
                </a:lnTo>
                <a:lnTo>
                  <a:pt x="33364" y="76200"/>
                </a:lnTo>
                <a:close/>
              </a:path>
              <a:path w="76835" h="768985">
                <a:moveTo>
                  <a:pt x="69877" y="63500"/>
                </a:moveTo>
                <a:lnTo>
                  <a:pt x="42890" y="63500"/>
                </a:lnTo>
                <a:lnTo>
                  <a:pt x="42889" y="76200"/>
                </a:lnTo>
                <a:lnTo>
                  <a:pt x="76227" y="76202"/>
                </a:lnTo>
                <a:lnTo>
                  <a:pt x="69877" y="63500"/>
                </a:lnTo>
                <a:close/>
              </a:path>
              <a:path w="76835" h="768985">
                <a:moveTo>
                  <a:pt x="42890" y="63500"/>
                </a:moveTo>
                <a:lnTo>
                  <a:pt x="33365" y="63500"/>
                </a:lnTo>
                <a:lnTo>
                  <a:pt x="33364" y="76200"/>
                </a:lnTo>
                <a:lnTo>
                  <a:pt x="42889" y="76200"/>
                </a:lnTo>
                <a:lnTo>
                  <a:pt x="42890" y="63500"/>
                </a:lnTo>
                <a:close/>
              </a:path>
              <a:path w="76835" h="768985">
                <a:moveTo>
                  <a:pt x="38130" y="0"/>
                </a:moveTo>
                <a:lnTo>
                  <a:pt x="27" y="76198"/>
                </a:lnTo>
                <a:lnTo>
                  <a:pt x="33364" y="76200"/>
                </a:lnTo>
                <a:lnTo>
                  <a:pt x="33365" y="63500"/>
                </a:lnTo>
                <a:lnTo>
                  <a:pt x="69877" y="63500"/>
                </a:lnTo>
                <a:lnTo>
                  <a:pt x="38130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245280" y="2434844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38693" y="3087116"/>
            <a:ext cx="99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158171" y="2981238"/>
            <a:ext cx="365760" cy="180340"/>
          </a:xfrm>
          <a:custGeom>
            <a:avLst/>
            <a:gdLst/>
            <a:ahLst/>
            <a:cxnLst/>
            <a:rect l="l" t="t" r="r" b="b"/>
            <a:pathLst>
              <a:path w="365759" h="180339">
                <a:moveTo>
                  <a:pt x="0" y="0"/>
                </a:moveTo>
                <a:lnTo>
                  <a:pt x="365760" y="180129"/>
                </a:lnTo>
              </a:path>
            </a:pathLst>
          </a:custGeom>
          <a:ln w="9525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83851" y="3165991"/>
            <a:ext cx="640080" cy="103505"/>
          </a:xfrm>
          <a:custGeom>
            <a:avLst/>
            <a:gdLst/>
            <a:ahLst/>
            <a:cxnLst/>
            <a:rect l="l" t="t" r="r" b="b"/>
            <a:pathLst>
              <a:path w="640079" h="103504">
                <a:moveTo>
                  <a:pt x="0" y="102989"/>
                </a:moveTo>
                <a:lnTo>
                  <a:pt x="640080" y="0"/>
                </a:lnTo>
              </a:path>
            </a:pathLst>
          </a:custGeom>
          <a:ln w="9525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83851" y="2981238"/>
            <a:ext cx="274320" cy="281940"/>
          </a:xfrm>
          <a:custGeom>
            <a:avLst/>
            <a:gdLst/>
            <a:ahLst/>
            <a:cxnLst/>
            <a:rect l="l" t="t" r="r" b="b"/>
            <a:pathLst>
              <a:path w="274320" h="281939">
                <a:moveTo>
                  <a:pt x="0" y="281488"/>
                </a:moveTo>
                <a:lnTo>
                  <a:pt x="274320" y="0"/>
                </a:lnTo>
              </a:path>
            </a:pathLst>
          </a:custGeom>
          <a:ln w="9525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74051" y="2194157"/>
            <a:ext cx="746760" cy="534035"/>
          </a:xfrm>
          <a:custGeom>
            <a:avLst/>
            <a:gdLst/>
            <a:ahLst/>
            <a:cxnLst/>
            <a:rect l="l" t="t" r="r" b="b"/>
            <a:pathLst>
              <a:path w="746760" h="534035">
                <a:moveTo>
                  <a:pt x="0" y="0"/>
                </a:moveTo>
                <a:lnTo>
                  <a:pt x="746760" y="533551"/>
                </a:lnTo>
              </a:path>
            </a:pathLst>
          </a:custGeom>
          <a:ln w="9525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65470" y="2090202"/>
            <a:ext cx="747395" cy="534670"/>
          </a:xfrm>
          <a:custGeom>
            <a:avLst/>
            <a:gdLst/>
            <a:ahLst/>
            <a:cxnLst/>
            <a:rect l="l" t="t" r="r" b="b"/>
            <a:pathLst>
              <a:path w="747395" h="534669">
                <a:moveTo>
                  <a:pt x="0" y="0"/>
                </a:moveTo>
                <a:lnTo>
                  <a:pt x="746783" y="534517"/>
                </a:lnTo>
              </a:path>
            </a:pathLst>
          </a:custGeom>
          <a:ln w="9525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56931" y="1991133"/>
            <a:ext cx="746760" cy="553720"/>
          </a:xfrm>
          <a:custGeom>
            <a:avLst/>
            <a:gdLst/>
            <a:ahLst/>
            <a:cxnLst/>
            <a:rect l="l" t="t" r="r" b="b"/>
            <a:pathLst>
              <a:path w="746760" h="553719">
                <a:moveTo>
                  <a:pt x="0" y="0"/>
                </a:moveTo>
                <a:lnTo>
                  <a:pt x="746760" y="553638"/>
                </a:lnTo>
              </a:path>
            </a:pathLst>
          </a:custGeom>
          <a:ln w="9525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48350" y="1885231"/>
            <a:ext cx="747395" cy="554990"/>
          </a:xfrm>
          <a:custGeom>
            <a:avLst/>
            <a:gdLst/>
            <a:ahLst/>
            <a:cxnLst/>
            <a:rect l="l" t="t" r="r" b="b"/>
            <a:pathLst>
              <a:path w="747395" h="554989">
                <a:moveTo>
                  <a:pt x="0" y="0"/>
                </a:moveTo>
                <a:lnTo>
                  <a:pt x="746783" y="554737"/>
                </a:lnTo>
              </a:path>
            </a:pathLst>
          </a:custGeom>
          <a:ln w="9525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43614" y="3971715"/>
            <a:ext cx="1440815" cy="76200"/>
          </a:xfrm>
          <a:custGeom>
            <a:avLst/>
            <a:gdLst/>
            <a:ahLst/>
            <a:cxnLst/>
            <a:rect l="l" t="t" r="r" b="b"/>
            <a:pathLst>
              <a:path w="1440814" h="76200">
                <a:moveTo>
                  <a:pt x="76200" y="1"/>
                </a:moveTo>
                <a:lnTo>
                  <a:pt x="0" y="38101"/>
                </a:lnTo>
                <a:lnTo>
                  <a:pt x="76200" y="76201"/>
                </a:lnTo>
                <a:lnTo>
                  <a:pt x="76200" y="42863"/>
                </a:lnTo>
                <a:lnTo>
                  <a:pt x="63500" y="42863"/>
                </a:lnTo>
                <a:lnTo>
                  <a:pt x="63500" y="33338"/>
                </a:lnTo>
                <a:lnTo>
                  <a:pt x="76200" y="33338"/>
                </a:lnTo>
                <a:lnTo>
                  <a:pt x="76200" y="1"/>
                </a:lnTo>
                <a:close/>
              </a:path>
              <a:path w="1440814" h="76200">
                <a:moveTo>
                  <a:pt x="1430713" y="33337"/>
                </a:moveTo>
                <a:lnTo>
                  <a:pt x="1376738" y="33337"/>
                </a:lnTo>
                <a:lnTo>
                  <a:pt x="1376738" y="42862"/>
                </a:lnTo>
                <a:lnTo>
                  <a:pt x="1364038" y="42862"/>
                </a:lnTo>
                <a:lnTo>
                  <a:pt x="1364038" y="76200"/>
                </a:lnTo>
                <a:lnTo>
                  <a:pt x="1440238" y="38100"/>
                </a:lnTo>
                <a:lnTo>
                  <a:pt x="1430713" y="33337"/>
                </a:lnTo>
                <a:close/>
              </a:path>
              <a:path w="1440814" h="76200">
                <a:moveTo>
                  <a:pt x="76200" y="33338"/>
                </a:moveTo>
                <a:lnTo>
                  <a:pt x="63500" y="33338"/>
                </a:lnTo>
                <a:lnTo>
                  <a:pt x="63500" y="42863"/>
                </a:lnTo>
                <a:lnTo>
                  <a:pt x="76200" y="42863"/>
                </a:lnTo>
                <a:lnTo>
                  <a:pt x="76200" y="33338"/>
                </a:lnTo>
                <a:close/>
              </a:path>
              <a:path w="1440814" h="76200">
                <a:moveTo>
                  <a:pt x="76200" y="42863"/>
                </a:moveTo>
                <a:lnTo>
                  <a:pt x="63500" y="42863"/>
                </a:lnTo>
                <a:lnTo>
                  <a:pt x="76200" y="42863"/>
                </a:lnTo>
                <a:close/>
              </a:path>
              <a:path w="1440814" h="76200">
                <a:moveTo>
                  <a:pt x="1364038" y="33337"/>
                </a:moveTo>
                <a:lnTo>
                  <a:pt x="76200" y="33338"/>
                </a:lnTo>
                <a:lnTo>
                  <a:pt x="76200" y="42863"/>
                </a:lnTo>
                <a:lnTo>
                  <a:pt x="1364038" y="42862"/>
                </a:lnTo>
                <a:lnTo>
                  <a:pt x="1364038" y="33337"/>
                </a:lnTo>
                <a:close/>
              </a:path>
              <a:path w="1440814" h="76200">
                <a:moveTo>
                  <a:pt x="1376738" y="33337"/>
                </a:moveTo>
                <a:lnTo>
                  <a:pt x="1364038" y="33337"/>
                </a:lnTo>
                <a:lnTo>
                  <a:pt x="1364038" y="42862"/>
                </a:lnTo>
                <a:lnTo>
                  <a:pt x="1376738" y="42862"/>
                </a:lnTo>
                <a:lnTo>
                  <a:pt x="1376738" y="33337"/>
                </a:lnTo>
                <a:close/>
              </a:path>
              <a:path w="1440814" h="76200">
                <a:moveTo>
                  <a:pt x="1364038" y="0"/>
                </a:moveTo>
                <a:lnTo>
                  <a:pt x="1364038" y="33337"/>
                </a:lnTo>
                <a:lnTo>
                  <a:pt x="1430713" y="33337"/>
                </a:lnTo>
                <a:lnTo>
                  <a:pt x="1364038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79848" y="2752389"/>
            <a:ext cx="76200" cy="1126490"/>
          </a:xfrm>
          <a:custGeom>
            <a:avLst/>
            <a:gdLst/>
            <a:ahLst/>
            <a:cxnLst/>
            <a:rect l="l" t="t" r="r" b="b"/>
            <a:pathLst>
              <a:path w="76200" h="1126489">
                <a:moveTo>
                  <a:pt x="33337" y="1049681"/>
                </a:moveTo>
                <a:lnTo>
                  <a:pt x="0" y="1049681"/>
                </a:lnTo>
                <a:lnTo>
                  <a:pt x="38100" y="1125881"/>
                </a:lnTo>
                <a:lnTo>
                  <a:pt x="69850" y="1062381"/>
                </a:lnTo>
                <a:lnTo>
                  <a:pt x="33337" y="1062381"/>
                </a:lnTo>
                <a:lnTo>
                  <a:pt x="33337" y="1049681"/>
                </a:lnTo>
                <a:close/>
              </a:path>
              <a:path w="76200" h="1126489">
                <a:moveTo>
                  <a:pt x="42863" y="63501"/>
                </a:moveTo>
                <a:lnTo>
                  <a:pt x="33338" y="63501"/>
                </a:lnTo>
                <a:lnTo>
                  <a:pt x="33337" y="1062381"/>
                </a:lnTo>
                <a:lnTo>
                  <a:pt x="42862" y="1062381"/>
                </a:lnTo>
                <a:lnTo>
                  <a:pt x="42863" y="63501"/>
                </a:lnTo>
                <a:close/>
              </a:path>
              <a:path w="76200" h="1126489">
                <a:moveTo>
                  <a:pt x="76200" y="1049681"/>
                </a:moveTo>
                <a:lnTo>
                  <a:pt x="42862" y="1049681"/>
                </a:lnTo>
                <a:lnTo>
                  <a:pt x="42862" y="1062381"/>
                </a:lnTo>
                <a:lnTo>
                  <a:pt x="69850" y="1062381"/>
                </a:lnTo>
                <a:lnTo>
                  <a:pt x="76200" y="1049681"/>
                </a:lnTo>
                <a:close/>
              </a:path>
              <a:path w="76200" h="1126489">
                <a:moveTo>
                  <a:pt x="38101" y="0"/>
                </a:moveTo>
                <a:lnTo>
                  <a:pt x="1" y="76200"/>
                </a:lnTo>
                <a:lnTo>
                  <a:pt x="33338" y="76200"/>
                </a:lnTo>
                <a:lnTo>
                  <a:pt x="33338" y="63501"/>
                </a:lnTo>
                <a:lnTo>
                  <a:pt x="69851" y="63501"/>
                </a:lnTo>
                <a:lnTo>
                  <a:pt x="38101" y="0"/>
                </a:lnTo>
                <a:close/>
              </a:path>
              <a:path w="76200" h="1126489">
                <a:moveTo>
                  <a:pt x="69851" y="63501"/>
                </a:moveTo>
                <a:lnTo>
                  <a:pt x="42863" y="63501"/>
                </a:lnTo>
                <a:lnTo>
                  <a:pt x="42863" y="76200"/>
                </a:lnTo>
                <a:lnTo>
                  <a:pt x="76201" y="76200"/>
                </a:lnTo>
                <a:lnTo>
                  <a:pt x="69851" y="63501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171950" y="3193795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Y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72548" y="40259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X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523931" y="3867368"/>
            <a:ext cx="1463040" cy="76200"/>
          </a:xfrm>
          <a:custGeom>
            <a:avLst/>
            <a:gdLst/>
            <a:ahLst/>
            <a:cxnLst/>
            <a:rect l="l" t="t" r="r" b="b"/>
            <a:pathLst>
              <a:path w="146304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498" y="42862"/>
                </a:lnTo>
                <a:lnTo>
                  <a:pt x="63498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1463040" h="76200">
                <a:moveTo>
                  <a:pt x="1386840" y="0"/>
                </a:moveTo>
                <a:lnTo>
                  <a:pt x="1386840" y="76200"/>
                </a:lnTo>
                <a:lnTo>
                  <a:pt x="1453515" y="42862"/>
                </a:lnTo>
                <a:lnTo>
                  <a:pt x="1399541" y="42862"/>
                </a:lnTo>
                <a:lnTo>
                  <a:pt x="1399541" y="33337"/>
                </a:lnTo>
                <a:lnTo>
                  <a:pt x="1453515" y="33337"/>
                </a:lnTo>
                <a:lnTo>
                  <a:pt x="1386840" y="0"/>
                </a:lnTo>
                <a:close/>
              </a:path>
              <a:path w="1463040" h="76200">
                <a:moveTo>
                  <a:pt x="76200" y="33337"/>
                </a:moveTo>
                <a:lnTo>
                  <a:pt x="63498" y="33337"/>
                </a:lnTo>
                <a:lnTo>
                  <a:pt x="63498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1463040" h="76200">
                <a:moveTo>
                  <a:pt x="1386840" y="33337"/>
                </a:moveTo>
                <a:lnTo>
                  <a:pt x="76200" y="33337"/>
                </a:lnTo>
                <a:lnTo>
                  <a:pt x="76200" y="42862"/>
                </a:lnTo>
                <a:lnTo>
                  <a:pt x="1386840" y="42862"/>
                </a:lnTo>
                <a:lnTo>
                  <a:pt x="1386840" y="33337"/>
                </a:lnTo>
                <a:close/>
              </a:path>
              <a:path w="1463040" h="76200">
                <a:moveTo>
                  <a:pt x="1453515" y="33337"/>
                </a:moveTo>
                <a:lnTo>
                  <a:pt x="1399541" y="33337"/>
                </a:lnTo>
                <a:lnTo>
                  <a:pt x="1399541" y="42862"/>
                </a:lnTo>
                <a:lnTo>
                  <a:pt x="1453515" y="42862"/>
                </a:lnTo>
                <a:lnTo>
                  <a:pt x="1463040" y="38100"/>
                </a:lnTo>
                <a:lnTo>
                  <a:pt x="1453515" y="33337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00059" y="2617843"/>
            <a:ext cx="76200" cy="1198245"/>
          </a:xfrm>
          <a:custGeom>
            <a:avLst/>
            <a:gdLst/>
            <a:ahLst/>
            <a:cxnLst/>
            <a:rect l="l" t="t" r="r" b="b"/>
            <a:pathLst>
              <a:path w="76200" h="1198245">
                <a:moveTo>
                  <a:pt x="33337" y="1121987"/>
                </a:moveTo>
                <a:lnTo>
                  <a:pt x="0" y="1121987"/>
                </a:lnTo>
                <a:lnTo>
                  <a:pt x="38100" y="1198187"/>
                </a:lnTo>
                <a:lnTo>
                  <a:pt x="69850" y="1134686"/>
                </a:lnTo>
                <a:lnTo>
                  <a:pt x="33337" y="1134686"/>
                </a:lnTo>
                <a:lnTo>
                  <a:pt x="33337" y="1121987"/>
                </a:lnTo>
                <a:close/>
              </a:path>
              <a:path w="76200" h="1198245">
                <a:moveTo>
                  <a:pt x="42863" y="63501"/>
                </a:moveTo>
                <a:lnTo>
                  <a:pt x="33338" y="63501"/>
                </a:lnTo>
                <a:lnTo>
                  <a:pt x="33337" y="1134686"/>
                </a:lnTo>
                <a:lnTo>
                  <a:pt x="42862" y="1134686"/>
                </a:lnTo>
                <a:lnTo>
                  <a:pt x="42863" y="63501"/>
                </a:lnTo>
                <a:close/>
              </a:path>
              <a:path w="76200" h="1198245">
                <a:moveTo>
                  <a:pt x="76200" y="1121987"/>
                </a:moveTo>
                <a:lnTo>
                  <a:pt x="42862" y="1121987"/>
                </a:lnTo>
                <a:lnTo>
                  <a:pt x="42862" y="1134686"/>
                </a:lnTo>
                <a:lnTo>
                  <a:pt x="69850" y="1134686"/>
                </a:lnTo>
                <a:lnTo>
                  <a:pt x="76200" y="1121987"/>
                </a:lnTo>
                <a:close/>
              </a:path>
              <a:path w="76200" h="1198245">
                <a:moveTo>
                  <a:pt x="38101" y="0"/>
                </a:moveTo>
                <a:lnTo>
                  <a:pt x="1" y="76200"/>
                </a:lnTo>
                <a:lnTo>
                  <a:pt x="33338" y="76200"/>
                </a:lnTo>
                <a:lnTo>
                  <a:pt x="33338" y="63501"/>
                </a:lnTo>
                <a:lnTo>
                  <a:pt x="69851" y="63501"/>
                </a:lnTo>
                <a:lnTo>
                  <a:pt x="38101" y="0"/>
                </a:lnTo>
                <a:close/>
              </a:path>
              <a:path w="76200" h="1198245">
                <a:moveTo>
                  <a:pt x="69851" y="63501"/>
                </a:moveTo>
                <a:lnTo>
                  <a:pt x="42863" y="63501"/>
                </a:lnTo>
                <a:lnTo>
                  <a:pt x="42863" y="76200"/>
                </a:lnTo>
                <a:lnTo>
                  <a:pt x="76201" y="76200"/>
                </a:lnTo>
                <a:lnTo>
                  <a:pt x="69851" y="63501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737681" y="3922267"/>
            <a:ext cx="1152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X’ 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= X –</a:t>
            </a:r>
            <a:r>
              <a:rPr sz="1200" spc="-140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ceil(S/2)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54" name="object 54"/>
          <p:cNvSpPr txBox="1"/>
          <p:nvPr/>
        </p:nvSpPr>
        <p:spPr>
          <a:xfrm>
            <a:off x="8181685" y="2642107"/>
            <a:ext cx="202565" cy="1167765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Y’ = Y –</a:t>
            </a:r>
            <a:r>
              <a:rPr sz="1200" spc="-19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ceil(R/2)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718" y="668019"/>
            <a:ext cx="1014285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20" dirty="0">
                <a:latin typeface="Trebuchet MS"/>
                <a:cs typeface="Trebuchet MS"/>
              </a:rPr>
              <a:t>CNN </a:t>
            </a:r>
            <a:r>
              <a:rPr sz="3400" b="1" spc="-25" dirty="0">
                <a:latin typeface="Trebuchet MS"/>
                <a:cs typeface="Trebuchet MS"/>
              </a:rPr>
              <a:t>PROBLEM FORMULATION </a:t>
            </a:r>
            <a:r>
              <a:rPr sz="3400" b="1" dirty="0">
                <a:latin typeface="Trebuchet MS"/>
                <a:cs typeface="Trebuchet MS"/>
              </a:rPr>
              <a:t>– </a:t>
            </a:r>
            <a:r>
              <a:rPr sz="3400" b="1" spc="-30" dirty="0">
                <a:latin typeface="Trebuchet MS"/>
                <a:cs typeface="Trebuchet MS"/>
              </a:rPr>
              <a:t>OUTPUT</a:t>
            </a:r>
            <a:r>
              <a:rPr sz="3400" b="1" spc="-165" dirty="0">
                <a:latin typeface="Trebuchet MS"/>
                <a:cs typeface="Trebuchet MS"/>
              </a:rPr>
              <a:t> </a:t>
            </a:r>
            <a:r>
              <a:rPr sz="3400" b="1" spc="-30" dirty="0">
                <a:latin typeface="Trebuchet MS"/>
                <a:cs typeface="Trebuchet MS"/>
              </a:rPr>
              <a:t>CHANNELS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12720" y="1862327"/>
            <a:ext cx="1283208" cy="859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9628" y="1887180"/>
            <a:ext cx="1188720" cy="768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9628" y="1887180"/>
            <a:ext cx="1188720" cy="768985"/>
          </a:xfrm>
          <a:custGeom>
            <a:avLst/>
            <a:gdLst/>
            <a:ahLst/>
            <a:cxnLst/>
            <a:rect l="l" t="t" r="r" b="b"/>
            <a:pathLst>
              <a:path w="1188720" h="768985">
                <a:moveTo>
                  <a:pt x="0" y="0"/>
                </a:moveTo>
                <a:lnTo>
                  <a:pt x="1188720" y="0"/>
                </a:lnTo>
                <a:lnTo>
                  <a:pt x="1188720" y="768577"/>
                </a:lnTo>
                <a:lnTo>
                  <a:pt x="0" y="7685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1279" y="1965960"/>
            <a:ext cx="1283208" cy="859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8211" y="1991133"/>
            <a:ext cx="1188720" cy="768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8211" y="1991133"/>
            <a:ext cx="1188720" cy="768985"/>
          </a:xfrm>
          <a:custGeom>
            <a:avLst/>
            <a:gdLst/>
            <a:ahLst/>
            <a:cxnLst/>
            <a:rect l="l" t="t" r="r" b="b"/>
            <a:pathLst>
              <a:path w="1188720" h="768985">
                <a:moveTo>
                  <a:pt x="0" y="0"/>
                </a:moveTo>
                <a:lnTo>
                  <a:pt x="1188720" y="0"/>
                </a:lnTo>
                <a:lnTo>
                  <a:pt x="1188720" y="768577"/>
                </a:lnTo>
                <a:lnTo>
                  <a:pt x="0" y="7685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2063495"/>
            <a:ext cx="1283208" cy="862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76748" y="2090202"/>
            <a:ext cx="1188720" cy="768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76748" y="2090202"/>
            <a:ext cx="1188720" cy="768985"/>
          </a:xfrm>
          <a:custGeom>
            <a:avLst/>
            <a:gdLst/>
            <a:ahLst/>
            <a:cxnLst/>
            <a:rect l="l" t="t" r="r" b="b"/>
            <a:pathLst>
              <a:path w="1188720" h="768985">
                <a:moveTo>
                  <a:pt x="0" y="0"/>
                </a:moveTo>
                <a:lnTo>
                  <a:pt x="1188720" y="0"/>
                </a:lnTo>
                <a:lnTo>
                  <a:pt x="1188720" y="768577"/>
                </a:lnTo>
                <a:lnTo>
                  <a:pt x="0" y="7685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8400" y="2167127"/>
            <a:ext cx="1283208" cy="862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5331" y="2194157"/>
            <a:ext cx="1188720" cy="7685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5331" y="2194157"/>
            <a:ext cx="1188720" cy="768985"/>
          </a:xfrm>
          <a:custGeom>
            <a:avLst/>
            <a:gdLst/>
            <a:ahLst/>
            <a:cxnLst/>
            <a:rect l="l" t="t" r="r" b="b"/>
            <a:pathLst>
              <a:path w="1188720" h="768985">
                <a:moveTo>
                  <a:pt x="0" y="0"/>
                </a:moveTo>
                <a:lnTo>
                  <a:pt x="1188720" y="0"/>
                </a:lnTo>
                <a:lnTo>
                  <a:pt x="1188720" y="768577"/>
                </a:lnTo>
                <a:lnTo>
                  <a:pt x="0" y="7685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2720" y="3407664"/>
            <a:ext cx="1283208" cy="859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59628" y="3433480"/>
            <a:ext cx="1188720" cy="7685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59628" y="3433480"/>
            <a:ext cx="1188720" cy="768985"/>
          </a:xfrm>
          <a:custGeom>
            <a:avLst/>
            <a:gdLst/>
            <a:ahLst/>
            <a:cxnLst/>
            <a:rect l="l" t="t" r="r" b="b"/>
            <a:pathLst>
              <a:path w="1188720" h="768985">
                <a:moveTo>
                  <a:pt x="0" y="0"/>
                </a:moveTo>
                <a:lnTo>
                  <a:pt x="1188720" y="0"/>
                </a:lnTo>
                <a:lnTo>
                  <a:pt x="1188720" y="768577"/>
                </a:lnTo>
                <a:lnTo>
                  <a:pt x="0" y="7685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21279" y="3511296"/>
            <a:ext cx="1283208" cy="8595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68211" y="3537435"/>
            <a:ext cx="1188720" cy="7685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8211" y="3537435"/>
            <a:ext cx="1188720" cy="768985"/>
          </a:xfrm>
          <a:custGeom>
            <a:avLst/>
            <a:gdLst/>
            <a:ahLst/>
            <a:cxnLst/>
            <a:rect l="l" t="t" r="r" b="b"/>
            <a:pathLst>
              <a:path w="1188720" h="768985">
                <a:moveTo>
                  <a:pt x="0" y="0"/>
                </a:moveTo>
                <a:lnTo>
                  <a:pt x="1188720" y="0"/>
                </a:lnTo>
                <a:lnTo>
                  <a:pt x="1188720" y="768577"/>
                </a:lnTo>
                <a:lnTo>
                  <a:pt x="0" y="7685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29839" y="3608832"/>
            <a:ext cx="1283208" cy="8625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76748" y="3636504"/>
            <a:ext cx="1188720" cy="7685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76748" y="3636504"/>
            <a:ext cx="1188720" cy="768985"/>
          </a:xfrm>
          <a:custGeom>
            <a:avLst/>
            <a:gdLst/>
            <a:ahLst/>
            <a:cxnLst/>
            <a:rect l="l" t="t" r="r" b="b"/>
            <a:pathLst>
              <a:path w="1188720" h="768985">
                <a:moveTo>
                  <a:pt x="0" y="0"/>
                </a:moveTo>
                <a:lnTo>
                  <a:pt x="1188720" y="0"/>
                </a:lnTo>
                <a:lnTo>
                  <a:pt x="1188720" y="768577"/>
                </a:lnTo>
                <a:lnTo>
                  <a:pt x="0" y="7685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38400" y="3715511"/>
            <a:ext cx="1283208" cy="8595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85331" y="3740457"/>
            <a:ext cx="1188720" cy="7685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85331" y="3740457"/>
            <a:ext cx="1188720" cy="768985"/>
          </a:xfrm>
          <a:custGeom>
            <a:avLst/>
            <a:gdLst/>
            <a:ahLst/>
            <a:cxnLst/>
            <a:rect l="l" t="t" r="r" b="b"/>
            <a:pathLst>
              <a:path w="1188720" h="768985">
                <a:moveTo>
                  <a:pt x="0" y="0"/>
                </a:moveTo>
                <a:lnTo>
                  <a:pt x="1188720" y="0"/>
                </a:lnTo>
                <a:lnTo>
                  <a:pt x="1188720" y="768577"/>
                </a:lnTo>
                <a:lnTo>
                  <a:pt x="0" y="7685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48200" y="2414016"/>
            <a:ext cx="1557527" cy="12710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95131" y="2439968"/>
            <a:ext cx="1463040" cy="11779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95131" y="2439968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39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56759" y="2508504"/>
            <a:ext cx="1557527" cy="12710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03691" y="2533958"/>
            <a:ext cx="1463040" cy="11779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03691" y="2533958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39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65320" y="2599944"/>
            <a:ext cx="1557527" cy="126796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12251" y="2624720"/>
            <a:ext cx="1463040" cy="11779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12251" y="2624720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39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73879" y="2700527"/>
            <a:ext cx="1557527" cy="127101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20811" y="2727707"/>
            <a:ext cx="1463040" cy="11779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20811" y="2727707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39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68440" y="2499360"/>
            <a:ext cx="1557527" cy="127101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15371" y="2527081"/>
            <a:ext cx="1463040" cy="117795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15371" y="2527081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40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77000" y="2590800"/>
            <a:ext cx="1557527" cy="127101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23932" y="2617843"/>
            <a:ext cx="1463040" cy="11779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23931" y="2617843"/>
            <a:ext cx="1463040" cy="1178560"/>
          </a:xfrm>
          <a:custGeom>
            <a:avLst/>
            <a:gdLst/>
            <a:ahLst/>
            <a:cxnLst/>
            <a:rect l="l" t="t" r="r" b="b"/>
            <a:pathLst>
              <a:path w="1463040" h="1178560">
                <a:moveTo>
                  <a:pt x="0" y="0"/>
                </a:moveTo>
                <a:lnTo>
                  <a:pt x="1463040" y="0"/>
                </a:lnTo>
                <a:lnTo>
                  <a:pt x="1463040" y="1177960"/>
                </a:lnTo>
                <a:lnTo>
                  <a:pt x="0" y="1177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78641" y="1803636"/>
            <a:ext cx="350520" cy="375285"/>
          </a:xfrm>
          <a:custGeom>
            <a:avLst/>
            <a:gdLst/>
            <a:ahLst/>
            <a:cxnLst/>
            <a:rect l="l" t="t" r="r" b="b"/>
            <a:pathLst>
              <a:path w="350519" h="375285">
                <a:moveTo>
                  <a:pt x="24197" y="293309"/>
                </a:moveTo>
                <a:lnTo>
                  <a:pt x="0" y="374994"/>
                </a:lnTo>
                <a:lnTo>
                  <a:pt x="79866" y="345342"/>
                </a:lnTo>
                <a:lnTo>
                  <a:pt x="65437" y="331856"/>
                </a:lnTo>
                <a:lnTo>
                  <a:pt x="46838" y="331856"/>
                </a:lnTo>
                <a:lnTo>
                  <a:pt x="39880" y="325351"/>
                </a:lnTo>
                <a:lnTo>
                  <a:pt x="48552" y="316073"/>
                </a:lnTo>
                <a:lnTo>
                  <a:pt x="24197" y="293309"/>
                </a:lnTo>
                <a:close/>
              </a:path>
              <a:path w="350519" h="375285">
                <a:moveTo>
                  <a:pt x="48552" y="316073"/>
                </a:moveTo>
                <a:lnTo>
                  <a:pt x="39880" y="325351"/>
                </a:lnTo>
                <a:lnTo>
                  <a:pt x="46838" y="331856"/>
                </a:lnTo>
                <a:lnTo>
                  <a:pt x="55511" y="322577"/>
                </a:lnTo>
                <a:lnTo>
                  <a:pt x="48552" y="316073"/>
                </a:lnTo>
                <a:close/>
              </a:path>
              <a:path w="350519" h="375285">
                <a:moveTo>
                  <a:pt x="55511" y="322577"/>
                </a:moveTo>
                <a:lnTo>
                  <a:pt x="46838" y="331856"/>
                </a:lnTo>
                <a:lnTo>
                  <a:pt x="65437" y="331856"/>
                </a:lnTo>
                <a:lnTo>
                  <a:pt x="55511" y="322577"/>
                </a:lnTo>
                <a:close/>
              </a:path>
              <a:path w="350519" h="375285">
                <a:moveTo>
                  <a:pt x="294984" y="52416"/>
                </a:moveTo>
                <a:lnTo>
                  <a:pt x="48552" y="316073"/>
                </a:lnTo>
                <a:lnTo>
                  <a:pt x="55511" y="322577"/>
                </a:lnTo>
                <a:lnTo>
                  <a:pt x="301943" y="58921"/>
                </a:lnTo>
                <a:lnTo>
                  <a:pt x="294984" y="52416"/>
                </a:lnTo>
                <a:close/>
              </a:path>
              <a:path w="350519" h="375285">
                <a:moveTo>
                  <a:pt x="337717" y="43138"/>
                </a:moveTo>
                <a:lnTo>
                  <a:pt x="303656" y="43138"/>
                </a:lnTo>
                <a:lnTo>
                  <a:pt x="310615" y="49643"/>
                </a:lnTo>
                <a:lnTo>
                  <a:pt x="301943" y="58921"/>
                </a:lnTo>
                <a:lnTo>
                  <a:pt x="326298" y="81685"/>
                </a:lnTo>
                <a:lnTo>
                  <a:pt x="337717" y="43138"/>
                </a:lnTo>
                <a:close/>
              </a:path>
              <a:path w="350519" h="375285">
                <a:moveTo>
                  <a:pt x="303656" y="43138"/>
                </a:moveTo>
                <a:lnTo>
                  <a:pt x="294984" y="52416"/>
                </a:lnTo>
                <a:lnTo>
                  <a:pt x="301943" y="58921"/>
                </a:lnTo>
                <a:lnTo>
                  <a:pt x="310615" y="49643"/>
                </a:lnTo>
                <a:lnTo>
                  <a:pt x="303656" y="43138"/>
                </a:lnTo>
                <a:close/>
              </a:path>
              <a:path w="350519" h="375285">
                <a:moveTo>
                  <a:pt x="350497" y="0"/>
                </a:moveTo>
                <a:lnTo>
                  <a:pt x="270629" y="29653"/>
                </a:lnTo>
                <a:lnTo>
                  <a:pt x="294984" y="52416"/>
                </a:lnTo>
                <a:lnTo>
                  <a:pt x="303656" y="43138"/>
                </a:lnTo>
                <a:lnTo>
                  <a:pt x="337717" y="43138"/>
                </a:lnTo>
                <a:lnTo>
                  <a:pt x="350497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78605" y="3349937"/>
            <a:ext cx="350520" cy="375285"/>
          </a:xfrm>
          <a:custGeom>
            <a:avLst/>
            <a:gdLst/>
            <a:ahLst/>
            <a:cxnLst/>
            <a:rect l="l" t="t" r="r" b="b"/>
            <a:pathLst>
              <a:path w="350519" h="375285">
                <a:moveTo>
                  <a:pt x="24197" y="293309"/>
                </a:moveTo>
                <a:lnTo>
                  <a:pt x="0" y="374994"/>
                </a:lnTo>
                <a:lnTo>
                  <a:pt x="79867" y="345340"/>
                </a:lnTo>
                <a:lnTo>
                  <a:pt x="65439" y="331856"/>
                </a:lnTo>
                <a:lnTo>
                  <a:pt x="46840" y="331856"/>
                </a:lnTo>
                <a:lnTo>
                  <a:pt x="39880" y="325351"/>
                </a:lnTo>
                <a:lnTo>
                  <a:pt x="48552" y="316072"/>
                </a:lnTo>
                <a:lnTo>
                  <a:pt x="24197" y="293309"/>
                </a:lnTo>
                <a:close/>
              </a:path>
              <a:path w="350519" h="375285">
                <a:moveTo>
                  <a:pt x="48552" y="316072"/>
                </a:moveTo>
                <a:lnTo>
                  <a:pt x="39880" y="325351"/>
                </a:lnTo>
                <a:lnTo>
                  <a:pt x="46840" y="331856"/>
                </a:lnTo>
                <a:lnTo>
                  <a:pt x="55512" y="322577"/>
                </a:lnTo>
                <a:lnTo>
                  <a:pt x="48552" y="316072"/>
                </a:lnTo>
                <a:close/>
              </a:path>
              <a:path w="350519" h="375285">
                <a:moveTo>
                  <a:pt x="55512" y="322577"/>
                </a:moveTo>
                <a:lnTo>
                  <a:pt x="46840" y="331856"/>
                </a:lnTo>
                <a:lnTo>
                  <a:pt x="65439" y="331856"/>
                </a:lnTo>
                <a:lnTo>
                  <a:pt x="55512" y="322577"/>
                </a:lnTo>
                <a:close/>
              </a:path>
              <a:path w="350519" h="375285">
                <a:moveTo>
                  <a:pt x="294985" y="52415"/>
                </a:moveTo>
                <a:lnTo>
                  <a:pt x="48552" y="316072"/>
                </a:lnTo>
                <a:lnTo>
                  <a:pt x="55512" y="322577"/>
                </a:lnTo>
                <a:lnTo>
                  <a:pt x="301944" y="58920"/>
                </a:lnTo>
                <a:lnTo>
                  <a:pt x="294985" y="52415"/>
                </a:lnTo>
                <a:close/>
              </a:path>
              <a:path w="350519" h="375285">
                <a:moveTo>
                  <a:pt x="337718" y="43138"/>
                </a:moveTo>
                <a:lnTo>
                  <a:pt x="303656" y="43138"/>
                </a:lnTo>
                <a:lnTo>
                  <a:pt x="310616" y="49643"/>
                </a:lnTo>
                <a:lnTo>
                  <a:pt x="301944" y="58920"/>
                </a:lnTo>
                <a:lnTo>
                  <a:pt x="326299" y="81685"/>
                </a:lnTo>
                <a:lnTo>
                  <a:pt x="337718" y="43138"/>
                </a:lnTo>
                <a:close/>
              </a:path>
              <a:path w="350519" h="375285">
                <a:moveTo>
                  <a:pt x="303656" y="43138"/>
                </a:moveTo>
                <a:lnTo>
                  <a:pt x="294985" y="52415"/>
                </a:lnTo>
                <a:lnTo>
                  <a:pt x="301944" y="58920"/>
                </a:lnTo>
                <a:lnTo>
                  <a:pt x="310616" y="49643"/>
                </a:lnTo>
                <a:lnTo>
                  <a:pt x="303656" y="43138"/>
                </a:lnTo>
                <a:close/>
              </a:path>
              <a:path w="350519" h="375285">
                <a:moveTo>
                  <a:pt x="350497" y="0"/>
                </a:moveTo>
                <a:lnTo>
                  <a:pt x="270630" y="29651"/>
                </a:lnTo>
                <a:lnTo>
                  <a:pt x="294985" y="52415"/>
                </a:lnTo>
                <a:lnTo>
                  <a:pt x="303656" y="43138"/>
                </a:lnTo>
                <a:lnTo>
                  <a:pt x="337718" y="43138"/>
                </a:lnTo>
                <a:lnTo>
                  <a:pt x="350497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32491" y="2417074"/>
            <a:ext cx="182879" cy="20302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427352" y="3334004"/>
            <a:ext cx="1168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76135" y="2285491"/>
            <a:ext cx="1136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K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081448" y="2513920"/>
            <a:ext cx="76200" cy="1610995"/>
          </a:xfrm>
          <a:custGeom>
            <a:avLst/>
            <a:gdLst/>
            <a:ahLst/>
            <a:cxnLst/>
            <a:rect l="l" t="t" r="r" b="b"/>
            <a:pathLst>
              <a:path w="76200" h="1610995">
                <a:moveTo>
                  <a:pt x="33337" y="1534626"/>
                </a:moveTo>
                <a:lnTo>
                  <a:pt x="0" y="1534626"/>
                </a:lnTo>
                <a:lnTo>
                  <a:pt x="38100" y="1610826"/>
                </a:lnTo>
                <a:lnTo>
                  <a:pt x="69850" y="1547326"/>
                </a:lnTo>
                <a:lnTo>
                  <a:pt x="33337" y="1547326"/>
                </a:lnTo>
                <a:lnTo>
                  <a:pt x="33337" y="1534626"/>
                </a:lnTo>
                <a:close/>
              </a:path>
              <a:path w="76200" h="1610995">
                <a:moveTo>
                  <a:pt x="42863" y="63500"/>
                </a:moveTo>
                <a:lnTo>
                  <a:pt x="33338" y="63500"/>
                </a:lnTo>
                <a:lnTo>
                  <a:pt x="33337" y="1547326"/>
                </a:lnTo>
                <a:lnTo>
                  <a:pt x="42862" y="1547326"/>
                </a:lnTo>
                <a:lnTo>
                  <a:pt x="42863" y="63500"/>
                </a:lnTo>
                <a:close/>
              </a:path>
              <a:path w="76200" h="1610995">
                <a:moveTo>
                  <a:pt x="76200" y="1534626"/>
                </a:moveTo>
                <a:lnTo>
                  <a:pt x="42862" y="1534626"/>
                </a:lnTo>
                <a:lnTo>
                  <a:pt x="42862" y="1547326"/>
                </a:lnTo>
                <a:lnTo>
                  <a:pt x="69850" y="1547326"/>
                </a:lnTo>
                <a:lnTo>
                  <a:pt x="76200" y="1534626"/>
                </a:lnTo>
                <a:close/>
              </a:path>
              <a:path w="76200" h="1610995">
                <a:moveTo>
                  <a:pt x="38101" y="0"/>
                </a:moveTo>
                <a:lnTo>
                  <a:pt x="1" y="76200"/>
                </a:lnTo>
                <a:lnTo>
                  <a:pt x="33338" y="76200"/>
                </a:lnTo>
                <a:lnTo>
                  <a:pt x="33338" y="63500"/>
                </a:lnTo>
                <a:lnTo>
                  <a:pt x="69851" y="63500"/>
                </a:lnTo>
                <a:lnTo>
                  <a:pt x="38101" y="0"/>
                </a:lnTo>
                <a:close/>
              </a:path>
              <a:path w="76200" h="1610995">
                <a:moveTo>
                  <a:pt x="69851" y="63500"/>
                </a:moveTo>
                <a:lnTo>
                  <a:pt x="42863" y="63500"/>
                </a:lnTo>
                <a:lnTo>
                  <a:pt x="42863" y="76200"/>
                </a:lnTo>
                <a:lnTo>
                  <a:pt x="76201" y="76200"/>
                </a:lnTo>
                <a:lnTo>
                  <a:pt x="69851" y="6350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908150" y="3026155"/>
            <a:ext cx="1136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K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427387" y="1627123"/>
            <a:ext cx="1141095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805">
              <a:lnSpc>
                <a:spcPts val="1270"/>
              </a:lnSpc>
              <a:spcBef>
                <a:spcPts val="100"/>
              </a:spcBef>
            </a:pPr>
            <a:r>
              <a:rPr sz="1200" spc="-55" dirty="0">
                <a:solidFill>
                  <a:srgbClr val="505050"/>
                </a:solidFill>
                <a:latin typeface="Trebuchet MS"/>
                <a:cs typeface="Trebuchet MS"/>
              </a:rPr>
              <a:t>W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eig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h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270"/>
              </a:lnSpc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15342" y="2160523"/>
            <a:ext cx="440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Inputs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825653" y="2255011"/>
            <a:ext cx="859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505050"/>
                </a:solidFill>
                <a:latin typeface="Trebuchet MS"/>
                <a:cs typeface="Trebuchet MS"/>
              </a:rPr>
              <a:t>Partial</a:t>
            </a:r>
            <a:r>
              <a:rPr sz="1200" spc="-6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Sums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501761" y="3033721"/>
            <a:ext cx="1172845" cy="76200"/>
          </a:xfrm>
          <a:custGeom>
            <a:avLst/>
            <a:gdLst/>
            <a:ahLst/>
            <a:cxnLst/>
            <a:rect l="l" t="t" r="r" b="b"/>
            <a:pathLst>
              <a:path w="117284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501" y="42862"/>
                </a:lnTo>
                <a:lnTo>
                  <a:pt x="63501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1172845" h="76200">
                <a:moveTo>
                  <a:pt x="1096091" y="0"/>
                </a:moveTo>
                <a:lnTo>
                  <a:pt x="1096091" y="76200"/>
                </a:lnTo>
                <a:lnTo>
                  <a:pt x="1162766" y="42862"/>
                </a:lnTo>
                <a:lnTo>
                  <a:pt x="1108791" y="42862"/>
                </a:lnTo>
                <a:lnTo>
                  <a:pt x="1108791" y="33337"/>
                </a:lnTo>
                <a:lnTo>
                  <a:pt x="1162766" y="33337"/>
                </a:lnTo>
                <a:lnTo>
                  <a:pt x="1096091" y="0"/>
                </a:lnTo>
                <a:close/>
              </a:path>
              <a:path w="1172845" h="76200">
                <a:moveTo>
                  <a:pt x="76200" y="33337"/>
                </a:moveTo>
                <a:lnTo>
                  <a:pt x="63501" y="33337"/>
                </a:lnTo>
                <a:lnTo>
                  <a:pt x="63501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1172845" h="76200">
                <a:moveTo>
                  <a:pt x="1096091" y="33337"/>
                </a:moveTo>
                <a:lnTo>
                  <a:pt x="76200" y="33337"/>
                </a:lnTo>
                <a:lnTo>
                  <a:pt x="76200" y="42862"/>
                </a:lnTo>
                <a:lnTo>
                  <a:pt x="1096091" y="42862"/>
                </a:lnTo>
                <a:lnTo>
                  <a:pt x="1096091" y="33337"/>
                </a:lnTo>
                <a:close/>
              </a:path>
              <a:path w="1172845" h="76200">
                <a:moveTo>
                  <a:pt x="1162766" y="33337"/>
                </a:moveTo>
                <a:lnTo>
                  <a:pt x="1108791" y="33337"/>
                </a:lnTo>
                <a:lnTo>
                  <a:pt x="1108791" y="42862"/>
                </a:lnTo>
                <a:lnTo>
                  <a:pt x="1162766" y="42862"/>
                </a:lnTo>
                <a:lnTo>
                  <a:pt x="1172291" y="38100"/>
                </a:lnTo>
                <a:lnTo>
                  <a:pt x="1162766" y="33337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49259" y="2202605"/>
            <a:ext cx="76835" cy="768985"/>
          </a:xfrm>
          <a:custGeom>
            <a:avLst/>
            <a:gdLst/>
            <a:ahLst/>
            <a:cxnLst/>
            <a:rect l="l" t="t" r="r" b="b"/>
            <a:pathLst>
              <a:path w="76835" h="768985">
                <a:moveTo>
                  <a:pt x="0" y="692374"/>
                </a:moveTo>
                <a:lnTo>
                  <a:pt x="38096" y="768576"/>
                </a:lnTo>
                <a:lnTo>
                  <a:pt x="69849" y="705077"/>
                </a:lnTo>
                <a:lnTo>
                  <a:pt x="33336" y="705076"/>
                </a:lnTo>
                <a:lnTo>
                  <a:pt x="33336" y="692376"/>
                </a:lnTo>
                <a:lnTo>
                  <a:pt x="0" y="692374"/>
                </a:lnTo>
                <a:close/>
              </a:path>
              <a:path w="76835" h="768985">
                <a:moveTo>
                  <a:pt x="33336" y="692376"/>
                </a:moveTo>
                <a:lnTo>
                  <a:pt x="33336" y="705076"/>
                </a:lnTo>
                <a:lnTo>
                  <a:pt x="42861" y="705077"/>
                </a:lnTo>
                <a:lnTo>
                  <a:pt x="42861" y="692376"/>
                </a:lnTo>
                <a:lnTo>
                  <a:pt x="33336" y="692376"/>
                </a:lnTo>
                <a:close/>
              </a:path>
              <a:path w="76835" h="768985">
                <a:moveTo>
                  <a:pt x="42861" y="692376"/>
                </a:moveTo>
                <a:lnTo>
                  <a:pt x="42861" y="705077"/>
                </a:lnTo>
                <a:lnTo>
                  <a:pt x="69850" y="705076"/>
                </a:lnTo>
                <a:lnTo>
                  <a:pt x="76200" y="692378"/>
                </a:lnTo>
                <a:lnTo>
                  <a:pt x="42861" y="692376"/>
                </a:lnTo>
                <a:close/>
              </a:path>
              <a:path w="76835" h="768985">
                <a:moveTo>
                  <a:pt x="33364" y="76200"/>
                </a:moveTo>
                <a:lnTo>
                  <a:pt x="33336" y="692376"/>
                </a:lnTo>
                <a:lnTo>
                  <a:pt x="42861" y="692376"/>
                </a:lnTo>
                <a:lnTo>
                  <a:pt x="42889" y="76200"/>
                </a:lnTo>
                <a:lnTo>
                  <a:pt x="33364" y="76200"/>
                </a:lnTo>
                <a:close/>
              </a:path>
              <a:path w="76835" h="768985">
                <a:moveTo>
                  <a:pt x="69877" y="63500"/>
                </a:moveTo>
                <a:lnTo>
                  <a:pt x="42890" y="63500"/>
                </a:lnTo>
                <a:lnTo>
                  <a:pt x="42889" y="76200"/>
                </a:lnTo>
                <a:lnTo>
                  <a:pt x="76227" y="76202"/>
                </a:lnTo>
                <a:lnTo>
                  <a:pt x="69877" y="63500"/>
                </a:lnTo>
                <a:close/>
              </a:path>
              <a:path w="76835" h="768985">
                <a:moveTo>
                  <a:pt x="42890" y="63500"/>
                </a:moveTo>
                <a:lnTo>
                  <a:pt x="33365" y="63500"/>
                </a:lnTo>
                <a:lnTo>
                  <a:pt x="33364" y="76200"/>
                </a:lnTo>
                <a:lnTo>
                  <a:pt x="42889" y="76200"/>
                </a:lnTo>
                <a:lnTo>
                  <a:pt x="42890" y="63500"/>
                </a:lnTo>
                <a:close/>
              </a:path>
              <a:path w="76835" h="768985">
                <a:moveTo>
                  <a:pt x="38130" y="0"/>
                </a:moveTo>
                <a:lnTo>
                  <a:pt x="27" y="76198"/>
                </a:lnTo>
                <a:lnTo>
                  <a:pt x="33364" y="76200"/>
                </a:lnTo>
                <a:lnTo>
                  <a:pt x="33365" y="63500"/>
                </a:lnTo>
                <a:lnTo>
                  <a:pt x="69877" y="63500"/>
                </a:lnTo>
                <a:lnTo>
                  <a:pt x="38130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245280" y="2434844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038693" y="3087116"/>
            <a:ext cx="99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158171" y="2981238"/>
            <a:ext cx="365760" cy="180340"/>
          </a:xfrm>
          <a:custGeom>
            <a:avLst/>
            <a:gdLst/>
            <a:ahLst/>
            <a:cxnLst/>
            <a:rect l="l" t="t" r="r" b="b"/>
            <a:pathLst>
              <a:path w="365759" h="180339">
                <a:moveTo>
                  <a:pt x="0" y="0"/>
                </a:moveTo>
                <a:lnTo>
                  <a:pt x="365760" y="180129"/>
                </a:lnTo>
              </a:path>
            </a:pathLst>
          </a:custGeom>
          <a:ln w="9525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83851" y="3165991"/>
            <a:ext cx="640080" cy="103505"/>
          </a:xfrm>
          <a:custGeom>
            <a:avLst/>
            <a:gdLst/>
            <a:ahLst/>
            <a:cxnLst/>
            <a:rect l="l" t="t" r="r" b="b"/>
            <a:pathLst>
              <a:path w="640079" h="103504">
                <a:moveTo>
                  <a:pt x="0" y="102989"/>
                </a:moveTo>
                <a:lnTo>
                  <a:pt x="640080" y="0"/>
                </a:lnTo>
              </a:path>
            </a:pathLst>
          </a:custGeom>
          <a:ln w="9525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83851" y="2981238"/>
            <a:ext cx="274320" cy="281940"/>
          </a:xfrm>
          <a:custGeom>
            <a:avLst/>
            <a:gdLst/>
            <a:ahLst/>
            <a:cxnLst/>
            <a:rect l="l" t="t" r="r" b="b"/>
            <a:pathLst>
              <a:path w="274320" h="281939">
                <a:moveTo>
                  <a:pt x="0" y="281488"/>
                </a:moveTo>
                <a:lnTo>
                  <a:pt x="274320" y="0"/>
                </a:lnTo>
              </a:path>
            </a:pathLst>
          </a:custGeom>
          <a:ln w="9525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74051" y="2194157"/>
            <a:ext cx="746760" cy="534035"/>
          </a:xfrm>
          <a:custGeom>
            <a:avLst/>
            <a:gdLst/>
            <a:ahLst/>
            <a:cxnLst/>
            <a:rect l="l" t="t" r="r" b="b"/>
            <a:pathLst>
              <a:path w="746760" h="534035">
                <a:moveTo>
                  <a:pt x="0" y="0"/>
                </a:moveTo>
                <a:lnTo>
                  <a:pt x="746760" y="533551"/>
                </a:lnTo>
              </a:path>
            </a:pathLst>
          </a:custGeom>
          <a:ln w="9525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65470" y="2090202"/>
            <a:ext cx="747395" cy="534670"/>
          </a:xfrm>
          <a:custGeom>
            <a:avLst/>
            <a:gdLst/>
            <a:ahLst/>
            <a:cxnLst/>
            <a:rect l="l" t="t" r="r" b="b"/>
            <a:pathLst>
              <a:path w="747395" h="534669">
                <a:moveTo>
                  <a:pt x="0" y="0"/>
                </a:moveTo>
                <a:lnTo>
                  <a:pt x="746783" y="534517"/>
                </a:lnTo>
              </a:path>
            </a:pathLst>
          </a:custGeom>
          <a:ln w="9525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56931" y="1991133"/>
            <a:ext cx="746760" cy="553720"/>
          </a:xfrm>
          <a:custGeom>
            <a:avLst/>
            <a:gdLst/>
            <a:ahLst/>
            <a:cxnLst/>
            <a:rect l="l" t="t" r="r" b="b"/>
            <a:pathLst>
              <a:path w="746760" h="553719">
                <a:moveTo>
                  <a:pt x="0" y="0"/>
                </a:moveTo>
                <a:lnTo>
                  <a:pt x="746760" y="553638"/>
                </a:lnTo>
              </a:path>
            </a:pathLst>
          </a:custGeom>
          <a:ln w="9525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48350" y="1885231"/>
            <a:ext cx="747395" cy="554990"/>
          </a:xfrm>
          <a:custGeom>
            <a:avLst/>
            <a:gdLst/>
            <a:ahLst/>
            <a:cxnLst/>
            <a:rect l="l" t="t" r="r" b="b"/>
            <a:pathLst>
              <a:path w="747395" h="554989">
                <a:moveTo>
                  <a:pt x="0" y="0"/>
                </a:moveTo>
                <a:lnTo>
                  <a:pt x="746783" y="554737"/>
                </a:lnTo>
              </a:path>
            </a:pathLst>
          </a:custGeom>
          <a:ln w="9525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43614" y="3971715"/>
            <a:ext cx="1440815" cy="76200"/>
          </a:xfrm>
          <a:custGeom>
            <a:avLst/>
            <a:gdLst/>
            <a:ahLst/>
            <a:cxnLst/>
            <a:rect l="l" t="t" r="r" b="b"/>
            <a:pathLst>
              <a:path w="1440814" h="76200">
                <a:moveTo>
                  <a:pt x="76200" y="1"/>
                </a:moveTo>
                <a:lnTo>
                  <a:pt x="0" y="38101"/>
                </a:lnTo>
                <a:lnTo>
                  <a:pt x="76200" y="76201"/>
                </a:lnTo>
                <a:lnTo>
                  <a:pt x="76200" y="42863"/>
                </a:lnTo>
                <a:lnTo>
                  <a:pt x="63500" y="42863"/>
                </a:lnTo>
                <a:lnTo>
                  <a:pt x="63500" y="33338"/>
                </a:lnTo>
                <a:lnTo>
                  <a:pt x="76200" y="33338"/>
                </a:lnTo>
                <a:lnTo>
                  <a:pt x="76200" y="1"/>
                </a:lnTo>
                <a:close/>
              </a:path>
              <a:path w="1440814" h="76200">
                <a:moveTo>
                  <a:pt x="1430713" y="33337"/>
                </a:moveTo>
                <a:lnTo>
                  <a:pt x="1376738" y="33337"/>
                </a:lnTo>
                <a:lnTo>
                  <a:pt x="1376738" y="42862"/>
                </a:lnTo>
                <a:lnTo>
                  <a:pt x="1364038" y="42862"/>
                </a:lnTo>
                <a:lnTo>
                  <a:pt x="1364038" y="76200"/>
                </a:lnTo>
                <a:lnTo>
                  <a:pt x="1440238" y="38100"/>
                </a:lnTo>
                <a:lnTo>
                  <a:pt x="1430713" y="33337"/>
                </a:lnTo>
                <a:close/>
              </a:path>
              <a:path w="1440814" h="76200">
                <a:moveTo>
                  <a:pt x="76200" y="33338"/>
                </a:moveTo>
                <a:lnTo>
                  <a:pt x="63500" y="33338"/>
                </a:lnTo>
                <a:lnTo>
                  <a:pt x="63500" y="42863"/>
                </a:lnTo>
                <a:lnTo>
                  <a:pt x="76200" y="42863"/>
                </a:lnTo>
                <a:lnTo>
                  <a:pt x="76200" y="33338"/>
                </a:lnTo>
                <a:close/>
              </a:path>
              <a:path w="1440814" h="76200">
                <a:moveTo>
                  <a:pt x="76200" y="42863"/>
                </a:moveTo>
                <a:lnTo>
                  <a:pt x="63500" y="42863"/>
                </a:lnTo>
                <a:lnTo>
                  <a:pt x="76200" y="42863"/>
                </a:lnTo>
                <a:close/>
              </a:path>
              <a:path w="1440814" h="76200">
                <a:moveTo>
                  <a:pt x="1364038" y="33337"/>
                </a:moveTo>
                <a:lnTo>
                  <a:pt x="76200" y="33338"/>
                </a:lnTo>
                <a:lnTo>
                  <a:pt x="76200" y="42863"/>
                </a:lnTo>
                <a:lnTo>
                  <a:pt x="1364038" y="42862"/>
                </a:lnTo>
                <a:lnTo>
                  <a:pt x="1364038" y="33337"/>
                </a:lnTo>
                <a:close/>
              </a:path>
              <a:path w="1440814" h="76200">
                <a:moveTo>
                  <a:pt x="1376738" y="33337"/>
                </a:moveTo>
                <a:lnTo>
                  <a:pt x="1364038" y="33337"/>
                </a:lnTo>
                <a:lnTo>
                  <a:pt x="1364038" y="42862"/>
                </a:lnTo>
                <a:lnTo>
                  <a:pt x="1376738" y="42862"/>
                </a:lnTo>
                <a:lnTo>
                  <a:pt x="1376738" y="33337"/>
                </a:lnTo>
                <a:close/>
              </a:path>
              <a:path w="1440814" h="76200">
                <a:moveTo>
                  <a:pt x="1364038" y="0"/>
                </a:moveTo>
                <a:lnTo>
                  <a:pt x="1364038" y="33337"/>
                </a:lnTo>
                <a:lnTo>
                  <a:pt x="1430713" y="33337"/>
                </a:lnTo>
                <a:lnTo>
                  <a:pt x="1364038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79848" y="2752389"/>
            <a:ext cx="76200" cy="1126490"/>
          </a:xfrm>
          <a:custGeom>
            <a:avLst/>
            <a:gdLst/>
            <a:ahLst/>
            <a:cxnLst/>
            <a:rect l="l" t="t" r="r" b="b"/>
            <a:pathLst>
              <a:path w="76200" h="1126489">
                <a:moveTo>
                  <a:pt x="33337" y="1049681"/>
                </a:moveTo>
                <a:lnTo>
                  <a:pt x="0" y="1049681"/>
                </a:lnTo>
                <a:lnTo>
                  <a:pt x="38100" y="1125881"/>
                </a:lnTo>
                <a:lnTo>
                  <a:pt x="69850" y="1062381"/>
                </a:lnTo>
                <a:lnTo>
                  <a:pt x="33337" y="1062381"/>
                </a:lnTo>
                <a:lnTo>
                  <a:pt x="33337" y="1049681"/>
                </a:lnTo>
                <a:close/>
              </a:path>
              <a:path w="76200" h="1126489">
                <a:moveTo>
                  <a:pt x="42863" y="63501"/>
                </a:moveTo>
                <a:lnTo>
                  <a:pt x="33338" y="63501"/>
                </a:lnTo>
                <a:lnTo>
                  <a:pt x="33337" y="1062381"/>
                </a:lnTo>
                <a:lnTo>
                  <a:pt x="42862" y="1062381"/>
                </a:lnTo>
                <a:lnTo>
                  <a:pt x="42863" y="63501"/>
                </a:lnTo>
                <a:close/>
              </a:path>
              <a:path w="76200" h="1126489">
                <a:moveTo>
                  <a:pt x="76200" y="1049681"/>
                </a:moveTo>
                <a:lnTo>
                  <a:pt x="42862" y="1049681"/>
                </a:lnTo>
                <a:lnTo>
                  <a:pt x="42862" y="1062381"/>
                </a:lnTo>
                <a:lnTo>
                  <a:pt x="69850" y="1062381"/>
                </a:lnTo>
                <a:lnTo>
                  <a:pt x="76200" y="1049681"/>
                </a:lnTo>
                <a:close/>
              </a:path>
              <a:path w="76200" h="1126489">
                <a:moveTo>
                  <a:pt x="38101" y="0"/>
                </a:moveTo>
                <a:lnTo>
                  <a:pt x="1" y="76200"/>
                </a:lnTo>
                <a:lnTo>
                  <a:pt x="33338" y="76200"/>
                </a:lnTo>
                <a:lnTo>
                  <a:pt x="33338" y="63501"/>
                </a:lnTo>
                <a:lnTo>
                  <a:pt x="69851" y="63501"/>
                </a:lnTo>
                <a:lnTo>
                  <a:pt x="38101" y="0"/>
                </a:lnTo>
                <a:close/>
              </a:path>
              <a:path w="76200" h="1126489">
                <a:moveTo>
                  <a:pt x="69851" y="63501"/>
                </a:moveTo>
                <a:lnTo>
                  <a:pt x="42863" y="63501"/>
                </a:lnTo>
                <a:lnTo>
                  <a:pt x="42863" y="76200"/>
                </a:lnTo>
                <a:lnTo>
                  <a:pt x="76201" y="76200"/>
                </a:lnTo>
                <a:lnTo>
                  <a:pt x="69851" y="63501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171950" y="3193795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Y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072548" y="40259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X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523931" y="3867368"/>
            <a:ext cx="1463040" cy="76200"/>
          </a:xfrm>
          <a:custGeom>
            <a:avLst/>
            <a:gdLst/>
            <a:ahLst/>
            <a:cxnLst/>
            <a:rect l="l" t="t" r="r" b="b"/>
            <a:pathLst>
              <a:path w="146304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498" y="42862"/>
                </a:lnTo>
                <a:lnTo>
                  <a:pt x="63498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1463040" h="76200">
                <a:moveTo>
                  <a:pt x="1386840" y="0"/>
                </a:moveTo>
                <a:lnTo>
                  <a:pt x="1386840" y="76200"/>
                </a:lnTo>
                <a:lnTo>
                  <a:pt x="1453515" y="42862"/>
                </a:lnTo>
                <a:lnTo>
                  <a:pt x="1399541" y="42862"/>
                </a:lnTo>
                <a:lnTo>
                  <a:pt x="1399541" y="33337"/>
                </a:lnTo>
                <a:lnTo>
                  <a:pt x="1453515" y="33337"/>
                </a:lnTo>
                <a:lnTo>
                  <a:pt x="1386840" y="0"/>
                </a:lnTo>
                <a:close/>
              </a:path>
              <a:path w="1463040" h="76200">
                <a:moveTo>
                  <a:pt x="76200" y="33337"/>
                </a:moveTo>
                <a:lnTo>
                  <a:pt x="63498" y="33337"/>
                </a:lnTo>
                <a:lnTo>
                  <a:pt x="63498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1463040" h="76200">
                <a:moveTo>
                  <a:pt x="1386840" y="33337"/>
                </a:moveTo>
                <a:lnTo>
                  <a:pt x="76200" y="33337"/>
                </a:lnTo>
                <a:lnTo>
                  <a:pt x="76200" y="42862"/>
                </a:lnTo>
                <a:lnTo>
                  <a:pt x="1386840" y="42862"/>
                </a:lnTo>
                <a:lnTo>
                  <a:pt x="1386840" y="33337"/>
                </a:lnTo>
                <a:close/>
              </a:path>
              <a:path w="1463040" h="76200">
                <a:moveTo>
                  <a:pt x="1453515" y="33337"/>
                </a:moveTo>
                <a:lnTo>
                  <a:pt x="1399541" y="33337"/>
                </a:lnTo>
                <a:lnTo>
                  <a:pt x="1399541" y="42862"/>
                </a:lnTo>
                <a:lnTo>
                  <a:pt x="1453515" y="42862"/>
                </a:lnTo>
                <a:lnTo>
                  <a:pt x="1463040" y="38100"/>
                </a:lnTo>
                <a:lnTo>
                  <a:pt x="1453515" y="33337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57274" y="2624720"/>
            <a:ext cx="76200" cy="1198245"/>
          </a:xfrm>
          <a:custGeom>
            <a:avLst/>
            <a:gdLst/>
            <a:ahLst/>
            <a:cxnLst/>
            <a:rect l="l" t="t" r="r" b="b"/>
            <a:pathLst>
              <a:path w="76200" h="1198245">
                <a:moveTo>
                  <a:pt x="33337" y="1121986"/>
                </a:moveTo>
                <a:lnTo>
                  <a:pt x="0" y="1121986"/>
                </a:lnTo>
                <a:lnTo>
                  <a:pt x="38100" y="1198186"/>
                </a:lnTo>
                <a:lnTo>
                  <a:pt x="69850" y="1134686"/>
                </a:lnTo>
                <a:lnTo>
                  <a:pt x="33337" y="1134686"/>
                </a:lnTo>
                <a:lnTo>
                  <a:pt x="33337" y="1121986"/>
                </a:lnTo>
                <a:close/>
              </a:path>
              <a:path w="76200" h="1198245">
                <a:moveTo>
                  <a:pt x="42863" y="63500"/>
                </a:moveTo>
                <a:lnTo>
                  <a:pt x="33338" y="63500"/>
                </a:lnTo>
                <a:lnTo>
                  <a:pt x="33337" y="1134686"/>
                </a:lnTo>
                <a:lnTo>
                  <a:pt x="42862" y="1134686"/>
                </a:lnTo>
                <a:lnTo>
                  <a:pt x="42863" y="63500"/>
                </a:lnTo>
                <a:close/>
              </a:path>
              <a:path w="76200" h="1198245">
                <a:moveTo>
                  <a:pt x="76200" y="1121986"/>
                </a:moveTo>
                <a:lnTo>
                  <a:pt x="42862" y="1121986"/>
                </a:lnTo>
                <a:lnTo>
                  <a:pt x="42862" y="1134686"/>
                </a:lnTo>
                <a:lnTo>
                  <a:pt x="69850" y="1134686"/>
                </a:lnTo>
                <a:lnTo>
                  <a:pt x="76200" y="1121986"/>
                </a:lnTo>
                <a:close/>
              </a:path>
              <a:path w="76200" h="1198245">
                <a:moveTo>
                  <a:pt x="38101" y="0"/>
                </a:moveTo>
                <a:lnTo>
                  <a:pt x="1" y="76200"/>
                </a:lnTo>
                <a:lnTo>
                  <a:pt x="33338" y="76200"/>
                </a:lnTo>
                <a:lnTo>
                  <a:pt x="33338" y="63500"/>
                </a:lnTo>
                <a:lnTo>
                  <a:pt x="69851" y="63500"/>
                </a:lnTo>
                <a:lnTo>
                  <a:pt x="38101" y="0"/>
                </a:lnTo>
                <a:close/>
              </a:path>
              <a:path w="76200" h="1198245">
                <a:moveTo>
                  <a:pt x="69851" y="63500"/>
                </a:moveTo>
                <a:lnTo>
                  <a:pt x="42863" y="63500"/>
                </a:lnTo>
                <a:lnTo>
                  <a:pt x="42863" y="76200"/>
                </a:lnTo>
                <a:lnTo>
                  <a:pt x="76201" y="76200"/>
                </a:lnTo>
                <a:lnTo>
                  <a:pt x="69851" y="6350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737682" y="3922267"/>
            <a:ext cx="1152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X’ 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= X –</a:t>
            </a:r>
            <a:r>
              <a:rPr sz="1200" spc="-140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ceil(S/2)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899045" y="3642146"/>
            <a:ext cx="350520" cy="375285"/>
          </a:xfrm>
          <a:custGeom>
            <a:avLst/>
            <a:gdLst/>
            <a:ahLst/>
            <a:cxnLst/>
            <a:rect l="l" t="t" r="r" b="b"/>
            <a:pathLst>
              <a:path w="350520" h="375285">
                <a:moveTo>
                  <a:pt x="24197" y="293310"/>
                </a:moveTo>
                <a:lnTo>
                  <a:pt x="0" y="374995"/>
                </a:lnTo>
                <a:lnTo>
                  <a:pt x="79866" y="345342"/>
                </a:lnTo>
                <a:lnTo>
                  <a:pt x="65437" y="331856"/>
                </a:lnTo>
                <a:lnTo>
                  <a:pt x="46840" y="331856"/>
                </a:lnTo>
                <a:lnTo>
                  <a:pt x="39880" y="325352"/>
                </a:lnTo>
                <a:lnTo>
                  <a:pt x="48552" y="316074"/>
                </a:lnTo>
                <a:lnTo>
                  <a:pt x="24197" y="293310"/>
                </a:lnTo>
                <a:close/>
              </a:path>
              <a:path w="350520" h="375285">
                <a:moveTo>
                  <a:pt x="48552" y="316074"/>
                </a:moveTo>
                <a:lnTo>
                  <a:pt x="39880" y="325352"/>
                </a:lnTo>
                <a:lnTo>
                  <a:pt x="46840" y="331856"/>
                </a:lnTo>
                <a:lnTo>
                  <a:pt x="55511" y="322578"/>
                </a:lnTo>
                <a:lnTo>
                  <a:pt x="48552" y="316074"/>
                </a:lnTo>
                <a:close/>
              </a:path>
              <a:path w="350520" h="375285">
                <a:moveTo>
                  <a:pt x="55511" y="322578"/>
                </a:moveTo>
                <a:lnTo>
                  <a:pt x="46840" y="331856"/>
                </a:lnTo>
                <a:lnTo>
                  <a:pt x="65437" y="331856"/>
                </a:lnTo>
                <a:lnTo>
                  <a:pt x="55511" y="322578"/>
                </a:lnTo>
                <a:close/>
              </a:path>
              <a:path w="350520" h="375285">
                <a:moveTo>
                  <a:pt x="294985" y="52417"/>
                </a:moveTo>
                <a:lnTo>
                  <a:pt x="48552" y="316074"/>
                </a:lnTo>
                <a:lnTo>
                  <a:pt x="55511" y="322578"/>
                </a:lnTo>
                <a:lnTo>
                  <a:pt x="301944" y="58921"/>
                </a:lnTo>
                <a:lnTo>
                  <a:pt x="294985" y="52417"/>
                </a:lnTo>
                <a:close/>
              </a:path>
              <a:path w="350520" h="375285">
                <a:moveTo>
                  <a:pt x="337718" y="43139"/>
                </a:moveTo>
                <a:lnTo>
                  <a:pt x="303656" y="43139"/>
                </a:lnTo>
                <a:lnTo>
                  <a:pt x="310616" y="49643"/>
                </a:lnTo>
                <a:lnTo>
                  <a:pt x="301944" y="58921"/>
                </a:lnTo>
                <a:lnTo>
                  <a:pt x="326299" y="81685"/>
                </a:lnTo>
                <a:lnTo>
                  <a:pt x="337718" y="43139"/>
                </a:lnTo>
                <a:close/>
              </a:path>
              <a:path w="350520" h="375285">
                <a:moveTo>
                  <a:pt x="303656" y="43139"/>
                </a:moveTo>
                <a:lnTo>
                  <a:pt x="294985" y="52417"/>
                </a:lnTo>
                <a:lnTo>
                  <a:pt x="301944" y="58921"/>
                </a:lnTo>
                <a:lnTo>
                  <a:pt x="310616" y="49643"/>
                </a:lnTo>
                <a:lnTo>
                  <a:pt x="303656" y="43139"/>
                </a:lnTo>
                <a:close/>
              </a:path>
              <a:path w="350520" h="375285">
                <a:moveTo>
                  <a:pt x="350497" y="0"/>
                </a:moveTo>
                <a:lnTo>
                  <a:pt x="270629" y="29653"/>
                </a:lnTo>
                <a:lnTo>
                  <a:pt x="294985" y="52417"/>
                </a:lnTo>
                <a:lnTo>
                  <a:pt x="303656" y="43139"/>
                </a:lnTo>
                <a:lnTo>
                  <a:pt x="337718" y="43139"/>
                </a:lnTo>
                <a:lnTo>
                  <a:pt x="350497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094449" y="3785107"/>
            <a:ext cx="1168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75" name="object 75"/>
          <p:cNvSpPr txBox="1"/>
          <p:nvPr/>
        </p:nvSpPr>
        <p:spPr>
          <a:xfrm>
            <a:off x="8237287" y="2642107"/>
            <a:ext cx="202565" cy="1167765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Y’ = Y –</a:t>
            </a:r>
            <a:r>
              <a:rPr sz="1200" spc="-19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ceil(R/2)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4168" y="636523"/>
            <a:ext cx="7765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REFERENCE CONVOLUTIONAL</a:t>
            </a:r>
            <a:r>
              <a:rPr dirty="0"/>
              <a:t> </a:t>
            </a:r>
            <a:r>
              <a:rPr spc="-5" dirty="0"/>
              <a:t>LAYER</a:t>
            </a:r>
          </a:p>
        </p:txBody>
      </p:sp>
      <p:sp>
        <p:nvSpPr>
          <p:cNvPr id="3" name="object 3"/>
          <p:cNvSpPr/>
          <p:nvPr/>
        </p:nvSpPr>
        <p:spPr>
          <a:xfrm>
            <a:off x="2453639" y="1399032"/>
            <a:ext cx="7644383" cy="3346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3367" y="1380744"/>
            <a:ext cx="7281672" cy="3334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2975" y="1429172"/>
            <a:ext cx="7532291" cy="3232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71888" y="4416552"/>
            <a:ext cx="243840" cy="246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2975" y="1429172"/>
            <a:ext cx="7532370" cy="3232150"/>
          </a:xfrm>
          <a:custGeom>
            <a:avLst/>
            <a:gdLst/>
            <a:ahLst/>
            <a:cxnLst/>
            <a:rect l="l" t="t" r="r" b="b"/>
            <a:pathLst>
              <a:path w="7532370" h="3232150">
                <a:moveTo>
                  <a:pt x="7289987" y="3232014"/>
                </a:moveTo>
                <a:lnTo>
                  <a:pt x="7338448" y="3038171"/>
                </a:lnTo>
                <a:lnTo>
                  <a:pt x="7532291" y="2989710"/>
                </a:lnTo>
                <a:lnTo>
                  <a:pt x="7289987" y="3232014"/>
                </a:lnTo>
                <a:lnTo>
                  <a:pt x="0" y="3232014"/>
                </a:lnTo>
                <a:lnTo>
                  <a:pt x="0" y="0"/>
                </a:lnTo>
                <a:lnTo>
                  <a:pt x="7532291" y="0"/>
                </a:lnTo>
                <a:lnTo>
                  <a:pt x="7532291" y="298971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698113" y="1521864"/>
          <a:ext cx="6960868" cy="774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2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983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i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[C][Y][X];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69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Input activation</a:t>
                      </a:r>
                      <a:r>
                        <a:rPr sz="1800" spc="-4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channels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marL="31750">
                        <a:lnSpc>
                          <a:spcPts val="1864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31750">
                        <a:lnSpc>
                          <a:spcPts val="213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64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w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[K][C][R][S];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62230">
                        <a:lnSpc>
                          <a:spcPts val="213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o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[K][Y’][X’];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864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125095">
                        <a:lnSpc>
                          <a:spcPts val="213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64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Filter weights (per</a:t>
                      </a:r>
                      <a:r>
                        <a:rPr sz="1800" spc="-8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channel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62230">
                        <a:lnSpc>
                          <a:spcPts val="213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Output activation</a:t>
                      </a:r>
                      <a:r>
                        <a:rPr sz="1800" spc="-6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channels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9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pair)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717163" y="2541523"/>
            <a:ext cx="6923405" cy="195198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63525" marR="3390900" indent="-250825">
              <a:lnSpc>
                <a:spcPct val="102200"/>
              </a:lnSpc>
              <a:spcBef>
                <a:spcPts val="5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k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k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K;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k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y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y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Y’;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y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9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765175" marR="3014345" indent="-250825">
              <a:lnSpc>
                <a:spcPts val="2110"/>
              </a:lnSpc>
              <a:spcBef>
                <a:spcPts val="13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x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X’;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c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c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C;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c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9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266825" marR="2512695" indent="-250825">
              <a:lnSpc>
                <a:spcPts val="2090"/>
              </a:lnSpc>
              <a:spcBef>
                <a:spcPts val="12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r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r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R;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r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s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9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517650">
              <a:lnSpc>
                <a:spcPts val="2150"/>
              </a:lnSpc>
            </a:pP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k</a:t>
            </a:r>
            <a:r>
              <a:rPr sz="1800" spc="-5" dirty="0">
                <a:latin typeface="Consolas"/>
                <a:cs typeface="Consolas"/>
              </a:rPr>
              <a:t>]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y</a:t>
            </a:r>
            <a:r>
              <a:rPr sz="1800" spc="-5" dirty="0">
                <a:latin typeface="Consolas"/>
                <a:cs typeface="Consolas"/>
              </a:rPr>
              <a:t>]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</a:t>
            </a:r>
            <a:r>
              <a:rPr sz="1800" spc="-5" dirty="0">
                <a:latin typeface="Consolas"/>
                <a:cs typeface="Consolas"/>
              </a:rPr>
              <a:t>] +=</a:t>
            </a:r>
            <a:r>
              <a:rPr sz="1800" spc="-90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c</a:t>
            </a:r>
            <a:r>
              <a:rPr sz="1800" spc="-5" dirty="0">
                <a:latin typeface="Consolas"/>
                <a:cs typeface="Consolas"/>
              </a:rPr>
              <a:t>][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y+r</a:t>
            </a:r>
            <a:r>
              <a:rPr sz="1800" spc="-5" dirty="0">
                <a:latin typeface="Consolas"/>
                <a:cs typeface="Consolas"/>
              </a:rPr>
              <a:t>][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x+s</a:t>
            </a:r>
            <a:r>
              <a:rPr sz="1800" spc="-5" dirty="0">
                <a:latin typeface="Consolas"/>
                <a:cs typeface="Consolas"/>
              </a:rPr>
              <a:t>]*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k</a:t>
            </a:r>
            <a:r>
              <a:rPr sz="1800" spc="-5" dirty="0">
                <a:latin typeface="Consolas"/>
                <a:cs typeface="Consolas"/>
              </a:rPr>
              <a:t>][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c</a:t>
            </a:r>
            <a:r>
              <a:rPr sz="1800" spc="-5" dirty="0">
                <a:latin typeface="Consolas"/>
                <a:cs typeface="Consolas"/>
              </a:rPr>
              <a:t>][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r</a:t>
            </a:r>
            <a:r>
              <a:rPr sz="1800" spc="-5" dirty="0">
                <a:latin typeface="Consolas"/>
                <a:cs typeface="Consolas"/>
              </a:rPr>
              <a:t>][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latin typeface="Consolas"/>
                <a:cs typeface="Consolas"/>
              </a:rPr>
              <a:t>];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9532" y="4909820"/>
            <a:ext cx="2248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What dataflow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this?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0936" y="5543803"/>
            <a:ext cx="28454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latin typeface="Arial"/>
                <a:cs typeface="Arial"/>
              </a:rPr>
              <a:t>What new opportunities can 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exploit?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73465" y="4909820"/>
            <a:ext cx="4966335" cy="10845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5400" marR="36449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Output-Channel Output </a:t>
            </a:r>
            <a:r>
              <a:rPr sz="1800" spc="-15" dirty="0">
                <a:solidFill>
                  <a:srgbClr val="007450"/>
                </a:solidFill>
                <a:latin typeface="Arial"/>
                <a:cs typeface="Arial"/>
              </a:rPr>
              <a:t>Stationary,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row major  (input channel most minor)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0"/>
              </a:lnSpc>
              <a:spcBef>
                <a:spcPts val="830"/>
              </a:spcBef>
            </a:pP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Each input contributes to many planes of</a:t>
            </a:r>
            <a:r>
              <a:rPr sz="1800" spc="-30" dirty="0">
                <a:solidFill>
                  <a:srgbClr val="0074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outputs</a:t>
            </a:r>
            <a:endParaRPr sz="1800">
              <a:latin typeface="Arial"/>
              <a:cs typeface="Arial"/>
            </a:endParaRPr>
          </a:p>
          <a:p>
            <a:pPr marR="748665" algn="r">
              <a:lnSpc>
                <a:spcPts val="1060"/>
              </a:lnSpc>
            </a:pPr>
            <a:r>
              <a:rPr sz="900" spc="-25" dirty="0">
                <a:solidFill>
                  <a:srgbClr val="505050"/>
                </a:solidFill>
                <a:latin typeface="Trebuchet MS"/>
                <a:cs typeface="Trebuchet MS"/>
              </a:rPr>
              <a:t>50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7568" y="215900"/>
            <a:ext cx="6697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MAPPING REUSE TO</a:t>
            </a:r>
            <a:r>
              <a:rPr spc="-20" dirty="0"/>
              <a:t> </a:t>
            </a:r>
            <a:r>
              <a:rPr spc="-5" dirty="0"/>
              <a:t>HARDWARE</a:t>
            </a:r>
          </a:p>
        </p:txBody>
      </p:sp>
      <p:sp>
        <p:nvSpPr>
          <p:cNvPr id="3" name="object 3"/>
          <p:cNvSpPr/>
          <p:nvPr/>
        </p:nvSpPr>
        <p:spPr>
          <a:xfrm>
            <a:off x="7181088" y="1386839"/>
            <a:ext cx="2496311" cy="1984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1291" y="1407086"/>
            <a:ext cx="2415397" cy="1901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1776" y="1600200"/>
            <a:ext cx="487679" cy="353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82256" y="1584960"/>
            <a:ext cx="426720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7807" y="1627898"/>
            <a:ext cx="396815" cy="25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7807" y="1627898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51776" y="1993392"/>
            <a:ext cx="487679" cy="350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82256" y="1975104"/>
            <a:ext cx="426720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97807" y="2018365"/>
            <a:ext cx="396815" cy="258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97807" y="2018365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1776" y="2380488"/>
            <a:ext cx="487679" cy="350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82256" y="2362200"/>
            <a:ext cx="426720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7807" y="2405786"/>
            <a:ext cx="396815" cy="258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97807" y="2405786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54823" y="2788920"/>
            <a:ext cx="490727" cy="3535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85304" y="2770632"/>
            <a:ext cx="426720" cy="408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01261" y="2816359"/>
            <a:ext cx="396815" cy="2585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00416" y="1597152"/>
            <a:ext cx="490727" cy="3535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30895" y="1581911"/>
            <a:ext cx="429768" cy="405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47022" y="1624794"/>
            <a:ext cx="396815" cy="2585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47022" y="1624794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00416" y="1990344"/>
            <a:ext cx="490727" cy="3505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30895" y="1972055"/>
            <a:ext cx="429768" cy="405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47022" y="2015261"/>
            <a:ext cx="396815" cy="2585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47022" y="2015261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0416" y="2377439"/>
            <a:ext cx="490727" cy="3505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30895" y="2359151"/>
            <a:ext cx="429768" cy="405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47022" y="2402682"/>
            <a:ext cx="396815" cy="2585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47022" y="2402682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03464" y="2785872"/>
            <a:ext cx="490727" cy="35356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33943" y="2767583"/>
            <a:ext cx="429768" cy="4084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50475" y="2813255"/>
            <a:ext cx="396815" cy="2585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50475" y="2813255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52104" y="1597152"/>
            <a:ext cx="490727" cy="35356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85631" y="1581911"/>
            <a:ext cx="426720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99690" y="1624794"/>
            <a:ext cx="396815" cy="2585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99691" y="1624794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52104" y="1990344"/>
            <a:ext cx="490727" cy="3505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85631" y="1972055"/>
            <a:ext cx="426720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99690" y="2015261"/>
            <a:ext cx="396815" cy="2585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99691" y="2015261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52104" y="2377439"/>
            <a:ext cx="490727" cy="3505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485631" y="2359151"/>
            <a:ext cx="426720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99690" y="2402682"/>
            <a:ext cx="396815" cy="2585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99691" y="2402682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58200" y="2785872"/>
            <a:ext cx="487679" cy="35356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88680" y="2767583"/>
            <a:ext cx="426720" cy="408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03144" y="2813255"/>
            <a:ext cx="396815" cy="2585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03143" y="2813255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401261" y="2816359"/>
            <a:ext cx="1398270" cy="259079"/>
          </a:xfrm>
          <a:prstGeom prst="rect">
            <a:avLst/>
          </a:prstGeom>
          <a:ln w="9525">
            <a:solidFill>
              <a:srgbClr val="006FC5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65"/>
              </a:spcBef>
              <a:tabLst>
                <a:tab pos="664210" algn="l"/>
                <a:tab pos="1216660" algn="l"/>
              </a:tabLst>
            </a:pPr>
            <a:r>
              <a:rPr sz="1200" spc="5" dirty="0">
                <a:latin typeface="Trebuchet MS"/>
                <a:cs typeface="Trebuchet MS"/>
              </a:rPr>
              <a:t>P</a:t>
            </a:r>
            <a:r>
              <a:rPr sz="1200" dirty="0">
                <a:latin typeface="Trebuchet MS"/>
                <a:cs typeface="Trebuchet MS"/>
              </a:rPr>
              <a:t>E	</a:t>
            </a:r>
            <a:r>
              <a:rPr sz="1200" spc="5" dirty="0">
                <a:latin typeface="Trebuchet MS"/>
                <a:cs typeface="Trebuchet MS"/>
              </a:rPr>
              <a:t>P</a:t>
            </a:r>
            <a:r>
              <a:rPr sz="1200" dirty="0">
                <a:latin typeface="Trebuchet MS"/>
                <a:cs typeface="Trebuchet MS"/>
              </a:rPr>
              <a:t>E	</a:t>
            </a:r>
            <a:r>
              <a:rPr sz="1200" spc="5" dirty="0">
                <a:latin typeface="Trebuchet MS"/>
                <a:cs typeface="Trebuchet MS"/>
              </a:rPr>
              <a:t>PE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003792" y="1594103"/>
            <a:ext cx="487679" cy="35356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34271" y="1575816"/>
            <a:ext cx="426720" cy="408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48905" y="1621690"/>
            <a:ext cx="396815" cy="2585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48906" y="1621690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003792" y="1987295"/>
            <a:ext cx="487679" cy="3505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34271" y="1969007"/>
            <a:ext cx="426720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48905" y="2012157"/>
            <a:ext cx="396815" cy="2585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48906" y="2012157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03792" y="2374392"/>
            <a:ext cx="487679" cy="3505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034271" y="2356104"/>
            <a:ext cx="426720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48905" y="2399578"/>
            <a:ext cx="396815" cy="2585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048906" y="2399578"/>
            <a:ext cx="396875" cy="259079"/>
          </a:xfrm>
          <a:custGeom>
            <a:avLst/>
            <a:gdLst/>
            <a:ahLst/>
            <a:cxnLst/>
            <a:rect l="l" t="t" r="r" b="b"/>
            <a:pathLst>
              <a:path w="396875" h="259080">
                <a:moveTo>
                  <a:pt x="0" y="0"/>
                </a:moveTo>
                <a:lnTo>
                  <a:pt x="396815" y="0"/>
                </a:lnTo>
                <a:lnTo>
                  <a:pt x="396815" y="258532"/>
                </a:lnTo>
                <a:lnTo>
                  <a:pt x="0" y="258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006840" y="2782823"/>
            <a:ext cx="487679" cy="3535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037319" y="2764535"/>
            <a:ext cx="426720" cy="408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052359" y="2810151"/>
            <a:ext cx="396815" cy="25853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9052359" y="2810151"/>
            <a:ext cx="396875" cy="259079"/>
          </a:xfrm>
          <a:prstGeom prst="rect">
            <a:avLst/>
          </a:prstGeom>
          <a:ln w="9525">
            <a:solidFill>
              <a:srgbClr val="006FC5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65"/>
              </a:spcBef>
            </a:pPr>
            <a:r>
              <a:rPr sz="1200" spc="5" dirty="0">
                <a:latin typeface="Trebuchet MS"/>
                <a:cs typeface="Trebuchet MS"/>
              </a:rPr>
              <a:t>PE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483490" y="1105915"/>
            <a:ext cx="1920875" cy="1516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2D </a:t>
            </a:r>
            <a:r>
              <a:rPr sz="1800" spc="-5" dirty="0">
                <a:latin typeface="Trebuchet MS"/>
                <a:cs typeface="Trebuchet MS"/>
              </a:rPr>
              <a:t>hardware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array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29209">
              <a:lnSpc>
                <a:spcPct val="100000"/>
              </a:lnSpc>
              <a:tabLst>
                <a:tab pos="578485" algn="l"/>
                <a:tab pos="1130935" algn="l"/>
                <a:tab pos="1680210" algn="l"/>
              </a:tabLst>
            </a:pPr>
            <a:r>
              <a:rPr sz="1200" dirty="0">
                <a:latin typeface="Trebuchet MS"/>
                <a:cs typeface="Trebuchet MS"/>
              </a:rPr>
              <a:t>PE	PE	PE	</a:t>
            </a:r>
            <a:r>
              <a:rPr sz="1800" spc="7" baseline="2314" dirty="0">
                <a:latin typeface="Trebuchet MS"/>
                <a:cs typeface="Trebuchet MS"/>
              </a:rPr>
              <a:t>PE</a:t>
            </a:r>
            <a:endParaRPr sz="1800" baseline="2314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29209">
              <a:lnSpc>
                <a:spcPct val="100000"/>
              </a:lnSpc>
              <a:tabLst>
                <a:tab pos="578485" algn="l"/>
                <a:tab pos="1130935" algn="l"/>
              </a:tabLst>
            </a:pPr>
            <a:r>
              <a:rPr sz="1200" dirty="0">
                <a:latin typeface="Trebuchet MS"/>
                <a:cs typeface="Trebuchet MS"/>
              </a:rPr>
              <a:t>PE	PE	</a:t>
            </a:r>
            <a:r>
              <a:rPr sz="1200" spc="5" dirty="0">
                <a:latin typeface="Trebuchet MS"/>
                <a:cs typeface="Trebuchet MS"/>
              </a:rPr>
              <a:t>PE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29209">
              <a:lnSpc>
                <a:spcPct val="100000"/>
              </a:lnSpc>
              <a:tabLst>
                <a:tab pos="578485" algn="l"/>
                <a:tab pos="1130935" algn="l"/>
                <a:tab pos="1680210" algn="l"/>
              </a:tabLst>
            </a:pPr>
            <a:r>
              <a:rPr sz="1200" dirty="0">
                <a:latin typeface="Trebuchet MS"/>
                <a:cs typeface="Trebuchet MS"/>
              </a:rPr>
              <a:t>PE	PE	PE	</a:t>
            </a:r>
            <a:r>
              <a:rPr sz="1800" spc="7" baseline="2314" dirty="0">
                <a:latin typeface="Trebuchet MS"/>
                <a:cs typeface="Trebuchet MS"/>
              </a:rPr>
              <a:t>PE</a:t>
            </a:r>
            <a:endParaRPr sz="1800" baseline="2314">
              <a:latin typeface="Trebuchet MS"/>
              <a:cs typeface="Trebuchet M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63880" y="1447800"/>
            <a:ext cx="4145279" cy="20055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5099" y="1470393"/>
            <a:ext cx="4061149" cy="19202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177605" y="1145540"/>
            <a:ext cx="2944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7-dimensional network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layer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844651" y="3008883"/>
            <a:ext cx="1066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779158" y="2928480"/>
            <a:ext cx="76200" cy="327660"/>
          </a:xfrm>
          <a:custGeom>
            <a:avLst/>
            <a:gdLst/>
            <a:ahLst/>
            <a:cxnLst/>
            <a:rect l="l" t="t" r="r" b="b"/>
            <a:pathLst>
              <a:path w="76200" h="327660">
                <a:moveTo>
                  <a:pt x="33337" y="250896"/>
                </a:moveTo>
                <a:lnTo>
                  <a:pt x="0" y="250896"/>
                </a:lnTo>
                <a:lnTo>
                  <a:pt x="38100" y="327096"/>
                </a:lnTo>
                <a:lnTo>
                  <a:pt x="69850" y="263596"/>
                </a:lnTo>
                <a:lnTo>
                  <a:pt x="33337" y="263596"/>
                </a:lnTo>
                <a:lnTo>
                  <a:pt x="33337" y="250896"/>
                </a:lnTo>
                <a:close/>
              </a:path>
              <a:path w="76200" h="327660">
                <a:moveTo>
                  <a:pt x="42863" y="63500"/>
                </a:moveTo>
                <a:lnTo>
                  <a:pt x="33338" y="63500"/>
                </a:lnTo>
                <a:lnTo>
                  <a:pt x="33337" y="263596"/>
                </a:lnTo>
                <a:lnTo>
                  <a:pt x="42862" y="263596"/>
                </a:lnTo>
                <a:lnTo>
                  <a:pt x="42863" y="63500"/>
                </a:lnTo>
                <a:close/>
              </a:path>
              <a:path w="76200" h="327660">
                <a:moveTo>
                  <a:pt x="76200" y="250896"/>
                </a:moveTo>
                <a:lnTo>
                  <a:pt x="42862" y="250896"/>
                </a:lnTo>
                <a:lnTo>
                  <a:pt x="42862" y="263596"/>
                </a:lnTo>
                <a:lnTo>
                  <a:pt x="69850" y="263596"/>
                </a:lnTo>
                <a:lnTo>
                  <a:pt x="76200" y="250896"/>
                </a:lnTo>
                <a:close/>
              </a:path>
              <a:path w="76200" h="327660">
                <a:moveTo>
                  <a:pt x="38101" y="0"/>
                </a:moveTo>
                <a:lnTo>
                  <a:pt x="1" y="76200"/>
                </a:lnTo>
                <a:lnTo>
                  <a:pt x="33338" y="76200"/>
                </a:lnTo>
                <a:lnTo>
                  <a:pt x="33338" y="63500"/>
                </a:lnTo>
                <a:lnTo>
                  <a:pt x="69851" y="63500"/>
                </a:lnTo>
                <a:lnTo>
                  <a:pt x="38101" y="0"/>
                </a:lnTo>
                <a:close/>
              </a:path>
              <a:path w="76200" h="327660">
                <a:moveTo>
                  <a:pt x="69851" y="63500"/>
                </a:moveTo>
                <a:lnTo>
                  <a:pt x="42863" y="63500"/>
                </a:lnTo>
                <a:lnTo>
                  <a:pt x="42863" y="76200"/>
                </a:lnTo>
                <a:lnTo>
                  <a:pt x="76201" y="76200"/>
                </a:lnTo>
                <a:lnTo>
                  <a:pt x="69851" y="6350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66899" y="2923724"/>
            <a:ext cx="76200" cy="327660"/>
          </a:xfrm>
          <a:custGeom>
            <a:avLst/>
            <a:gdLst/>
            <a:ahLst/>
            <a:cxnLst/>
            <a:rect l="l" t="t" r="r" b="b"/>
            <a:pathLst>
              <a:path w="76200" h="327660">
                <a:moveTo>
                  <a:pt x="33337" y="250896"/>
                </a:moveTo>
                <a:lnTo>
                  <a:pt x="0" y="250896"/>
                </a:lnTo>
                <a:lnTo>
                  <a:pt x="38100" y="327096"/>
                </a:lnTo>
                <a:lnTo>
                  <a:pt x="69850" y="263596"/>
                </a:lnTo>
                <a:lnTo>
                  <a:pt x="33337" y="263596"/>
                </a:lnTo>
                <a:lnTo>
                  <a:pt x="33337" y="250896"/>
                </a:lnTo>
                <a:close/>
              </a:path>
              <a:path w="76200" h="327660">
                <a:moveTo>
                  <a:pt x="42863" y="63500"/>
                </a:moveTo>
                <a:lnTo>
                  <a:pt x="33338" y="63500"/>
                </a:lnTo>
                <a:lnTo>
                  <a:pt x="33337" y="263596"/>
                </a:lnTo>
                <a:lnTo>
                  <a:pt x="42862" y="263596"/>
                </a:lnTo>
                <a:lnTo>
                  <a:pt x="42863" y="63500"/>
                </a:lnTo>
                <a:close/>
              </a:path>
              <a:path w="76200" h="327660">
                <a:moveTo>
                  <a:pt x="76200" y="250896"/>
                </a:moveTo>
                <a:lnTo>
                  <a:pt x="42862" y="250896"/>
                </a:lnTo>
                <a:lnTo>
                  <a:pt x="42862" y="263596"/>
                </a:lnTo>
                <a:lnTo>
                  <a:pt x="69850" y="263596"/>
                </a:lnTo>
                <a:lnTo>
                  <a:pt x="76200" y="250896"/>
                </a:lnTo>
                <a:close/>
              </a:path>
              <a:path w="76200" h="327660">
                <a:moveTo>
                  <a:pt x="38101" y="0"/>
                </a:moveTo>
                <a:lnTo>
                  <a:pt x="1" y="76200"/>
                </a:lnTo>
                <a:lnTo>
                  <a:pt x="33338" y="76200"/>
                </a:lnTo>
                <a:lnTo>
                  <a:pt x="33338" y="63500"/>
                </a:lnTo>
                <a:lnTo>
                  <a:pt x="69851" y="63500"/>
                </a:lnTo>
                <a:lnTo>
                  <a:pt x="38101" y="0"/>
                </a:lnTo>
                <a:close/>
              </a:path>
              <a:path w="76200" h="327660">
                <a:moveTo>
                  <a:pt x="69851" y="63500"/>
                </a:moveTo>
                <a:lnTo>
                  <a:pt x="42863" y="63500"/>
                </a:lnTo>
                <a:lnTo>
                  <a:pt x="42863" y="76200"/>
                </a:lnTo>
                <a:lnTo>
                  <a:pt x="76201" y="76200"/>
                </a:lnTo>
                <a:lnTo>
                  <a:pt x="69851" y="6350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1728216"/>
            <a:ext cx="819912" cy="5486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80173" y="1753053"/>
            <a:ext cx="726769" cy="45653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0174" y="1753053"/>
            <a:ext cx="727075" cy="456565"/>
          </a:xfrm>
          <a:custGeom>
            <a:avLst/>
            <a:gdLst/>
            <a:ahLst/>
            <a:cxnLst/>
            <a:rect l="l" t="t" r="r" b="b"/>
            <a:pathLst>
              <a:path w="727075" h="456564">
                <a:moveTo>
                  <a:pt x="0" y="0"/>
                </a:moveTo>
                <a:lnTo>
                  <a:pt x="726769" y="0"/>
                </a:lnTo>
                <a:lnTo>
                  <a:pt x="726769" y="456533"/>
                </a:lnTo>
                <a:lnTo>
                  <a:pt x="0" y="4565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78991" y="1789176"/>
            <a:ext cx="816863" cy="54863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24283" y="1814804"/>
            <a:ext cx="726768" cy="45653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24283" y="1814804"/>
            <a:ext cx="727075" cy="456565"/>
          </a:xfrm>
          <a:custGeom>
            <a:avLst/>
            <a:gdLst/>
            <a:ahLst/>
            <a:cxnLst/>
            <a:rect l="l" t="t" r="r" b="b"/>
            <a:pathLst>
              <a:path w="727075" h="456564">
                <a:moveTo>
                  <a:pt x="0" y="0"/>
                </a:moveTo>
                <a:lnTo>
                  <a:pt x="726769" y="0"/>
                </a:lnTo>
                <a:lnTo>
                  <a:pt x="726769" y="456533"/>
                </a:lnTo>
                <a:lnTo>
                  <a:pt x="0" y="4565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21080" y="1847088"/>
            <a:ext cx="819912" cy="54863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68362" y="1873648"/>
            <a:ext cx="726769" cy="45653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68362" y="1873648"/>
            <a:ext cx="727075" cy="456565"/>
          </a:xfrm>
          <a:custGeom>
            <a:avLst/>
            <a:gdLst/>
            <a:ahLst/>
            <a:cxnLst/>
            <a:rect l="l" t="t" r="r" b="b"/>
            <a:pathLst>
              <a:path w="727075" h="456564">
                <a:moveTo>
                  <a:pt x="0" y="0"/>
                </a:moveTo>
                <a:lnTo>
                  <a:pt x="726769" y="0"/>
                </a:lnTo>
                <a:lnTo>
                  <a:pt x="726769" y="456533"/>
                </a:lnTo>
                <a:lnTo>
                  <a:pt x="0" y="4565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33855" y="2572511"/>
            <a:ext cx="819912" cy="5516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0173" y="2600312"/>
            <a:ext cx="726769" cy="45653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80174" y="2600312"/>
            <a:ext cx="727075" cy="456565"/>
          </a:xfrm>
          <a:custGeom>
            <a:avLst/>
            <a:gdLst/>
            <a:ahLst/>
            <a:cxnLst/>
            <a:rect l="l" t="t" r="r" b="b"/>
            <a:pathLst>
              <a:path w="727075" h="456564">
                <a:moveTo>
                  <a:pt x="0" y="0"/>
                </a:moveTo>
                <a:lnTo>
                  <a:pt x="726769" y="0"/>
                </a:lnTo>
                <a:lnTo>
                  <a:pt x="726769" y="456533"/>
                </a:lnTo>
                <a:lnTo>
                  <a:pt x="0" y="4565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78991" y="2636520"/>
            <a:ext cx="816863" cy="54863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24283" y="2662062"/>
            <a:ext cx="726768" cy="45653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24283" y="2662062"/>
            <a:ext cx="727075" cy="456565"/>
          </a:xfrm>
          <a:custGeom>
            <a:avLst/>
            <a:gdLst/>
            <a:ahLst/>
            <a:cxnLst/>
            <a:rect l="l" t="t" r="r" b="b"/>
            <a:pathLst>
              <a:path w="727075" h="456564">
                <a:moveTo>
                  <a:pt x="0" y="0"/>
                </a:moveTo>
                <a:lnTo>
                  <a:pt x="726769" y="0"/>
                </a:lnTo>
                <a:lnTo>
                  <a:pt x="726769" y="456533"/>
                </a:lnTo>
                <a:lnTo>
                  <a:pt x="0" y="4565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21080" y="2694432"/>
            <a:ext cx="819912" cy="54863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68362" y="2720907"/>
            <a:ext cx="726769" cy="45653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68362" y="2720907"/>
            <a:ext cx="727075" cy="456565"/>
          </a:xfrm>
          <a:custGeom>
            <a:avLst/>
            <a:gdLst/>
            <a:ahLst/>
            <a:cxnLst/>
            <a:rect l="l" t="t" r="r" b="b"/>
            <a:pathLst>
              <a:path w="727075" h="456564">
                <a:moveTo>
                  <a:pt x="0" y="0"/>
                </a:moveTo>
                <a:lnTo>
                  <a:pt x="726769" y="0"/>
                </a:lnTo>
                <a:lnTo>
                  <a:pt x="726769" y="456533"/>
                </a:lnTo>
                <a:lnTo>
                  <a:pt x="0" y="4565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307335" y="1737360"/>
            <a:ext cx="987551" cy="79247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355029" y="1764481"/>
            <a:ext cx="894485" cy="69970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355029" y="1764482"/>
            <a:ext cx="894715" cy="699770"/>
          </a:xfrm>
          <a:custGeom>
            <a:avLst/>
            <a:gdLst/>
            <a:ahLst/>
            <a:cxnLst/>
            <a:rect l="l" t="t" r="r" b="b"/>
            <a:pathLst>
              <a:path w="894714" h="699769">
                <a:moveTo>
                  <a:pt x="0" y="0"/>
                </a:moveTo>
                <a:lnTo>
                  <a:pt x="894485" y="0"/>
                </a:lnTo>
                <a:lnTo>
                  <a:pt x="894485" y="699705"/>
                </a:lnTo>
                <a:lnTo>
                  <a:pt x="0" y="69970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52472" y="1795272"/>
            <a:ext cx="987551" cy="79247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299125" y="1820311"/>
            <a:ext cx="894485" cy="69970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99125" y="1820311"/>
            <a:ext cx="894715" cy="699770"/>
          </a:xfrm>
          <a:custGeom>
            <a:avLst/>
            <a:gdLst/>
            <a:ahLst/>
            <a:cxnLst/>
            <a:rect l="l" t="t" r="r" b="b"/>
            <a:pathLst>
              <a:path w="894714" h="699769">
                <a:moveTo>
                  <a:pt x="0" y="0"/>
                </a:moveTo>
                <a:lnTo>
                  <a:pt x="894485" y="0"/>
                </a:lnTo>
                <a:lnTo>
                  <a:pt x="894485" y="699705"/>
                </a:lnTo>
                <a:lnTo>
                  <a:pt x="0" y="69970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197607" y="1847088"/>
            <a:ext cx="987552" cy="7924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243220" y="1874225"/>
            <a:ext cx="894485" cy="69970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243220" y="1874225"/>
            <a:ext cx="894715" cy="699770"/>
          </a:xfrm>
          <a:custGeom>
            <a:avLst/>
            <a:gdLst/>
            <a:ahLst/>
            <a:cxnLst/>
            <a:rect l="l" t="t" r="r" b="b"/>
            <a:pathLst>
              <a:path w="894714" h="699769">
                <a:moveTo>
                  <a:pt x="0" y="0"/>
                </a:moveTo>
                <a:lnTo>
                  <a:pt x="894485" y="0"/>
                </a:lnTo>
                <a:lnTo>
                  <a:pt x="894485" y="699705"/>
                </a:lnTo>
                <a:lnTo>
                  <a:pt x="0" y="69970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83864" y="1844039"/>
            <a:ext cx="984503" cy="79247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29041" y="1869127"/>
            <a:ext cx="894485" cy="69970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29041" y="1869127"/>
            <a:ext cx="894715" cy="699770"/>
          </a:xfrm>
          <a:custGeom>
            <a:avLst/>
            <a:gdLst/>
            <a:ahLst/>
            <a:cxnLst/>
            <a:rect l="l" t="t" r="r" b="b"/>
            <a:pathLst>
              <a:path w="894714" h="699769">
                <a:moveTo>
                  <a:pt x="0" y="0"/>
                </a:moveTo>
                <a:lnTo>
                  <a:pt x="894485" y="0"/>
                </a:lnTo>
                <a:lnTo>
                  <a:pt x="894485" y="699705"/>
                </a:lnTo>
                <a:lnTo>
                  <a:pt x="0" y="69970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47241" y="1703429"/>
            <a:ext cx="214289" cy="22274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47219" y="2550688"/>
            <a:ext cx="214289" cy="22274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17230" y="1803783"/>
            <a:ext cx="111810" cy="12059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961672" y="1658620"/>
            <a:ext cx="1016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C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74349" y="2518155"/>
            <a:ext cx="1454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C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368019" y="1704340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K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50736" y="2125337"/>
            <a:ext cx="76200" cy="885825"/>
          </a:xfrm>
          <a:custGeom>
            <a:avLst/>
            <a:gdLst/>
            <a:ahLst/>
            <a:cxnLst/>
            <a:rect l="l" t="t" r="r" b="b"/>
            <a:pathLst>
              <a:path w="76200" h="885825">
                <a:moveTo>
                  <a:pt x="0" y="809384"/>
                </a:moveTo>
                <a:lnTo>
                  <a:pt x="38099" y="885584"/>
                </a:lnTo>
                <a:lnTo>
                  <a:pt x="69849" y="822086"/>
                </a:lnTo>
                <a:lnTo>
                  <a:pt x="33337" y="822086"/>
                </a:lnTo>
                <a:lnTo>
                  <a:pt x="33337" y="809385"/>
                </a:lnTo>
                <a:lnTo>
                  <a:pt x="0" y="809384"/>
                </a:lnTo>
                <a:close/>
              </a:path>
              <a:path w="76200" h="885825">
                <a:moveTo>
                  <a:pt x="33337" y="809385"/>
                </a:moveTo>
                <a:lnTo>
                  <a:pt x="33337" y="822086"/>
                </a:lnTo>
                <a:lnTo>
                  <a:pt x="42862" y="822086"/>
                </a:lnTo>
                <a:lnTo>
                  <a:pt x="42862" y="809385"/>
                </a:lnTo>
                <a:lnTo>
                  <a:pt x="33337" y="809385"/>
                </a:lnTo>
                <a:close/>
              </a:path>
              <a:path w="76200" h="885825">
                <a:moveTo>
                  <a:pt x="42862" y="809385"/>
                </a:moveTo>
                <a:lnTo>
                  <a:pt x="42862" y="822086"/>
                </a:lnTo>
                <a:lnTo>
                  <a:pt x="69849" y="822086"/>
                </a:lnTo>
                <a:lnTo>
                  <a:pt x="76200" y="809386"/>
                </a:lnTo>
                <a:lnTo>
                  <a:pt x="42862" y="809385"/>
                </a:lnTo>
                <a:close/>
              </a:path>
              <a:path w="76200" h="885825">
                <a:moveTo>
                  <a:pt x="42863" y="63500"/>
                </a:moveTo>
                <a:lnTo>
                  <a:pt x="33338" y="63500"/>
                </a:lnTo>
                <a:lnTo>
                  <a:pt x="33337" y="809385"/>
                </a:lnTo>
                <a:lnTo>
                  <a:pt x="42862" y="809385"/>
                </a:lnTo>
                <a:lnTo>
                  <a:pt x="42863" y="63500"/>
                </a:lnTo>
                <a:close/>
              </a:path>
              <a:path w="76200" h="885825">
                <a:moveTo>
                  <a:pt x="38100" y="0"/>
                </a:moveTo>
                <a:lnTo>
                  <a:pt x="0" y="76200"/>
                </a:lnTo>
                <a:lnTo>
                  <a:pt x="33338" y="76200"/>
                </a:lnTo>
                <a:lnTo>
                  <a:pt x="33338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885825">
                <a:moveTo>
                  <a:pt x="69850" y="63500"/>
                </a:moveTo>
                <a:lnTo>
                  <a:pt x="42863" y="63500"/>
                </a:lnTo>
                <a:lnTo>
                  <a:pt x="42863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644833" y="2405379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K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091087" y="2478573"/>
            <a:ext cx="214289" cy="22274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3188039" y="2514091"/>
            <a:ext cx="1168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966216" y="2755392"/>
            <a:ext cx="819911" cy="54864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12471" y="2782656"/>
            <a:ext cx="726768" cy="45653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12471" y="2782656"/>
            <a:ext cx="727075" cy="456565"/>
          </a:xfrm>
          <a:custGeom>
            <a:avLst/>
            <a:gdLst/>
            <a:ahLst/>
            <a:cxnLst/>
            <a:rect l="l" t="t" r="r" b="b"/>
            <a:pathLst>
              <a:path w="727075" h="456564">
                <a:moveTo>
                  <a:pt x="0" y="0"/>
                </a:moveTo>
                <a:lnTo>
                  <a:pt x="726769" y="0"/>
                </a:lnTo>
                <a:lnTo>
                  <a:pt x="726769" y="456533"/>
                </a:lnTo>
                <a:lnTo>
                  <a:pt x="0" y="4565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473136" y="2649785"/>
            <a:ext cx="894715" cy="76200"/>
          </a:xfrm>
          <a:custGeom>
            <a:avLst/>
            <a:gdLst/>
            <a:ahLst/>
            <a:cxnLst/>
            <a:rect l="l" t="t" r="r" b="b"/>
            <a:pathLst>
              <a:path w="894714" h="76200">
                <a:moveTo>
                  <a:pt x="76200" y="1"/>
                </a:moveTo>
                <a:lnTo>
                  <a:pt x="0" y="38101"/>
                </a:lnTo>
                <a:lnTo>
                  <a:pt x="76200" y="76201"/>
                </a:lnTo>
                <a:lnTo>
                  <a:pt x="76200" y="42863"/>
                </a:lnTo>
                <a:lnTo>
                  <a:pt x="63500" y="42863"/>
                </a:lnTo>
                <a:lnTo>
                  <a:pt x="63500" y="33338"/>
                </a:lnTo>
                <a:lnTo>
                  <a:pt x="76200" y="33338"/>
                </a:lnTo>
                <a:lnTo>
                  <a:pt x="76200" y="1"/>
                </a:lnTo>
                <a:close/>
              </a:path>
              <a:path w="894714" h="76200">
                <a:moveTo>
                  <a:pt x="884960" y="33337"/>
                </a:moveTo>
                <a:lnTo>
                  <a:pt x="830985" y="33337"/>
                </a:lnTo>
                <a:lnTo>
                  <a:pt x="830985" y="42862"/>
                </a:lnTo>
                <a:lnTo>
                  <a:pt x="818285" y="42862"/>
                </a:lnTo>
                <a:lnTo>
                  <a:pt x="818285" y="76200"/>
                </a:lnTo>
                <a:lnTo>
                  <a:pt x="894485" y="38100"/>
                </a:lnTo>
                <a:lnTo>
                  <a:pt x="884960" y="33337"/>
                </a:lnTo>
                <a:close/>
              </a:path>
              <a:path w="894714" h="76200">
                <a:moveTo>
                  <a:pt x="76200" y="33338"/>
                </a:moveTo>
                <a:lnTo>
                  <a:pt x="63500" y="33338"/>
                </a:lnTo>
                <a:lnTo>
                  <a:pt x="63500" y="42863"/>
                </a:lnTo>
                <a:lnTo>
                  <a:pt x="76200" y="42863"/>
                </a:lnTo>
                <a:lnTo>
                  <a:pt x="76200" y="33338"/>
                </a:lnTo>
                <a:close/>
              </a:path>
              <a:path w="894714" h="76200">
                <a:moveTo>
                  <a:pt x="76200" y="42863"/>
                </a:moveTo>
                <a:lnTo>
                  <a:pt x="63500" y="42863"/>
                </a:lnTo>
                <a:lnTo>
                  <a:pt x="76200" y="42863"/>
                </a:lnTo>
                <a:close/>
              </a:path>
              <a:path w="894714" h="76200">
                <a:moveTo>
                  <a:pt x="818285" y="33337"/>
                </a:moveTo>
                <a:lnTo>
                  <a:pt x="76200" y="33338"/>
                </a:lnTo>
                <a:lnTo>
                  <a:pt x="76200" y="42863"/>
                </a:lnTo>
                <a:lnTo>
                  <a:pt x="818285" y="42862"/>
                </a:lnTo>
                <a:lnTo>
                  <a:pt x="818285" y="33337"/>
                </a:lnTo>
                <a:close/>
              </a:path>
              <a:path w="894714" h="76200">
                <a:moveTo>
                  <a:pt x="830985" y="33337"/>
                </a:moveTo>
                <a:lnTo>
                  <a:pt x="818285" y="33337"/>
                </a:lnTo>
                <a:lnTo>
                  <a:pt x="818285" y="42862"/>
                </a:lnTo>
                <a:lnTo>
                  <a:pt x="830985" y="42862"/>
                </a:lnTo>
                <a:lnTo>
                  <a:pt x="830985" y="33337"/>
                </a:lnTo>
                <a:close/>
              </a:path>
              <a:path w="894714" h="76200">
                <a:moveTo>
                  <a:pt x="818285" y="0"/>
                </a:moveTo>
                <a:lnTo>
                  <a:pt x="818285" y="33337"/>
                </a:lnTo>
                <a:lnTo>
                  <a:pt x="884960" y="33337"/>
                </a:lnTo>
                <a:lnTo>
                  <a:pt x="818285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3884425" y="2676652"/>
            <a:ext cx="144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solidFill>
                  <a:srgbClr val="505050"/>
                </a:solidFill>
                <a:latin typeface="Trebuchet MS"/>
                <a:cs typeface="Trebuchet MS"/>
              </a:rPr>
              <a:t>X’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227591" y="1514347"/>
            <a:ext cx="554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505050"/>
                </a:solidFill>
                <a:latin typeface="Trebuchet MS"/>
                <a:cs typeface="Trebuchet MS"/>
              </a:rPr>
              <a:t>W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eig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h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502090" y="1535684"/>
            <a:ext cx="440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Inputs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662592" y="1636267"/>
            <a:ext cx="560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O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ut</a:t>
            </a:r>
            <a:r>
              <a:rPr sz="1200" spc="-10" dirty="0">
                <a:solidFill>
                  <a:srgbClr val="505050"/>
                </a:solidFill>
                <a:latin typeface="Trebuchet MS"/>
                <a:cs typeface="Trebuchet MS"/>
              </a:rPr>
              <a:t>pu</a:t>
            </a:r>
            <a:r>
              <a:rPr sz="1200" spc="-5" dirty="0">
                <a:solidFill>
                  <a:srgbClr val="505050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022515" y="2418628"/>
            <a:ext cx="716915" cy="76200"/>
          </a:xfrm>
          <a:custGeom>
            <a:avLst/>
            <a:gdLst/>
            <a:ahLst/>
            <a:cxnLst/>
            <a:rect l="l" t="t" r="r" b="b"/>
            <a:pathLst>
              <a:path w="716914" h="76200">
                <a:moveTo>
                  <a:pt x="76200" y="1"/>
                </a:moveTo>
                <a:lnTo>
                  <a:pt x="0" y="38101"/>
                </a:lnTo>
                <a:lnTo>
                  <a:pt x="76200" y="76201"/>
                </a:lnTo>
                <a:lnTo>
                  <a:pt x="76200" y="42863"/>
                </a:lnTo>
                <a:lnTo>
                  <a:pt x="63499" y="42863"/>
                </a:lnTo>
                <a:lnTo>
                  <a:pt x="63499" y="33338"/>
                </a:lnTo>
                <a:lnTo>
                  <a:pt x="76200" y="33338"/>
                </a:lnTo>
                <a:lnTo>
                  <a:pt x="76200" y="1"/>
                </a:lnTo>
                <a:close/>
              </a:path>
              <a:path w="716914" h="76200">
                <a:moveTo>
                  <a:pt x="707198" y="33337"/>
                </a:moveTo>
                <a:lnTo>
                  <a:pt x="653223" y="33337"/>
                </a:lnTo>
                <a:lnTo>
                  <a:pt x="653223" y="42862"/>
                </a:lnTo>
                <a:lnTo>
                  <a:pt x="640523" y="42862"/>
                </a:lnTo>
                <a:lnTo>
                  <a:pt x="640523" y="76200"/>
                </a:lnTo>
                <a:lnTo>
                  <a:pt x="716723" y="38100"/>
                </a:lnTo>
                <a:lnTo>
                  <a:pt x="707198" y="33337"/>
                </a:lnTo>
                <a:close/>
              </a:path>
              <a:path w="716914" h="76200">
                <a:moveTo>
                  <a:pt x="76200" y="33338"/>
                </a:moveTo>
                <a:lnTo>
                  <a:pt x="63499" y="33338"/>
                </a:lnTo>
                <a:lnTo>
                  <a:pt x="63499" y="42863"/>
                </a:lnTo>
                <a:lnTo>
                  <a:pt x="76200" y="42863"/>
                </a:lnTo>
                <a:lnTo>
                  <a:pt x="76200" y="33338"/>
                </a:lnTo>
                <a:close/>
              </a:path>
              <a:path w="716914" h="76200">
                <a:moveTo>
                  <a:pt x="640523" y="33337"/>
                </a:moveTo>
                <a:lnTo>
                  <a:pt x="76200" y="33338"/>
                </a:lnTo>
                <a:lnTo>
                  <a:pt x="76200" y="42863"/>
                </a:lnTo>
                <a:lnTo>
                  <a:pt x="640523" y="42862"/>
                </a:lnTo>
                <a:lnTo>
                  <a:pt x="640523" y="33337"/>
                </a:lnTo>
                <a:close/>
              </a:path>
              <a:path w="716914" h="76200">
                <a:moveTo>
                  <a:pt x="653223" y="33337"/>
                </a:moveTo>
                <a:lnTo>
                  <a:pt x="640523" y="33337"/>
                </a:lnTo>
                <a:lnTo>
                  <a:pt x="640523" y="42862"/>
                </a:lnTo>
                <a:lnTo>
                  <a:pt x="653223" y="42862"/>
                </a:lnTo>
                <a:lnTo>
                  <a:pt x="653223" y="33337"/>
                </a:lnTo>
                <a:close/>
              </a:path>
              <a:path w="716914" h="76200">
                <a:moveTo>
                  <a:pt x="640523" y="0"/>
                </a:moveTo>
                <a:lnTo>
                  <a:pt x="640523" y="33337"/>
                </a:lnTo>
                <a:lnTo>
                  <a:pt x="707198" y="33337"/>
                </a:lnTo>
                <a:lnTo>
                  <a:pt x="640523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14473" y="1940417"/>
            <a:ext cx="76835" cy="456565"/>
          </a:xfrm>
          <a:custGeom>
            <a:avLst/>
            <a:gdLst/>
            <a:ahLst/>
            <a:cxnLst/>
            <a:rect l="l" t="t" r="r" b="b"/>
            <a:pathLst>
              <a:path w="76834" h="456564">
                <a:moveTo>
                  <a:pt x="0" y="380330"/>
                </a:moveTo>
                <a:lnTo>
                  <a:pt x="38096" y="456531"/>
                </a:lnTo>
                <a:lnTo>
                  <a:pt x="69850" y="393031"/>
                </a:lnTo>
                <a:lnTo>
                  <a:pt x="33336" y="393031"/>
                </a:lnTo>
                <a:lnTo>
                  <a:pt x="33337" y="380332"/>
                </a:lnTo>
                <a:lnTo>
                  <a:pt x="0" y="380330"/>
                </a:lnTo>
                <a:close/>
              </a:path>
              <a:path w="76834" h="456564">
                <a:moveTo>
                  <a:pt x="33337" y="380332"/>
                </a:moveTo>
                <a:lnTo>
                  <a:pt x="33336" y="393031"/>
                </a:lnTo>
                <a:lnTo>
                  <a:pt x="42861" y="393031"/>
                </a:lnTo>
                <a:lnTo>
                  <a:pt x="42862" y="380332"/>
                </a:lnTo>
                <a:lnTo>
                  <a:pt x="33337" y="380332"/>
                </a:lnTo>
                <a:close/>
              </a:path>
              <a:path w="76834" h="456564">
                <a:moveTo>
                  <a:pt x="42862" y="380332"/>
                </a:moveTo>
                <a:lnTo>
                  <a:pt x="42861" y="393031"/>
                </a:lnTo>
                <a:lnTo>
                  <a:pt x="69850" y="393031"/>
                </a:lnTo>
                <a:lnTo>
                  <a:pt x="76200" y="380334"/>
                </a:lnTo>
                <a:lnTo>
                  <a:pt x="42862" y="380332"/>
                </a:lnTo>
                <a:close/>
              </a:path>
              <a:path w="76834" h="456564">
                <a:moveTo>
                  <a:pt x="33352" y="76200"/>
                </a:moveTo>
                <a:lnTo>
                  <a:pt x="33337" y="380332"/>
                </a:lnTo>
                <a:lnTo>
                  <a:pt x="42862" y="380332"/>
                </a:lnTo>
                <a:lnTo>
                  <a:pt x="42877" y="76200"/>
                </a:lnTo>
                <a:lnTo>
                  <a:pt x="33352" y="76200"/>
                </a:lnTo>
                <a:close/>
              </a:path>
              <a:path w="76834" h="456564">
                <a:moveTo>
                  <a:pt x="69864" y="63500"/>
                </a:moveTo>
                <a:lnTo>
                  <a:pt x="42877" y="63500"/>
                </a:lnTo>
                <a:lnTo>
                  <a:pt x="42877" y="76200"/>
                </a:lnTo>
                <a:lnTo>
                  <a:pt x="76214" y="76202"/>
                </a:lnTo>
                <a:lnTo>
                  <a:pt x="69864" y="63500"/>
                </a:lnTo>
                <a:close/>
              </a:path>
              <a:path w="76834" h="456564">
                <a:moveTo>
                  <a:pt x="42877" y="63500"/>
                </a:moveTo>
                <a:lnTo>
                  <a:pt x="33352" y="63500"/>
                </a:lnTo>
                <a:lnTo>
                  <a:pt x="33352" y="76200"/>
                </a:lnTo>
                <a:lnTo>
                  <a:pt x="42877" y="76200"/>
                </a:lnTo>
                <a:lnTo>
                  <a:pt x="42877" y="63500"/>
                </a:lnTo>
                <a:close/>
              </a:path>
              <a:path w="76834" h="456564">
                <a:moveTo>
                  <a:pt x="38118" y="0"/>
                </a:moveTo>
                <a:lnTo>
                  <a:pt x="14" y="76198"/>
                </a:lnTo>
                <a:lnTo>
                  <a:pt x="33352" y="76200"/>
                </a:lnTo>
                <a:lnTo>
                  <a:pt x="33352" y="63500"/>
                </a:lnTo>
                <a:lnTo>
                  <a:pt x="69864" y="63500"/>
                </a:lnTo>
                <a:lnTo>
                  <a:pt x="38118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850640" y="2054859"/>
            <a:ext cx="99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364978" y="2441955"/>
            <a:ext cx="86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2201255" y="2658869"/>
            <a:ext cx="880744" cy="76200"/>
          </a:xfrm>
          <a:custGeom>
            <a:avLst/>
            <a:gdLst/>
            <a:ahLst/>
            <a:cxnLst/>
            <a:rect l="l" t="t" r="r" b="b"/>
            <a:pathLst>
              <a:path w="88074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500" y="42862"/>
                </a:lnTo>
                <a:lnTo>
                  <a:pt x="63500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880744" h="76200">
                <a:moveTo>
                  <a:pt x="804343" y="0"/>
                </a:moveTo>
                <a:lnTo>
                  <a:pt x="804343" y="76200"/>
                </a:lnTo>
                <a:lnTo>
                  <a:pt x="871018" y="42862"/>
                </a:lnTo>
                <a:lnTo>
                  <a:pt x="817043" y="42862"/>
                </a:lnTo>
                <a:lnTo>
                  <a:pt x="817043" y="33337"/>
                </a:lnTo>
                <a:lnTo>
                  <a:pt x="871018" y="33337"/>
                </a:lnTo>
                <a:lnTo>
                  <a:pt x="804343" y="0"/>
                </a:lnTo>
                <a:close/>
              </a:path>
              <a:path w="880744" h="76200">
                <a:moveTo>
                  <a:pt x="76200" y="33337"/>
                </a:moveTo>
                <a:lnTo>
                  <a:pt x="63500" y="33337"/>
                </a:lnTo>
                <a:lnTo>
                  <a:pt x="63500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880744" h="76200">
                <a:moveTo>
                  <a:pt x="804343" y="33337"/>
                </a:moveTo>
                <a:lnTo>
                  <a:pt x="76200" y="33337"/>
                </a:lnTo>
                <a:lnTo>
                  <a:pt x="76200" y="42862"/>
                </a:lnTo>
                <a:lnTo>
                  <a:pt x="804343" y="42862"/>
                </a:lnTo>
                <a:lnTo>
                  <a:pt x="804343" y="33337"/>
                </a:lnTo>
                <a:close/>
              </a:path>
              <a:path w="880744" h="76200">
                <a:moveTo>
                  <a:pt x="871018" y="33337"/>
                </a:moveTo>
                <a:lnTo>
                  <a:pt x="817043" y="33337"/>
                </a:lnTo>
                <a:lnTo>
                  <a:pt x="817043" y="42862"/>
                </a:lnTo>
                <a:lnTo>
                  <a:pt x="871018" y="42862"/>
                </a:lnTo>
                <a:lnTo>
                  <a:pt x="880543" y="38100"/>
                </a:lnTo>
                <a:lnTo>
                  <a:pt x="871018" y="33337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086324" y="1950060"/>
            <a:ext cx="76200" cy="669290"/>
          </a:xfrm>
          <a:custGeom>
            <a:avLst/>
            <a:gdLst/>
            <a:ahLst/>
            <a:cxnLst/>
            <a:rect l="l" t="t" r="r" b="b"/>
            <a:pathLst>
              <a:path w="76200" h="669289">
                <a:moveTo>
                  <a:pt x="33337" y="592570"/>
                </a:moveTo>
                <a:lnTo>
                  <a:pt x="0" y="592570"/>
                </a:lnTo>
                <a:lnTo>
                  <a:pt x="38100" y="668770"/>
                </a:lnTo>
                <a:lnTo>
                  <a:pt x="69850" y="605270"/>
                </a:lnTo>
                <a:lnTo>
                  <a:pt x="33337" y="605270"/>
                </a:lnTo>
                <a:lnTo>
                  <a:pt x="33337" y="592570"/>
                </a:lnTo>
                <a:close/>
              </a:path>
              <a:path w="76200" h="669289">
                <a:moveTo>
                  <a:pt x="42862" y="63500"/>
                </a:moveTo>
                <a:lnTo>
                  <a:pt x="33337" y="63500"/>
                </a:lnTo>
                <a:lnTo>
                  <a:pt x="33337" y="605270"/>
                </a:lnTo>
                <a:lnTo>
                  <a:pt x="42862" y="605270"/>
                </a:lnTo>
                <a:lnTo>
                  <a:pt x="42862" y="63500"/>
                </a:lnTo>
                <a:close/>
              </a:path>
              <a:path w="76200" h="669289">
                <a:moveTo>
                  <a:pt x="76200" y="592570"/>
                </a:moveTo>
                <a:lnTo>
                  <a:pt x="42862" y="592570"/>
                </a:lnTo>
                <a:lnTo>
                  <a:pt x="42862" y="605270"/>
                </a:lnTo>
                <a:lnTo>
                  <a:pt x="69850" y="605270"/>
                </a:lnTo>
                <a:lnTo>
                  <a:pt x="76200" y="592570"/>
                </a:lnTo>
                <a:close/>
              </a:path>
              <a:path w="76200" h="669289">
                <a:moveTo>
                  <a:pt x="38101" y="0"/>
                </a:moveTo>
                <a:lnTo>
                  <a:pt x="0" y="76200"/>
                </a:lnTo>
                <a:lnTo>
                  <a:pt x="33337" y="76200"/>
                </a:lnTo>
                <a:lnTo>
                  <a:pt x="33337" y="63500"/>
                </a:lnTo>
                <a:lnTo>
                  <a:pt x="69850" y="63500"/>
                </a:lnTo>
                <a:lnTo>
                  <a:pt x="38101" y="0"/>
                </a:lnTo>
                <a:close/>
              </a:path>
              <a:path w="76200" h="669289">
                <a:moveTo>
                  <a:pt x="69850" y="63500"/>
                </a:moveTo>
                <a:lnTo>
                  <a:pt x="42862" y="63500"/>
                </a:lnTo>
                <a:lnTo>
                  <a:pt x="42862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2020407" y="2188971"/>
            <a:ext cx="984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Y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546435" y="2679700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X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4456936" y="1927123"/>
            <a:ext cx="76200" cy="711835"/>
          </a:xfrm>
          <a:custGeom>
            <a:avLst/>
            <a:gdLst/>
            <a:ahLst/>
            <a:cxnLst/>
            <a:rect l="l" t="t" r="r" b="b"/>
            <a:pathLst>
              <a:path w="76200" h="711835">
                <a:moveTo>
                  <a:pt x="33337" y="635520"/>
                </a:moveTo>
                <a:lnTo>
                  <a:pt x="0" y="635520"/>
                </a:lnTo>
                <a:lnTo>
                  <a:pt x="38098" y="711720"/>
                </a:lnTo>
                <a:lnTo>
                  <a:pt x="69849" y="648220"/>
                </a:lnTo>
                <a:lnTo>
                  <a:pt x="33337" y="648220"/>
                </a:lnTo>
                <a:lnTo>
                  <a:pt x="33337" y="635520"/>
                </a:lnTo>
                <a:close/>
              </a:path>
              <a:path w="76200" h="711835">
                <a:moveTo>
                  <a:pt x="42862" y="63500"/>
                </a:moveTo>
                <a:lnTo>
                  <a:pt x="33337" y="63500"/>
                </a:lnTo>
                <a:lnTo>
                  <a:pt x="33337" y="648220"/>
                </a:lnTo>
                <a:lnTo>
                  <a:pt x="42862" y="648220"/>
                </a:lnTo>
                <a:lnTo>
                  <a:pt x="42862" y="63500"/>
                </a:lnTo>
                <a:close/>
              </a:path>
              <a:path w="76200" h="711835">
                <a:moveTo>
                  <a:pt x="76200" y="635520"/>
                </a:moveTo>
                <a:lnTo>
                  <a:pt x="42862" y="635520"/>
                </a:lnTo>
                <a:lnTo>
                  <a:pt x="42862" y="648220"/>
                </a:lnTo>
                <a:lnTo>
                  <a:pt x="69849" y="648220"/>
                </a:lnTo>
                <a:lnTo>
                  <a:pt x="76200" y="635520"/>
                </a:lnTo>
                <a:close/>
              </a:path>
              <a:path w="76200" h="711835">
                <a:moveTo>
                  <a:pt x="38100" y="0"/>
                </a:moveTo>
                <a:lnTo>
                  <a:pt x="0" y="76200"/>
                </a:lnTo>
                <a:lnTo>
                  <a:pt x="33337" y="76200"/>
                </a:lnTo>
                <a:lnTo>
                  <a:pt x="33337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711835">
                <a:moveTo>
                  <a:pt x="69850" y="63500"/>
                </a:moveTo>
                <a:lnTo>
                  <a:pt x="42862" y="63500"/>
                </a:lnTo>
                <a:lnTo>
                  <a:pt x="42862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4475341" y="2181859"/>
            <a:ext cx="169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050"/>
                </a:solidFill>
                <a:latin typeface="Trebuchet MS"/>
                <a:cs typeface="Trebuchet MS"/>
              </a:rPr>
              <a:t>Y’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139695" y="1908048"/>
            <a:ext cx="987552" cy="79247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187313" y="1935398"/>
            <a:ext cx="894485" cy="69970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187313" y="1935398"/>
            <a:ext cx="894715" cy="699770"/>
          </a:xfrm>
          <a:custGeom>
            <a:avLst/>
            <a:gdLst/>
            <a:ahLst/>
            <a:cxnLst/>
            <a:rect l="l" t="t" r="r" b="b"/>
            <a:pathLst>
              <a:path w="894714" h="699769">
                <a:moveTo>
                  <a:pt x="0" y="0"/>
                </a:moveTo>
                <a:lnTo>
                  <a:pt x="894485" y="0"/>
                </a:lnTo>
                <a:lnTo>
                  <a:pt x="894485" y="699705"/>
                </a:lnTo>
                <a:lnTo>
                  <a:pt x="0" y="69970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425952" y="1895855"/>
            <a:ext cx="987551" cy="79247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473136" y="1923039"/>
            <a:ext cx="894485" cy="69970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473136" y="1923039"/>
            <a:ext cx="894715" cy="699770"/>
          </a:xfrm>
          <a:custGeom>
            <a:avLst/>
            <a:gdLst/>
            <a:ahLst/>
            <a:cxnLst/>
            <a:rect l="l" t="t" r="r" b="b"/>
            <a:pathLst>
              <a:path w="894714" h="699769">
                <a:moveTo>
                  <a:pt x="0" y="0"/>
                </a:moveTo>
                <a:lnTo>
                  <a:pt x="894485" y="0"/>
                </a:lnTo>
                <a:lnTo>
                  <a:pt x="894485" y="699705"/>
                </a:lnTo>
                <a:lnTo>
                  <a:pt x="0" y="69970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66216" y="1908048"/>
            <a:ext cx="819911" cy="55168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12471" y="1935398"/>
            <a:ext cx="726768" cy="45653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12471" y="1935398"/>
            <a:ext cx="727075" cy="456565"/>
          </a:xfrm>
          <a:custGeom>
            <a:avLst/>
            <a:gdLst/>
            <a:ahLst/>
            <a:cxnLst/>
            <a:rect l="l" t="t" r="r" b="b"/>
            <a:pathLst>
              <a:path w="727075" h="456564">
                <a:moveTo>
                  <a:pt x="0" y="0"/>
                </a:moveTo>
                <a:lnTo>
                  <a:pt x="726769" y="0"/>
                </a:lnTo>
                <a:lnTo>
                  <a:pt x="726769" y="456533"/>
                </a:lnTo>
                <a:lnTo>
                  <a:pt x="0" y="4565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666249" y="1621690"/>
            <a:ext cx="2555240" cy="492759"/>
          </a:xfrm>
          <a:custGeom>
            <a:avLst/>
            <a:gdLst/>
            <a:ahLst/>
            <a:cxnLst/>
            <a:rect l="l" t="t" r="r" b="b"/>
            <a:pathLst>
              <a:path w="2555240" h="492760">
                <a:moveTo>
                  <a:pt x="0" y="0"/>
                </a:moveTo>
                <a:lnTo>
                  <a:pt x="2555043" y="492643"/>
                </a:lnTo>
              </a:path>
            </a:pathLst>
          </a:custGeom>
          <a:ln w="25400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666249" y="2589947"/>
            <a:ext cx="2555240" cy="628015"/>
          </a:xfrm>
          <a:custGeom>
            <a:avLst/>
            <a:gdLst/>
            <a:ahLst/>
            <a:cxnLst/>
            <a:rect l="l" t="t" r="r" b="b"/>
            <a:pathLst>
              <a:path w="2555240" h="628014">
                <a:moveTo>
                  <a:pt x="0" y="627844"/>
                </a:moveTo>
                <a:lnTo>
                  <a:pt x="2555043" y="0"/>
                </a:lnTo>
              </a:path>
            </a:pathLst>
          </a:custGeom>
          <a:ln w="25400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849472" y="3953764"/>
            <a:ext cx="3083560" cy="114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 indent="-308610">
              <a:lnSpc>
                <a:spcPts val="1810"/>
              </a:lnSpc>
              <a:spcBef>
                <a:spcPts val="100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1600" b="1" spc="-5" dirty="0">
                <a:latin typeface="Trebuchet MS"/>
                <a:cs typeface="Trebuchet MS"/>
              </a:rPr>
              <a:t>7D Computation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Space</a:t>
            </a:r>
            <a:endParaRPr sz="1600">
              <a:latin typeface="Trebuchet MS"/>
              <a:cs typeface="Trebuchet MS"/>
            </a:endParaRPr>
          </a:p>
          <a:p>
            <a:pPr marL="778510" lvl="1" indent="-309245">
              <a:lnSpc>
                <a:spcPts val="1810"/>
              </a:lnSpc>
              <a:buFont typeface="Arial"/>
              <a:buChar char="•"/>
              <a:tabLst>
                <a:tab pos="777875" algn="l"/>
                <a:tab pos="778510" algn="l"/>
              </a:tabLst>
            </a:pPr>
            <a:r>
              <a:rPr sz="1600" dirty="0">
                <a:latin typeface="Trebuchet MS"/>
                <a:cs typeface="Trebuchet MS"/>
              </a:rPr>
              <a:t>R * S * X * Y * C * K *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N</a:t>
            </a:r>
            <a:endParaRPr sz="1600">
              <a:latin typeface="Trebuchet MS"/>
              <a:cs typeface="Trebuchet MS"/>
            </a:endParaRPr>
          </a:p>
          <a:p>
            <a:pPr marL="321310" indent="-308610">
              <a:lnSpc>
                <a:spcPts val="1860"/>
              </a:lnSpc>
              <a:spcBef>
                <a:spcPts val="1460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1600" b="1" spc="-5" dirty="0">
                <a:latin typeface="Trebuchet MS"/>
                <a:cs typeface="Trebuchet MS"/>
              </a:rPr>
              <a:t>4D </a:t>
            </a:r>
            <a:r>
              <a:rPr sz="1600" b="1" spc="-10" dirty="0">
                <a:latin typeface="Trebuchet MS"/>
                <a:cs typeface="Trebuchet MS"/>
              </a:rPr>
              <a:t>Operand </a:t>
            </a:r>
            <a:r>
              <a:rPr sz="1600" b="1" dirty="0">
                <a:latin typeface="Trebuchet MS"/>
                <a:cs typeface="Trebuchet MS"/>
              </a:rPr>
              <a:t>/ </a:t>
            </a:r>
            <a:r>
              <a:rPr sz="1600" b="1" spc="-5" dirty="0">
                <a:latin typeface="Trebuchet MS"/>
                <a:cs typeface="Trebuchet MS"/>
              </a:rPr>
              <a:t>Result </a:t>
            </a:r>
            <a:r>
              <a:rPr sz="1600" b="1" dirty="0">
                <a:latin typeface="Trebuchet MS"/>
                <a:cs typeface="Trebuchet MS"/>
              </a:rPr>
              <a:t>Spaces</a:t>
            </a:r>
            <a:r>
              <a:rPr sz="1600" b="1" spc="-1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–</a:t>
            </a:r>
            <a:endParaRPr sz="1600">
              <a:latin typeface="Trebuchet MS"/>
              <a:cs typeface="Trebuchet MS"/>
            </a:endParaRPr>
          </a:p>
          <a:p>
            <a:pPr marL="732790" lvl="1" indent="-309245">
              <a:lnSpc>
                <a:spcPts val="1860"/>
              </a:lnSpc>
              <a:buFont typeface="Arial"/>
              <a:buChar char="•"/>
              <a:tabLst>
                <a:tab pos="732155" algn="l"/>
                <a:tab pos="732790" algn="l"/>
              </a:tabLst>
            </a:pPr>
            <a:r>
              <a:rPr sz="1600" spc="-15" dirty="0">
                <a:latin typeface="Trebuchet MS"/>
                <a:cs typeface="Trebuchet MS"/>
              </a:rPr>
              <a:t>Weights </a:t>
            </a:r>
            <a:r>
              <a:rPr sz="1600" b="1" dirty="0">
                <a:latin typeface="Trebuchet MS"/>
                <a:cs typeface="Trebuchet MS"/>
              </a:rPr>
              <a:t>– </a:t>
            </a:r>
            <a:r>
              <a:rPr sz="1600" dirty="0">
                <a:latin typeface="Trebuchet MS"/>
                <a:cs typeface="Trebuchet MS"/>
              </a:rPr>
              <a:t>R * S * C *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K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260952" y="5044947"/>
            <a:ext cx="2450465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 indent="-308610">
              <a:lnSpc>
                <a:spcPts val="1810"/>
              </a:lnSpc>
              <a:spcBef>
                <a:spcPts val="100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1600" spc="-5" dirty="0">
                <a:latin typeface="Trebuchet MS"/>
                <a:cs typeface="Trebuchet MS"/>
              </a:rPr>
              <a:t>Inputs </a:t>
            </a:r>
            <a:r>
              <a:rPr sz="1600" b="1" dirty="0">
                <a:latin typeface="Trebuchet MS"/>
                <a:cs typeface="Trebuchet MS"/>
              </a:rPr>
              <a:t>– </a:t>
            </a:r>
            <a:r>
              <a:rPr sz="1600" dirty="0">
                <a:latin typeface="Trebuchet MS"/>
                <a:cs typeface="Trebuchet MS"/>
              </a:rPr>
              <a:t>X * Y * C *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N</a:t>
            </a:r>
            <a:endParaRPr sz="1600">
              <a:latin typeface="Trebuchet MS"/>
              <a:cs typeface="Trebuchet MS"/>
            </a:endParaRPr>
          </a:p>
          <a:p>
            <a:pPr marL="321310" indent="-308610">
              <a:lnSpc>
                <a:spcPts val="1810"/>
              </a:lnSpc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1600" spc="-5" dirty="0">
                <a:latin typeface="Trebuchet MS"/>
                <a:cs typeface="Trebuchet MS"/>
              </a:rPr>
              <a:t>Outputs </a:t>
            </a:r>
            <a:r>
              <a:rPr sz="1600" b="1" dirty="0">
                <a:latin typeface="Trebuchet MS"/>
                <a:cs typeface="Trebuchet MS"/>
              </a:rPr>
              <a:t>– </a:t>
            </a:r>
            <a:r>
              <a:rPr sz="1600" spc="-5" dirty="0">
                <a:latin typeface="Trebuchet MS"/>
                <a:cs typeface="Trebuchet MS"/>
              </a:rPr>
              <a:t>X’ </a:t>
            </a:r>
            <a:r>
              <a:rPr sz="1600" dirty="0">
                <a:latin typeface="Trebuchet MS"/>
                <a:cs typeface="Trebuchet MS"/>
              </a:rPr>
              <a:t>* Y’ * K *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734716" y="3797089"/>
            <a:ext cx="690880" cy="523240"/>
          </a:xfrm>
          <a:prstGeom prst="rect">
            <a:avLst/>
          </a:prstGeom>
          <a:solidFill>
            <a:srgbClr val="76B900"/>
          </a:solidFill>
        </p:spPr>
        <p:txBody>
          <a:bodyPr vert="horz" wrap="square" lIns="0" tIns="15494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220"/>
              </a:spcBef>
            </a:pP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DRAM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577071" y="3782567"/>
            <a:ext cx="448055" cy="55473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8676454" y="3955795"/>
            <a:ext cx="250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9180576" y="3941064"/>
            <a:ext cx="527303" cy="23774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9353909" y="3962400"/>
            <a:ext cx="1797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RF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9887636" y="3933840"/>
            <a:ext cx="284480" cy="250190"/>
          </a:xfrm>
          <a:custGeom>
            <a:avLst/>
            <a:gdLst/>
            <a:ahLst/>
            <a:cxnLst/>
            <a:rect l="l" t="t" r="r" b="b"/>
            <a:pathLst>
              <a:path w="284479" h="250189">
                <a:moveTo>
                  <a:pt x="141942" y="0"/>
                </a:moveTo>
                <a:lnTo>
                  <a:pt x="97077" y="6364"/>
                </a:lnTo>
                <a:lnTo>
                  <a:pt x="58113" y="24086"/>
                </a:lnTo>
                <a:lnTo>
                  <a:pt x="27386" y="51111"/>
                </a:lnTo>
                <a:lnTo>
                  <a:pt x="7236" y="85380"/>
                </a:lnTo>
                <a:lnTo>
                  <a:pt x="0" y="124839"/>
                </a:lnTo>
                <a:lnTo>
                  <a:pt x="7236" y="164299"/>
                </a:lnTo>
                <a:lnTo>
                  <a:pt x="27386" y="198569"/>
                </a:lnTo>
                <a:lnTo>
                  <a:pt x="58113" y="225593"/>
                </a:lnTo>
                <a:lnTo>
                  <a:pt x="97077" y="243316"/>
                </a:lnTo>
                <a:lnTo>
                  <a:pt x="141942" y="249680"/>
                </a:lnTo>
                <a:lnTo>
                  <a:pt x="186807" y="243316"/>
                </a:lnTo>
                <a:lnTo>
                  <a:pt x="225772" y="225593"/>
                </a:lnTo>
                <a:lnTo>
                  <a:pt x="256498" y="198569"/>
                </a:lnTo>
                <a:lnTo>
                  <a:pt x="276649" y="164299"/>
                </a:lnTo>
                <a:lnTo>
                  <a:pt x="283885" y="124839"/>
                </a:lnTo>
                <a:lnTo>
                  <a:pt x="276649" y="85380"/>
                </a:lnTo>
                <a:lnTo>
                  <a:pt x="256498" y="51111"/>
                </a:lnTo>
                <a:lnTo>
                  <a:pt x="225772" y="24086"/>
                </a:lnTo>
                <a:lnTo>
                  <a:pt x="186807" y="6364"/>
                </a:lnTo>
                <a:lnTo>
                  <a:pt x="141942" y="0"/>
                </a:lnTo>
                <a:close/>
              </a:path>
            </a:pathLst>
          </a:custGeom>
          <a:solidFill>
            <a:srgbClr val="9A4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887636" y="3933840"/>
            <a:ext cx="284480" cy="250190"/>
          </a:xfrm>
          <a:custGeom>
            <a:avLst/>
            <a:gdLst/>
            <a:ahLst/>
            <a:cxnLst/>
            <a:rect l="l" t="t" r="r" b="b"/>
            <a:pathLst>
              <a:path w="284479" h="250189">
                <a:moveTo>
                  <a:pt x="0" y="124840"/>
                </a:moveTo>
                <a:lnTo>
                  <a:pt x="7236" y="85381"/>
                </a:lnTo>
                <a:lnTo>
                  <a:pt x="27386" y="51111"/>
                </a:lnTo>
                <a:lnTo>
                  <a:pt x="58113" y="24086"/>
                </a:lnTo>
                <a:lnTo>
                  <a:pt x="97077" y="6364"/>
                </a:lnTo>
                <a:lnTo>
                  <a:pt x="141942" y="0"/>
                </a:lnTo>
                <a:lnTo>
                  <a:pt x="186807" y="6364"/>
                </a:lnTo>
                <a:lnTo>
                  <a:pt x="225771" y="24086"/>
                </a:lnTo>
                <a:lnTo>
                  <a:pt x="256498" y="51111"/>
                </a:lnTo>
                <a:lnTo>
                  <a:pt x="276648" y="85381"/>
                </a:lnTo>
                <a:lnTo>
                  <a:pt x="283885" y="124840"/>
                </a:lnTo>
                <a:lnTo>
                  <a:pt x="276648" y="164299"/>
                </a:lnTo>
                <a:lnTo>
                  <a:pt x="256498" y="198569"/>
                </a:lnTo>
                <a:lnTo>
                  <a:pt x="225771" y="225594"/>
                </a:lnTo>
                <a:lnTo>
                  <a:pt x="186807" y="243316"/>
                </a:lnTo>
                <a:lnTo>
                  <a:pt x="141942" y="249681"/>
                </a:lnTo>
                <a:lnTo>
                  <a:pt x="97077" y="243316"/>
                </a:lnTo>
                <a:lnTo>
                  <a:pt x="58113" y="225594"/>
                </a:lnTo>
                <a:lnTo>
                  <a:pt x="27386" y="198569"/>
                </a:lnTo>
                <a:lnTo>
                  <a:pt x="7236" y="164299"/>
                </a:lnTo>
                <a:lnTo>
                  <a:pt x="0" y="124840"/>
                </a:lnTo>
                <a:close/>
              </a:path>
            </a:pathLst>
          </a:custGeom>
          <a:ln w="25400">
            <a:solidFill>
              <a:srgbClr val="702E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9974808" y="3894835"/>
            <a:ext cx="109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8425495" y="4020582"/>
            <a:ext cx="168294" cy="7620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008253" y="4021518"/>
            <a:ext cx="187984" cy="7619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690868" y="4021192"/>
            <a:ext cx="196767" cy="7619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416040" y="5135879"/>
            <a:ext cx="344423" cy="37185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345680" y="4824984"/>
            <a:ext cx="344424" cy="17068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996643" y="4910552"/>
            <a:ext cx="366395" cy="408940"/>
          </a:xfrm>
          <a:custGeom>
            <a:avLst/>
            <a:gdLst/>
            <a:ahLst/>
            <a:cxnLst/>
            <a:rect l="l" t="t" r="r" b="b"/>
            <a:pathLst>
              <a:path w="366395" h="408939">
                <a:moveTo>
                  <a:pt x="305765" y="48477"/>
                </a:moveTo>
                <a:lnTo>
                  <a:pt x="0" y="392027"/>
                </a:lnTo>
                <a:lnTo>
                  <a:pt x="18973" y="408914"/>
                </a:lnTo>
                <a:lnTo>
                  <a:pt x="324739" y="65363"/>
                </a:lnTo>
                <a:lnTo>
                  <a:pt x="305765" y="48477"/>
                </a:lnTo>
                <a:close/>
              </a:path>
              <a:path w="366395" h="408939">
                <a:moveTo>
                  <a:pt x="355388" y="38990"/>
                </a:moveTo>
                <a:lnTo>
                  <a:pt x="314209" y="38990"/>
                </a:lnTo>
                <a:lnTo>
                  <a:pt x="333181" y="55877"/>
                </a:lnTo>
                <a:lnTo>
                  <a:pt x="324739" y="65363"/>
                </a:lnTo>
                <a:lnTo>
                  <a:pt x="343712" y="82250"/>
                </a:lnTo>
                <a:lnTo>
                  <a:pt x="355388" y="38990"/>
                </a:lnTo>
                <a:close/>
              </a:path>
              <a:path w="366395" h="408939">
                <a:moveTo>
                  <a:pt x="314209" y="38990"/>
                </a:moveTo>
                <a:lnTo>
                  <a:pt x="305765" y="48477"/>
                </a:lnTo>
                <a:lnTo>
                  <a:pt x="324739" y="65363"/>
                </a:lnTo>
                <a:lnTo>
                  <a:pt x="333181" y="55877"/>
                </a:lnTo>
                <a:lnTo>
                  <a:pt x="314209" y="38990"/>
                </a:lnTo>
                <a:close/>
              </a:path>
              <a:path w="366395" h="408939">
                <a:moveTo>
                  <a:pt x="365912" y="0"/>
                </a:moveTo>
                <a:lnTo>
                  <a:pt x="286791" y="31589"/>
                </a:lnTo>
                <a:lnTo>
                  <a:pt x="305765" y="48477"/>
                </a:lnTo>
                <a:lnTo>
                  <a:pt x="314209" y="38990"/>
                </a:lnTo>
                <a:lnTo>
                  <a:pt x="355388" y="38990"/>
                </a:lnTo>
                <a:lnTo>
                  <a:pt x="365912" y="0"/>
                </a:lnTo>
                <a:close/>
              </a:path>
            </a:pathLst>
          </a:custGeom>
          <a:solidFill>
            <a:srgbClr val="367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996751" y="5302460"/>
            <a:ext cx="366395" cy="399415"/>
          </a:xfrm>
          <a:custGeom>
            <a:avLst/>
            <a:gdLst/>
            <a:ahLst/>
            <a:cxnLst/>
            <a:rect l="l" t="t" r="r" b="b"/>
            <a:pathLst>
              <a:path w="366395" h="399414">
                <a:moveTo>
                  <a:pt x="305045" y="351216"/>
                </a:moveTo>
                <a:lnTo>
                  <a:pt x="286288" y="368343"/>
                </a:lnTo>
                <a:lnTo>
                  <a:pt x="365804" y="398924"/>
                </a:lnTo>
                <a:lnTo>
                  <a:pt x="354934" y="360594"/>
                </a:lnTo>
                <a:lnTo>
                  <a:pt x="313608" y="360594"/>
                </a:lnTo>
                <a:lnTo>
                  <a:pt x="305045" y="351216"/>
                </a:lnTo>
                <a:close/>
              </a:path>
              <a:path w="366395" h="399414">
                <a:moveTo>
                  <a:pt x="323803" y="334089"/>
                </a:moveTo>
                <a:lnTo>
                  <a:pt x="305045" y="351216"/>
                </a:lnTo>
                <a:lnTo>
                  <a:pt x="313608" y="360594"/>
                </a:lnTo>
                <a:lnTo>
                  <a:pt x="332366" y="343467"/>
                </a:lnTo>
                <a:lnTo>
                  <a:pt x="323803" y="334089"/>
                </a:lnTo>
                <a:close/>
              </a:path>
              <a:path w="366395" h="399414">
                <a:moveTo>
                  <a:pt x="342560" y="316962"/>
                </a:moveTo>
                <a:lnTo>
                  <a:pt x="323803" y="334089"/>
                </a:lnTo>
                <a:lnTo>
                  <a:pt x="332366" y="343467"/>
                </a:lnTo>
                <a:lnTo>
                  <a:pt x="313608" y="360594"/>
                </a:lnTo>
                <a:lnTo>
                  <a:pt x="354934" y="360594"/>
                </a:lnTo>
                <a:lnTo>
                  <a:pt x="342560" y="316962"/>
                </a:lnTo>
                <a:close/>
              </a:path>
              <a:path w="366395" h="399414">
                <a:moveTo>
                  <a:pt x="18757" y="0"/>
                </a:moveTo>
                <a:lnTo>
                  <a:pt x="0" y="17125"/>
                </a:lnTo>
                <a:lnTo>
                  <a:pt x="305045" y="351216"/>
                </a:lnTo>
                <a:lnTo>
                  <a:pt x="323803" y="334089"/>
                </a:lnTo>
                <a:lnTo>
                  <a:pt x="18757" y="0"/>
                </a:lnTo>
                <a:close/>
              </a:path>
            </a:pathLst>
          </a:custGeom>
          <a:solidFill>
            <a:srgbClr val="367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345680" y="5026152"/>
            <a:ext cx="344424" cy="17068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45680" y="5212079"/>
            <a:ext cx="344424" cy="17373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345680" y="5419344"/>
            <a:ext cx="344424" cy="170687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45680" y="5614415"/>
            <a:ext cx="344424" cy="173736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000407" y="5313900"/>
            <a:ext cx="362585" cy="191770"/>
          </a:xfrm>
          <a:custGeom>
            <a:avLst/>
            <a:gdLst/>
            <a:ahLst/>
            <a:cxnLst/>
            <a:rect l="l" t="t" r="r" b="b"/>
            <a:pathLst>
              <a:path w="362584" h="191770">
                <a:moveTo>
                  <a:pt x="288396" y="168206"/>
                </a:moveTo>
                <a:lnTo>
                  <a:pt x="276953" y="190882"/>
                </a:lnTo>
                <a:lnTo>
                  <a:pt x="362148" y="191197"/>
                </a:lnTo>
                <a:lnTo>
                  <a:pt x="349295" y="173927"/>
                </a:lnTo>
                <a:lnTo>
                  <a:pt x="299735" y="173927"/>
                </a:lnTo>
                <a:lnTo>
                  <a:pt x="288396" y="168206"/>
                </a:lnTo>
                <a:close/>
              </a:path>
              <a:path w="362584" h="191770">
                <a:moveTo>
                  <a:pt x="299840" y="145529"/>
                </a:moveTo>
                <a:lnTo>
                  <a:pt x="288396" y="168206"/>
                </a:lnTo>
                <a:lnTo>
                  <a:pt x="299735" y="173927"/>
                </a:lnTo>
                <a:lnTo>
                  <a:pt x="311177" y="151250"/>
                </a:lnTo>
                <a:lnTo>
                  <a:pt x="299840" y="145529"/>
                </a:lnTo>
                <a:close/>
              </a:path>
              <a:path w="362584" h="191770">
                <a:moveTo>
                  <a:pt x="311283" y="122853"/>
                </a:moveTo>
                <a:lnTo>
                  <a:pt x="299840" y="145529"/>
                </a:lnTo>
                <a:lnTo>
                  <a:pt x="311177" y="151250"/>
                </a:lnTo>
                <a:lnTo>
                  <a:pt x="299735" y="173927"/>
                </a:lnTo>
                <a:lnTo>
                  <a:pt x="349295" y="173927"/>
                </a:lnTo>
                <a:lnTo>
                  <a:pt x="311283" y="122853"/>
                </a:lnTo>
                <a:close/>
              </a:path>
              <a:path w="362584" h="191770">
                <a:moveTo>
                  <a:pt x="11442" y="0"/>
                </a:moveTo>
                <a:lnTo>
                  <a:pt x="0" y="22675"/>
                </a:lnTo>
                <a:lnTo>
                  <a:pt x="288396" y="168206"/>
                </a:lnTo>
                <a:lnTo>
                  <a:pt x="299840" y="145529"/>
                </a:lnTo>
                <a:lnTo>
                  <a:pt x="11442" y="0"/>
                </a:lnTo>
                <a:close/>
              </a:path>
            </a:pathLst>
          </a:custGeom>
          <a:solidFill>
            <a:srgbClr val="367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005547" y="5264740"/>
            <a:ext cx="357505" cy="76200"/>
          </a:xfrm>
          <a:custGeom>
            <a:avLst/>
            <a:gdLst/>
            <a:ahLst/>
            <a:cxnLst/>
            <a:rect l="l" t="t" r="r" b="b"/>
            <a:pathLst>
              <a:path w="357504" h="76200">
                <a:moveTo>
                  <a:pt x="334980" y="24791"/>
                </a:moveTo>
                <a:lnTo>
                  <a:pt x="292992" y="24791"/>
                </a:lnTo>
                <a:lnTo>
                  <a:pt x="294156" y="50165"/>
                </a:lnTo>
                <a:lnTo>
                  <a:pt x="281469" y="50746"/>
                </a:lnTo>
                <a:lnTo>
                  <a:pt x="282632" y="76119"/>
                </a:lnTo>
                <a:lnTo>
                  <a:pt x="357008" y="34571"/>
                </a:lnTo>
                <a:lnTo>
                  <a:pt x="334980" y="24791"/>
                </a:lnTo>
                <a:close/>
              </a:path>
              <a:path w="357504" h="76200">
                <a:moveTo>
                  <a:pt x="280306" y="25373"/>
                </a:moveTo>
                <a:lnTo>
                  <a:pt x="0" y="38221"/>
                </a:lnTo>
                <a:lnTo>
                  <a:pt x="1162" y="63595"/>
                </a:lnTo>
                <a:lnTo>
                  <a:pt x="281469" y="50746"/>
                </a:lnTo>
                <a:lnTo>
                  <a:pt x="280306" y="25373"/>
                </a:lnTo>
                <a:close/>
              </a:path>
              <a:path w="357504" h="76200">
                <a:moveTo>
                  <a:pt x="292992" y="24791"/>
                </a:moveTo>
                <a:lnTo>
                  <a:pt x="280306" y="25373"/>
                </a:lnTo>
                <a:lnTo>
                  <a:pt x="281469" y="50746"/>
                </a:lnTo>
                <a:lnTo>
                  <a:pt x="294156" y="50165"/>
                </a:lnTo>
                <a:lnTo>
                  <a:pt x="292992" y="24791"/>
                </a:lnTo>
                <a:close/>
              </a:path>
              <a:path w="357504" h="76200">
                <a:moveTo>
                  <a:pt x="279143" y="0"/>
                </a:moveTo>
                <a:lnTo>
                  <a:pt x="280306" y="25373"/>
                </a:lnTo>
                <a:lnTo>
                  <a:pt x="292992" y="24791"/>
                </a:lnTo>
                <a:lnTo>
                  <a:pt x="334980" y="24791"/>
                </a:lnTo>
                <a:lnTo>
                  <a:pt x="279143" y="0"/>
                </a:lnTo>
                <a:close/>
              </a:path>
            </a:pathLst>
          </a:custGeom>
          <a:solidFill>
            <a:srgbClr val="367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999928" y="5111578"/>
            <a:ext cx="363220" cy="210820"/>
          </a:xfrm>
          <a:custGeom>
            <a:avLst/>
            <a:gdLst/>
            <a:ahLst/>
            <a:cxnLst/>
            <a:rect l="l" t="t" r="r" b="b"/>
            <a:pathLst>
              <a:path w="363220" h="210820">
                <a:moveTo>
                  <a:pt x="289928" y="26126"/>
                </a:moveTo>
                <a:lnTo>
                  <a:pt x="0" y="188362"/>
                </a:lnTo>
                <a:lnTo>
                  <a:pt x="12402" y="210527"/>
                </a:lnTo>
                <a:lnTo>
                  <a:pt x="302332" y="48292"/>
                </a:lnTo>
                <a:lnTo>
                  <a:pt x="289928" y="26126"/>
                </a:lnTo>
                <a:close/>
              </a:path>
              <a:path w="363220" h="210820">
                <a:moveTo>
                  <a:pt x="349083" y="19925"/>
                </a:moveTo>
                <a:lnTo>
                  <a:pt x="301011" y="19925"/>
                </a:lnTo>
                <a:lnTo>
                  <a:pt x="313414" y="42091"/>
                </a:lnTo>
                <a:lnTo>
                  <a:pt x="302332" y="48292"/>
                </a:lnTo>
                <a:lnTo>
                  <a:pt x="314735" y="70458"/>
                </a:lnTo>
                <a:lnTo>
                  <a:pt x="349083" y="19925"/>
                </a:lnTo>
                <a:close/>
              </a:path>
              <a:path w="363220" h="210820">
                <a:moveTo>
                  <a:pt x="301011" y="19925"/>
                </a:moveTo>
                <a:lnTo>
                  <a:pt x="289928" y="26126"/>
                </a:lnTo>
                <a:lnTo>
                  <a:pt x="302332" y="48292"/>
                </a:lnTo>
                <a:lnTo>
                  <a:pt x="313414" y="42091"/>
                </a:lnTo>
                <a:lnTo>
                  <a:pt x="301011" y="19925"/>
                </a:lnTo>
                <a:close/>
              </a:path>
              <a:path w="363220" h="210820">
                <a:moveTo>
                  <a:pt x="362626" y="0"/>
                </a:moveTo>
                <a:lnTo>
                  <a:pt x="277525" y="3961"/>
                </a:lnTo>
                <a:lnTo>
                  <a:pt x="289928" y="26126"/>
                </a:lnTo>
                <a:lnTo>
                  <a:pt x="301011" y="19925"/>
                </a:lnTo>
                <a:lnTo>
                  <a:pt x="349083" y="19925"/>
                </a:lnTo>
                <a:lnTo>
                  <a:pt x="362626" y="0"/>
                </a:lnTo>
                <a:close/>
              </a:path>
            </a:pathLst>
          </a:custGeom>
          <a:solidFill>
            <a:srgbClr val="367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746037" y="5264935"/>
            <a:ext cx="260350" cy="111125"/>
          </a:xfrm>
          <a:custGeom>
            <a:avLst/>
            <a:gdLst/>
            <a:ahLst/>
            <a:cxnLst/>
            <a:rect l="l" t="t" r="r" b="b"/>
            <a:pathLst>
              <a:path w="260350" h="111125">
                <a:moveTo>
                  <a:pt x="55554" y="0"/>
                </a:moveTo>
                <a:lnTo>
                  <a:pt x="0" y="55553"/>
                </a:lnTo>
                <a:lnTo>
                  <a:pt x="55554" y="111107"/>
                </a:lnTo>
                <a:lnTo>
                  <a:pt x="55554" y="83331"/>
                </a:lnTo>
                <a:lnTo>
                  <a:pt x="232314" y="83331"/>
                </a:lnTo>
                <a:lnTo>
                  <a:pt x="260092" y="55553"/>
                </a:lnTo>
                <a:lnTo>
                  <a:pt x="232314" y="27776"/>
                </a:lnTo>
                <a:lnTo>
                  <a:pt x="55554" y="27776"/>
                </a:lnTo>
                <a:lnTo>
                  <a:pt x="55554" y="0"/>
                </a:lnTo>
                <a:close/>
              </a:path>
              <a:path w="260350" h="111125">
                <a:moveTo>
                  <a:pt x="232314" y="83331"/>
                </a:moveTo>
                <a:lnTo>
                  <a:pt x="204538" y="83331"/>
                </a:lnTo>
                <a:lnTo>
                  <a:pt x="204538" y="111107"/>
                </a:lnTo>
                <a:lnTo>
                  <a:pt x="232314" y="83331"/>
                </a:lnTo>
                <a:close/>
              </a:path>
              <a:path w="260350" h="111125">
                <a:moveTo>
                  <a:pt x="204538" y="0"/>
                </a:moveTo>
                <a:lnTo>
                  <a:pt x="204538" y="27776"/>
                </a:lnTo>
                <a:lnTo>
                  <a:pt x="232314" y="27776"/>
                </a:lnTo>
                <a:lnTo>
                  <a:pt x="204538" y="0"/>
                </a:lnTo>
                <a:close/>
              </a:path>
            </a:pathLst>
          </a:custGeom>
          <a:solidFill>
            <a:srgbClr val="9A4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342376" y="5020055"/>
            <a:ext cx="399288" cy="43281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26575" y="5188888"/>
            <a:ext cx="413384" cy="132080"/>
          </a:xfrm>
          <a:custGeom>
            <a:avLst/>
            <a:gdLst/>
            <a:ahLst/>
            <a:cxnLst/>
            <a:rect l="l" t="t" r="r" b="b"/>
            <a:pathLst>
              <a:path w="413384" h="132079">
                <a:moveTo>
                  <a:pt x="66024" y="0"/>
                </a:moveTo>
                <a:lnTo>
                  <a:pt x="0" y="66024"/>
                </a:lnTo>
                <a:lnTo>
                  <a:pt x="66024" y="132049"/>
                </a:lnTo>
                <a:lnTo>
                  <a:pt x="66024" y="99037"/>
                </a:lnTo>
                <a:lnTo>
                  <a:pt x="380326" y="99037"/>
                </a:lnTo>
                <a:lnTo>
                  <a:pt x="413339" y="66024"/>
                </a:lnTo>
                <a:lnTo>
                  <a:pt x="380326" y="33012"/>
                </a:lnTo>
                <a:lnTo>
                  <a:pt x="66024" y="33012"/>
                </a:lnTo>
                <a:lnTo>
                  <a:pt x="66024" y="0"/>
                </a:lnTo>
                <a:close/>
              </a:path>
              <a:path w="413384" h="132079">
                <a:moveTo>
                  <a:pt x="380326" y="99037"/>
                </a:moveTo>
                <a:lnTo>
                  <a:pt x="347313" y="99037"/>
                </a:lnTo>
                <a:lnTo>
                  <a:pt x="347313" y="132049"/>
                </a:lnTo>
                <a:lnTo>
                  <a:pt x="380326" y="99037"/>
                </a:lnTo>
                <a:close/>
              </a:path>
              <a:path w="413384" h="132079">
                <a:moveTo>
                  <a:pt x="347313" y="0"/>
                </a:moveTo>
                <a:lnTo>
                  <a:pt x="347313" y="33012"/>
                </a:lnTo>
                <a:lnTo>
                  <a:pt x="380326" y="33012"/>
                </a:lnTo>
                <a:lnTo>
                  <a:pt x="347313" y="0"/>
                </a:lnTo>
                <a:close/>
              </a:path>
            </a:pathLst>
          </a:custGeom>
          <a:solidFill>
            <a:srgbClr val="9A4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137904" y="4815840"/>
            <a:ext cx="216407" cy="19811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506711" y="4815840"/>
            <a:ext cx="216407" cy="19811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872471" y="4815840"/>
            <a:ext cx="216407" cy="19811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339893" y="4875263"/>
            <a:ext cx="182330" cy="762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207072" y="4997409"/>
            <a:ext cx="76200" cy="165409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706922" y="4887490"/>
            <a:ext cx="182330" cy="762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943503" y="4997052"/>
            <a:ext cx="76200" cy="16576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576472" y="4996477"/>
            <a:ext cx="76200" cy="165409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131807" y="5138928"/>
            <a:ext cx="216407" cy="19811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500616" y="5138928"/>
            <a:ext cx="216407" cy="198119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869423" y="5138928"/>
            <a:ext cx="216407" cy="198119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335386" y="5198790"/>
            <a:ext cx="182330" cy="762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202566" y="5320936"/>
            <a:ext cx="76200" cy="16540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702415" y="5211017"/>
            <a:ext cx="182330" cy="7620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938994" y="5320578"/>
            <a:ext cx="76201" cy="16576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571966" y="5320004"/>
            <a:ext cx="76200" cy="16540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131807" y="5462015"/>
            <a:ext cx="216407" cy="19507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500616" y="5462015"/>
            <a:ext cx="216407" cy="195072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869423" y="5462015"/>
            <a:ext cx="216407" cy="195072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335386" y="5519630"/>
            <a:ext cx="182330" cy="762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702415" y="5531857"/>
            <a:ext cx="182330" cy="7620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 txBox="1"/>
          <p:nvPr/>
        </p:nvSpPr>
        <p:spPr>
          <a:xfrm>
            <a:off x="6802849" y="3935476"/>
            <a:ext cx="8655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0" dirty="0">
                <a:latin typeface="Trebuchet MS"/>
                <a:cs typeface="Trebuchet MS"/>
              </a:rPr>
              <a:t>Temporal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6842218" y="4520691"/>
            <a:ext cx="8509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rebuchet MS"/>
                <a:cs typeface="Trebuchet MS"/>
              </a:rPr>
              <a:t>Multicast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8825515" y="4529835"/>
            <a:ext cx="1042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rebuchet MS"/>
                <a:cs typeface="Trebuchet MS"/>
              </a:rPr>
              <a:t>Forwarding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5626608" y="3288791"/>
            <a:ext cx="109727" cy="254812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681141" y="3309049"/>
            <a:ext cx="0" cy="2454275"/>
          </a:xfrm>
          <a:custGeom>
            <a:avLst/>
            <a:gdLst/>
            <a:ahLst/>
            <a:cxnLst/>
            <a:rect l="l" t="t" r="r" b="b"/>
            <a:pathLst>
              <a:path h="2454275">
                <a:moveTo>
                  <a:pt x="0" y="0"/>
                </a:moveTo>
                <a:lnTo>
                  <a:pt x="1" y="2453952"/>
                </a:lnTo>
              </a:path>
            </a:pathLst>
          </a:custGeom>
          <a:ln w="25400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572255" y="3090672"/>
            <a:ext cx="1627631" cy="79857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3915827" y="2925862"/>
            <a:ext cx="940435" cy="7804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705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N</a:t>
            </a:r>
            <a:endParaRPr sz="1000">
              <a:latin typeface="Trebuchet MS"/>
              <a:cs typeface="Trebuchet MS"/>
            </a:endParaRPr>
          </a:p>
          <a:p>
            <a:pPr marL="240665" marR="5080" indent="-228600">
              <a:lnSpc>
                <a:spcPts val="1610"/>
              </a:lnSpc>
              <a:spcBef>
                <a:spcPts val="960"/>
              </a:spcBef>
            </a:pP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Algo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mic 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Reuse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5064104" y="2108869"/>
            <a:ext cx="1343660" cy="566420"/>
          </a:xfrm>
          <a:custGeom>
            <a:avLst/>
            <a:gdLst/>
            <a:ahLst/>
            <a:cxnLst/>
            <a:rect l="l" t="t" r="r" b="b"/>
            <a:pathLst>
              <a:path w="1343660" h="566419">
                <a:moveTo>
                  <a:pt x="1060169" y="0"/>
                </a:moveTo>
                <a:lnTo>
                  <a:pt x="1060169" y="141531"/>
                </a:lnTo>
                <a:lnTo>
                  <a:pt x="0" y="141531"/>
                </a:lnTo>
                <a:lnTo>
                  <a:pt x="0" y="424592"/>
                </a:lnTo>
                <a:lnTo>
                  <a:pt x="1060169" y="424592"/>
                </a:lnTo>
                <a:lnTo>
                  <a:pt x="1060169" y="566124"/>
                </a:lnTo>
                <a:lnTo>
                  <a:pt x="1343230" y="283062"/>
                </a:lnTo>
                <a:lnTo>
                  <a:pt x="1060169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064104" y="2108869"/>
            <a:ext cx="1343660" cy="566420"/>
          </a:xfrm>
          <a:custGeom>
            <a:avLst/>
            <a:gdLst/>
            <a:ahLst/>
            <a:cxnLst/>
            <a:rect l="l" t="t" r="r" b="b"/>
            <a:pathLst>
              <a:path w="1343660" h="566419">
                <a:moveTo>
                  <a:pt x="0" y="141531"/>
                </a:moveTo>
                <a:lnTo>
                  <a:pt x="1060169" y="141531"/>
                </a:lnTo>
                <a:lnTo>
                  <a:pt x="1060169" y="0"/>
                </a:lnTo>
                <a:lnTo>
                  <a:pt x="1343230" y="283063"/>
                </a:lnTo>
                <a:lnTo>
                  <a:pt x="1060169" y="566125"/>
                </a:lnTo>
                <a:lnTo>
                  <a:pt x="1060169" y="424593"/>
                </a:lnTo>
                <a:lnTo>
                  <a:pt x="0" y="424593"/>
                </a:lnTo>
                <a:lnTo>
                  <a:pt x="0" y="141531"/>
                </a:lnTo>
                <a:close/>
              </a:path>
            </a:pathLst>
          </a:custGeom>
          <a:ln w="25400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 txBox="1"/>
          <p:nvPr/>
        </p:nvSpPr>
        <p:spPr>
          <a:xfrm>
            <a:off x="5476835" y="2263140"/>
            <a:ext cx="3771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05050"/>
                </a:solidFill>
                <a:latin typeface="Trebuchet MS"/>
                <a:cs typeface="Trebuchet MS"/>
              </a:rPr>
              <a:t>m</a:t>
            </a:r>
            <a:r>
              <a:rPr sz="1400" b="1" dirty="0">
                <a:solidFill>
                  <a:srgbClr val="505050"/>
                </a:solidFill>
                <a:latin typeface="Trebuchet MS"/>
                <a:cs typeface="Trebuchet MS"/>
              </a:rPr>
              <a:t>ap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6316133" y="4470353"/>
            <a:ext cx="4225290" cy="0"/>
          </a:xfrm>
          <a:custGeom>
            <a:avLst/>
            <a:gdLst/>
            <a:ahLst/>
            <a:cxnLst/>
            <a:rect l="l" t="t" r="r" b="b"/>
            <a:pathLst>
              <a:path w="4225290">
                <a:moveTo>
                  <a:pt x="0" y="0"/>
                </a:moveTo>
                <a:lnTo>
                  <a:pt x="4224867" y="1"/>
                </a:lnTo>
              </a:path>
            </a:pathLst>
          </a:custGeom>
          <a:ln w="952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080106" y="4470353"/>
            <a:ext cx="0" cy="1456690"/>
          </a:xfrm>
          <a:custGeom>
            <a:avLst/>
            <a:gdLst/>
            <a:ahLst/>
            <a:cxnLst/>
            <a:rect l="l" t="t" r="r" b="b"/>
            <a:pathLst>
              <a:path h="1456689">
                <a:moveTo>
                  <a:pt x="0" y="0"/>
                </a:moveTo>
                <a:lnTo>
                  <a:pt x="1" y="1456314"/>
                </a:lnTo>
              </a:path>
            </a:pathLst>
          </a:custGeom>
          <a:ln w="952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019800" y="3075432"/>
            <a:ext cx="1624583" cy="79857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6303433" y="3247644"/>
            <a:ext cx="425069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>
              <a:lnSpc>
                <a:spcPts val="1645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Hardware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45"/>
              </a:lnSpc>
              <a:tabLst>
                <a:tab pos="299720" algn="l"/>
                <a:tab pos="4237355" algn="l"/>
              </a:tabLst>
            </a:pPr>
            <a:r>
              <a:rPr sz="1400" u="sng" dirty="0">
                <a:solidFill>
                  <a:srgbClr val="FFFFFF"/>
                </a:solidFill>
                <a:uFill>
                  <a:solidFill>
                    <a:srgbClr val="AFAFAF"/>
                  </a:solidFill>
                </a:uFill>
                <a:latin typeface="Trebuchet MS"/>
                <a:cs typeface="Trebuchet MS"/>
              </a:rPr>
              <a:t> 	</a:t>
            </a:r>
            <a:r>
              <a:rPr sz="1400" u="sng" spc="-15" dirty="0">
                <a:solidFill>
                  <a:srgbClr val="FFFFFF"/>
                </a:solidFill>
                <a:uFill>
                  <a:solidFill>
                    <a:srgbClr val="AFAFAF"/>
                  </a:solidFill>
                </a:uFill>
                <a:latin typeface="Trebuchet MS"/>
                <a:cs typeface="Trebuchet MS"/>
              </a:rPr>
              <a:t>Reuse	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2218944" y="5187696"/>
            <a:ext cx="6556248" cy="850391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 txBox="1"/>
          <p:nvPr/>
        </p:nvSpPr>
        <p:spPr>
          <a:xfrm>
            <a:off x="3882816" y="5260340"/>
            <a:ext cx="3231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Millions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of non-trivial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mappings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10000378" y="5838816"/>
            <a:ext cx="11112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505050"/>
                </a:solidFill>
                <a:latin typeface="Trebuchet MS"/>
                <a:cs typeface="Trebuchet MS"/>
              </a:rPr>
              <a:t>5</a:t>
            </a:fld>
            <a:endParaRPr sz="900">
              <a:latin typeface="Trebuchet MS"/>
              <a:cs typeface="Trebuchet MS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2812079" y="5540755"/>
            <a:ext cx="5372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Efficiency is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dependent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on concrete dimension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sizes</a:t>
            </a:r>
            <a:endParaRPr sz="1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216689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700" y="636523"/>
            <a:ext cx="7139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TILING </a:t>
            </a:r>
            <a:r>
              <a:rPr dirty="0"/>
              <a:t>A </a:t>
            </a:r>
            <a:r>
              <a:rPr spc="-5" dirty="0"/>
              <a:t>CONVOLUTIONAL</a:t>
            </a:r>
            <a:r>
              <a:rPr spc="-40" dirty="0"/>
              <a:t> </a:t>
            </a:r>
            <a:r>
              <a:rPr spc="-5" dirty="0"/>
              <a:t>LAYER</a:t>
            </a:r>
          </a:p>
        </p:txBody>
      </p:sp>
      <p:sp>
        <p:nvSpPr>
          <p:cNvPr id="3" name="object 3"/>
          <p:cNvSpPr/>
          <p:nvPr/>
        </p:nvSpPr>
        <p:spPr>
          <a:xfrm>
            <a:off x="1520952" y="1389888"/>
            <a:ext cx="7647432" cy="348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3727" y="1371600"/>
            <a:ext cx="7281672" cy="3614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1322" y="1420582"/>
            <a:ext cx="7532291" cy="3375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30056" y="4541520"/>
            <a:ext cx="256031" cy="256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1322" y="1420582"/>
            <a:ext cx="7532370" cy="3376295"/>
          </a:xfrm>
          <a:custGeom>
            <a:avLst/>
            <a:gdLst/>
            <a:ahLst/>
            <a:cxnLst/>
            <a:rect l="l" t="t" r="r" b="b"/>
            <a:pathLst>
              <a:path w="7532370" h="3376295">
                <a:moveTo>
                  <a:pt x="7279213" y="3375740"/>
                </a:moveTo>
                <a:lnTo>
                  <a:pt x="7329832" y="3173280"/>
                </a:lnTo>
                <a:lnTo>
                  <a:pt x="7532291" y="3122661"/>
                </a:lnTo>
                <a:lnTo>
                  <a:pt x="7279213" y="3375740"/>
                </a:lnTo>
                <a:lnTo>
                  <a:pt x="0" y="3375740"/>
                </a:lnTo>
                <a:lnTo>
                  <a:pt x="0" y="0"/>
                </a:lnTo>
                <a:lnTo>
                  <a:pt x="7532291" y="0"/>
                </a:lnTo>
                <a:lnTo>
                  <a:pt x="7532291" y="312266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66460" y="1512720"/>
          <a:ext cx="6960868" cy="7741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2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507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i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[C][Y][X];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69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Input activation</a:t>
                      </a:r>
                      <a:r>
                        <a:rPr sz="1800" spc="-4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channels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684">
                <a:tc>
                  <a:txBody>
                    <a:bodyPr/>
                    <a:lstStyle/>
                    <a:p>
                      <a:pPr marL="31750">
                        <a:lnSpc>
                          <a:spcPts val="1864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31750">
                        <a:lnSpc>
                          <a:spcPts val="2125"/>
                        </a:lnSpc>
                      </a:pPr>
                      <a:r>
                        <a:rPr sz="1800" spc="-5" dirty="0">
                          <a:solidFill>
                            <a:srgbClr val="9900F8"/>
                          </a:solidFill>
                          <a:latin typeface="Consolas"/>
                          <a:cs typeface="Consolas"/>
                        </a:rPr>
                        <a:t>int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64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w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[K][C][R][S];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62230">
                        <a:lnSpc>
                          <a:spcPts val="2125"/>
                        </a:lnSpc>
                      </a:pPr>
                      <a:r>
                        <a:rPr sz="1800" spc="-5" dirty="0">
                          <a:solidFill>
                            <a:srgbClr val="DE9C21"/>
                          </a:solidFill>
                          <a:latin typeface="Consolas"/>
                          <a:cs typeface="Consolas"/>
                        </a:rPr>
                        <a:t>o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[K][Y’][X’];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864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125095">
                        <a:lnSpc>
                          <a:spcPts val="2125"/>
                        </a:lnSpc>
                      </a:pPr>
                      <a:r>
                        <a:rPr sz="180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64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Filter weights (per</a:t>
                      </a:r>
                      <a:r>
                        <a:rPr sz="1800" spc="-8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channel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62230">
                        <a:lnSpc>
                          <a:spcPts val="2125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Output activation</a:t>
                      </a:r>
                      <a:r>
                        <a:rPr sz="1800" spc="-60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channels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900"/>
                        </a:lnSpc>
                      </a:pPr>
                      <a:r>
                        <a:rPr sz="1800" spc="-5" dirty="0">
                          <a:solidFill>
                            <a:srgbClr val="007450"/>
                          </a:solidFill>
                          <a:latin typeface="Consolas"/>
                          <a:cs typeface="Consolas"/>
                        </a:rPr>
                        <a:t>pair)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338072" y="4980432"/>
            <a:ext cx="8452104" cy="938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5239" y="2532379"/>
            <a:ext cx="8147684" cy="333565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23570" marR="3752850" indent="-250825">
              <a:lnSpc>
                <a:spcPct val="102200"/>
              </a:lnSpc>
              <a:spcBef>
                <a:spcPts val="5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k1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k1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K1;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k1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y1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y1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Y1’;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y1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125220" marR="3376929" indent="-250825">
              <a:lnSpc>
                <a:spcPts val="2090"/>
              </a:lnSpc>
              <a:spcBef>
                <a:spcPts val="17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X1’;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c1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c1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C1;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c1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626870" marR="2875280" indent="-250825">
              <a:lnSpc>
                <a:spcPts val="2090"/>
              </a:lnSpc>
              <a:spcBef>
                <a:spcPts val="12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r1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r1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R1;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r1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S1;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s1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8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877695">
              <a:lnSpc>
                <a:spcPts val="2150"/>
              </a:lnSpc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parallel 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k0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k0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K0;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k0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50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2128520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...</a:t>
            </a:r>
            <a:endParaRPr sz="18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125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Gigantic space of potential loop orders and factorizations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how to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explore?</a:t>
            </a:r>
            <a:endParaRPr sz="1800">
              <a:latin typeface="Arial"/>
              <a:cs typeface="Arial"/>
            </a:endParaRPr>
          </a:p>
          <a:p>
            <a:pPr marL="755650" indent="-285750">
              <a:lnSpc>
                <a:spcPts val="2125"/>
              </a:lnSpc>
              <a:buChar char="•"/>
              <a:tabLst>
                <a:tab pos="755015" algn="l"/>
                <a:tab pos="75565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Cycle-accurate modeling of realistic dimensions and fabric sizes too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slow</a:t>
            </a:r>
            <a:endParaRPr sz="18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45"/>
              </a:spcBef>
              <a:buChar char="•"/>
              <a:tabLst>
                <a:tab pos="755015" algn="l"/>
                <a:tab pos="75565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Solution: use an analytic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modeling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9386" y="636523"/>
            <a:ext cx="2995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5489" y="2096515"/>
            <a:ext cx="9469120" cy="15189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723265">
              <a:lnSpc>
                <a:spcPts val="2020"/>
              </a:lnSpc>
              <a:spcBef>
                <a:spcPts val="280"/>
              </a:spcBef>
            </a:pPr>
            <a:r>
              <a:rPr sz="1800" spc="-5" dirty="0">
                <a:latin typeface="Trebuchet MS"/>
                <a:cs typeface="Trebuchet MS"/>
              </a:rPr>
              <a:t>Understanding CNN dataflow </a:t>
            </a:r>
            <a:r>
              <a:rPr sz="1800" dirty="0">
                <a:latin typeface="Trebuchet MS"/>
                <a:cs typeface="Trebuchet MS"/>
              </a:rPr>
              <a:t>and </a:t>
            </a:r>
            <a:r>
              <a:rPr sz="1800" spc="-5" dirty="0">
                <a:latin typeface="Trebuchet MS"/>
                <a:cs typeface="Trebuchet MS"/>
              </a:rPr>
              <a:t>tiling concepts is critical for computer architecture  </a:t>
            </a:r>
            <a:r>
              <a:rPr sz="1800" dirty="0">
                <a:latin typeface="Trebuchet MS"/>
                <a:cs typeface="Trebuchet MS"/>
              </a:rPr>
              <a:t>researchers </a:t>
            </a:r>
            <a:r>
              <a:rPr sz="1800" spc="-5" dirty="0">
                <a:latin typeface="Trebuchet MS"/>
                <a:cs typeface="Trebuchet MS"/>
              </a:rPr>
              <a:t>focusing on domain-specific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accelerators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12700" marR="5080">
              <a:lnSpc>
                <a:spcPts val="1900"/>
              </a:lnSpc>
              <a:spcBef>
                <a:spcPts val="1350"/>
              </a:spcBef>
            </a:pPr>
            <a:r>
              <a:rPr sz="1800" dirty="0">
                <a:latin typeface="Trebuchet MS"/>
                <a:cs typeface="Trebuchet MS"/>
              </a:rPr>
              <a:t>Caches are </a:t>
            </a:r>
            <a:r>
              <a:rPr sz="1800" spc="-5" dirty="0">
                <a:latin typeface="Trebuchet MS"/>
                <a:cs typeface="Trebuchet MS"/>
              </a:rPr>
              <a:t>generally considered too </a:t>
            </a:r>
            <a:r>
              <a:rPr sz="1800" dirty="0">
                <a:latin typeface="Trebuchet MS"/>
                <a:cs typeface="Trebuchet MS"/>
              </a:rPr>
              <a:t>expensive (area+power) </a:t>
            </a:r>
            <a:r>
              <a:rPr sz="1800" spc="-5" dirty="0">
                <a:latin typeface="Trebuchet MS"/>
                <a:cs typeface="Trebuchet MS"/>
              </a:rPr>
              <a:t>but we can easily </a:t>
            </a:r>
            <a:r>
              <a:rPr sz="1800" dirty="0">
                <a:latin typeface="Trebuchet MS"/>
                <a:cs typeface="Trebuchet MS"/>
              </a:rPr>
              <a:t>make up </a:t>
            </a:r>
            <a:r>
              <a:rPr sz="1800" spc="-5" dirty="0">
                <a:latin typeface="Trebuchet MS"/>
                <a:cs typeface="Trebuchet MS"/>
              </a:rPr>
              <a:t>the  difference using workload knowledge (more about this later today)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51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25778" y="5851516"/>
            <a:ext cx="6032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5"/>
              </a:lnSpc>
            </a:pPr>
            <a:r>
              <a:rPr sz="900" dirty="0">
                <a:solidFill>
                  <a:srgbClr val="505050"/>
                </a:solidFill>
                <a:latin typeface="Trebuchet MS"/>
                <a:cs typeface="Trebuchet MS"/>
              </a:rPr>
              <a:t>7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2942" y="5886545"/>
            <a:ext cx="377825" cy="71755"/>
          </a:xfrm>
          <a:custGeom>
            <a:avLst/>
            <a:gdLst/>
            <a:ahLst/>
            <a:cxnLst/>
            <a:rect l="l" t="t" r="r" b="b"/>
            <a:pathLst>
              <a:path w="377825" h="71754">
                <a:moveTo>
                  <a:pt x="176790" y="0"/>
                </a:moveTo>
                <a:lnTo>
                  <a:pt x="156880" y="0"/>
                </a:lnTo>
                <a:lnTo>
                  <a:pt x="156880" y="71234"/>
                </a:lnTo>
                <a:lnTo>
                  <a:pt x="176790" y="71234"/>
                </a:lnTo>
                <a:lnTo>
                  <a:pt x="176790" y="0"/>
                </a:lnTo>
                <a:close/>
              </a:path>
              <a:path w="377825" h="71754">
                <a:moveTo>
                  <a:pt x="35777" y="0"/>
                </a:moveTo>
                <a:lnTo>
                  <a:pt x="0" y="0"/>
                </a:lnTo>
                <a:lnTo>
                  <a:pt x="0" y="71234"/>
                </a:lnTo>
                <a:lnTo>
                  <a:pt x="20058" y="71234"/>
                </a:lnTo>
                <a:lnTo>
                  <a:pt x="20058" y="15845"/>
                </a:lnTo>
                <a:lnTo>
                  <a:pt x="68049" y="15845"/>
                </a:lnTo>
                <a:lnTo>
                  <a:pt x="67900" y="15025"/>
                </a:lnTo>
                <a:lnTo>
                  <a:pt x="59877" y="5395"/>
                </a:lnTo>
                <a:lnTo>
                  <a:pt x="48599" y="1028"/>
                </a:lnTo>
                <a:lnTo>
                  <a:pt x="35777" y="0"/>
                </a:lnTo>
                <a:close/>
              </a:path>
              <a:path w="377825" h="71754">
                <a:moveTo>
                  <a:pt x="68049" y="15845"/>
                </a:moveTo>
                <a:lnTo>
                  <a:pt x="20058" y="15845"/>
                </a:lnTo>
                <a:lnTo>
                  <a:pt x="35777" y="15996"/>
                </a:lnTo>
                <a:lnTo>
                  <a:pt x="40866" y="15996"/>
                </a:lnTo>
                <a:lnTo>
                  <a:pt x="44458" y="17204"/>
                </a:lnTo>
                <a:lnTo>
                  <a:pt x="50147" y="23241"/>
                </a:lnTo>
                <a:lnTo>
                  <a:pt x="51494" y="28825"/>
                </a:lnTo>
                <a:lnTo>
                  <a:pt x="51494" y="71234"/>
                </a:lnTo>
                <a:lnTo>
                  <a:pt x="70954" y="71234"/>
                </a:lnTo>
                <a:lnTo>
                  <a:pt x="70954" y="31843"/>
                </a:lnTo>
                <a:lnTo>
                  <a:pt x="68049" y="15845"/>
                </a:lnTo>
                <a:close/>
              </a:path>
              <a:path w="377825" h="71754">
                <a:moveTo>
                  <a:pt x="216908" y="0"/>
                </a:moveTo>
                <a:lnTo>
                  <a:pt x="188915" y="0"/>
                </a:lnTo>
                <a:lnTo>
                  <a:pt x="188915" y="71234"/>
                </a:lnTo>
                <a:lnTo>
                  <a:pt x="221399" y="71234"/>
                </a:lnTo>
                <a:lnTo>
                  <a:pt x="232312" y="70684"/>
                </a:lnTo>
                <a:lnTo>
                  <a:pt x="253738" y="56142"/>
                </a:lnTo>
                <a:lnTo>
                  <a:pt x="208824" y="56142"/>
                </a:lnTo>
                <a:lnTo>
                  <a:pt x="208824" y="15544"/>
                </a:lnTo>
                <a:lnTo>
                  <a:pt x="252991" y="15544"/>
                </a:lnTo>
                <a:lnTo>
                  <a:pt x="250888" y="11922"/>
                </a:lnTo>
                <a:lnTo>
                  <a:pt x="244737" y="5857"/>
                </a:lnTo>
                <a:lnTo>
                  <a:pt x="237154" y="2225"/>
                </a:lnTo>
                <a:lnTo>
                  <a:pt x="227943" y="462"/>
                </a:lnTo>
                <a:lnTo>
                  <a:pt x="216908" y="0"/>
                </a:lnTo>
                <a:close/>
              </a:path>
              <a:path w="377825" h="71754">
                <a:moveTo>
                  <a:pt x="252991" y="15544"/>
                </a:moveTo>
                <a:lnTo>
                  <a:pt x="217356" y="15544"/>
                </a:lnTo>
                <a:lnTo>
                  <a:pt x="225803" y="16646"/>
                </a:lnTo>
                <a:lnTo>
                  <a:pt x="232270" y="20166"/>
                </a:lnTo>
                <a:lnTo>
                  <a:pt x="236408" y="26432"/>
                </a:lnTo>
                <a:lnTo>
                  <a:pt x="237865" y="35768"/>
                </a:lnTo>
                <a:lnTo>
                  <a:pt x="236408" y="45127"/>
                </a:lnTo>
                <a:lnTo>
                  <a:pt x="232270" y="51445"/>
                </a:lnTo>
                <a:lnTo>
                  <a:pt x="225803" y="55018"/>
                </a:lnTo>
                <a:lnTo>
                  <a:pt x="217356" y="56142"/>
                </a:lnTo>
                <a:lnTo>
                  <a:pt x="253738" y="56142"/>
                </a:lnTo>
                <a:lnTo>
                  <a:pt x="255436" y="51576"/>
                </a:lnTo>
                <a:lnTo>
                  <a:pt x="256837" y="44431"/>
                </a:lnTo>
                <a:lnTo>
                  <a:pt x="257326" y="36522"/>
                </a:lnTo>
                <a:lnTo>
                  <a:pt x="256909" y="29198"/>
                </a:lnTo>
                <a:lnTo>
                  <a:pt x="255679" y="22524"/>
                </a:lnTo>
                <a:lnTo>
                  <a:pt x="253631" y="16646"/>
                </a:lnTo>
                <a:lnTo>
                  <a:pt x="252991" y="15544"/>
                </a:lnTo>
                <a:close/>
              </a:path>
              <a:path w="377825" h="71754">
                <a:moveTo>
                  <a:pt x="95505" y="0"/>
                </a:moveTo>
                <a:lnTo>
                  <a:pt x="73949" y="0"/>
                </a:lnTo>
                <a:lnTo>
                  <a:pt x="96702" y="71234"/>
                </a:lnTo>
                <a:lnTo>
                  <a:pt x="125444" y="71234"/>
                </a:lnTo>
                <a:lnTo>
                  <a:pt x="130230" y="56443"/>
                </a:lnTo>
                <a:lnTo>
                  <a:pt x="111522" y="56443"/>
                </a:lnTo>
                <a:lnTo>
                  <a:pt x="95505" y="0"/>
                </a:lnTo>
                <a:close/>
              </a:path>
              <a:path w="377825" h="71754">
                <a:moveTo>
                  <a:pt x="148497" y="0"/>
                </a:moveTo>
                <a:lnTo>
                  <a:pt x="128139" y="0"/>
                </a:lnTo>
                <a:lnTo>
                  <a:pt x="111522" y="56443"/>
                </a:lnTo>
                <a:lnTo>
                  <a:pt x="130230" y="56443"/>
                </a:lnTo>
                <a:lnTo>
                  <a:pt x="148497" y="0"/>
                </a:lnTo>
                <a:close/>
              </a:path>
              <a:path w="377825" h="71754">
                <a:moveTo>
                  <a:pt x="286665" y="0"/>
                </a:moveTo>
                <a:lnTo>
                  <a:pt x="266607" y="0"/>
                </a:lnTo>
                <a:lnTo>
                  <a:pt x="266607" y="71234"/>
                </a:lnTo>
                <a:lnTo>
                  <a:pt x="286665" y="71234"/>
                </a:lnTo>
                <a:lnTo>
                  <a:pt x="286665" y="0"/>
                </a:lnTo>
                <a:close/>
              </a:path>
              <a:path w="377825" h="71754">
                <a:moveTo>
                  <a:pt x="349238" y="149"/>
                </a:moveTo>
                <a:lnTo>
                  <a:pt x="322592" y="149"/>
                </a:lnTo>
                <a:lnTo>
                  <a:pt x="294749" y="71234"/>
                </a:lnTo>
                <a:lnTo>
                  <a:pt x="314359" y="71234"/>
                </a:lnTo>
                <a:lnTo>
                  <a:pt x="318850" y="58708"/>
                </a:lnTo>
                <a:lnTo>
                  <a:pt x="372299" y="58708"/>
                </a:lnTo>
                <a:lnTo>
                  <a:pt x="367425" y="46332"/>
                </a:lnTo>
                <a:lnTo>
                  <a:pt x="323042" y="46332"/>
                </a:lnTo>
                <a:lnTo>
                  <a:pt x="335466" y="13129"/>
                </a:lnTo>
                <a:lnTo>
                  <a:pt x="354349" y="13129"/>
                </a:lnTo>
                <a:lnTo>
                  <a:pt x="349238" y="149"/>
                </a:lnTo>
                <a:close/>
              </a:path>
              <a:path w="377825" h="71754">
                <a:moveTo>
                  <a:pt x="372299" y="58708"/>
                </a:moveTo>
                <a:lnTo>
                  <a:pt x="351783" y="58708"/>
                </a:lnTo>
                <a:lnTo>
                  <a:pt x="355974" y="71234"/>
                </a:lnTo>
                <a:lnTo>
                  <a:pt x="377231" y="71234"/>
                </a:lnTo>
                <a:lnTo>
                  <a:pt x="372299" y="58708"/>
                </a:lnTo>
                <a:close/>
              </a:path>
              <a:path w="377825" h="71754">
                <a:moveTo>
                  <a:pt x="354349" y="13129"/>
                </a:moveTo>
                <a:lnTo>
                  <a:pt x="335466" y="13129"/>
                </a:lnTo>
                <a:lnTo>
                  <a:pt x="347592" y="46332"/>
                </a:lnTo>
                <a:lnTo>
                  <a:pt x="367425" y="46332"/>
                </a:lnTo>
                <a:lnTo>
                  <a:pt x="354349" y="13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53705" y="5866413"/>
            <a:ext cx="162289" cy="107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0972800" cy="617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2500" y="2764027"/>
            <a:ext cx="6530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LEARNING ABOUT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DATAFLOWS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956" y="636523"/>
            <a:ext cx="9388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PEDAGOGICAL EXAMPLE: </a:t>
            </a:r>
            <a:r>
              <a:rPr dirty="0"/>
              <a:t>1-D</a:t>
            </a:r>
            <a:r>
              <a:rPr spc="-15" dirty="0"/>
              <a:t> </a:t>
            </a:r>
            <a:r>
              <a:rPr spc="-5" dirty="0"/>
              <a:t>CONVOLUTION</a:t>
            </a:r>
          </a:p>
        </p:txBody>
      </p:sp>
      <p:sp>
        <p:nvSpPr>
          <p:cNvPr id="3" name="object 3"/>
          <p:cNvSpPr/>
          <p:nvPr/>
        </p:nvSpPr>
        <p:spPr>
          <a:xfrm>
            <a:off x="2033016" y="1508760"/>
            <a:ext cx="798576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0791" y="1536006"/>
            <a:ext cx="704293" cy="215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26619" y="1839467"/>
            <a:ext cx="111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32047" y="1508760"/>
            <a:ext cx="2535936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8659" y="1536006"/>
            <a:ext cx="2442608" cy="236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78687" y="1839467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X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19671" y="1508760"/>
            <a:ext cx="2532887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64762" y="1534935"/>
            <a:ext cx="2442608" cy="236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40333" y="1839467"/>
            <a:ext cx="13792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X’ </a:t>
            </a: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r>
              <a:rPr sz="1400" spc="-70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X-ceil(S/2)</a:t>
            </a:r>
            <a:r>
              <a:rPr sz="1500" spc="15" baseline="22222" dirty="0">
                <a:solidFill>
                  <a:srgbClr val="505050"/>
                </a:solidFill>
                <a:latin typeface="Trebuchet MS"/>
                <a:cs typeface="Trebuchet MS"/>
              </a:rPr>
              <a:t>†</a:t>
            </a:r>
            <a:endParaRPr sz="1500" baseline="22222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0671" y="1245108"/>
            <a:ext cx="59455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0915" algn="l"/>
                <a:tab pos="5220970" algn="l"/>
              </a:tabLst>
            </a:pPr>
            <a:r>
              <a:rPr sz="1400" spc="5" dirty="0">
                <a:solidFill>
                  <a:srgbClr val="505050"/>
                </a:solidFill>
                <a:latin typeface="Trebuchet MS"/>
                <a:cs typeface="Trebuchet MS"/>
              </a:rPr>
              <a:t>Weights	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Inputs	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Outputs*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98161" y="1512315"/>
            <a:ext cx="1282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*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42591" y="1460500"/>
            <a:ext cx="1720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505050"/>
                </a:solidFill>
                <a:latin typeface="Trebuchet MS"/>
                <a:cs typeface="Trebuchet MS"/>
              </a:rPr>
              <a:t>=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53639" y="2240279"/>
            <a:ext cx="6147816" cy="2505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3367" y="2218944"/>
            <a:ext cx="4648200" cy="25115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82976" y="2269835"/>
            <a:ext cx="6035040" cy="23913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36280" y="4480559"/>
            <a:ext cx="182879" cy="1828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82976" y="2269835"/>
            <a:ext cx="6035040" cy="2391410"/>
          </a:xfrm>
          <a:custGeom>
            <a:avLst/>
            <a:gdLst/>
            <a:ahLst/>
            <a:cxnLst/>
            <a:rect l="l" t="t" r="r" b="b"/>
            <a:pathLst>
              <a:path w="6035040" h="2391410">
                <a:moveTo>
                  <a:pt x="5855758" y="2391352"/>
                </a:moveTo>
                <a:lnTo>
                  <a:pt x="5891615" y="2247927"/>
                </a:lnTo>
                <a:lnTo>
                  <a:pt x="6035040" y="2212070"/>
                </a:lnTo>
                <a:lnTo>
                  <a:pt x="5855758" y="2391352"/>
                </a:lnTo>
                <a:lnTo>
                  <a:pt x="0" y="2391352"/>
                </a:lnTo>
                <a:lnTo>
                  <a:pt x="0" y="0"/>
                </a:lnTo>
                <a:lnTo>
                  <a:pt x="6035040" y="0"/>
                </a:lnTo>
                <a:lnTo>
                  <a:pt x="6035040" y="22120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064917" y="1531244"/>
          <a:ext cx="695324" cy="206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6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10000378" y="5838816"/>
            <a:ext cx="11112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505050"/>
                </a:solidFill>
                <a:latin typeface="Trebuchet MS"/>
                <a:cs typeface="Trebuchet MS"/>
              </a:rPr>
              <a:t>7</a:t>
            </a:fld>
            <a:endParaRPr sz="900">
              <a:latin typeface="Trebuchet MS"/>
              <a:cs typeface="Trebuchet MS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460591" y="1531244"/>
          <a:ext cx="2433319" cy="236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1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D3481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D3481"/>
                      </a:solidFill>
                      <a:prstDash val="solid"/>
                    </a:lnT>
                    <a:lnB w="38100">
                      <a:solidFill>
                        <a:srgbClr val="0D348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6FC5"/>
                      </a:solidFill>
                      <a:prstDash val="solid"/>
                    </a:lnR>
                    <a:lnT w="12700">
                      <a:solidFill>
                        <a:srgbClr val="006FC5"/>
                      </a:solidFill>
                      <a:prstDash val="solid"/>
                    </a:lnT>
                    <a:lnB w="12700">
                      <a:solidFill>
                        <a:srgbClr val="006F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6559999" y="1519060"/>
          <a:ext cx="2428240" cy="236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1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744F"/>
                      </a:solidFill>
                      <a:prstDash val="solid"/>
                    </a:lnR>
                    <a:lnT w="12700">
                      <a:solidFill>
                        <a:srgbClr val="00744F"/>
                      </a:solidFill>
                      <a:prstDash val="solid"/>
                    </a:lnT>
                    <a:lnB w="12700">
                      <a:solidFill>
                        <a:srgbClr val="00744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717164" y="2291588"/>
            <a:ext cx="1280160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int</a:t>
            </a:r>
            <a:r>
              <a:rPr sz="1800" spc="-100" dirty="0">
                <a:solidFill>
                  <a:srgbClr val="9900F8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[X];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35"/>
              </a:lnSpc>
              <a:spcBef>
                <a:spcPts val="2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int</a:t>
            </a:r>
            <a:r>
              <a:rPr sz="1800" spc="-100" dirty="0">
                <a:solidFill>
                  <a:srgbClr val="9900F8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[S];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35"/>
              </a:lnSpc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int</a:t>
            </a:r>
            <a:r>
              <a:rPr sz="1800" spc="-90" dirty="0">
                <a:solidFill>
                  <a:srgbClr val="9900F8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latin typeface="Consolas"/>
                <a:cs typeface="Consolas"/>
              </a:rPr>
              <a:t>[X’];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72940" y="2291588"/>
            <a:ext cx="2534285" cy="84581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30175">
              <a:lnSpc>
                <a:spcPct val="101099"/>
              </a:lnSpc>
              <a:spcBef>
                <a:spcPts val="75"/>
              </a:spcBef>
            </a:pP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#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Input</a:t>
            </a:r>
            <a:r>
              <a:rPr sz="1800" spc="-105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activations  </a:t>
            </a: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#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Filter</a:t>
            </a:r>
            <a:r>
              <a:rPr sz="1800" spc="-5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weights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10"/>
              </a:lnSpc>
            </a:pPr>
            <a:r>
              <a:rPr sz="1800" dirty="0">
                <a:solidFill>
                  <a:srgbClr val="007450"/>
                </a:solidFill>
                <a:latin typeface="Consolas"/>
                <a:cs typeface="Consolas"/>
              </a:rPr>
              <a:t>#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Output</a:t>
            </a:r>
            <a:r>
              <a:rPr sz="1800" spc="-100" dirty="0">
                <a:solidFill>
                  <a:srgbClr val="00745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Consolas"/>
                <a:cs typeface="Consolas"/>
              </a:rPr>
              <a:t>activations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17164" y="3382771"/>
            <a:ext cx="4039235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x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X’;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6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1266825" marR="5080" indent="-376555">
              <a:lnSpc>
                <a:spcPct val="101099"/>
              </a:lnSpc>
              <a:spcBef>
                <a:spcPts val="25"/>
              </a:spcBef>
            </a:pPr>
            <a:r>
              <a:rPr sz="1800" spc="-5" dirty="0">
                <a:solidFill>
                  <a:srgbClr val="9900F8"/>
                </a:solidFill>
                <a:latin typeface="Consolas"/>
                <a:cs typeface="Consolas"/>
              </a:rPr>
              <a:t>for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(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; </a:t>
            </a:r>
            <a:r>
              <a:rPr sz="1800" dirty="0">
                <a:solidFill>
                  <a:srgbClr val="DE9C21"/>
                </a:solidFill>
                <a:latin typeface="Consolas"/>
                <a:cs typeface="Consolas"/>
              </a:rPr>
              <a:t>s </a:t>
            </a:r>
            <a:r>
              <a:rPr sz="1800" dirty="0">
                <a:solidFill>
                  <a:srgbClr val="404040"/>
                </a:solidFill>
                <a:latin typeface="Consolas"/>
                <a:cs typeface="Consolas"/>
              </a:rPr>
              <a:t>&lt; 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S;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++)</a:t>
            </a:r>
            <a:r>
              <a:rPr sz="1800" spc="-95" dirty="0">
                <a:solidFill>
                  <a:srgbClr val="632618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{ 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o</a:t>
            </a:r>
            <a:r>
              <a:rPr sz="1800" spc="-5" dirty="0">
                <a:solidFill>
                  <a:srgbClr val="632618"/>
                </a:solidFill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</a:t>
            </a:r>
            <a:r>
              <a:rPr sz="1800" spc="-5" dirty="0">
                <a:latin typeface="Consolas"/>
                <a:cs typeface="Consolas"/>
              </a:rPr>
              <a:t>] +=</a:t>
            </a:r>
            <a:r>
              <a:rPr sz="1800" spc="-50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x+s</a:t>
            </a:r>
            <a:r>
              <a:rPr sz="1800" spc="-5" dirty="0">
                <a:latin typeface="Consolas"/>
                <a:cs typeface="Consolas"/>
              </a:rPr>
              <a:t>]*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w</a:t>
            </a:r>
            <a:r>
              <a:rPr sz="1800" spc="-5" dirty="0">
                <a:latin typeface="Consolas"/>
                <a:cs typeface="Consolas"/>
              </a:rPr>
              <a:t>[</a:t>
            </a:r>
            <a:r>
              <a:rPr sz="1800" spc="-5" dirty="0">
                <a:solidFill>
                  <a:srgbClr val="DE9C21"/>
                </a:solidFill>
                <a:latin typeface="Consolas"/>
                <a:cs typeface="Consolas"/>
              </a:rPr>
              <a:t>s</a:t>
            </a:r>
            <a:r>
              <a:rPr sz="1800" spc="-5" dirty="0">
                <a:latin typeface="Consolas"/>
                <a:cs typeface="Consolas"/>
              </a:rPr>
              <a:t>];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10"/>
              </a:lnSpc>
            </a:pPr>
            <a:r>
              <a:rPr sz="1800" dirty="0">
                <a:solidFill>
                  <a:srgbClr val="632618"/>
                </a:solidFill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86509" y="4909820"/>
            <a:ext cx="1194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Every</a:t>
            </a:r>
            <a:r>
              <a:rPr sz="1800" spc="-75" dirty="0">
                <a:solidFill>
                  <a:srgbClr val="0074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450"/>
                </a:solidFill>
                <a:latin typeface="Arial"/>
                <a:cs typeface="Arial"/>
              </a:rPr>
              <a:t>cycle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59532" y="4909820"/>
            <a:ext cx="3010535" cy="8972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latin typeface="Arial"/>
                <a:cs typeface="Arial"/>
              </a:rPr>
              <a:t>How often does the datapath  change the weight and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input?</a:t>
            </a:r>
            <a:endParaRPr sz="18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400"/>
              </a:spcBef>
            </a:pPr>
            <a:r>
              <a:rPr sz="1800" spc="-5" dirty="0">
                <a:latin typeface="Arial"/>
                <a:cs typeface="Arial"/>
              </a:rPr>
              <a:t>Output?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73465" y="5528564"/>
            <a:ext cx="3543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Every </a:t>
            </a:r>
            <a:r>
              <a:rPr sz="1800" dirty="0">
                <a:solidFill>
                  <a:srgbClr val="007450"/>
                </a:solidFill>
                <a:latin typeface="Arial"/>
                <a:cs typeface="Arial"/>
              </a:rPr>
              <a:t>S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cycles: “Output</a:t>
            </a:r>
            <a:r>
              <a:rPr sz="1800" spc="-30" dirty="0">
                <a:solidFill>
                  <a:srgbClr val="0074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7450"/>
                </a:solidFill>
                <a:latin typeface="Arial"/>
                <a:cs typeface="Arial"/>
              </a:rPr>
              <a:t>stationary”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68446" y="1872996"/>
            <a:ext cx="1851660" cy="117157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4450" marR="30480">
              <a:lnSpc>
                <a:spcPct val="92900"/>
              </a:lnSpc>
              <a:spcBef>
                <a:spcPts val="219"/>
              </a:spcBef>
            </a:pPr>
            <a:r>
              <a:rPr sz="1400" dirty="0">
                <a:solidFill>
                  <a:srgbClr val="505050"/>
                </a:solidFill>
                <a:latin typeface="Trebuchet MS"/>
                <a:cs typeface="Trebuchet MS"/>
              </a:rPr>
              <a:t>*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The 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terms “Output”  and </a:t>
            </a:r>
            <a:r>
              <a:rPr sz="1400" spc="5" dirty="0">
                <a:solidFill>
                  <a:srgbClr val="505050"/>
                </a:solidFill>
                <a:latin typeface="Trebuchet MS"/>
                <a:cs typeface="Trebuchet MS"/>
              </a:rPr>
              <a:t>“Partial 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Sum” 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used</a:t>
            </a:r>
            <a:r>
              <a:rPr sz="1400" spc="-5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interchangeably</a:t>
            </a:r>
            <a:endParaRPr sz="1400">
              <a:latin typeface="Trebuchet MS"/>
              <a:cs typeface="Trebuchet MS"/>
            </a:endParaRPr>
          </a:p>
          <a:p>
            <a:pPr marL="85725" marR="302895" indent="-48260">
              <a:lnSpc>
                <a:spcPts val="1580"/>
              </a:lnSpc>
              <a:spcBef>
                <a:spcPts val="1095"/>
              </a:spcBef>
            </a:pPr>
            <a:r>
              <a:rPr sz="1500" baseline="22222" dirty="0">
                <a:solidFill>
                  <a:srgbClr val="505050"/>
                </a:solidFill>
                <a:latin typeface="Trebuchet MS"/>
                <a:cs typeface="Trebuchet MS"/>
              </a:rPr>
              <a:t>† </a:t>
            </a:r>
            <a:r>
              <a:rPr sz="1400" spc="15" dirty="0">
                <a:solidFill>
                  <a:srgbClr val="505050"/>
                </a:solidFill>
                <a:latin typeface="Trebuchet MS"/>
                <a:cs typeface="Trebuchet MS"/>
              </a:rPr>
              <a:t>Assuming: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‘valid’  style</a:t>
            </a:r>
            <a:r>
              <a:rPr sz="1400" spc="20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505050"/>
                </a:solidFill>
                <a:latin typeface="Trebuchet MS"/>
                <a:cs typeface="Trebuchet MS"/>
              </a:rPr>
              <a:t>convolution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0475" y="636523"/>
            <a:ext cx="8452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DO </a:t>
            </a:r>
            <a:r>
              <a:rPr dirty="0"/>
              <a:t>WE MEAN </a:t>
            </a:r>
            <a:r>
              <a:rPr spc="-5" dirty="0"/>
              <a:t>BY</a:t>
            </a:r>
            <a:r>
              <a:rPr spc="-35" dirty="0"/>
              <a:t> </a:t>
            </a:r>
            <a:r>
              <a:rPr spc="-5" dirty="0"/>
              <a:t>“STATIONARY”?</a:t>
            </a:r>
          </a:p>
        </p:txBody>
      </p:sp>
      <p:sp>
        <p:nvSpPr>
          <p:cNvPr id="3" name="object 3"/>
          <p:cNvSpPr/>
          <p:nvPr/>
        </p:nvSpPr>
        <p:spPr>
          <a:xfrm>
            <a:off x="2916486" y="2232080"/>
            <a:ext cx="5589905" cy="0"/>
          </a:xfrm>
          <a:custGeom>
            <a:avLst/>
            <a:gdLst/>
            <a:ahLst/>
            <a:cxnLst/>
            <a:rect l="l" t="t" r="r" b="b"/>
            <a:pathLst>
              <a:path w="5589905">
                <a:moveTo>
                  <a:pt x="0" y="0"/>
                </a:moveTo>
                <a:lnTo>
                  <a:pt x="558941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46400" y="2476500"/>
          <a:ext cx="5534025" cy="8017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2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682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266699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5A5A5"/>
                      </a:solidFill>
                      <a:prstDash val="solid"/>
                    </a:lnL>
                    <a:lnR w="53975">
                      <a:solidFill>
                        <a:srgbClr val="A5A5A5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5A5A5"/>
                      </a:solidFill>
                      <a:prstDash val="solid"/>
                    </a:lnL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D7D31"/>
                      </a:solidFill>
                      <a:prstDash val="solid"/>
                    </a:lnL>
                    <a:lnR w="53975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5A5A5"/>
                      </a:solidFill>
                      <a:prstDash val="solid"/>
                    </a:lnL>
                    <a:lnR w="381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5A5A5"/>
                      </a:solidFill>
                      <a:prstDash val="solid"/>
                    </a:lnL>
                    <a:lnR w="53975">
                      <a:solidFill>
                        <a:srgbClr val="ED7D31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D7D31"/>
                      </a:solidFill>
                      <a:prstDash val="solid"/>
                    </a:lnL>
                    <a:lnR w="53975">
                      <a:solidFill>
                        <a:srgbClr val="ED7D31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D7D31"/>
                      </a:solidFill>
                      <a:prstDash val="solid"/>
                    </a:lnL>
                    <a:lnR w="53975">
                      <a:solidFill>
                        <a:srgbClr val="ED7D31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D7D31"/>
                      </a:solidFill>
                      <a:prstDash val="solid"/>
                    </a:lnL>
                    <a:lnR w="53975">
                      <a:solidFill>
                        <a:srgbClr val="ED7D31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D7D31"/>
                      </a:solidFill>
                      <a:prstDash val="solid"/>
                    </a:lnL>
                    <a:lnR w="53975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5A5A5"/>
                      </a:solidFill>
                      <a:prstDash val="solid"/>
                    </a:lnL>
                    <a:lnR w="381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5A5A5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3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3975">
                      <a:solidFill>
                        <a:srgbClr val="ED7D31"/>
                      </a:solidFill>
                      <a:prstDash val="solid"/>
                    </a:lnL>
                    <a:lnR w="53975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3975">
                      <a:solidFill>
                        <a:srgbClr val="A5A5A5"/>
                      </a:solidFill>
                      <a:prstDash val="solid"/>
                    </a:lnL>
                    <a:lnR w="381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D7D31"/>
                      </a:solidFill>
                      <a:prstDash val="solid"/>
                    </a:lnL>
                    <a:lnR w="38100">
                      <a:solidFill>
                        <a:srgbClr val="A5A5A5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5A5A5"/>
                      </a:solidFill>
                      <a:prstDash val="solid"/>
                    </a:lnL>
                    <a:lnR w="53975">
                      <a:solidFill>
                        <a:srgbClr val="A5A5A5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5A5A5"/>
                      </a:solidFill>
                      <a:prstDash val="solid"/>
                    </a:lnL>
                    <a:lnR w="53975">
                      <a:solidFill>
                        <a:srgbClr val="A5A5A5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5A5A5"/>
                      </a:solidFill>
                      <a:prstDash val="solid"/>
                    </a:lnL>
                    <a:lnR w="53975">
                      <a:solidFill>
                        <a:srgbClr val="A5A5A5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5A5A5"/>
                      </a:solidFill>
                      <a:prstDash val="solid"/>
                    </a:lnL>
                    <a:lnR w="38100">
                      <a:solidFill>
                        <a:srgbClr val="A5A5A5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5A5A5"/>
                      </a:solidFill>
                      <a:prstDash val="solid"/>
                    </a:lnL>
                    <a:lnR w="38100">
                      <a:solidFill>
                        <a:srgbClr val="A5A5A5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5A5A5"/>
                      </a:solidFill>
                      <a:prstDash val="solid"/>
                    </a:lnL>
                    <a:lnR w="53975">
                      <a:solidFill>
                        <a:srgbClr val="4472C4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472C4"/>
                      </a:solidFill>
                      <a:prstDash val="solid"/>
                    </a:lnL>
                    <a:lnR w="53975">
                      <a:solidFill>
                        <a:srgbClr val="ED7D31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D7D31"/>
                      </a:solidFill>
                      <a:prstDash val="solid"/>
                    </a:lnL>
                    <a:lnR w="38100">
                      <a:solidFill>
                        <a:srgbClr val="ED7D31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D7D31"/>
                      </a:solidFill>
                      <a:prstDash val="solid"/>
                    </a:lnL>
                    <a:lnR w="53975">
                      <a:solidFill>
                        <a:srgbClr val="4472C4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472C4"/>
                      </a:solidFill>
                      <a:prstDash val="solid"/>
                    </a:lnL>
                    <a:lnR w="53975">
                      <a:solidFill>
                        <a:srgbClr val="ED7D31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D7D31"/>
                      </a:solidFill>
                      <a:prstDash val="solid"/>
                    </a:lnL>
                    <a:lnR w="38100">
                      <a:solidFill>
                        <a:srgbClr val="ED7D31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D7D31"/>
                      </a:solidFill>
                      <a:prstDash val="solid"/>
                    </a:lnL>
                    <a:lnR w="53975">
                      <a:solidFill>
                        <a:srgbClr val="4472C4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472C4"/>
                      </a:solidFill>
                      <a:prstDash val="solid"/>
                    </a:lnL>
                    <a:lnR w="53975">
                      <a:solidFill>
                        <a:srgbClr val="ED7D31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D7D31"/>
                      </a:solidFill>
                      <a:prstDash val="solid"/>
                    </a:lnL>
                    <a:lnR w="38100">
                      <a:solidFill>
                        <a:srgbClr val="ED7D31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D7D31"/>
                      </a:solidFill>
                      <a:prstDash val="solid"/>
                    </a:lnL>
                    <a:lnR w="53975">
                      <a:solidFill>
                        <a:srgbClr val="4472C4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3975">
                      <a:solidFill>
                        <a:srgbClr val="ED7D31"/>
                      </a:solidFill>
                      <a:prstDash val="solid"/>
                    </a:lnL>
                    <a:lnR w="53975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3975">
                      <a:solidFill>
                        <a:srgbClr val="A5A5A5"/>
                      </a:solidFill>
                      <a:prstDash val="solid"/>
                    </a:lnL>
                    <a:lnR w="381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D7D31"/>
                      </a:solidFill>
                      <a:prstDash val="solid"/>
                    </a:lnL>
                    <a:lnR w="38100">
                      <a:solidFill>
                        <a:srgbClr val="A5A5A5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5A5A5"/>
                      </a:solidFill>
                      <a:prstDash val="solid"/>
                    </a:lnL>
                    <a:lnR w="38100">
                      <a:solidFill>
                        <a:srgbClr val="A5A5A5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5A5A5"/>
                      </a:solidFill>
                      <a:prstDash val="solid"/>
                    </a:lnL>
                    <a:lnR w="53975">
                      <a:solidFill>
                        <a:srgbClr val="A5A5A5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5A5A5"/>
                      </a:solidFill>
                      <a:prstDash val="solid"/>
                    </a:lnL>
                    <a:lnR w="53975">
                      <a:solidFill>
                        <a:srgbClr val="A5A5A5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5A5A5"/>
                      </a:solidFill>
                      <a:prstDash val="solid"/>
                    </a:lnL>
                    <a:lnR w="53975">
                      <a:solidFill>
                        <a:srgbClr val="A5A5A5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5A5A5"/>
                      </a:solidFill>
                      <a:prstDash val="solid"/>
                    </a:lnL>
                    <a:lnR w="38100">
                      <a:solidFill>
                        <a:srgbClr val="A5A5A5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5A5A5"/>
                      </a:solidFill>
                      <a:prstDash val="solid"/>
                    </a:lnL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85176" y="317550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5176" y="2102611"/>
            <a:ext cx="102870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6232" y="2256477"/>
            <a:ext cx="304800" cy="1261745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solidFill>
                  <a:srgbClr val="595959"/>
                </a:solidFill>
                <a:latin typeface="Calibri"/>
                <a:cs typeface="Calibri"/>
              </a:rPr>
              <a:t>Bandwidth</a:t>
            </a:r>
            <a:r>
              <a:rPr sz="1800" spc="-6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2587" y="1166876"/>
            <a:ext cx="7668895" cy="88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6B900"/>
                </a:solidFill>
                <a:latin typeface="Trebuchet MS"/>
                <a:cs typeface="Trebuchet MS"/>
              </a:rPr>
              <a:t>The datatype </a:t>
            </a:r>
            <a:r>
              <a:rPr sz="2400" dirty="0">
                <a:solidFill>
                  <a:srgbClr val="76B900"/>
                </a:solidFill>
                <a:latin typeface="Trebuchet MS"/>
                <a:cs typeface="Trebuchet MS"/>
              </a:rPr>
              <a:t>(and </a:t>
            </a:r>
            <a:r>
              <a:rPr sz="2400" spc="-5" dirty="0">
                <a:solidFill>
                  <a:srgbClr val="76B900"/>
                </a:solidFill>
                <a:latin typeface="Trebuchet MS"/>
                <a:cs typeface="Trebuchet MS"/>
              </a:rPr>
              <a:t>dimension) that changes most</a:t>
            </a:r>
            <a:r>
              <a:rPr sz="2400" spc="65" dirty="0">
                <a:solidFill>
                  <a:srgbClr val="76B9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6B900"/>
                </a:solidFill>
                <a:latin typeface="Trebuchet MS"/>
                <a:cs typeface="Trebuchet MS"/>
              </a:rPr>
              <a:t>slowly</a:t>
            </a:r>
            <a:endParaRPr sz="2400">
              <a:latin typeface="Trebuchet MS"/>
              <a:cs typeface="Trebuchet MS"/>
            </a:endParaRPr>
          </a:p>
          <a:p>
            <a:pPr marR="97790" algn="ctr">
              <a:lnSpc>
                <a:spcPct val="100000"/>
              </a:lnSpc>
              <a:spcBef>
                <a:spcPts val="1480"/>
              </a:spcBef>
            </a:pPr>
            <a:r>
              <a:rPr sz="2000" spc="-5" dirty="0">
                <a:solidFill>
                  <a:srgbClr val="595959"/>
                </a:solidFill>
                <a:latin typeface="Calibri"/>
                <a:cs typeface="Calibri"/>
              </a:rPr>
              <a:t>Sums: 1/10, Inputs: 3/10, </a:t>
            </a:r>
            <a:r>
              <a:rPr sz="2000" spc="-15" dirty="0">
                <a:solidFill>
                  <a:srgbClr val="595959"/>
                </a:solidFill>
                <a:latin typeface="Calibri"/>
                <a:cs typeface="Calibri"/>
              </a:rPr>
              <a:t>Weights:</a:t>
            </a:r>
            <a:r>
              <a:rPr sz="2000" spc="-5" dirty="0">
                <a:solidFill>
                  <a:srgbClr val="595959"/>
                </a:solidFill>
                <a:latin typeface="Calibri"/>
                <a:cs typeface="Calibri"/>
              </a:rPr>
              <a:t> 9/40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10747" y="3874023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0" y="0"/>
                </a:moveTo>
                <a:lnTo>
                  <a:pt x="125586" y="0"/>
                </a:lnTo>
                <a:lnTo>
                  <a:pt x="125586" y="125586"/>
                </a:lnTo>
                <a:lnTo>
                  <a:pt x="0" y="125586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70291" y="3874023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0" y="0"/>
                </a:moveTo>
                <a:lnTo>
                  <a:pt x="125586" y="0"/>
                </a:lnTo>
                <a:lnTo>
                  <a:pt x="125586" y="125586"/>
                </a:lnTo>
                <a:lnTo>
                  <a:pt x="0" y="125586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26989" y="3874023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0" y="0"/>
                </a:moveTo>
                <a:lnTo>
                  <a:pt x="125586" y="0"/>
                </a:lnTo>
                <a:lnTo>
                  <a:pt x="125586" y="125586"/>
                </a:lnTo>
                <a:lnTo>
                  <a:pt x="0" y="125586"/>
                </a:lnTo>
                <a:lnTo>
                  <a:pt x="0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5489" y="3297428"/>
            <a:ext cx="9326245" cy="260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551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95959"/>
                </a:solidFill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  <a:p>
            <a:pPr marL="3698875">
              <a:lnSpc>
                <a:spcPct val="100000"/>
              </a:lnSpc>
              <a:spcBef>
                <a:spcPts val="1485"/>
              </a:spcBef>
              <a:tabLst>
                <a:tab pos="4558030" algn="l"/>
                <a:tab pos="5514975" algn="l"/>
              </a:tabLst>
            </a:pPr>
            <a:r>
              <a:rPr sz="1800" dirty="0">
                <a:solidFill>
                  <a:srgbClr val="595959"/>
                </a:solidFill>
                <a:latin typeface="Calibri"/>
                <a:cs typeface="Calibri"/>
              </a:rPr>
              <a:t>sums	</a:t>
            </a:r>
            <a:r>
              <a:rPr sz="1800" spc="5" dirty="0">
                <a:solidFill>
                  <a:srgbClr val="595959"/>
                </a:solidFill>
                <a:latin typeface="Calibri"/>
                <a:cs typeface="Calibri"/>
              </a:rPr>
              <a:t>inputs	</a:t>
            </a:r>
            <a:r>
              <a:rPr sz="1800" spc="-5" dirty="0">
                <a:solidFill>
                  <a:srgbClr val="595959"/>
                </a:solidFill>
                <a:latin typeface="Calibri"/>
                <a:cs typeface="Calibri"/>
              </a:rPr>
              <a:t>weights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900" spc="-5" dirty="0">
                <a:latin typeface="Trebuchet MS"/>
                <a:cs typeface="Trebuchet MS"/>
              </a:rPr>
              <a:t>Imprecise analogy: think </a:t>
            </a:r>
            <a:r>
              <a:rPr sz="1900" dirty="0">
                <a:latin typeface="Trebuchet MS"/>
                <a:cs typeface="Trebuchet MS"/>
              </a:rPr>
              <a:t>of </a:t>
            </a:r>
            <a:r>
              <a:rPr sz="1900" spc="-5" dirty="0">
                <a:latin typeface="Trebuchet MS"/>
                <a:cs typeface="Trebuchet MS"/>
              </a:rPr>
              <a:t>data transfers </a:t>
            </a:r>
            <a:r>
              <a:rPr sz="1900" dirty="0">
                <a:latin typeface="Trebuchet MS"/>
                <a:cs typeface="Trebuchet MS"/>
              </a:rPr>
              <a:t>as a </a:t>
            </a:r>
            <a:r>
              <a:rPr sz="1900" spc="-5" dirty="0">
                <a:latin typeface="Trebuchet MS"/>
                <a:cs typeface="Trebuchet MS"/>
              </a:rPr>
              <a:t>wave with “amplitude” and</a:t>
            </a:r>
            <a:r>
              <a:rPr sz="1900" spc="14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“period”</a:t>
            </a:r>
            <a:endParaRPr sz="1900">
              <a:latin typeface="Trebuchet MS"/>
              <a:cs typeface="Trebuchet MS"/>
            </a:endParaRPr>
          </a:p>
          <a:p>
            <a:pPr marL="927100" indent="-342900">
              <a:lnSpc>
                <a:spcPct val="100000"/>
              </a:lnSpc>
              <a:spcBef>
                <a:spcPts val="730"/>
              </a:spcBef>
              <a:buClr>
                <a:srgbClr val="B3B3B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700" spc="-5" dirty="0">
                <a:latin typeface="Trebuchet MS"/>
                <a:cs typeface="Trebuchet MS"/>
              </a:rPr>
              <a:t>The stationary datatype has the </a:t>
            </a:r>
            <a:r>
              <a:rPr sz="1700" b="1" spc="-5" dirty="0">
                <a:latin typeface="Trebuchet MS"/>
                <a:cs typeface="Trebuchet MS"/>
              </a:rPr>
              <a:t>longest </a:t>
            </a:r>
            <a:r>
              <a:rPr sz="1700" spc="-5" dirty="0">
                <a:latin typeface="Trebuchet MS"/>
                <a:cs typeface="Trebuchet MS"/>
              </a:rPr>
              <a:t>period (locally held tile changes </a:t>
            </a:r>
            <a:r>
              <a:rPr sz="1700" dirty="0">
                <a:latin typeface="Trebuchet MS"/>
                <a:cs typeface="Trebuchet MS"/>
              </a:rPr>
              <a:t>most</a:t>
            </a:r>
            <a:r>
              <a:rPr sz="1700" spc="65" dirty="0">
                <a:latin typeface="Trebuchet MS"/>
                <a:cs typeface="Trebuchet MS"/>
              </a:rPr>
              <a:t> </a:t>
            </a:r>
            <a:r>
              <a:rPr sz="1700" spc="-5" dirty="0">
                <a:latin typeface="Trebuchet MS"/>
                <a:cs typeface="Trebuchet MS"/>
              </a:rPr>
              <a:t>slowly)</a:t>
            </a:r>
            <a:endParaRPr sz="1700">
              <a:latin typeface="Trebuchet MS"/>
              <a:cs typeface="Trebuchet MS"/>
            </a:endParaRPr>
          </a:p>
          <a:p>
            <a:pPr marL="927100" indent="-342900">
              <a:lnSpc>
                <a:spcPct val="100000"/>
              </a:lnSpc>
              <a:spcBef>
                <a:spcPts val="645"/>
              </a:spcBef>
              <a:buClr>
                <a:srgbClr val="B3B3B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700" spc="-5" dirty="0">
                <a:latin typeface="Trebuchet MS"/>
                <a:cs typeface="Trebuchet MS"/>
              </a:rPr>
              <a:t>Note: </a:t>
            </a:r>
            <a:r>
              <a:rPr sz="1700" dirty="0">
                <a:latin typeface="Trebuchet MS"/>
                <a:cs typeface="Trebuchet MS"/>
              </a:rPr>
              <a:t>like </a:t>
            </a:r>
            <a:r>
              <a:rPr sz="1700" spc="-5" dirty="0">
                <a:latin typeface="Trebuchet MS"/>
                <a:cs typeface="Trebuchet MS"/>
              </a:rPr>
              <a:t>waves, also can have harmful “constructive interference”</a:t>
            </a:r>
            <a:r>
              <a:rPr sz="1700" spc="15" dirty="0">
                <a:latin typeface="Trebuchet MS"/>
                <a:cs typeface="Trebuchet MS"/>
              </a:rPr>
              <a:t> </a:t>
            </a:r>
            <a:r>
              <a:rPr sz="1700" spc="-5" dirty="0">
                <a:latin typeface="Trebuchet MS"/>
                <a:cs typeface="Trebuchet MS"/>
              </a:rPr>
              <a:t>(bursts)</a:t>
            </a:r>
            <a:endParaRPr sz="1700">
              <a:latin typeface="Trebuchet MS"/>
              <a:cs typeface="Trebuchet MS"/>
            </a:endParaRPr>
          </a:p>
          <a:p>
            <a:pPr marL="927100" indent="-342900">
              <a:lnSpc>
                <a:spcPct val="100000"/>
              </a:lnSpc>
              <a:spcBef>
                <a:spcPts val="770"/>
              </a:spcBef>
              <a:buClr>
                <a:srgbClr val="B3B3B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700" spc="-5" dirty="0">
                <a:latin typeface="Trebuchet MS"/>
                <a:cs typeface="Trebuchet MS"/>
              </a:rPr>
              <a:t>Later we will see how intermediate staging buffers reduce both bandwidth and</a:t>
            </a:r>
            <a:r>
              <a:rPr sz="1700" spc="75" dirty="0">
                <a:latin typeface="Trebuchet MS"/>
                <a:cs typeface="Trebuchet MS"/>
              </a:rPr>
              <a:t> </a:t>
            </a:r>
            <a:r>
              <a:rPr sz="1700" spc="-5" dirty="0">
                <a:latin typeface="Trebuchet MS"/>
                <a:cs typeface="Trebuchet MS"/>
              </a:rPr>
              <a:t>energy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900" spc="-5" dirty="0">
                <a:latin typeface="Trebuchet MS"/>
                <a:cs typeface="Trebuchet MS"/>
              </a:rPr>
              <a:t>Often corresponds to datatype that is “done with” earliest without further</a:t>
            </a:r>
            <a:r>
              <a:rPr sz="1900" spc="13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reloads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00378" y="5838816"/>
            <a:ext cx="11112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505050"/>
                </a:solidFill>
                <a:latin typeface="Trebuchet MS"/>
                <a:cs typeface="Trebuchet MS"/>
              </a:rPr>
              <a:t>8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0475" y="636523"/>
            <a:ext cx="8452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DO </a:t>
            </a:r>
            <a:r>
              <a:rPr dirty="0"/>
              <a:t>WE MEAN </a:t>
            </a:r>
            <a:r>
              <a:rPr spc="-5" dirty="0"/>
              <a:t>BY</a:t>
            </a:r>
            <a:r>
              <a:rPr spc="-35" dirty="0"/>
              <a:t> </a:t>
            </a:r>
            <a:r>
              <a:rPr spc="-5" dirty="0"/>
              <a:t>“STATIONARY”?</a:t>
            </a:r>
          </a:p>
        </p:txBody>
      </p:sp>
      <p:sp>
        <p:nvSpPr>
          <p:cNvPr id="3" name="object 3"/>
          <p:cNvSpPr/>
          <p:nvPr/>
        </p:nvSpPr>
        <p:spPr>
          <a:xfrm>
            <a:off x="2916486" y="3303689"/>
            <a:ext cx="5589905" cy="0"/>
          </a:xfrm>
          <a:custGeom>
            <a:avLst/>
            <a:gdLst/>
            <a:ahLst/>
            <a:cxnLst/>
            <a:rect l="l" t="t" r="r" b="b"/>
            <a:pathLst>
              <a:path w="5589905">
                <a:moveTo>
                  <a:pt x="0" y="0"/>
                </a:moveTo>
                <a:lnTo>
                  <a:pt x="558941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16486" y="2768599"/>
            <a:ext cx="5589905" cy="0"/>
          </a:xfrm>
          <a:custGeom>
            <a:avLst/>
            <a:gdLst/>
            <a:ahLst/>
            <a:cxnLst/>
            <a:rect l="l" t="t" r="r" b="b"/>
            <a:pathLst>
              <a:path w="5589905">
                <a:moveTo>
                  <a:pt x="0" y="0"/>
                </a:moveTo>
                <a:lnTo>
                  <a:pt x="558941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6486" y="2232080"/>
            <a:ext cx="5589905" cy="0"/>
          </a:xfrm>
          <a:custGeom>
            <a:avLst/>
            <a:gdLst/>
            <a:ahLst/>
            <a:cxnLst/>
            <a:rect l="l" t="t" r="r" b="b"/>
            <a:pathLst>
              <a:path w="5589905">
                <a:moveTo>
                  <a:pt x="0" y="0"/>
                </a:moveTo>
                <a:lnTo>
                  <a:pt x="558941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180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508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8940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508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0700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508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460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508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4220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508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1800" y="27686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508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610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508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9405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89400" y="27686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508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370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508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1165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7000" y="27686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508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2130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508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2925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24600" y="27686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508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3890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508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4685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42200" y="27686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508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5650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508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6445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71800" y="25019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508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86100" y="27686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508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94050" y="27686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381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0835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381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1630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508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3060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508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4490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508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5285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381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6715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381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42200" y="25019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508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56500" y="27686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508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64450" y="27686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381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7875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381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9305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381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0100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508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1530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508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2960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508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37550" y="3035300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3"/>
                </a:lnTo>
              </a:path>
            </a:pathLst>
          </a:custGeom>
          <a:ln w="381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685176" y="317550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85176" y="210261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66232" y="2256477"/>
            <a:ext cx="304800" cy="1261745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solidFill>
                  <a:srgbClr val="595959"/>
                </a:solidFill>
                <a:latin typeface="Calibri"/>
                <a:cs typeface="Calibri"/>
              </a:rPr>
              <a:t>Bandwidth</a:t>
            </a:r>
            <a:r>
              <a:rPr sz="1800" spc="-6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52587" y="1166876"/>
            <a:ext cx="7668895" cy="88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6B900"/>
                </a:solidFill>
                <a:latin typeface="Trebuchet MS"/>
                <a:cs typeface="Trebuchet MS"/>
              </a:rPr>
              <a:t>The datatype </a:t>
            </a:r>
            <a:r>
              <a:rPr sz="2400" dirty="0">
                <a:solidFill>
                  <a:srgbClr val="76B900"/>
                </a:solidFill>
                <a:latin typeface="Trebuchet MS"/>
                <a:cs typeface="Trebuchet MS"/>
              </a:rPr>
              <a:t>(and </a:t>
            </a:r>
            <a:r>
              <a:rPr sz="2400" spc="-5" dirty="0">
                <a:solidFill>
                  <a:srgbClr val="76B900"/>
                </a:solidFill>
                <a:latin typeface="Trebuchet MS"/>
                <a:cs typeface="Trebuchet MS"/>
              </a:rPr>
              <a:t>dimension) that changes most</a:t>
            </a:r>
            <a:r>
              <a:rPr sz="2400" spc="65" dirty="0">
                <a:solidFill>
                  <a:srgbClr val="76B9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6B900"/>
                </a:solidFill>
                <a:latin typeface="Trebuchet MS"/>
                <a:cs typeface="Trebuchet MS"/>
              </a:rPr>
              <a:t>slowly</a:t>
            </a:r>
            <a:endParaRPr sz="2400">
              <a:latin typeface="Trebuchet MS"/>
              <a:cs typeface="Trebuchet MS"/>
            </a:endParaRPr>
          </a:p>
          <a:p>
            <a:pPr marR="97790" algn="ctr">
              <a:lnSpc>
                <a:spcPct val="100000"/>
              </a:lnSpc>
              <a:spcBef>
                <a:spcPts val="1480"/>
              </a:spcBef>
            </a:pPr>
            <a:r>
              <a:rPr sz="2000" spc="-5" dirty="0">
                <a:solidFill>
                  <a:srgbClr val="595959"/>
                </a:solidFill>
                <a:latin typeface="Calibri"/>
                <a:cs typeface="Calibri"/>
              </a:rPr>
              <a:t>Sums: 1/10, Inputs: 3/10, </a:t>
            </a:r>
            <a:r>
              <a:rPr sz="2000" spc="-15" dirty="0">
                <a:solidFill>
                  <a:srgbClr val="595959"/>
                </a:solidFill>
                <a:latin typeface="Calibri"/>
                <a:cs typeface="Calibri"/>
              </a:rPr>
              <a:t>Weights:</a:t>
            </a:r>
            <a:r>
              <a:rPr sz="2000" spc="-5" dirty="0">
                <a:solidFill>
                  <a:srgbClr val="595959"/>
                </a:solidFill>
                <a:latin typeface="Calibri"/>
                <a:cs typeface="Calibri"/>
              </a:rPr>
              <a:t> 9/40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110747" y="3874023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0" y="0"/>
                </a:moveTo>
                <a:lnTo>
                  <a:pt x="125586" y="0"/>
                </a:lnTo>
                <a:lnTo>
                  <a:pt x="125586" y="125586"/>
                </a:lnTo>
                <a:lnTo>
                  <a:pt x="0" y="125586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70291" y="3874023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0" y="0"/>
                </a:moveTo>
                <a:lnTo>
                  <a:pt x="125586" y="0"/>
                </a:lnTo>
                <a:lnTo>
                  <a:pt x="125586" y="125586"/>
                </a:lnTo>
                <a:lnTo>
                  <a:pt x="0" y="125586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26989" y="3874023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0" y="0"/>
                </a:moveTo>
                <a:lnTo>
                  <a:pt x="125586" y="0"/>
                </a:lnTo>
                <a:lnTo>
                  <a:pt x="125586" y="125586"/>
                </a:lnTo>
                <a:lnTo>
                  <a:pt x="0" y="125586"/>
                </a:lnTo>
                <a:lnTo>
                  <a:pt x="0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95489" y="3297428"/>
            <a:ext cx="9326245" cy="260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551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95959"/>
                </a:solidFill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  <a:p>
            <a:pPr marL="3698875">
              <a:lnSpc>
                <a:spcPct val="100000"/>
              </a:lnSpc>
              <a:spcBef>
                <a:spcPts val="1485"/>
              </a:spcBef>
              <a:tabLst>
                <a:tab pos="4558030" algn="l"/>
                <a:tab pos="5514975" algn="l"/>
              </a:tabLst>
            </a:pPr>
            <a:r>
              <a:rPr sz="1800" dirty="0">
                <a:solidFill>
                  <a:srgbClr val="595959"/>
                </a:solidFill>
                <a:latin typeface="Calibri"/>
                <a:cs typeface="Calibri"/>
              </a:rPr>
              <a:t>sums	</a:t>
            </a:r>
            <a:r>
              <a:rPr sz="1800" spc="5" dirty="0">
                <a:solidFill>
                  <a:srgbClr val="595959"/>
                </a:solidFill>
                <a:latin typeface="Calibri"/>
                <a:cs typeface="Calibri"/>
              </a:rPr>
              <a:t>inputs	</a:t>
            </a:r>
            <a:r>
              <a:rPr sz="1800" spc="-5" dirty="0">
                <a:solidFill>
                  <a:srgbClr val="595959"/>
                </a:solidFill>
                <a:latin typeface="Calibri"/>
                <a:cs typeface="Calibri"/>
              </a:rPr>
              <a:t>weights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900" spc="-5" dirty="0">
                <a:latin typeface="Trebuchet MS"/>
                <a:cs typeface="Trebuchet MS"/>
              </a:rPr>
              <a:t>Imprecise analogy: think </a:t>
            </a:r>
            <a:r>
              <a:rPr sz="1900" dirty="0">
                <a:latin typeface="Trebuchet MS"/>
                <a:cs typeface="Trebuchet MS"/>
              </a:rPr>
              <a:t>of </a:t>
            </a:r>
            <a:r>
              <a:rPr sz="1900" spc="-5" dirty="0">
                <a:latin typeface="Trebuchet MS"/>
                <a:cs typeface="Trebuchet MS"/>
              </a:rPr>
              <a:t>data transfers </a:t>
            </a:r>
            <a:r>
              <a:rPr sz="1900" dirty="0">
                <a:latin typeface="Trebuchet MS"/>
                <a:cs typeface="Trebuchet MS"/>
              </a:rPr>
              <a:t>as a </a:t>
            </a:r>
            <a:r>
              <a:rPr sz="1900" spc="-5" dirty="0">
                <a:latin typeface="Trebuchet MS"/>
                <a:cs typeface="Trebuchet MS"/>
              </a:rPr>
              <a:t>wave with “amplitude” and</a:t>
            </a:r>
            <a:r>
              <a:rPr sz="1900" spc="14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“period”</a:t>
            </a:r>
            <a:endParaRPr sz="1900">
              <a:latin typeface="Trebuchet MS"/>
              <a:cs typeface="Trebuchet MS"/>
            </a:endParaRPr>
          </a:p>
          <a:p>
            <a:pPr marL="927100" indent="-342900">
              <a:lnSpc>
                <a:spcPct val="100000"/>
              </a:lnSpc>
              <a:spcBef>
                <a:spcPts val="730"/>
              </a:spcBef>
              <a:buClr>
                <a:srgbClr val="B3B3B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700" spc="-5" dirty="0">
                <a:latin typeface="Trebuchet MS"/>
                <a:cs typeface="Trebuchet MS"/>
              </a:rPr>
              <a:t>The stationary datatype has the </a:t>
            </a:r>
            <a:r>
              <a:rPr sz="1700" b="1" spc="-5" dirty="0">
                <a:latin typeface="Trebuchet MS"/>
                <a:cs typeface="Trebuchet MS"/>
              </a:rPr>
              <a:t>longest </a:t>
            </a:r>
            <a:r>
              <a:rPr sz="1700" spc="-5" dirty="0">
                <a:latin typeface="Trebuchet MS"/>
                <a:cs typeface="Trebuchet MS"/>
              </a:rPr>
              <a:t>period (locally held tile changes </a:t>
            </a:r>
            <a:r>
              <a:rPr sz="1700" dirty="0">
                <a:latin typeface="Trebuchet MS"/>
                <a:cs typeface="Trebuchet MS"/>
              </a:rPr>
              <a:t>most</a:t>
            </a:r>
            <a:r>
              <a:rPr sz="1700" spc="65" dirty="0">
                <a:latin typeface="Trebuchet MS"/>
                <a:cs typeface="Trebuchet MS"/>
              </a:rPr>
              <a:t> </a:t>
            </a:r>
            <a:r>
              <a:rPr sz="1700" spc="-5" dirty="0">
                <a:latin typeface="Trebuchet MS"/>
                <a:cs typeface="Trebuchet MS"/>
              </a:rPr>
              <a:t>slowly)</a:t>
            </a:r>
            <a:endParaRPr sz="1700">
              <a:latin typeface="Trebuchet MS"/>
              <a:cs typeface="Trebuchet MS"/>
            </a:endParaRPr>
          </a:p>
          <a:p>
            <a:pPr marL="927100" indent="-342900">
              <a:lnSpc>
                <a:spcPct val="100000"/>
              </a:lnSpc>
              <a:spcBef>
                <a:spcPts val="645"/>
              </a:spcBef>
              <a:buClr>
                <a:srgbClr val="B3B3B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700" spc="-5" dirty="0">
                <a:latin typeface="Trebuchet MS"/>
                <a:cs typeface="Trebuchet MS"/>
              </a:rPr>
              <a:t>Note: </a:t>
            </a:r>
            <a:r>
              <a:rPr sz="1700" dirty="0">
                <a:latin typeface="Trebuchet MS"/>
                <a:cs typeface="Trebuchet MS"/>
              </a:rPr>
              <a:t>like </a:t>
            </a:r>
            <a:r>
              <a:rPr sz="1700" spc="-5" dirty="0">
                <a:latin typeface="Trebuchet MS"/>
                <a:cs typeface="Trebuchet MS"/>
              </a:rPr>
              <a:t>waves, also can have harmful “constructive interference”</a:t>
            </a:r>
            <a:r>
              <a:rPr sz="1700" spc="15" dirty="0">
                <a:latin typeface="Trebuchet MS"/>
                <a:cs typeface="Trebuchet MS"/>
              </a:rPr>
              <a:t> </a:t>
            </a:r>
            <a:r>
              <a:rPr sz="1700" spc="-5" dirty="0">
                <a:latin typeface="Trebuchet MS"/>
                <a:cs typeface="Trebuchet MS"/>
              </a:rPr>
              <a:t>(bursts)</a:t>
            </a:r>
            <a:endParaRPr sz="1700">
              <a:latin typeface="Trebuchet MS"/>
              <a:cs typeface="Trebuchet MS"/>
            </a:endParaRPr>
          </a:p>
          <a:p>
            <a:pPr marL="927100" indent="-342900">
              <a:lnSpc>
                <a:spcPct val="100000"/>
              </a:lnSpc>
              <a:spcBef>
                <a:spcPts val="770"/>
              </a:spcBef>
              <a:buClr>
                <a:srgbClr val="B3B3B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700" spc="-5" dirty="0">
                <a:latin typeface="Trebuchet MS"/>
                <a:cs typeface="Trebuchet MS"/>
              </a:rPr>
              <a:t>Later we will see how intermediate staging buffers reduce both bandwidth and</a:t>
            </a:r>
            <a:r>
              <a:rPr sz="1700" spc="75" dirty="0">
                <a:latin typeface="Trebuchet MS"/>
                <a:cs typeface="Trebuchet MS"/>
              </a:rPr>
              <a:t> </a:t>
            </a:r>
            <a:r>
              <a:rPr sz="1700" spc="-5" dirty="0">
                <a:latin typeface="Trebuchet MS"/>
                <a:cs typeface="Trebuchet MS"/>
              </a:rPr>
              <a:t>energy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900" spc="-5" dirty="0">
                <a:latin typeface="Trebuchet MS"/>
                <a:cs typeface="Trebuchet MS"/>
              </a:rPr>
              <a:t>Often corresponds to datatype that is “done with” earliest without further</a:t>
            </a:r>
            <a:r>
              <a:rPr sz="1900" spc="13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reloads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667255" y="2432304"/>
            <a:ext cx="7641335" cy="97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995487" y="2620771"/>
            <a:ext cx="6986905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26110" marR="43180" indent="-575945">
              <a:lnSpc>
                <a:spcPct val="102200"/>
              </a:lnSpc>
              <a:spcBef>
                <a:spcPts val="5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Note: </a:t>
            </a:r>
            <a:r>
              <a:rPr sz="1800" spc="-15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spc="-232" baseline="20833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1800" spc="-155" dirty="0">
                <a:solidFill>
                  <a:srgbClr val="FFFFFF"/>
                </a:solidFill>
                <a:latin typeface="Trebuchet MS"/>
                <a:cs typeface="Trebuchet MS"/>
              </a:rPr>
              <a:t>he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“stationary”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name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meant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give intuition, not to be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complete specification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all the behavior of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dataflow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5238</Words>
  <Application>Microsoft Macintosh PowerPoint</Application>
  <PresentationFormat>Custom</PresentationFormat>
  <Paragraphs>1135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Arial Black</vt:lpstr>
      <vt:lpstr>Calibri</vt:lpstr>
      <vt:lpstr>Consolas</vt:lpstr>
      <vt:lpstr>Times New Roman</vt:lpstr>
      <vt:lpstr>Trebuchet MS</vt:lpstr>
      <vt:lpstr>Office Theme</vt:lpstr>
      <vt:lpstr>DNN Dataflows</vt:lpstr>
      <vt:lpstr>OUTLINE</vt:lpstr>
      <vt:lpstr>MOTIVATION: DATA MOVEMENT</vt:lpstr>
      <vt:lpstr>MAPPING REUSE TO HARDWARE</vt:lpstr>
      <vt:lpstr>MAPPING REUSE TO HARDWARE</vt:lpstr>
      <vt:lpstr>LEARNING ABOUT DATAFLOWS</vt:lpstr>
      <vt:lpstr>PEDAGOGICAL EXAMPLE: 1-D CONVOLUTION</vt:lpstr>
      <vt:lpstr>WHAT DO WE MEAN BY “STATIONARY”?</vt:lpstr>
      <vt:lpstr>WHAT DO WE MEAN BY “STATIONARY”?</vt:lpstr>
      <vt:lpstr>“DONE WITH” VERSUS “NEEDS RELOAD”</vt:lpstr>
      <vt:lpstr>“DONE WITH” VERSUS “NEEDS RELOAD”</vt:lpstr>
      <vt:lpstr>FROM “LOOP NEST” TO DATAFLOW</vt:lpstr>
      <vt:lpstr>ANOTHER DATAFLOW</vt:lpstr>
      <vt:lpstr>MORE DATAFLOWS</vt:lpstr>
      <vt:lpstr>INPUT STATIONARY</vt:lpstr>
      <vt:lpstr>SIMPLE MODEL FOR MAPPING DATAFLOWS TO  HARDWARE</vt:lpstr>
      <vt:lpstr>1D CONVOLUTION – SUMMARY</vt:lpstr>
      <vt:lpstr>1D CONVOLUTION – SUMMARY</vt:lpstr>
      <vt:lpstr>GETTING MORE REALISTIC</vt:lpstr>
      <vt:lpstr>MULTI-LAYER BUFFERING</vt:lpstr>
      <vt:lpstr>1-D CONVOLUTION – BUFFERED</vt:lpstr>
      <vt:lpstr>ENERGY COSTS OF A MAPPING</vt:lpstr>
      <vt:lpstr>MAPPING - WEIGHT ACCESS COSTS</vt:lpstr>
      <vt:lpstr>MAPPING - WEIGHT ACCESS COSTS</vt:lpstr>
      <vt:lpstr>MAPPING - INPUT ACCESS COSTS</vt:lpstr>
      <vt:lpstr>MAPPING - INPUT ACCESS COSTS</vt:lpstr>
      <vt:lpstr>MAPPING – OUTPUT ACCESS COSTS</vt:lpstr>
      <vt:lpstr>MAPPING - OUTPUT ACCESS COSTS</vt:lpstr>
      <vt:lpstr>MAPPING DATA COST SUMMARY</vt:lpstr>
      <vt:lpstr>SPATIAL PES</vt:lpstr>
      <vt:lpstr>1-D CONVOLUTION – SPATIAL</vt:lpstr>
      <vt:lpstr>1-D CONVOLUTION – SPATIAL</vt:lpstr>
      <vt:lpstr>SPATIAL PES</vt:lpstr>
      <vt:lpstr>1-D CONVOLUTION – SPATIAL</vt:lpstr>
      <vt:lpstr>SPATIAL PES: PARTITIONED INPUTS</vt:lpstr>
      <vt:lpstr>SPATIAL PARTITIONING WEIGHTS</vt:lpstr>
      <vt:lpstr>SPATIAL PARTITIONING WEIGHTS</vt:lpstr>
      <vt:lpstr>1-D CONVOLUTION – SPATIAL</vt:lpstr>
      <vt:lpstr>SPATIAL PES: PARTITIONED WEIGHTS</vt:lpstr>
      <vt:lpstr>SPATIAL PES WITH SPATIAL SUMMATION</vt:lpstr>
      <vt:lpstr>MORE REALISTIC LOOP NEST</vt:lpstr>
      <vt:lpstr>“FRACTAL” ACCELERATOR DESIGN</vt:lpstr>
      <vt:lpstr>PowerPoint Presentation</vt:lpstr>
      <vt:lpstr>2-D CONVOLUTION LOOP NEST</vt:lpstr>
      <vt:lpstr>TILED 2-D CONVOLUTION</vt:lpstr>
      <vt:lpstr>CNN PROBLEM FORMULATION – INPUT CHANNELS</vt:lpstr>
      <vt:lpstr>CNN PROBLEM FORMULATION – INPUT CHANNELS</vt:lpstr>
      <vt:lpstr>PowerPoint Presentation</vt:lpstr>
      <vt:lpstr>REFERENCE CONVOLUTIONAL LAYER</vt:lpstr>
      <vt:lpstr>TILING A CONVOLUTIONAL LAYER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DATAFLOW FOR  DEEP LEARNING ACCELERATOR  DESIGN</dc:title>
  <cp:lastModifiedBy>Arrvindh Shriraman</cp:lastModifiedBy>
  <cp:revision>8</cp:revision>
  <dcterms:created xsi:type="dcterms:W3CDTF">2019-10-09T20:49:38Z</dcterms:created>
  <dcterms:modified xsi:type="dcterms:W3CDTF">2019-10-28T20:57:43Z</dcterms:modified>
</cp:coreProperties>
</file>