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  <p:sldMasterId id="2147483649" r:id="rId2"/>
  </p:sldMasterIdLst>
  <p:notesMasterIdLst>
    <p:notesMasterId r:id="rId24"/>
  </p:notesMasterIdLst>
  <p:sldIdLst>
    <p:sldId id="256" r:id="rId3"/>
    <p:sldId id="559" r:id="rId4"/>
    <p:sldId id="542" r:id="rId5"/>
    <p:sldId id="560" r:id="rId6"/>
    <p:sldId id="561" r:id="rId7"/>
    <p:sldId id="562" r:id="rId8"/>
    <p:sldId id="563" r:id="rId9"/>
    <p:sldId id="565" r:id="rId10"/>
    <p:sldId id="567" r:id="rId11"/>
    <p:sldId id="564" r:id="rId12"/>
    <p:sldId id="568" r:id="rId13"/>
    <p:sldId id="566" r:id="rId14"/>
    <p:sldId id="573" r:id="rId15"/>
    <p:sldId id="574" r:id="rId16"/>
    <p:sldId id="575" r:id="rId17"/>
    <p:sldId id="569" r:id="rId18"/>
    <p:sldId id="572" r:id="rId19"/>
    <p:sldId id="576" r:id="rId20"/>
    <p:sldId id="577" r:id="rId21"/>
    <p:sldId id="578" r:id="rId22"/>
    <p:sldId id="291" r:id="rId23"/>
  </p:sldIdLst>
  <p:sldSz cx="10080625" cy="7559675"/>
  <p:notesSz cx="7559675" cy="10691813"/>
  <p:defaultTextStyle>
    <a:defPPr>
      <a:defRPr lang="en-GB"/>
    </a:defPPr>
    <a:lvl1pPr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1pPr>
    <a:lvl2pPr marL="742950" indent="-28575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2pPr>
    <a:lvl3pPr marL="1143000" indent="-22860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3pPr>
    <a:lvl4pPr marL="1600200" indent="-22860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4pPr>
    <a:lvl5pPr marL="2057400" indent="-22860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5pPr>
    <a:lvl6pPr marL="22860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6pPr>
    <a:lvl7pPr marL="27432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7pPr>
    <a:lvl8pPr marL="32004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8pPr>
    <a:lvl9pPr marL="36576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66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105" autoAdjust="0"/>
    <p:restoredTop sz="91279" autoAdjust="0"/>
  </p:normalViewPr>
  <p:slideViewPr>
    <p:cSldViewPr>
      <p:cViewPr varScale="1">
        <p:scale>
          <a:sx n="95" d="100"/>
          <a:sy n="95" d="100"/>
        </p:scale>
        <p:origin x="1050" y="102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viewProps" Target="view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AutoShape 1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360" cap="sq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4" name="AutoShape 2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5" name="AutoShape 3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6" name="AutoShape 4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7" name="AutoShape 5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8" name="AutoShape 6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9" name="AutoShape 7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0" name="AutoShape 8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1" name="AutoShape 9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2" name="AutoShape 10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3" name="Rectangle 11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27650" cy="3990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sp>
      <p:sp>
        <p:nvSpPr>
          <p:cNvPr id="3084" name="Rectangle 12"/>
          <p:cNvSpPr>
            <a:spLocks noGrp="1" noChangeArrowheads="1"/>
          </p:cNvSpPr>
          <p:nvPr>
            <p:ph type="body"/>
          </p:nvPr>
        </p:nvSpPr>
        <p:spPr bwMode="auto">
          <a:xfrm>
            <a:off x="755650" y="5078413"/>
            <a:ext cx="6030913" cy="4794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altLang="en-US" smtClean="0"/>
          </a:p>
        </p:txBody>
      </p:sp>
      <p:sp>
        <p:nvSpPr>
          <p:cNvPr id="3085" name="Text Box 13"/>
          <p:cNvSpPr txBox="1">
            <a:spLocks noChangeArrowheads="1"/>
          </p:cNvSpPr>
          <p:nvPr/>
        </p:nvSpPr>
        <p:spPr bwMode="auto">
          <a:xfrm>
            <a:off x="0" y="0"/>
            <a:ext cx="3281363" cy="534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6" name="Text Box 14"/>
          <p:cNvSpPr txBox="1">
            <a:spLocks noChangeArrowheads="1"/>
          </p:cNvSpPr>
          <p:nvPr/>
        </p:nvSpPr>
        <p:spPr bwMode="auto">
          <a:xfrm>
            <a:off x="4278313" y="0"/>
            <a:ext cx="3281362" cy="534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7" name="Text Box 15"/>
          <p:cNvSpPr txBox="1">
            <a:spLocks noChangeArrowheads="1"/>
          </p:cNvSpPr>
          <p:nvPr/>
        </p:nvSpPr>
        <p:spPr bwMode="auto">
          <a:xfrm>
            <a:off x="0" y="10156825"/>
            <a:ext cx="3281363" cy="534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8" name="Text Box 16"/>
          <p:cNvSpPr txBox="1">
            <a:spLocks noChangeArrowheads="1"/>
          </p:cNvSpPr>
          <p:nvPr/>
        </p:nvSpPr>
        <p:spPr bwMode="auto">
          <a:xfrm>
            <a:off x="4278313" y="10156825"/>
            <a:ext cx="3281362" cy="534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1pPr>
    <a:lvl2pPr marL="742950" indent="-28575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2pPr>
    <a:lvl3pPr marL="11430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3pPr>
    <a:lvl4pPr marL="16002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4pPr>
    <a:lvl5pPr marL="20574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096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8105475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8298872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6953176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5755616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1877693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2873732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7688597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9837117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3100801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9384339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4680357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734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460542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680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7888476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9618432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389148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9221861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6763518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9985240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953558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0475" y="1236663"/>
            <a:ext cx="7559675" cy="2632075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60475" y="3970338"/>
            <a:ext cx="7559675" cy="18256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38139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26644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97713" y="720725"/>
            <a:ext cx="2065337" cy="574198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00113" y="720725"/>
            <a:ext cx="6045200" cy="574198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810917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0475" y="1236663"/>
            <a:ext cx="7559675" cy="2632075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60475" y="3970338"/>
            <a:ext cx="7559675" cy="18256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20924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053801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7388" y="1884363"/>
            <a:ext cx="8694737" cy="31448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7388" y="5059363"/>
            <a:ext cx="8694737" cy="16525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1123217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20725" y="1949450"/>
            <a:ext cx="4341813" cy="3794125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14938" y="1949450"/>
            <a:ext cx="4343400" cy="3794125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68764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403225"/>
            <a:ext cx="8694737" cy="14605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3738" y="1852613"/>
            <a:ext cx="426561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3738" y="2760663"/>
            <a:ext cx="4265612" cy="406241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03813" y="1852613"/>
            <a:ext cx="428466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03813" y="2760663"/>
            <a:ext cx="4284662" cy="406241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215879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536734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2314913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31160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173339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8193080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920527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50125" y="684213"/>
            <a:ext cx="2208213" cy="50593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20725" y="684213"/>
            <a:ext cx="6477000" cy="5059362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89526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7388" y="1884363"/>
            <a:ext cx="8694737" cy="31448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7388" y="5059363"/>
            <a:ext cx="8694737" cy="16525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411702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00113" y="1979613"/>
            <a:ext cx="4054475" cy="448310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06988" y="1979613"/>
            <a:ext cx="4056062" cy="448310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33208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403225"/>
            <a:ext cx="8694737" cy="14605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3738" y="1852613"/>
            <a:ext cx="426561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3738" y="2760663"/>
            <a:ext cx="4265612" cy="406241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03813" y="1852613"/>
            <a:ext cx="428466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03813" y="2760663"/>
            <a:ext cx="4284662" cy="406241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67907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6008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939710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2793619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458521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900113" y="720725"/>
            <a:ext cx="8262937" cy="1062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the title text format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900113" y="1979613"/>
            <a:ext cx="8262937" cy="4483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2808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the outline text format</a:t>
            </a:r>
          </a:p>
          <a:p>
            <a:pPr lvl="1"/>
            <a:r>
              <a:rPr lang="en-GB" altLang="en-US" smtClean="0"/>
              <a:t>Second Outline Level</a:t>
            </a:r>
          </a:p>
          <a:p>
            <a:pPr lvl="2"/>
            <a:r>
              <a:rPr lang="en-GB" altLang="en-US" smtClean="0"/>
              <a:t>Third Outline Level</a:t>
            </a:r>
          </a:p>
          <a:p>
            <a:pPr lvl="3"/>
            <a:r>
              <a:rPr lang="en-GB" altLang="en-US" smtClean="0"/>
              <a:t>Fourth Outline Level</a:t>
            </a:r>
          </a:p>
          <a:p>
            <a:pPr lvl="4"/>
            <a:r>
              <a:rPr lang="en-GB" altLang="en-US" smtClean="0"/>
              <a:t>Fifth Outline Level</a:t>
            </a:r>
          </a:p>
          <a:p>
            <a:pPr lvl="4"/>
            <a:r>
              <a:rPr lang="en-GB" altLang="en-US" smtClean="0"/>
              <a:t>Sixth Outline Level</a:t>
            </a:r>
          </a:p>
          <a:p>
            <a:pPr lvl="4"/>
            <a:r>
              <a:rPr lang="en-GB" altLang="en-US" smtClean="0"/>
              <a:t>Seventh Outline Level</a:t>
            </a:r>
          </a:p>
          <a:p>
            <a:pPr lvl="4"/>
            <a:r>
              <a:rPr lang="en-GB" altLang="en-US" smtClean="0"/>
              <a:t>Eighth Outline Level</a:t>
            </a:r>
          </a:p>
          <a:p>
            <a:pPr lvl="4"/>
            <a:r>
              <a:rPr lang="en-GB" altLang="en-US" smtClean="0"/>
              <a:t>Ninth Outline Level</a:t>
            </a:r>
          </a:p>
        </p:txBody>
      </p:sp>
      <p:sp>
        <p:nvSpPr>
          <p:cNvPr id="1027" name="Text Box 3"/>
          <p:cNvSpPr txBox="1">
            <a:spLocks noChangeArrowheads="1"/>
          </p:cNvSpPr>
          <p:nvPr/>
        </p:nvSpPr>
        <p:spPr bwMode="auto">
          <a:xfrm>
            <a:off x="503238" y="6886575"/>
            <a:ext cx="2347912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28" name="Text Box 4"/>
          <p:cNvSpPr txBox="1">
            <a:spLocks noChangeArrowheads="1"/>
          </p:cNvSpPr>
          <p:nvPr/>
        </p:nvSpPr>
        <p:spPr bwMode="auto">
          <a:xfrm>
            <a:off x="3448050" y="6886575"/>
            <a:ext cx="3195638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29" name="Text Box 5"/>
          <p:cNvSpPr txBox="1">
            <a:spLocks noChangeArrowheads="1"/>
          </p:cNvSpPr>
          <p:nvPr/>
        </p:nvSpPr>
        <p:spPr bwMode="auto">
          <a:xfrm>
            <a:off x="7227888" y="6886575"/>
            <a:ext cx="2347912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xStyles>
    <p:titleStyle>
      <a:lvl1pPr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 kern="1200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2pPr>
      <a:lvl3pPr marL="11430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3pPr>
      <a:lvl4pPr marL="16002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4pPr>
      <a:lvl5pPr marL="20574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5pPr>
      <a:lvl6pPr marL="25146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6pPr>
      <a:lvl7pPr marL="29718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7pPr>
      <a:lvl8pPr marL="34290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8pPr>
      <a:lvl9pPr marL="38862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9pPr>
    </p:titleStyle>
    <p:bodyStyle>
      <a:lvl1pPr marL="342900" indent="-342900" algn="l" defTabSz="457200" rtl="0" fontAlgn="base" hangingPunct="0">
        <a:lnSpc>
          <a:spcPct val="93000"/>
        </a:lnSpc>
        <a:spcBef>
          <a:spcPct val="0"/>
        </a:spcBef>
        <a:spcAft>
          <a:spcPts val="1413"/>
        </a:spcAft>
        <a:buClr>
          <a:srgbClr val="000000"/>
        </a:buClr>
        <a:buSzPct val="100000"/>
        <a:buFont typeface="Times New Roman" panose="02020603050405020304" pitchFamily="18" charset="0"/>
        <a:defRPr sz="3200" kern="1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57200" rtl="0" fontAlgn="base" hangingPunct="0">
        <a:lnSpc>
          <a:spcPct val="93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anose="02020603050405020304" pitchFamily="18" charset="0"/>
        <a:defRPr sz="2800" kern="12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57200" rtl="0" fontAlgn="base" hangingPunct="0">
        <a:lnSpc>
          <a:spcPct val="93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anose="02020603050405020304" pitchFamily="18" charset="0"/>
        <a:defRPr sz="2400" kern="12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57200" rtl="0" fontAlgn="base" hangingPunct="0">
        <a:lnSpc>
          <a:spcPct val="93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720725" y="684213"/>
            <a:ext cx="8442325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the title text format</a:t>
            </a:r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720725" y="1949450"/>
            <a:ext cx="8837613" cy="3794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2808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the outline text format</a:t>
            </a:r>
          </a:p>
          <a:p>
            <a:pPr lvl="1"/>
            <a:r>
              <a:rPr lang="en-GB" altLang="en-US" smtClean="0"/>
              <a:t>Second Outline Level</a:t>
            </a:r>
          </a:p>
          <a:p>
            <a:pPr lvl="2"/>
            <a:r>
              <a:rPr lang="en-GB" altLang="en-US" smtClean="0"/>
              <a:t>Third Outline Level</a:t>
            </a:r>
          </a:p>
          <a:p>
            <a:pPr lvl="3"/>
            <a:r>
              <a:rPr lang="en-GB" altLang="en-US" smtClean="0"/>
              <a:t>Fourth Outline Level</a:t>
            </a:r>
          </a:p>
          <a:p>
            <a:pPr lvl="4"/>
            <a:r>
              <a:rPr lang="en-GB" altLang="en-US" smtClean="0"/>
              <a:t>Fifth Outline Level</a:t>
            </a:r>
          </a:p>
          <a:p>
            <a:pPr lvl="4"/>
            <a:r>
              <a:rPr lang="en-GB" altLang="en-US" smtClean="0"/>
              <a:t>Sixth Outline Level</a:t>
            </a:r>
          </a:p>
          <a:p>
            <a:pPr lvl="4"/>
            <a:r>
              <a:rPr lang="en-GB" altLang="en-US" smtClean="0"/>
              <a:t>Seventh Outline Level</a:t>
            </a:r>
          </a:p>
          <a:p>
            <a:pPr lvl="4"/>
            <a:r>
              <a:rPr lang="en-GB" altLang="en-US" smtClean="0"/>
              <a:t>Eighth Outline Level</a:t>
            </a:r>
          </a:p>
          <a:p>
            <a:pPr lvl="4"/>
            <a:r>
              <a:rPr lang="en-GB" altLang="en-US" smtClean="0"/>
              <a:t>Ninth Outline Level</a:t>
            </a:r>
          </a:p>
        </p:txBody>
      </p:sp>
      <p:sp>
        <p:nvSpPr>
          <p:cNvPr id="2051" name="Text Box 3"/>
          <p:cNvSpPr txBox="1">
            <a:spLocks noChangeArrowheads="1"/>
          </p:cNvSpPr>
          <p:nvPr/>
        </p:nvSpPr>
        <p:spPr bwMode="auto">
          <a:xfrm>
            <a:off x="539750" y="6318250"/>
            <a:ext cx="2347913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052" name="Text Box 4"/>
          <p:cNvSpPr txBox="1">
            <a:spLocks noChangeArrowheads="1"/>
          </p:cNvSpPr>
          <p:nvPr/>
        </p:nvSpPr>
        <p:spPr bwMode="auto">
          <a:xfrm>
            <a:off x="3267075" y="6346825"/>
            <a:ext cx="3195638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053" name="Text Box 5"/>
          <p:cNvSpPr txBox="1">
            <a:spLocks noChangeArrowheads="1"/>
          </p:cNvSpPr>
          <p:nvPr/>
        </p:nvSpPr>
        <p:spPr bwMode="auto">
          <a:xfrm>
            <a:off x="6831013" y="6346825"/>
            <a:ext cx="2347912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 kern="1200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2pPr>
      <a:lvl3pPr marL="11430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3pPr>
      <a:lvl4pPr marL="16002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4pPr>
      <a:lvl5pPr marL="20574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5pPr>
      <a:lvl6pPr marL="25146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6pPr>
      <a:lvl7pPr marL="29718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7pPr>
      <a:lvl8pPr marL="34290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8pPr>
      <a:lvl9pPr marL="38862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9pPr>
    </p:titleStyle>
    <p:bodyStyle>
      <a:lvl1pPr marL="342900" indent="-342900" algn="l" defTabSz="457200" rtl="0" fontAlgn="base" hangingPunct="0">
        <a:lnSpc>
          <a:spcPct val="93000"/>
        </a:lnSpc>
        <a:spcBef>
          <a:spcPct val="0"/>
        </a:spcBef>
        <a:spcAft>
          <a:spcPts val="1425"/>
        </a:spcAft>
        <a:buClr>
          <a:srgbClr val="000000"/>
        </a:buClr>
        <a:buSzPct val="100000"/>
        <a:buFont typeface="Times New Roman" panose="02020603050405020304" pitchFamily="18" charset="0"/>
        <a:defRPr sz="3200" kern="1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57200" rtl="0" fontAlgn="base" hangingPunct="0">
        <a:lnSpc>
          <a:spcPct val="93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anose="02020603050405020304" pitchFamily="18" charset="0"/>
        <a:defRPr sz="2800" kern="12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57200" rtl="0" fontAlgn="base" hangingPunct="0">
        <a:lnSpc>
          <a:spcPct val="93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anose="02020603050405020304" pitchFamily="18" charset="0"/>
        <a:defRPr sz="2400" kern="12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57200" rtl="0" fontAlgn="base" hangingPunct="0">
        <a:lnSpc>
          <a:spcPct val="93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Grp="1" noChangeArrowheads="1"/>
          </p:cNvSpPr>
          <p:nvPr>
            <p:ph type="body"/>
          </p:nvPr>
        </p:nvSpPr>
        <p:spPr>
          <a:xfrm>
            <a:off x="720725" y="1444625"/>
            <a:ext cx="8855075" cy="5688013"/>
          </a:xfrm>
          <a:ln/>
        </p:spPr>
        <p:txBody>
          <a:bodyPr tIns="31680" anchor="t"/>
          <a:lstStyle/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endParaRPr lang="de-DE" altLang="en-US" sz="3600" b="1" dirty="0">
              <a:solidFill>
                <a:srgbClr val="000080"/>
              </a:solidFill>
            </a:endParaRPr>
          </a:p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r>
              <a:rPr lang="de-DE" altLang="en-US" sz="3600" b="1" dirty="0">
                <a:solidFill>
                  <a:srgbClr val="000080"/>
                </a:solidFill>
              </a:rPr>
              <a:t>CMPT 125</a:t>
            </a:r>
          </a:p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r>
              <a:rPr lang="de-DE" altLang="en-US" sz="3600" b="1" dirty="0">
                <a:solidFill>
                  <a:srgbClr val="000080"/>
                </a:solidFill>
              </a:rPr>
              <a:t/>
            </a:r>
            <a:br>
              <a:rPr lang="de-DE" altLang="en-US" sz="3600" b="1" dirty="0">
                <a:solidFill>
                  <a:srgbClr val="000080"/>
                </a:solidFill>
              </a:rPr>
            </a:br>
            <a:r>
              <a:rPr lang="de-DE" altLang="en-US" sz="3600" b="1" dirty="0">
                <a:solidFill>
                  <a:srgbClr val="000080"/>
                </a:solidFill>
              </a:rPr>
              <a:t>Introduction to Computing Science</a:t>
            </a:r>
            <a:br>
              <a:rPr lang="de-DE" altLang="en-US" sz="3600" b="1" dirty="0">
                <a:solidFill>
                  <a:srgbClr val="000080"/>
                </a:solidFill>
              </a:rPr>
            </a:br>
            <a:r>
              <a:rPr lang="de-DE" altLang="en-US" sz="3600" b="1" dirty="0">
                <a:solidFill>
                  <a:srgbClr val="000080"/>
                </a:solidFill>
              </a:rPr>
              <a:t>and Programming II</a:t>
            </a:r>
          </a:p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endParaRPr lang="de-DE" altLang="en-US" sz="3600" b="1" dirty="0">
              <a:solidFill>
                <a:srgbClr val="000080"/>
              </a:solidFill>
            </a:endParaRPr>
          </a:p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r>
              <a:rPr lang="de-DE" altLang="en-US" sz="3600" b="1" dirty="0" smtClean="0">
                <a:solidFill>
                  <a:srgbClr val="000080"/>
                </a:solidFill>
              </a:rPr>
              <a:t>November 27, </a:t>
            </a:r>
            <a:r>
              <a:rPr lang="de-DE" altLang="en-US" sz="3600" b="1" dirty="0">
                <a:solidFill>
                  <a:srgbClr val="000080"/>
                </a:solidFill>
              </a:rPr>
              <a:t>2018</a:t>
            </a:r>
          </a:p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endParaRPr lang="de-DE" altLang="en-US" sz="3600" b="1" dirty="0">
              <a:solidFill>
                <a:srgbClr val="0000FF"/>
              </a:solidFill>
            </a:endParaRPr>
          </a:p>
          <a:p>
            <a:pPr algn="l"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endParaRPr lang="de-DE" altLang="en-US" sz="3600" b="1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Problem </a:t>
            </a:r>
            <a:r>
              <a:rPr lang="de-DE" altLang="en-US" dirty="0" smtClean="0"/>
              <a:t>2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57150" indent="0">
              <a:buFont typeface="Arial" panose="020B0604020202020204" pitchFamily="34" charset="0"/>
              <a:buNone/>
            </a:pPr>
            <a:r>
              <a:rPr lang="en-US" altLang="he-IL" sz="2600" dirty="0" smtClean="0"/>
              <a:t>We are given a binary tree T.</a:t>
            </a:r>
          </a:p>
          <a:p>
            <a:pPr marL="57150" indent="0">
              <a:buFont typeface="Arial" panose="020B0604020202020204" pitchFamily="34" charset="0"/>
              <a:buNone/>
            </a:pPr>
            <a:r>
              <a:rPr lang="en-US" altLang="he-IL" sz="2600" dirty="0" smtClean="0"/>
              <a:t>Suppose that for every node in the tree it holds that</a:t>
            </a:r>
          </a:p>
          <a:p>
            <a:pPr marL="514350" indent="-457200">
              <a:buFont typeface="Arial" panose="020B0604020202020204" pitchFamily="34" charset="0"/>
              <a:buChar char="•"/>
            </a:pPr>
            <a:r>
              <a:rPr lang="en-US" altLang="he-IL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(node-&gt;left == NULL  || node-&gt;left-&gt;data  &lt;= node-&gt;data)</a:t>
            </a:r>
          </a:p>
          <a:p>
            <a:pPr marL="57150" indent="0">
              <a:buFont typeface="Arial" panose="020B0604020202020204" pitchFamily="34" charset="0"/>
              <a:buNone/>
            </a:pPr>
            <a:r>
              <a:rPr lang="en-US" altLang="he-IL" sz="2600" dirty="0" smtClean="0"/>
              <a:t>AND</a:t>
            </a:r>
            <a:r>
              <a:rPr lang="en-US" altLang="he-IL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514350" indent="-457200">
              <a:buFont typeface="Arial" panose="020B0604020202020204" pitchFamily="34" charset="0"/>
              <a:buChar char="•"/>
            </a:pPr>
            <a:r>
              <a:rPr lang="en-US" altLang="he-IL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(node-</a:t>
            </a:r>
            <a:r>
              <a:rPr lang="en-US" altLang="he-IL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&gt;right </a:t>
            </a:r>
            <a:r>
              <a:rPr lang="en-US" altLang="he-IL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== NULL  || node-</a:t>
            </a:r>
            <a:r>
              <a:rPr lang="en-US" altLang="he-IL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&gt;</a:t>
            </a:r>
            <a:r>
              <a:rPr lang="en-US" altLang="he-IL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he-IL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right-&gt;</a:t>
            </a:r>
            <a:r>
              <a:rPr lang="en-US" altLang="he-IL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data  </a:t>
            </a:r>
            <a:r>
              <a:rPr lang="en-US" altLang="he-IL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&gt;= </a:t>
            </a:r>
            <a:r>
              <a:rPr lang="en-US" altLang="he-IL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node-&gt;data)</a:t>
            </a:r>
          </a:p>
          <a:p>
            <a:pPr marL="57150" indent="0">
              <a:buFont typeface="Arial" panose="020B0604020202020204" pitchFamily="34" charset="0"/>
              <a:buNone/>
            </a:pPr>
            <a:r>
              <a:rPr lang="en-US" altLang="he-IL" sz="2600" dirty="0" smtClean="0"/>
              <a:t>Does this imply that T is a Binary Search Tree?</a:t>
            </a:r>
          </a:p>
          <a:p>
            <a:pPr marL="57150" indent="0">
              <a:buFont typeface="Arial" panose="020B0604020202020204" pitchFamily="34" charset="0"/>
              <a:buNone/>
            </a:pPr>
            <a:endParaRPr lang="en-US" altLang="he-IL" sz="2600" dirty="0"/>
          </a:p>
          <a:p>
            <a:pPr marL="57150" indent="0">
              <a:buFont typeface="Arial" panose="020B0604020202020204" pitchFamily="34" charset="0"/>
              <a:buNone/>
            </a:pPr>
            <a:r>
              <a:rPr lang="en-US" altLang="he-IL" sz="2600" dirty="0" smtClean="0"/>
              <a:t>If yes, prove it.</a:t>
            </a:r>
          </a:p>
          <a:p>
            <a:pPr marL="57150" indent="0">
              <a:buFont typeface="Arial" panose="020B0604020202020204" pitchFamily="34" charset="0"/>
              <a:buNone/>
            </a:pPr>
            <a:r>
              <a:rPr lang="en-US" altLang="he-IL" sz="2600" dirty="0" smtClean="0"/>
              <a:t>If no, provide a counterexample.</a:t>
            </a:r>
            <a:endParaRPr lang="en-US" altLang="he-IL" sz="2600" dirty="0"/>
          </a:p>
        </p:txBody>
      </p:sp>
    </p:spTree>
    <p:extLst>
      <p:ext uri="{BB962C8B-B14F-4D97-AF65-F5344CB8AC3E}">
        <p14:creationId xmlns:p14="http://schemas.microsoft.com/office/powerpoint/2010/main" val="253015776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Problem </a:t>
            </a:r>
            <a:r>
              <a:rPr lang="de-DE" altLang="en-US" dirty="0" smtClean="0"/>
              <a:t>3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2200" dirty="0"/>
              <a:t>Create a Binary Search Tree from the following list of insertions:</a:t>
            </a:r>
          </a:p>
          <a:p>
            <a:pPr>
              <a:defRPr/>
            </a:pPr>
            <a:r>
              <a:rPr lang="en-US" sz="2200" dirty="0" smtClean="0"/>
              <a:t>List1</a:t>
            </a:r>
            <a:r>
              <a:rPr lang="en-US" sz="2200" dirty="0"/>
              <a:t>: </a:t>
            </a:r>
            <a:r>
              <a:rPr lang="en-US" sz="2200" dirty="0" smtClean="0"/>
              <a:t>7, 1, 3, 2, 4, </a:t>
            </a:r>
            <a:r>
              <a:rPr lang="en-US" sz="2200" dirty="0"/>
              <a:t>5, </a:t>
            </a:r>
            <a:r>
              <a:rPr lang="en-US" sz="2200" dirty="0" smtClean="0"/>
              <a:t>6</a:t>
            </a:r>
            <a:endParaRPr lang="en-US" sz="2200" dirty="0"/>
          </a:p>
          <a:p>
            <a:pPr>
              <a:defRPr/>
            </a:pPr>
            <a:r>
              <a:rPr lang="en-US" sz="2200" dirty="0" smtClean="0"/>
              <a:t>List2: </a:t>
            </a:r>
            <a:r>
              <a:rPr lang="en-US" sz="2200" dirty="0"/>
              <a:t>1, </a:t>
            </a:r>
            <a:r>
              <a:rPr lang="en-US" sz="2200" dirty="0" smtClean="0"/>
              <a:t>3, 2, 5</a:t>
            </a:r>
            <a:r>
              <a:rPr lang="en-US" sz="2200" dirty="0"/>
              <a:t>, </a:t>
            </a:r>
            <a:r>
              <a:rPr lang="en-US" sz="2200" dirty="0" smtClean="0"/>
              <a:t>4, 7, 6</a:t>
            </a:r>
            <a:endParaRPr lang="en-US" sz="2200" dirty="0"/>
          </a:p>
          <a:p>
            <a:pPr>
              <a:defRPr/>
            </a:pPr>
            <a:r>
              <a:rPr lang="en-US" sz="2200" dirty="0" smtClean="0"/>
              <a:t>List3: 5, 8, 3, 1, 4, 2, 6, 7, 9</a:t>
            </a:r>
          </a:p>
          <a:p>
            <a:pPr>
              <a:defRPr/>
            </a:pPr>
            <a:endParaRPr lang="en-US" sz="2200" dirty="0"/>
          </a:p>
          <a:p>
            <a:pPr>
              <a:defRPr/>
            </a:pPr>
            <a:r>
              <a:rPr lang="en-US" sz="2200" dirty="0" smtClean="0"/>
              <a:t>Remove 1 from List3.</a:t>
            </a:r>
          </a:p>
          <a:p>
            <a:pPr>
              <a:defRPr/>
            </a:pPr>
            <a:r>
              <a:rPr lang="en-US" sz="2200" dirty="0" smtClean="0"/>
              <a:t>Remove 5 from the obtained tree.</a:t>
            </a: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323497883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Problem </a:t>
            </a:r>
            <a:r>
              <a:rPr lang="de-DE" altLang="en-US" dirty="0" smtClean="0"/>
              <a:t>4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57150" indent="0">
              <a:buFont typeface="Arial" panose="020B0604020202020204" pitchFamily="34" charset="0"/>
              <a:buNone/>
            </a:pPr>
            <a:r>
              <a:rPr lang="en-US" altLang="he-IL" sz="2200" dirty="0" smtClean="0"/>
              <a:t>What is the number of BSTs with values 1,2,…,n of height n-1?</a:t>
            </a:r>
          </a:p>
          <a:p>
            <a:pPr marL="57150" indent="0">
              <a:buFont typeface="Arial" panose="020B0604020202020204" pitchFamily="34" charset="0"/>
              <a:buNone/>
            </a:pPr>
            <a:r>
              <a:rPr lang="en-US" altLang="he-IL" sz="2200" dirty="0" smtClean="0"/>
              <a:t>Examples:</a:t>
            </a:r>
            <a:br>
              <a:rPr lang="en-US" altLang="he-IL" sz="2200" dirty="0" smtClean="0"/>
            </a:br>
            <a:r>
              <a:rPr lang="en-US" altLang="he-IL" sz="2200" dirty="0" smtClean="0"/>
              <a:t>1, 2, 3, 4, 5, 6, 7</a:t>
            </a:r>
            <a:br>
              <a:rPr lang="en-US" altLang="he-IL" sz="2200" dirty="0" smtClean="0"/>
            </a:br>
            <a:r>
              <a:rPr lang="en-US" altLang="he-IL" sz="2200" dirty="0" smtClean="0"/>
              <a:t>7, 1, 6, 2, 3, 4, 5</a:t>
            </a:r>
            <a:br>
              <a:rPr lang="en-US" altLang="he-IL" sz="2200" dirty="0" smtClean="0"/>
            </a:br>
            <a:r>
              <a:rPr lang="en-US" altLang="he-IL" sz="2200" dirty="0" smtClean="0"/>
              <a:t>7, 6, 5, 4, 3, 2, 1</a:t>
            </a:r>
          </a:p>
          <a:p>
            <a:pPr marL="57150" indent="0">
              <a:buFont typeface="Arial" panose="020B0604020202020204" pitchFamily="34" charset="0"/>
              <a:buNone/>
            </a:pPr>
            <a:r>
              <a:rPr lang="en-US" altLang="he-IL" sz="2000" u="sng" dirty="0" smtClean="0"/>
              <a:t>Answer</a:t>
            </a:r>
            <a:r>
              <a:rPr lang="en-US" altLang="he-IL" sz="2000" dirty="0" smtClean="0"/>
              <a:t>: For the first element (the root) we choose either min or max.</a:t>
            </a:r>
          </a:p>
          <a:p>
            <a:pPr marL="57150" indent="0">
              <a:buFont typeface="Arial" panose="020B0604020202020204" pitchFamily="34" charset="0"/>
              <a:buNone/>
            </a:pPr>
            <a:r>
              <a:rPr lang="en-US" altLang="he-IL" sz="2000" dirty="0" smtClean="0"/>
              <a:t>Say we choose 1.</a:t>
            </a:r>
          </a:p>
          <a:p>
            <a:pPr marL="57150" indent="0">
              <a:buFont typeface="Arial" panose="020B0604020202020204" pitchFamily="34" charset="0"/>
              <a:buNone/>
            </a:pPr>
            <a:r>
              <a:rPr lang="en-US" altLang="he-IL" sz="2000" dirty="0" smtClean="0"/>
              <a:t>Then, for the second element we choose either min or max of the remaining elements (2..n). Say we choose n.</a:t>
            </a:r>
          </a:p>
          <a:p>
            <a:pPr marL="57150" indent="0">
              <a:buFont typeface="Arial" panose="020B0604020202020204" pitchFamily="34" charset="0"/>
              <a:buNone/>
            </a:pPr>
            <a:r>
              <a:rPr lang="en-US" altLang="he-IL" sz="2000" dirty="0" smtClean="0"/>
              <a:t>In the third step, again, we may choose either </a:t>
            </a:r>
            <a:r>
              <a:rPr lang="en-US" altLang="he-IL" sz="2000" dirty="0"/>
              <a:t>min or max of the </a:t>
            </a:r>
            <a:r>
              <a:rPr lang="en-US" altLang="he-IL" sz="2000" dirty="0" smtClean="0"/>
              <a:t>remaining elements  (2…n-1)</a:t>
            </a:r>
          </a:p>
          <a:p>
            <a:pPr marL="57150" indent="0">
              <a:buFont typeface="Arial" panose="020B0604020202020204" pitchFamily="34" charset="0"/>
              <a:buNone/>
            </a:pPr>
            <a:r>
              <a:rPr lang="en-US" altLang="he-IL" sz="2000" dirty="0" smtClean="0"/>
              <a:t>We make n-1 steps in each step having 2 choices. Therefore the total number of such trees is 2*2*2*…*2 = 2</a:t>
            </a:r>
            <a:r>
              <a:rPr lang="en-US" altLang="he-IL" sz="2000" baseline="30000" dirty="0" smtClean="0"/>
              <a:t>n-1</a:t>
            </a:r>
            <a:r>
              <a:rPr lang="en-US" altLang="he-IL" sz="2000" dirty="0" smtClean="0"/>
              <a:t>.</a:t>
            </a:r>
            <a:endParaRPr lang="en-US" altLang="he-IL" sz="2000" dirty="0"/>
          </a:p>
        </p:txBody>
      </p:sp>
    </p:spTree>
    <p:extLst>
      <p:ext uri="{BB962C8B-B14F-4D97-AF65-F5344CB8AC3E}">
        <p14:creationId xmlns:p14="http://schemas.microsoft.com/office/powerpoint/2010/main" val="339397037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Problem </a:t>
            </a:r>
            <a:r>
              <a:rPr lang="de-DE" altLang="en-US" dirty="0" smtClean="0"/>
              <a:t>5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57150" indent="0">
              <a:buFont typeface="Arial" panose="020B0604020202020204" pitchFamily="34" charset="0"/>
              <a:buNone/>
            </a:pPr>
            <a:r>
              <a:rPr lang="en-US" altLang="he-IL" sz="2200" dirty="0" smtClean="0"/>
              <a:t>Write a function that gets a Binary Search Tree and prints all items in the tree in an increasing order.</a:t>
            </a:r>
          </a:p>
          <a:p>
            <a:pPr marL="57150" indent="0">
              <a:buFont typeface="Arial" panose="020B0604020202020204" pitchFamily="34" charset="0"/>
              <a:buNone/>
            </a:pPr>
            <a:r>
              <a:rPr lang="en-US" altLang="he-IL" sz="2200" dirty="0" smtClean="0"/>
              <a:t>Use big-O notation to express the running time of your function.</a:t>
            </a:r>
          </a:p>
          <a:p>
            <a:pPr marL="57150" indent="0">
              <a:buFont typeface="Arial" panose="020B0604020202020204" pitchFamily="34" charset="0"/>
              <a:buNone/>
            </a:pPr>
            <a:endParaRPr lang="en-US" altLang="he-IL" sz="2200" dirty="0" smtClean="0"/>
          </a:p>
          <a:p>
            <a:pPr marL="57150" indent="0">
              <a:buFont typeface="Arial" panose="020B0604020202020204" pitchFamily="34" charset="0"/>
              <a:buNone/>
            </a:pPr>
            <a:r>
              <a:rPr lang="en-US" altLang="he-IL" sz="2200" dirty="0" err="1" smtClean="0"/>
              <a:t>print_sorted</a:t>
            </a:r>
            <a:r>
              <a:rPr lang="en-US" altLang="he-IL" sz="2200" dirty="0" smtClean="0"/>
              <a:t> (</a:t>
            </a:r>
            <a:r>
              <a:rPr lang="en-US" altLang="he-IL" sz="2200" dirty="0" err="1" smtClean="0"/>
              <a:t>BTnode</a:t>
            </a:r>
            <a:r>
              <a:rPr lang="en-US" altLang="he-IL" sz="2200" dirty="0" smtClean="0"/>
              <a:t>* root) { // print </a:t>
            </a:r>
            <a:r>
              <a:rPr lang="en-US" altLang="he-IL" sz="2200" dirty="0" err="1" smtClean="0"/>
              <a:t>inOrder</a:t>
            </a:r>
            <a:r>
              <a:rPr lang="en-US" altLang="he-IL" sz="2200" dirty="0" smtClean="0"/>
              <a:t> traversal</a:t>
            </a:r>
          </a:p>
          <a:p>
            <a:pPr marL="57150" indent="0"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US" altLang="he-IL" sz="2200" dirty="0"/>
              <a:t>	</a:t>
            </a:r>
            <a:r>
              <a:rPr lang="en-US" altLang="he-IL" sz="2200" dirty="0" smtClean="0"/>
              <a:t>if (root == NULL)</a:t>
            </a:r>
          </a:p>
          <a:p>
            <a:pPr marL="57150" indent="0"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US" altLang="he-IL" sz="2200" dirty="0"/>
              <a:t>	</a:t>
            </a:r>
            <a:r>
              <a:rPr lang="en-US" altLang="he-IL" sz="2200" dirty="0" smtClean="0"/>
              <a:t>	return;</a:t>
            </a:r>
          </a:p>
          <a:p>
            <a:pPr marL="57150" indent="0"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US" altLang="he-IL" sz="2200" dirty="0"/>
              <a:t>	</a:t>
            </a:r>
            <a:r>
              <a:rPr lang="en-US" altLang="he-IL" sz="2200" dirty="0" err="1"/>
              <a:t>print_sorted</a:t>
            </a:r>
            <a:r>
              <a:rPr lang="en-US" altLang="he-IL" sz="2200" dirty="0"/>
              <a:t>(root-&gt;left);</a:t>
            </a:r>
          </a:p>
          <a:p>
            <a:pPr marL="57150" indent="0"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US" altLang="he-IL" sz="2200" dirty="0" smtClean="0"/>
              <a:t>	</a:t>
            </a:r>
            <a:r>
              <a:rPr lang="en-US" altLang="he-IL" sz="2200" dirty="0" err="1" smtClean="0"/>
              <a:t>printf</a:t>
            </a:r>
            <a:r>
              <a:rPr lang="en-US" altLang="he-IL" sz="2200" dirty="0" smtClean="0"/>
              <a:t>(“%d “, root-&gt;data);</a:t>
            </a:r>
          </a:p>
          <a:p>
            <a:pPr marL="57150" indent="0">
              <a:spcAft>
                <a:spcPts val="0"/>
              </a:spcAft>
            </a:pPr>
            <a:r>
              <a:rPr lang="en-US" altLang="he-IL" sz="2200" dirty="0"/>
              <a:t>	</a:t>
            </a:r>
            <a:r>
              <a:rPr lang="en-US" altLang="he-IL" sz="2200" dirty="0" err="1"/>
              <a:t>print_sorted</a:t>
            </a:r>
            <a:r>
              <a:rPr lang="en-US" altLang="he-IL" sz="2200" dirty="0"/>
              <a:t>(root-</a:t>
            </a:r>
            <a:r>
              <a:rPr lang="en-US" altLang="he-IL" sz="2200" dirty="0" smtClean="0"/>
              <a:t>&gt;right);</a:t>
            </a:r>
            <a:endParaRPr lang="en-US" altLang="he-IL" sz="2200" dirty="0"/>
          </a:p>
          <a:p>
            <a:pPr marL="57150" indent="0"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US" altLang="he-IL" sz="2200" dirty="0" smtClean="0"/>
              <a:t>}</a:t>
            </a:r>
          </a:p>
          <a:p>
            <a:pPr marL="57150" indent="0">
              <a:spcAft>
                <a:spcPts val="0"/>
              </a:spcAft>
              <a:buFont typeface="Arial" panose="020B0604020202020204" pitchFamily="34" charset="0"/>
              <a:buNone/>
            </a:pPr>
            <a:endParaRPr lang="en-US" altLang="he-IL" sz="2200" dirty="0" smtClean="0"/>
          </a:p>
          <a:p>
            <a:pPr marL="57150" indent="0"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US" altLang="he-IL" sz="2200" dirty="0" smtClean="0"/>
              <a:t>Runtime is O(n) since for each node we make O(1) operations.</a:t>
            </a:r>
            <a:endParaRPr lang="en-US" altLang="he-IL" sz="2200" dirty="0"/>
          </a:p>
        </p:txBody>
      </p:sp>
    </p:spTree>
    <p:extLst>
      <p:ext uri="{BB962C8B-B14F-4D97-AF65-F5344CB8AC3E}">
        <p14:creationId xmlns:p14="http://schemas.microsoft.com/office/powerpoint/2010/main" val="191679443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Problem 6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57150" indent="0">
              <a:buFont typeface="Arial" panose="020B0604020202020204" pitchFamily="34" charset="0"/>
              <a:buNone/>
            </a:pPr>
            <a:r>
              <a:rPr lang="en-US" altLang="he-IL" sz="2000" dirty="0" smtClean="0"/>
              <a:t>Suppose we have </a:t>
            </a:r>
            <a:r>
              <a:rPr lang="en-US" altLang="he-IL" sz="2000" dirty="0" err="1" smtClean="0"/>
              <a:t>struct</a:t>
            </a:r>
            <a:r>
              <a:rPr lang="en-US" altLang="he-IL" sz="2000" dirty="0" smtClean="0"/>
              <a:t> called </a:t>
            </a:r>
            <a:r>
              <a:rPr lang="en-US" altLang="he-IL" sz="2000" dirty="0" err="1" smtClean="0"/>
              <a:t>some_data</a:t>
            </a:r>
            <a:r>
              <a:rPr lang="en-US" altLang="he-IL" sz="2000" dirty="0" smtClean="0"/>
              <a:t>:</a:t>
            </a:r>
          </a:p>
          <a:p>
            <a:pPr marL="457200" lvl="1" indent="0"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US" altLang="he-IL" sz="20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typedef</a:t>
            </a:r>
            <a:r>
              <a:rPr lang="en-US" altLang="he-IL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he-IL" sz="20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struct</a:t>
            </a:r>
            <a:r>
              <a:rPr lang="en-US" altLang="he-IL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he-IL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{</a:t>
            </a:r>
            <a:endParaRPr lang="en-US" altLang="he-IL" sz="20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1" indent="0"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US" altLang="he-IL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…</a:t>
            </a:r>
            <a:endParaRPr lang="en-US" altLang="he-IL" sz="20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1" indent="0"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US" altLang="he-IL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} </a:t>
            </a:r>
            <a:r>
              <a:rPr lang="en-US" altLang="he-IL" sz="20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some_data</a:t>
            </a:r>
            <a:r>
              <a:rPr lang="en-US" altLang="he-IL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br>
              <a:rPr lang="en-US" altLang="he-IL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altLang="he-IL" sz="20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7150" indent="0">
              <a:spcAft>
                <a:spcPts val="600"/>
              </a:spcAft>
              <a:buFont typeface="Arial" panose="020B0604020202020204" pitchFamily="34" charset="0"/>
              <a:buNone/>
            </a:pPr>
            <a:r>
              <a:rPr lang="en-US" altLang="he-IL" sz="2000" dirty="0" smtClean="0"/>
              <a:t>and a comparison function</a:t>
            </a:r>
          </a:p>
          <a:p>
            <a:pPr marL="57150" indent="0">
              <a:spcAft>
                <a:spcPts val="600"/>
              </a:spcAft>
              <a:buFont typeface="Arial" panose="020B0604020202020204" pitchFamily="34" charset="0"/>
              <a:buNone/>
            </a:pPr>
            <a:r>
              <a:rPr lang="en-US" altLang="he-I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altLang="he-IL" sz="20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compare_data</a:t>
            </a:r>
            <a:r>
              <a:rPr lang="en-US" altLang="he-IL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he-IL" sz="20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some_data</a:t>
            </a:r>
            <a:r>
              <a:rPr lang="en-US" altLang="he-IL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 d1, </a:t>
            </a:r>
            <a:r>
              <a:rPr lang="en-US" altLang="he-IL" sz="20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some_data</a:t>
            </a:r>
            <a:r>
              <a:rPr lang="en-US" altLang="he-IL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en-US" altLang="he-IL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d2)</a:t>
            </a:r>
            <a:endParaRPr lang="en-US" altLang="he-IL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7150" indent="0">
              <a:spcAft>
                <a:spcPts val="600"/>
              </a:spcAft>
              <a:buFont typeface="Arial" panose="020B0604020202020204" pitchFamily="34" charset="0"/>
              <a:buNone/>
            </a:pPr>
            <a:r>
              <a:rPr lang="en-US" altLang="he-IL" sz="2000" dirty="0" smtClean="0"/>
              <a:t>that returns 1 if </a:t>
            </a:r>
            <a:r>
              <a:rPr lang="en-US" altLang="he-IL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d1 &gt; d2</a:t>
            </a:r>
            <a:r>
              <a:rPr lang="en-US" altLang="he-IL" sz="2000" dirty="0" smtClean="0"/>
              <a:t>, </a:t>
            </a:r>
            <a:r>
              <a:rPr lang="en-US" altLang="he-IL" sz="2000" dirty="0"/>
              <a:t>returns -1 if </a:t>
            </a:r>
            <a:r>
              <a:rPr lang="en-US" altLang="he-IL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d1 </a:t>
            </a:r>
            <a:r>
              <a:rPr lang="en-US" altLang="he-IL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&lt;= d2</a:t>
            </a:r>
            <a:r>
              <a:rPr lang="en-US" altLang="he-IL" sz="2000" dirty="0" smtClean="0"/>
              <a:t>.</a:t>
            </a:r>
          </a:p>
          <a:p>
            <a:pPr marL="57150" indent="0">
              <a:spcAft>
                <a:spcPts val="0"/>
              </a:spcAft>
              <a:buFont typeface="Arial" panose="020B0604020202020204" pitchFamily="34" charset="0"/>
              <a:buNone/>
            </a:pPr>
            <a:endParaRPr lang="en-US" altLang="he-IL" sz="2000" dirty="0"/>
          </a:p>
          <a:p>
            <a:pPr marL="400050">
              <a:buFont typeface="Arial" panose="020B0604020202020204" pitchFamily="34" charset="0"/>
              <a:buChar char="•"/>
            </a:pPr>
            <a:r>
              <a:rPr lang="en-US" altLang="he-IL" sz="2000" dirty="0" smtClean="0"/>
              <a:t>A function </a:t>
            </a:r>
            <a:r>
              <a:rPr lang="en-US" altLang="he-IL" sz="20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array_to_BST</a:t>
            </a:r>
            <a:r>
              <a:rPr lang="en-US" altLang="he-IL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()</a:t>
            </a:r>
            <a:r>
              <a:rPr lang="en-US" altLang="he-IL" sz="2000" dirty="0" smtClean="0"/>
              <a:t> that gets an array of </a:t>
            </a:r>
            <a:r>
              <a:rPr lang="en-US" altLang="he-IL" sz="2000" dirty="0"/>
              <a:t>N elements of </a:t>
            </a:r>
            <a:r>
              <a:rPr lang="en-US" altLang="he-IL" sz="20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some_data</a:t>
            </a:r>
            <a:r>
              <a:rPr lang="en-US" altLang="he-IL" sz="2000" dirty="0" smtClean="0"/>
              <a:t>, and creates a BST containing all the elements, where the items are compared using the function </a:t>
            </a:r>
            <a:r>
              <a:rPr lang="en-US" altLang="he-IL" sz="20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compare_data</a:t>
            </a:r>
            <a:r>
              <a:rPr lang="en-US" altLang="he-IL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()</a:t>
            </a:r>
            <a:r>
              <a:rPr lang="en-US" altLang="he-IL" sz="2000" dirty="0" smtClean="0"/>
              <a:t>.</a:t>
            </a:r>
          </a:p>
          <a:p>
            <a:pPr marL="400050">
              <a:buFont typeface="Arial" panose="020B0604020202020204" pitchFamily="34" charset="0"/>
              <a:buChar char="•"/>
            </a:pPr>
            <a:r>
              <a:rPr lang="en-US" altLang="he-IL" sz="2000" dirty="0" smtClean="0"/>
              <a:t>Prove that the running time of </a:t>
            </a:r>
            <a:r>
              <a:rPr lang="en-US" altLang="he-IL" sz="20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array_to_BST</a:t>
            </a:r>
            <a:r>
              <a:rPr lang="en-US" altLang="he-IL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()</a:t>
            </a:r>
            <a:r>
              <a:rPr lang="en-US" altLang="he-IL" sz="2000" dirty="0"/>
              <a:t> </a:t>
            </a:r>
            <a:r>
              <a:rPr lang="en-US" altLang="he-IL" sz="2000" dirty="0" smtClean="0"/>
              <a:t>must be at least </a:t>
            </a:r>
            <a:r>
              <a:rPr lang="en-US" altLang="he-IL" sz="2000" dirty="0" err="1" smtClean="0"/>
              <a:t>Nlog</a:t>
            </a:r>
            <a:r>
              <a:rPr lang="en-US" altLang="he-IL" sz="2000" dirty="0" smtClean="0"/>
              <a:t>(N)</a:t>
            </a:r>
            <a:endParaRPr lang="en-US" altLang="he-IL" sz="2000" dirty="0"/>
          </a:p>
        </p:txBody>
      </p:sp>
    </p:spTree>
    <p:extLst>
      <p:ext uri="{BB962C8B-B14F-4D97-AF65-F5344CB8AC3E}">
        <p14:creationId xmlns:p14="http://schemas.microsoft.com/office/powerpoint/2010/main" val="391842221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Problem 6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57150" indent="0">
              <a:buFont typeface="Arial" panose="020B0604020202020204" pitchFamily="34" charset="0"/>
              <a:buNone/>
            </a:pPr>
            <a:r>
              <a:rPr lang="en-US" altLang="he-IL" sz="2000" u="sng" dirty="0" smtClean="0"/>
              <a:t>Solution</a:t>
            </a:r>
            <a:r>
              <a:rPr lang="en-US" altLang="he-IL" sz="2000" dirty="0" smtClean="0"/>
              <a:t>: Denote the running time of </a:t>
            </a:r>
            <a:r>
              <a:rPr lang="en-US" altLang="he-IL" sz="20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array_to_BST</a:t>
            </a:r>
            <a:r>
              <a:rPr lang="en-US" altLang="he-IL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()</a:t>
            </a:r>
            <a:r>
              <a:rPr lang="en-US" altLang="he-IL" sz="2000" dirty="0"/>
              <a:t> </a:t>
            </a:r>
            <a:r>
              <a:rPr lang="en-US" altLang="he-IL" sz="2000" dirty="0" smtClean="0"/>
              <a:t>by T(N).</a:t>
            </a:r>
          </a:p>
          <a:p>
            <a:pPr marL="57150" indent="0">
              <a:buFont typeface="Arial" panose="020B0604020202020204" pitchFamily="34" charset="0"/>
              <a:buNone/>
            </a:pPr>
            <a:r>
              <a:rPr lang="en-US" altLang="he-IL" sz="2000" u="sng" dirty="0" smtClean="0"/>
              <a:t>Claim</a:t>
            </a:r>
            <a:r>
              <a:rPr lang="en-US" altLang="he-IL" sz="2000" dirty="0" smtClean="0"/>
              <a:t>: We can use it to design a sorting algorithm in time T(N) + O(N).</a:t>
            </a:r>
          </a:p>
          <a:p>
            <a:pPr marL="57150" indent="0"/>
            <a:r>
              <a:rPr lang="en-US" altLang="he-IL" sz="2000" u="sng" dirty="0" smtClean="0"/>
              <a:t>Proof</a:t>
            </a:r>
            <a:r>
              <a:rPr lang="en-US" altLang="he-IL" sz="2000" dirty="0" smtClean="0"/>
              <a:t>: Given an </a:t>
            </a:r>
            <a:r>
              <a:rPr lang="en-US" altLang="he-IL" sz="2000" dirty="0"/>
              <a:t>array of N </a:t>
            </a:r>
            <a:r>
              <a:rPr lang="en-US" altLang="he-IL" sz="2000" dirty="0" smtClean="0"/>
              <a:t>elements as an input:</a:t>
            </a:r>
          </a:p>
          <a:p>
            <a:pPr marL="514350" indent="-457200">
              <a:buFont typeface="+mj-lt"/>
              <a:buAutoNum type="arabicPeriod"/>
            </a:pPr>
            <a:r>
              <a:rPr lang="en-US" altLang="he-IL" sz="2000" dirty="0" smtClean="0"/>
              <a:t>Run </a:t>
            </a:r>
            <a:r>
              <a:rPr lang="en-US" altLang="he-IL" sz="2000" dirty="0"/>
              <a:t>of </a:t>
            </a:r>
            <a:r>
              <a:rPr lang="en-US" altLang="he-IL" sz="20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array_to_BST</a:t>
            </a:r>
            <a:r>
              <a:rPr lang="en-US" altLang="he-IL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()</a:t>
            </a:r>
            <a:r>
              <a:rPr lang="en-US" altLang="he-IL" sz="2000" dirty="0"/>
              <a:t> </a:t>
            </a:r>
            <a:r>
              <a:rPr lang="en-US" altLang="he-IL" sz="2000" dirty="0" smtClean="0"/>
              <a:t>to obtain a BST with the element in the array.</a:t>
            </a:r>
          </a:p>
          <a:p>
            <a:pPr marL="514350" indent="-457200">
              <a:buFont typeface="+mj-lt"/>
              <a:buAutoNum type="arabicPeriod"/>
            </a:pPr>
            <a:r>
              <a:rPr lang="en-US" altLang="he-IL" sz="2000" dirty="0" smtClean="0"/>
              <a:t>Run the algorithm from Problem 5 to print all the elements in the BST in an increasing order.</a:t>
            </a:r>
          </a:p>
          <a:p>
            <a:pPr marL="57150" indent="0"/>
            <a:r>
              <a:rPr lang="en-US" altLang="he-IL" sz="2000" dirty="0" smtClean="0"/>
              <a:t>By problem 5, the algorithm runs in O(N) time, and hence the algorithm SORT indeed sorts the array in time T(N) + O(N).</a:t>
            </a:r>
            <a:endParaRPr lang="en-US" altLang="he-IL" sz="2000" dirty="0"/>
          </a:p>
          <a:p>
            <a:pPr marL="57150" indent="0"/>
            <a:r>
              <a:rPr lang="en-US" altLang="he-IL" sz="2000" dirty="0" smtClean="0"/>
              <a:t>However, we </a:t>
            </a:r>
            <a:r>
              <a:rPr lang="en-US" altLang="he-IL" sz="2000" dirty="0"/>
              <a:t>know that any sorting algorithm in the comparison model requires time at least N log(N). (In particular, it cannot run in linear time).</a:t>
            </a:r>
          </a:p>
          <a:p>
            <a:pPr marL="57150" indent="0">
              <a:buFont typeface="Arial" panose="020B0604020202020204" pitchFamily="34" charset="0"/>
              <a:buNone/>
            </a:pPr>
            <a:r>
              <a:rPr lang="en-US" altLang="he-IL" sz="2000" dirty="0" smtClean="0"/>
              <a:t>Therefore, T(N) must be at least N log(N), and in particular </a:t>
            </a:r>
            <a:r>
              <a:rPr lang="en-US" altLang="he-IL" sz="20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array_to_BST</a:t>
            </a:r>
            <a:r>
              <a:rPr lang="en-US" altLang="he-IL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()</a:t>
            </a:r>
            <a:r>
              <a:rPr lang="en-US" altLang="he-IL" sz="2000" dirty="0" smtClean="0"/>
              <a:t> cannot run, say in linear time.</a:t>
            </a:r>
          </a:p>
        </p:txBody>
      </p:sp>
    </p:spTree>
    <p:extLst>
      <p:ext uri="{BB962C8B-B14F-4D97-AF65-F5344CB8AC3E}">
        <p14:creationId xmlns:p14="http://schemas.microsoft.com/office/powerpoint/2010/main" val="85881197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Problem </a:t>
            </a:r>
            <a:r>
              <a:rPr lang="de-DE" altLang="en-US" dirty="0" smtClean="0"/>
              <a:t>7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57150" indent="0"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US" altLang="he-IL" sz="1800" dirty="0" err="1" smtClean="0"/>
              <a:t>stack_t</a:t>
            </a:r>
            <a:r>
              <a:rPr lang="en-US" altLang="he-IL" sz="1800" dirty="0" smtClean="0"/>
              <a:t>  implements a stack with data of type </a:t>
            </a:r>
            <a:r>
              <a:rPr lang="en-US" altLang="he-IL" sz="1800" i="1" dirty="0" smtClean="0">
                <a:solidFill>
                  <a:srgbClr val="002060"/>
                </a:solidFill>
              </a:rPr>
              <a:t>void*</a:t>
            </a:r>
            <a:r>
              <a:rPr lang="en-US" altLang="he-IL" sz="1800" dirty="0" smtClean="0"/>
              <a:t>.</a:t>
            </a:r>
          </a:p>
          <a:p>
            <a:pPr marL="57150" indent="0"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US" altLang="he-IL" sz="1800" dirty="0" smtClean="0"/>
              <a:t>What will be the output of the following code?</a:t>
            </a:r>
          </a:p>
          <a:p>
            <a:pPr marL="57150" indent="0">
              <a:spcAft>
                <a:spcPts val="0"/>
              </a:spcAft>
              <a:buFont typeface="Arial" panose="020B0604020202020204" pitchFamily="34" charset="0"/>
              <a:buNone/>
            </a:pPr>
            <a:endParaRPr lang="en-US" altLang="he-IL" sz="1800" dirty="0"/>
          </a:p>
          <a:p>
            <a:pPr marL="57150" indent="0"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US" altLang="he-IL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US" altLang="he-IL" sz="18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stack_t</a:t>
            </a:r>
            <a:r>
              <a:rPr lang="en-US" altLang="he-IL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 s = </a:t>
            </a:r>
            <a:r>
              <a:rPr lang="en-US" altLang="he-IL" sz="18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stack_create</a:t>
            </a:r>
            <a:r>
              <a:rPr lang="en-US" altLang="he-IL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();</a:t>
            </a:r>
          </a:p>
          <a:p>
            <a:pPr marL="57150" indent="0">
              <a:spcAft>
                <a:spcPts val="0"/>
              </a:spcAft>
              <a:buFont typeface="Arial" panose="020B0604020202020204" pitchFamily="34" charset="0"/>
              <a:buNone/>
            </a:pPr>
            <a:endParaRPr lang="en-US" altLang="he-IL" sz="1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7150" indent="0"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US" altLang="he-IL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US" altLang="he-IL" sz="18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</a:t>
            </a:r>
            <a:r>
              <a:rPr lang="en-US" altLang="he-IL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he-IL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 = 1;</a:t>
            </a:r>
            <a:endParaRPr lang="en-US" altLang="he-IL" sz="1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7150" indent="0"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US" altLang="he-IL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US" altLang="he-IL" sz="18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stack_push</a:t>
            </a:r>
            <a:r>
              <a:rPr lang="en-US" altLang="he-IL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(s</a:t>
            </a:r>
            <a:r>
              <a:rPr lang="en-US" altLang="he-IL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&amp;n);</a:t>
            </a:r>
          </a:p>
          <a:p>
            <a:pPr marL="57150" indent="0"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US" altLang="he-IL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US" altLang="he-IL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 = 2;</a:t>
            </a:r>
          </a:p>
          <a:p>
            <a:pPr marL="57150" indent="0"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US" altLang="he-IL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US" altLang="he-IL" sz="18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stack_push</a:t>
            </a:r>
            <a:r>
              <a:rPr lang="en-US" altLang="he-IL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(s, &amp;n);</a:t>
            </a:r>
          </a:p>
          <a:p>
            <a:pPr marL="57150" indent="0"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US" altLang="he-IL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US" altLang="he-IL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 = 3;</a:t>
            </a:r>
          </a:p>
          <a:p>
            <a:pPr marL="57150" indent="0"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US" altLang="he-IL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US" altLang="he-IL" sz="18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stack_push</a:t>
            </a:r>
            <a:r>
              <a:rPr lang="en-US" altLang="he-IL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(s, &amp;n);</a:t>
            </a:r>
          </a:p>
          <a:p>
            <a:pPr marL="57150" indent="0">
              <a:spcAft>
                <a:spcPts val="0"/>
              </a:spcAft>
              <a:buFont typeface="Arial" panose="020B0604020202020204" pitchFamily="34" charset="0"/>
              <a:buNone/>
            </a:pPr>
            <a:endParaRPr lang="en-US" altLang="he-IL" sz="1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7150" indent="0"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US" altLang="he-IL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US" altLang="he-IL" sz="18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printf</a:t>
            </a:r>
            <a:r>
              <a:rPr lang="en-US" altLang="he-IL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("%d\n", *((</a:t>
            </a:r>
            <a:r>
              <a:rPr lang="en-US" altLang="he-IL" sz="18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</a:t>
            </a:r>
            <a:r>
              <a:rPr lang="en-US" altLang="he-IL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*)</a:t>
            </a:r>
            <a:r>
              <a:rPr lang="en-US" altLang="he-IL" sz="18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stack_pop</a:t>
            </a:r>
            <a:r>
              <a:rPr lang="en-US" altLang="he-IL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(s)));</a:t>
            </a:r>
          </a:p>
          <a:p>
            <a:pPr marL="57150" indent="0">
              <a:spcAft>
                <a:spcPts val="0"/>
              </a:spcAft>
            </a:pPr>
            <a:r>
              <a:rPr lang="en-US" altLang="he-IL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US" altLang="he-IL" sz="18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printf</a:t>
            </a:r>
            <a:r>
              <a:rPr lang="en-US" altLang="he-IL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("%d\n", *((</a:t>
            </a:r>
            <a:r>
              <a:rPr lang="en-US" altLang="he-IL" sz="18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</a:t>
            </a:r>
            <a:r>
              <a:rPr lang="en-US" altLang="he-IL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*)</a:t>
            </a:r>
            <a:r>
              <a:rPr lang="en-US" altLang="he-IL" sz="18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stack_pop</a:t>
            </a:r>
            <a:r>
              <a:rPr lang="en-US" altLang="he-IL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(s)));</a:t>
            </a:r>
          </a:p>
          <a:p>
            <a:pPr marL="57150" indent="0">
              <a:spcAft>
                <a:spcPts val="0"/>
              </a:spcAft>
            </a:pPr>
            <a:r>
              <a:rPr lang="en-US" altLang="he-IL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US" altLang="he-IL" sz="18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printf</a:t>
            </a:r>
            <a:r>
              <a:rPr lang="en-US" altLang="he-IL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("%d\n", *((</a:t>
            </a:r>
            <a:r>
              <a:rPr lang="en-US" altLang="he-IL" sz="18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</a:t>
            </a:r>
            <a:r>
              <a:rPr lang="en-US" altLang="he-IL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*)</a:t>
            </a:r>
            <a:r>
              <a:rPr lang="en-US" altLang="he-IL" sz="18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stack_pop</a:t>
            </a:r>
            <a:r>
              <a:rPr lang="en-US" altLang="he-IL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(s)));</a:t>
            </a:r>
          </a:p>
          <a:p>
            <a:pPr marL="57150" indent="0">
              <a:spcAft>
                <a:spcPts val="0"/>
              </a:spcAft>
              <a:buFont typeface="Arial" panose="020B0604020202020204" pitchFamily="34" charset="0"/>
              <a:buNone/>
            </a:pPr>
            <a:endParaRPr lang="en-US" altLang="he-IL" sz="1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7150" indent="0"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US" altLang="he-IL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87895163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 smtClean="0"/>
              <a:t>Singleton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>
              <a:buFont typeface="Arial" panose="020B0604020202020204" pitchFamily="34" charset="0"/>
              <a:buChar char="•"/>
              <a:defRPr/>
            </a:pPr>
            <a:r>
              <a:rPr lang="en-US" altLang="he-IL" sz="2200" i="1" dirty="0">
                <a:ea typeface="Arial Unicode MS" pitchFamily="34" charset="-128"/>
                <a:cs typeface="Times New Roman" pitchFamily="18" charset="0"/>
              </a:rPr>
              <a:t>Singleton </a:t>
            </a:r>
            <a:r>
              <a:rPr lang="en-US" altLang="he-IL" sz="2200" dirty="0" smtClean="0">
                <a:ea typeface="Arial Unicode MS" pitchFamily="34" charset="-128"/>
                <a:cs typeface="Times New Roman" pitchFamily="18" charset="0"/>
              </a:rPr>
              <a:t>restricts </a:t>
            </a:r>
            <a:r>
              <a:rPr lang="en-US" altLang="he-IL" sz="2200" dirty="0">
                <a:ea typeface="Arial Unicode MS" pitchFamily="34" charset="-128"/>
                <a:cs typeface="Times New Roman" pitchFamily="18" charset="0"/>
              </a:rPr>
              <a:t>the instantiation of a class to only </a:t>
            </a:r>
            <a:r>
              <a:rPr lang="en-US" altLang="he-IL" sz="2200" b="1" dirty="0">
                <a:solidFill>
                  <a:srgbClr val="FF0000"/>
                </a:solidFill>
                <a:ea typeface="Arial Unicode MS" pitchFamily="34" charset="-128"/>
                <a:cs typeface="Times New Roman" pitchFamily="18" charset="0"/>
              </a:rPr>
              <a:t>one </a:t>
            </a:r>
            <a:r>
              <a:rPr lang="en-US" altLang="he-IL" sz="2200" dirty="0">
                <a:ea typeface="Arial Unicode MS" pitchFamily="34" charset="-128"/>
                <a:cs typeface="Times New Roman" pitchFamily="18" charset="0"/>
              </a:rPr>
              <a:t>object.</a:t>
            </a:r>
          </a:p>
          <a:p>
            <a:pPr>
              <a:buFont typeface="Arial" panose="020B0604020202020204" pitchFamily="34" charset="0"/>
              <a:buChar char="•"/>
              <a:defRPr/>
            </a:pPr>
            <a:r>
              <a:rPr lang="en-US" sz="2200" dirty="0" smtClean="0"/>
              <a:t>Useful </a:t>
            </a:r>
            <a:r>
              <a:rPr lang="en-US" sz="2200" dirty="0"/>
              <a:t>when exactly one object is needed to coordinate actions across the system. </a:t>
            </a:r>
            <a:endParaRPr lang="en-US" sz="2200" dirty="0" smtClean="0"/>
          </a:p>
          <a:p>
            <a:pPr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en-US" sz="2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en-US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0"/>
              </a:spcAft>
              <a:defRPr/>
            </a:pPr>
            <a:r>
              <a:rPr lang="en-US" altLang="he-IL" sz="2200" i="1" dirty="0">
                <a:solidFill>
                  <a:srgbClr val="002060"/>
                </a:solidFill>
                <a:latin typeface="Times New Roman" panose="02020603050405020304" pitchFamily="18" charset="0"/>
                <a:ea typeface="Arial Unicode MS" pitchFamily="34" charset="-128"/>
                <a:cs typeface="Times New Roman" panose="02020603050405020304" pitchFamily="18" charset="0"/>
              </a:rPr>
              <a:t>class Singleton {</a:t>
            </a:r>
          </a:p>
          <a:p>
            <a:pPr marL="0" indent="0">
              <a:spcAft>
                <a:spcPts val="0"/>
              </a:spcAft>
              <a:defRPr/>
            </a:pPr>
            <a:endParaRPr lang="en-US" altLang="he-IL" sz="2200" i="1" dirty="0" smtClean="0">
              <a:solidFill>
                <a:srgbClr val="002060"/>
              </a:solidFill>
              <a:latin typeface="Times New Roman" panose="02020603050405020304" pitchFamily="18" charset="0"/>
              <a:ea typeface="Arial Unicode MS" pitchFamily="34" charset="-128"/>
              <a:cs typeface="Times New Roman" panose="02020603050405020304" pitchFamily="18" charset="0"/>
            </a:endParaRPr>
          </a:p>
          <a:p>
            <a:pPr marL="0" indent="0">
              <a:spcAft>
                <a:spcPts val="0"/>
              </a:spcAft>
              <a:defRPr/>
            </a:pPr>
            <a:r>
              <a:rPr lang="en-US" altLang="he-IL" sz="2200" i="1" dirty="0">
                <a:solidFill>
                  <a:srgbClr val="002060"/>
                </a:solidFill>
                <a:latin typeface="Times New Roman" panose="02020603050405020304" pitchFamily="18" charset="0"/>
                <a:ea typeface="Arial Unicode MS" pitchFamily="34" charset="-128"/>
                <a:cs typeface="Times New Roman" panose="02020603050405020304" pitchFamily="18" charset="0"/>
              </a:rPr>
              <a:t>	</a:t>
            </a:r>
            <a:r>
              <a:rPr lang="en-US" altLang="he-IL" sz="2200" i="1" dirty="0" smtClean="0">
                <a:solidFill>
                  <a:srgbClr val="002060"/>
                </a:solidFill>
                <a:latin typeface="Times New Roman" panose="02020603050405020304" pitchFamily="18" charset="0"/>
                <a:ea typeface="Arial Unicode MS" pitchFamily="34" charset="-128"/>
                <a:cs typeface="Times New Roman" panose="02020603050405020304" pitchFamily="18" charset="0"/>
              </a:rPr>
              <a:t>	public:</a:t>
            </a:r>
            <a:endParaRPr lang="en-US" altLang="he-IL" sz="2200" i="1" dirty="0">
              <a:solidFill>
                <a:srgbClr val="002060"/>
              </a:solidFill>
              <a:latin typeface="Times New Roman" panose="02020603050405020304" pitchFamily="18" charset="0"/>
              <a:ea typeface="Arial Unicode MS" pitchFamily="34" charset="-128"/>
              <a:cs typeface="Times New Roman" panose="02020603050405020304" pitchFamily="18" charset="0"/>
            </a:endParaRPr>
          </a:p>
          <a:p>
            <a:pPr marL="0" indent="0">
              <a:spcAft>
                <a:spcPts val="0"/>
              </a:spcAft>
              <a:defRPr/>
            </a:pPr>
            <a:r>
              <a:rPr lang="en-US" sz="2200" i="1" dirty="0">
                <a:solidFill>
                  <a:srgbClr val="002060"/>
                </a:solidFill>
                <a:latin typeface="Times New Roman" panose="02020603050405020304" pitchFamily="18" charset="0"/>
                <a:ea typeface="Arial Unicode MS" pitchFamily="34" charset="-128"/>
                <a:cs typeface="Times New Roman" panose="02020603050405020304" pitchFamily="18" charset="0"/>
              </a:rPr>
              <a:t>		</a:t>
            </a:r>
            <a:r>
              <a:rPr lang="en-US" sz="2200" i="1" dirty="0" smtClean="0">
                <a:solidFill>
                  <a:srgbClr val="002060"/>
                </a:solidFill>
                <a:latin typeface="Times New Roman" panose="02020603050405020304" pitchFamily="18" charset="0"/>
                <a:ea typeface="Arial Unicode MS" pitchFamily="34" charset="-128"/>
                <a:cs typeface="Times New Roman" panose="02020603050405020304" pitchFamily="18" charset="0"/>
              </a:rPr>
              <a:t>	static</a:t>
            </a:r>
            <a:r>
              <a:rPr lang="en-US" altLang="he-IL" sz="2200" i="1" dirty="0" smtClean="0">
                <a:solidFill>
                  <a:srgbClr val="002060"/>
                </a:solidFill>
                <a:latin typeface="Times New Roman" panose="02020603050405020304" pitchFamily="18" charset="0"/>
                <a:ea typeface="Arial Unicode MS" pitchFamily="34" charset="-128"/>
                <a:cs typeface="Times New Roman" panose="02020603050405020304" pitchFamily="18" charset="0"/>
              </a:rPr>
              <a:t> </a:t>
            </a:r>
            <a:r>
              <a:rPr lang="en-US" altLang="he-IL" sz="2200" i="1" dirty="0" smtClean="0">
                <a:solidFill>
                  <a:srgbClr val="002060"/>
                </a:solidFill>
                <a:latin typeface="Times New Roman" panose="02020603050405020304" pitchFamily="18" charset="0"/>
                <a:ea typeface="Arial Unicode MS" pitchFamily="34" charset="-128"/>
                <a:cs typeface="Times New Roman" panose="02020603050405020304" pitchFamily="18" charset="0"/>
              </a:rPr>
              <a:t>Singleton* </a:t>
            </a:r>
            <a:r>
              <a:rPr lang="en-US" altLang="he-IL" sz="2200" i="1" dirty="0" err="1" smtClean="0">
                <a:solidFill>
                  <a:srgbClr val="002060"/>
                </a:solidFill>
                <a:latin typeface="Times New Roman" panose="02020603050405020304" pitchFamily="18" charset="0"/>
                <a:ea typeface="Arial Unicode MS" pitchFamily="34" charset="-128"/>
                <a:cs typeface="Times New Roman" panose="02020603050405020304" pitchFamily="18" charset="0"/>
              </a:rPr>
              <a:t>getInstance</a:t>
            </a:r>
            <a:r>
              <a:rPr lang="en-US" altLang="he-IL" sz="2200" i="1" dirty="0">
                <a:solidFill>
                  <a:srgbClr val="002060"/>
                </a:solidFill>
                <a:latin typeface="Times New Roman" panose="02020603050405020304" pitchFamily="18" charset="0"/>
                <a:ea typeface="Arial Unicode MS" pitchFamily="34" charset="-128"/>
                <a:cs typeface="Times New Roman" panose="02020603050405020304" pitchFamily="18" charset="0"/>
              </a:rPr>
              <a:t>()</a:t>
            </a:r>
            <a:r>
              <a:rPr lang="en-US" altLang="he-IL" sz="2200" dirty="0">
                <a:solidFill>
                  <a:srgbClr val="002060"/>
                </a:solidFill>
                <a:latin typeface="Times New Roman" panose="02020603050405020304" pitchFamily="18" charset="0"/>
                <a:ea typeface="Arial Unicode MS" pitchFamily="34" charset="-128"/>
                <a:cs typeface="Times New Roman" panose="02020603050405020304" pitchFamily="18" charset="0"/>
              </a:rPr>
              <a:t> </a:t>
            </a:r>
            <a:r>
              <a:rPr lang="en-US" altLang="he-IL" sz="2200" dirty="0" smtClean="0">
                <a:solidFill>
                  <a:srgbClr val="002060"/>
                </a:solidFill>
                <a:latin typeface="Times New Roman" panose="02020603050405020304" pitchFamily="18" charset="0"/>
                <a:ea typeface="Arial Unicode MS" pitchFamily="34" charset="-128"/>
                <a:cs typeface="Times New Roman" panose="02020603050405020304" pitchFamily="18" charset="0"/>
              </a:rPr>
              <a:t>{…} // returns </a:t>
            </a:r>
            <a:r>
              <a:rPr lang="en-US" altLang="he-IL" sz="2200" dirty="0">
                <a:solidFill>
                  <a:srgbClr val="002060"/>
                </a:solidFill>
                <a:latin typeface="Times New Roman" panose="02020603050405020304" pitchFamily="18" charset="0"/>
                <a:ea typeface="Arial Unicode MS" pitchFamily="34" charset="-128"/>
                <a:cs typeface="Times New Roman" panose="02020603050405020304" pitchFamily="18" charset="0"/>
              </a:rPr>
              <a:t>the unique instance</a:t>
            </a:r>
          </a:p>
          <a:p>
            <a:pPr marL="0" indent="0">
              <a:spcAft>
                <a:spcPts val="0"/>
              </a:spcAft>
              <a:defRPr/>
            </a:pPr>
            <a:endParaRPr lang="en-US" sz="2200" i="1" dirty="0" smtClean="0">
              <a:solidFill>
                <a:srgbClr val="002060"/>
              </a:solidFill>
              <a:latin typeface="Times New Roman" panose="02020603050405020304" pitchFamily="18" charset="0"/>
              <a:ea typeface="Arial Unicode MS" pitchFamily="34" charset="-128"/>
              <a:cs typeface="Times New Roman" panose="02020603050405020304" pitchFamily="18" charset="0"/>
            </a:endParaRPr>
          </a:p>
          <a:p>
            <a:pPr marL="0" indent="0">
              <a:spcAft>
                <a:spcPts val="0"/>
              </a:spcAft>
              <a:defRPr/>
            </a:pPr>
            <a:r>
              <a:rPr lang="en-US" sz="2200" i="1" dirty="0">
                <a:solidFill>
                  <a:srgbClr val="002060"/>
                </a:solidFill>
                <a:latin typeface="Times New Roman" panose="02020603050405020304" pitchFamily="18" charset="0"/>
                <a:ea typeface="Arial Unicode MS" pitchFamily="34" charset="-128"/>
                <a:cs typeface="Times New Roman" panose="02020603050405020304" pitchFamily="18" charset="0"/>
              </a:rPr>
              <a:t>		</a:t>
            </a:r>
            <a:r>
              <a:rPr lang="en-US" sz="2200" i="1" dirty="0" smtClean="0">
                <a:solidFill>
                  <a:srgbClr val="002060"/>
                </a:solidFill>
                <a:latin typeface="Times New Roman" panose="02020603050405020304" pitchFamily="18" charset="0"/>
                <a:ea typeface="Arial Unicode MS" pitchFamily="34" charset="-128"/>
                <a:cs typeface="Times New Roman" panose="02020603050405020304" pitchFamily="18" charset="0"/>
              </a:rPr>
              <a:t>private:</a:t>
            </a:r>
          </a:p>
          <a:p>
            <a:pPr marL="0" indent="0">
              <a:spcAft>
                <a:spcPts val="0"/>
              </a:spcAft>
              <a:defRPr/>
            </a:pPr>
            <a:r>
              <a:rPr lang="en-US" altLang="he-IL" sz="2200" i="1" dirty="0">
                <a:solidFill>
                  <a:srgbClr val="002060"/>
                </a:solidFill>
                <a:latin typeface="Times New Roman" panose="02020603050405020304" pitchFamily="18" charset="0"/>
                <a:ea typeface="Arial Unicode MS" pitchFamily="34" charset="-128"/>
                <a:cs typeface="Times New Roman" panose="02020603050405020304" pitchFamily="18" charset="0"/>
              </a:rPr>
              <a:t>		 	static </a:t>
            </a:r>
            <a:r>
              <a:rPr lang="en-US" altLang="he-IL" sz="2200" i="1" dirty="0" smtClean="0">
                <a:solidFill>
                  <a:srgbClr val="002060"/>
                </a:solidFill>
                <a:latin typeface="Times New Roman" panose="02020603050405020304" pitchFamily="18" charset="0"/>
                <a:ea typeface="Arial Unicode MS" pitchFamily="34" charset="-128"/>
                <a:cs typeface="Times New Roman" panose="02020603050405020304" pitchFamily="18" charset="0"/>
              </a:rPr>
              <a:t>Singleton* </a:t>
            </a:r>
            <a:r>
              <a:rPr lang="en-US" altLang="he-IL" sz="2200" i="1" dirty="0">
                <a:solidFill>
                  <a:srgbClr val="002060"/>
                </a:solidFill>
                <a:latin typeface="Times New Roman" panose="02020603050405020304" pitchFamily="18" charset="0"/>
                <a:ea typeface="Arial Unicode MS" pitchFamily="34" charset="-128"/>
                <a:cs typeface="Times New Roman" panose="02020603050405020304" pitchFamily="18" charset="0"/>
              </a:rPr>
              <a:t>instance; </a:t>
            </a:r>
            <a:r>
              <a:rPr lang="en-US" altLang="he-IL" sz="2200" dirty="0">
                <a:solidFill>
                  <a:srgbClr val="002060"/>
                </a:solidFill>
                <a:latin typeface="Times New Roman" panose="02020603050405020304" pitchFamily="18" charset="0"/>
                <a:ea typeface="Arial Unicode MS" pitchFamily="34" charset="-128"/>
                <a:cs typeface="Times New Roman" panose="02020603050405020304" pitchFamily="18" charset="0"/>
              </a:rPr>
              <a:t>// the unique instance</a:t>
            </a:r>
          </a:p>
          <a:p>
            <a:pPr marL="0" indent="0">
              <a:spcAft>
                <a:spcPts val="0"/>
              </a:spcAft>
              <a:defRPr/>
            </a:pPr>
            <a:r>
              <a:rPr lang="en-US" sz="2200" i="1" dirty="0" smtClean="0">
                <a:solidFill>
                  <a:srgbClr val="002060"/>
                </a:solidFill>
                <a:latin typeface="Times New Roman" panose="02020603050405020304" pitchFamily="18" charset="0"/>
                <a:ea typeface="Arial Unicode MS" pitchFamily="34" charset="-128"/>
                <a:cs typeface="Times New Roman" panose="02020603050405020304" pitchFamily="18" charset="0"/>
              </a:rPr>
              <a:t>	</a:t>
            </a:r>
            <a:r>
              <a:rPr lang="en-US" sz="2200" i="1" dirty="0">
                <a:solidFill>
                  <a:srgbClr val="002060"/>
                </a:solidFill>
                <a:latin typeface="Times New Roman" panose="02020603050405020304" pitchFamily="18" charset="0"/>
                <a:ea typeface="Arial Unicode MS" pitchFamily="34" charset="-128"/>
                <a:cs typeface="Times New Roman" panose="02020603050405020304" pitchFamily="18" charset="0"/>
              </a:rPr>
              <a:t>	</a:t>
            </a:r>
            <a:r>
              <a:rPr lang="en-US" sz="2200" i="1" dirty="0" smtClean="0">
                <a:solidFill>
                  <a:srgbClr val="002060"/>
                </a:solidFill>
                <a:latin typeface="Times New Roman" panose="02020603050405020304" pitchFamily="18" charset="0"/>
                <a:ea typeface="Arial Unicode MS" pitchFamily="34" charset="-128"/>
                <a:cs typeface="Times New Roman" panose="02020603050405020304" pitchFamily="18" charset="0"/>
              </a:rPr>
              <a:t>	Singleton() {…}  </a:t>
            </a:r>
            <a:r>
              <a:rPr lang="en-US" sz="2200" dirty="0" smtClean="0">
                <a:solidFill>
                  <a:srgbClr val="002060"/>
                </a:solidFill>
                <a:latin typeface="Times New Roman" panose="02020603050405020304" pitchFamily="18" charset="0"/>
                <a:ea typeface="Arial Unicode MS" pitchFamily="34" charset="-128"/>
                <a:cs typeface="Times New Roman" panose="02020603050405020304" pitchFamily="18" charset="0"/>
              </a:rPr>
              <a:t>// private </a:t>
            </a:r>
            <a:r>
              <a:rPr lang="en-US" sz="2200" dirty="0">
                <a:solidFill>
                  <a:srgbClr val="002060"/>
                </a:solidFill>
                <a:latin typeface="Times New Roman" panose="02020603050405020304" pitchFamily="18" charset="0"/>
                <a:ea typeface="Arial Unicode MS" pitchFamily="34" charset="-128"/>
                <a:cs typeface="Times New Roman" panose="02020603050405020304" pitchFamily="18" charset="0"/>
              </a:rPr>
              <a:t>constructor!</a:t>
            </a:r>
            <a:endParaRPr lang="en-US" sz="22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0"/>
              </a:spcAft>
              <a:defRPr/>
            </a:pPr>
            <a:r>
              <a:rPr lang="en-US" altLang="he-IL" sz="2200" dirty="0" smtClean="0">
                <a:solidFill>
                  <a:srgbClr val="002060"/>
                </a:solidFill>
                <a:latin typeface="Times New Roman" panose="02020603050405020304" pitchFamily="18" charset="0"/>
                <a:ea typeface="Arial Unicode MS" pitchFamily="34" charset="-128"/>
                <a:cs typeface="Times New Roman" panose="02020603050405020304" pitchFamily="18" charset="0"/>
              </a:rPr>
              <a:t>}</a:t>
            </a:r>
            <a:endParaRPr lang="en-US" altLang="he-IL" sz="2200" dirty="0">
              <a:solidFill>
                <a:srgbClr val="002060"/>
              </a:solidFill>
              <a:latin typeface="Times New Roman" panose="02020603050405020304" pitchFamily="18" charset="0"/>
              <a:ea typeface="Arial Unicode MS" pitchFamily="34" charset="-128"/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Char char="•"/>
              <a:defRPr/>
            </a:pPr>
            <a:endParaRPr lang="en-US" sz="22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3355065" y="3475037"/>
            <a:ext cx="5802313" cy="1102518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r>
              <a:rPr lang="en-US" altLang="he-IL" sz="2200" i="1" dirty="0">
                <a:cs typeface="Times New Roman" pitchFamily="18" charset="0"/>
              </a:rPr>
              <a:t>static </a:t>
            </a:r>
            <a:r>
              <a:rPr lang="en-US" altLang="he-IL" sz="2200" i="1" dirty="0" smtClean="0">
                <a:cs typeface="Times New Roman" pitchFamily="18" charset="0"/>
              </a:rPr>
              <a:t>member</a:t>
            </a:r>
            <a:r>
              <a:rPr lang="en-US" altLang="he-IL" sz="2200" dirty="0" smtClean="0">
                <a:cs typeface="Times New Roman" pitchFamily="18" charset="0"/>
              </a:rPr>
              <a:t> </a:t>
            </a:r>
            <a:br>
              <a:rPr lang="en-US" altLang="he-IL" sz="2200" dirty="0" smtClean="0">
                <a:cs typeface="Times New Roman" pitchFamily="18" charset="0"/>
              </a:rPr>
            </a:br>
            <a:r>
              <a:rPr lang="en-US" altLang="he-IL" sz="2200" dirty="0" smtClean="0">
                <a:cs typeface="Times New Roman" pitchFamily="18" charset="0"/>
              </a:rPr>
              <a:t>- belongs to the class -- Singleton::instance</a:t>
            </a:r>
            <a:br>
              <a:rPr lang="en-US" altLang="he-IL" sz="2200" dirty="0" smtClean="0">
                <a:cs typeface="Times New Roman" pitchFamily="18" charset="0"/>
              </a:rPr>
            </a:br>
            <a:r>
              <a:rPr lang="en-US" altLang="he-IL" sz="2200" dirty="0" smtClean="0">
                <a:cs typeface="Times New Roman" pitchFamily="18" charset="0"/>
              </a:rPr>
              <a:t>- and not to a particular object </a:t>
            </a: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404361598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Problem </a:t>
            </a:r>
            <a:r>
              <a:rPr lang="de-DE" altLang="en-US" dirty="0" smtClean="0"/>
              <a:t>8 - recursion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57150" indent="0"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US" altLang="he-IL" sz="1800" dirty="0" smtClean="0"/>
              <a:t>Write a function </a:t>
            </a:r>
            <a:r>
              <a:rPr lang="en-US" altLang="he-IL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void </a:t>
            </a:r>
            <a:r>
              <a:rPr lang="en-US" altLang="he-IL" sz="18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print_k_subsequences</a:t>
            </a:r>
            <a:r>
              <a:rPr lang="en-US" altLang="he-IL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he-IL" sz="18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</a:t>
            </a:r>
            <a:r>
              <a:rPr lang="en-US" altLang="he-IL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n, </a:t>
            </a:r>
            <a:r>
              <a:rPr lang="en-US" altLang="he-IL" sz="18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</a:t>
            </a:r>
            <a:r>
              <a:rPr lang="en-US" altLang="he-IL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k) </a:t>
            </a:r>
            <a:r>
              <a:rPr lang="en-US" altLang="he-IL" sz="1800" dirty="0" smtClean="0"/>
              <a:t>that prints all increasing subsequences of length k of the numbers {1…n}</a:t>
            </a:r>
          </a:p>
          <a:p>
            <a:pPr marL="57150" indent="0">
              <a:spcAft>
                <a:spcPts val="0"/>
              </a:spcAft>
              <a:buFont typeface="Arial" panose="020B0604020202020204" pitchFamily="34" charset="0"/>
              <a:buNone/>
            </a:pPr>
            <a:endParaRPr lang="en-US" altLang="he-IL" sz="1800" dirty="0"/>
          </a:p>
          <a:p>
            <a:pPr marL="57150" indent="0"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US" altLang="he-IL" sz="1800" dirty="0" smtClean="0"/>
              <a:t>For example, on input n = 5, k = 3 the output will be</a:t>
            </a:r>
          </a:p>
          <a:p>
            <a:pPr marL="57150" indent="0">
              <a:spcAft>
                <a:spcPts val="0"/>
              </a:spcAft>
              <a:buFont typeface="Arial" panose="020B0604020202020204" pitchFamily="34" charset="0"/>
              <a:buNone/>
            </a:pPr>
            <a:endParaRPr lang="en-US" altLang="he-IL" sz="1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7150" indent="0"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US" altLang="he-IL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1 2 3</a:t>
            </a:r>
          </a:p>
          <a:p>
            <a:pPr marL="57150" indent="0"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US" altLang="he-IL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1 2 4</a:t>
            </a:r>
          </a:p>
          <a:p>
            <a:pPr marL="57150" indent="0"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US" altLang="he-IL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1 2 5</a:t>
            </a:r>
          </a:p>
          <a:p>
            <a:pPr marL="57150" indent="0"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US" altLang="he-IL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1 3 4</a:t>
            </a:r>
          </a:p>
          <a:p>
            <a:pPr marL="57150" indent="0"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US" altLang="he-IL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1 3 5</a:t>
            </a:r>
          </a:p>
          <a:p>
            <a:pPr marL="57150" indent="0"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US" altLang="he-IL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1 4 5</a:t>
            </a:r>
          </a:p>
          <a:p>
            <a:pPr marL="57150" indent="0"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US" altLang="he-IL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2 3 4</a:t>
            </a:r>
          </a:p>
          <a:p>
            <a:pPr marL="57150" indent="0"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US" altLang="he-IL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2 3 5</a:t>
            </a:r>
          </a:p>
          <a:p>
            <a:pPr marL="57150" indent="0"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US" altLang="he-IL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2 4 5</a:t>
            </a:r>
          </a:p>
          <a:p>
            <a:pPr marL="57150" indent="0"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US" altLang="he-IL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3 4 5</a:t>
            </a:r>
          </a:p>
        </p:txBody>
      </p:sp>
    </p:spTree>
    <p:extLst>
      <p:ext uri="{BB962C8B-B14F-4D97-AF65-F5344CB8AC3E}">
        <p14:creationId xmlns:p14="http://schemas.microsoft.com/office/powerpoint/2010/main" val="361193463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Problem </a:t>
            </a:r>
            <a:r>
              <a:rPr lang="de-DE" altLang="en-US" dirty="0" smtClean="0"/>
              <a:t>9 - DFAs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40005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altLang="he-IL" sz="2200" dirty="0"/>
              <a:t>Draw a DFA that </a:t>
            </a:r>
            <a:r>
              <a:rPr lang="en-US" altLang="he-IL" sz="2200" i="1" u="sng" dirty="0"/>
              <a:t>accepts</a:t>
            </a:r>
            <a:r>
              <a:rPr lang="en-US" altLang="he-IL" sz="2200" dirty="0"/>
              <a:t> all strings that contain “</a:t>
            </a:r>
            <a:r>
              <a:rPr lang="en-US" altLang="he-IL" sz="2200" dirty="0" err="1" smtClean="0"/>
              <a:t>aab</a:t>
            </a:r>
            <a:r>
              <a:rPr lang="en-US" altLang="he-IL" sz="2200" dirty="0" smtClean="0"/>
              <a:t>”,</a:t>
            </a:r>
            <a:br>
              <a:rPr lang="en-US" altLang="he-IL" sz="2200" dirty="0" smtClean="0"/>
            </a:br>
            <a:r>
              <a:rPr lang="en-US" altLang="he-IL" sz="2200" dirty="0" smtClean="0"/>
              <a:t>and </a:t>
            </a:r>
            <a:r>
              <a:rPr lang="en-US" altLang="he-IL" sz="2200" dirty="0"/>
              <a:t>rejects all other strings</a:t>
            </a:r>
            <a:r>
              <a:rPr lang="en-US" altLang="he-IL" sz="2200" dirty="0" smtClean="0"/>
              <a:t>.</a:t>
            </a:r>
          </a:p>
          <a:p>
            <a:pPr marL="400050"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altLang="he-IL" sz="2200" dirty="0"/>
          </a:p>
          <a:p>
            <a:pPr marL="40005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altLang="he-IL" sz="2200" dirty="0"/>
              <a:t>Draw a DFA that </a:t>
            </a:r>
            <a:r>
              <a:rPr lang="en-US" altLang="he-IL" sz="2200" i="1" u="sng" dirty="0" smtClean="0"/>
              <a:t>rejects</a:t>
            </a:r>
            <a:r>
              <a:rPr lang="en-US" altLang="he-IL" sz="2200" dirty="0" smtClean="0"/>
              <a:t> </a:t>
            </a:r>
            <a:r>
              <a:rPr lang="en-US" altLang="he-IL" sz="2200" dirty="0"/>
              <a:t>all strings that contain “</a:t>
            </a:r>
            <a:r>
              <a:rPr lang="en-US" altLang="he-IL" sz="2200" smtClean="0"/>
              <a:t>aab</a:t>
            </a:r>
            <a:r>
              <a:rPr lang="en-US" altLang="he-IL" sz="2200" dirty="0" smtClean="0"/>
              <a:t>”,</a:t>
            </a:r>
            <a:br>
              <a:rPr lang="en-US" altLang="he-IL" sz="2200" dirty="0" smtClean="0"/>
            </a:br>
            <a:r>
              <a:rPr lang="en-US" altLang="he-IL" sz="2200" dirty="0" smtClean="0"/>
              <a:t>and accepts all </a:t>
            </a:r>
            <a:r>
              <a:rPr lang="en-US" altLang="he-IL" sz="2200" dirty="0"/>
              <a:t>other strings.</a:t>
            </a:r>
          </a:p>
          <a:p>
            <a:pPr marL="400050"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altLang="he-IL" sz="2200" dirty="0"/>
          </a:p>
          <a:p>
            <a:pPr marL="40005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altLang="he-IL" sz="2200" dirty="0" smtClean="0"/>
              <a:t>Describe the language expressed by the following regular expressions. Draw the corresponding DFA.</a:t>
            </a:r>
          </a:p>
          <a:p>
            <a:pPr marL="971550" lvl="1" indent="-457200">
              <a:spcAft>
                <a:spcPts val="0"/>
              </a:spcAft>
              <a:buFont typeface="+mj-lt"/>
              <a:buAutoNum type="arabicPeriod"/>
            </a:pPr>
            <a:r>
              <a:rPr lang="en-US" altLang="he-IL" sz="2200" dirty="0" smtClean="0"/>
              <a:t>(</a:t>
            </a:r>
            <a:r>
              <a:rPr lang="en-US" altLang="he-IL" sz="2200" dirty="0" err="1"/>
              <a:t>a|b</a:t>
            </a:r>
            <a:r>
              <a:rPr lang="en-US" altLang="he-IL" sz="2200" dirty="0"/>
              <a:t>)*aa</a:t>
            </a:r>
          </a:p>
          <a:p>
            <a:pPr marL="971550" lvl="1" indent="-457200">
              <a:spcAft>
                <a:spcPts val="0"/>
              </a:spcAft>
              <a:buFont typeface="+mj-lt"/>
              <a:buAutoNum type="arabicPeriod"/>
            </a:pPr>
            <a:r>
              <a:rPr lang="en-US" altLang="he-IL" sz="2200" dirty="0" smtClean="0"/>
              <a:t>(a*)|(b*)</a:t>
            </a:r>
          </a:p>
          <a:p>
            <a:pPr marL="971550" lvl="1" indent="-457200">
              <a:spcAft>
                <a:spcPts val="0"/>
              </a:spcAft>
              <a:buFont typeface="+mj-lt"/>
              <a:buAutoNum type="arabicPeriod"/>
            </a:pPr>
            <a:r>
              <a:rPr lang="en-US" altLang="he-IL" sz="2200" dirty="0"/>
              <a:t>a*</a:t>
            </a:r>
            <a:r>
              <a:rPr lang="en-US" altLang="he-IL" sz="2200" dirty="0" err="1"/>
              <a:t>ba</a:t>
            </a:r>
            <a:endParaRPr lang="en-US" altLang="he-IL" sz="2200" dirty="0"/>
          </a:p>
          <a:p>
            <a:pPr marL="971550" lvl="1" indent="-457200">
              <a:spcAft>
                <a:spcPts val="0"/>
              </a:spcAft>
              <a:buFont typeface="+mj-lt"/>
              <a:buAutoNum type="arabicPeriod"/>
            </a:pPr>
            <a:endParaRPr lang="en-US" altLang="he-IL" sz="2200" dirty="0"/>
          </a:p>
          <a:p>
            <a:pPr marL="971550" lvl="1" indent="-457200">
              <a:spcAft>
                <a:spcPts val="0"/>
              </a:spcAft>
              <a:buFont typeface="+mj-lt"/>
              <a:buAutoNum type="arabicPeriod"/>
            </a:pPr>
            <a:endParaRPr lang="en-US" altLang="he-IL" sz="2200" dirty="0" smtClean="0"/>
          </a:p>
          <a:p>
            <a:pPr marL="971550" lvl="1" indent="-457200">
              <a:spcAft>
                <a:spcPts val="0"/>
              </a:spcAft>
              <a:buFont typeface="+mj-lt"/>
              <a:buAutoNum type="arabicPeriod"/>
            </a:pPr>
            <a:endParaRPr lang="en-US" altLang="he-IL" sz="2200" dirty="0" smtClean="0"/>
          </a:p>
          <a:p>
            <a:pPr marL="971550" lvl="1" indent="-457200">
              <a:spcAft>
                <a:spcPts val="0"/>
              </a:spcAft>
              <a:buFont typeface="+mj-lt"/>
              <a:buAutoNum type="arabicPeriod"/>
            </a:pPr>
            <a:endParaRPr lang="en-US" altLang="he-IL" sz="22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0173023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 smtClean="0"/>
              <a:t>Final Exam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415925" indent="-311150">
              <a:buSzPct val="45000"/>
              <a:buFont typeface="Wingdings" panose="05000000000000000000" pitchFamily="2" charset="2"/>
              <a:buChar char="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de-DE" altLang="en-US" sz="2000" dirty="0" smtClean="0"/>
              <a:t>5 parts - 20 points each.</a:t>
            </a:r>
          </a:p>
          <a:p>
            <a:pPr marL="815975" lvl="1" indent="-311150">
              <a:buSzPct val="45000"/>
              <a:buFont typeface="Wingdings" panose="05000000000000000000" pitchFamily="2" charset="2"/>
              <a:buChar char="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de-DE" altLang="en-US" sz="2000" dirty="0" smtClean="0"/>
              <a:t>Each problem contains 2-4 (related) questions</a:t>
            </a:r>
          </a:p>
          <a:p>
            <a:pPr marL="504825" lvl="1" indent="0">
              <a:buSzPct val="45000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de-DE" altLang="en-US" sz="2000" dirty="0" smtClean="0"/>
              <a:t>-----------------------------------------------------------------</a:t>
            </a:r>
          </a:p>
          <a:p>
            <a:pPr marL="815975" lvl="1" indent="-311150">
              <a:buSzPct val="45000"/>
              <a:buFont typeface="Wingdings" panose="05000000000000000000" pitchFamily="2" charset="2"/>
              <a:buChar char="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de-DE" altLang="en-US" sz="2000" dirty="0" smtClean="0"/>
              <a:t>Some C Syntax</a:t>
            </a:r>
          </a:p>
          <a:p>
            <a:pPr marL="1216025" lvl="2" indent="-311150">
              <a:buSzPct val="45000"/>
              <a:buFont typeface="Wingdings" panose="05000000000000000000" pitchFamily="2" charset="2"/>
              <a:buChar char="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de-DE" altLang="en-US" sz="1600" dirty="0" smtClean="0"/>
              <a:t>pointers, references, arrays, 2d-arrays, structs, memory allocation</a:t>
            </a:r>
          </a:p>
          <a:p>
            <a:pPr marL="815975" lvl="1" indent="-311150">
              <a:buSzPct val="45000"/>
              <a:buFont typeface="Wingdings" panose="05000000000000000000" pitchFamily="2" charset="2"/>
              <a:buChar char="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de-DE" altLang="en-US" sz="2000" dirty="0"/>
              <a:t>Recursion</a:t>
            </a:r>
          </a:p>
          <a:p>
            <a:pPr marL="815975" lvl="1" indent="-311150">
              <a:buSzPct val="45000"/>
              <a:buFont typeface="Wingdings" panose="05000000000000000000" pitchFamily="2" charset="2"/>
              <a:buChar char="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de-DE" altLang="en-US" sz="2000" dirty="0" smtClean="0"/>
              <a:t>Big-O notation</a:t>
            </a:r>
          </a:p>
          <a:p>
            <a:pPr marL="815975" lvl="1" indent="-311150">
              <a:buSzPct val="45000"/>
              <a:buFont typeface="Wingdings" panose="05000000000000000000" pitchFamily="2" charset="2"/>
              <a:buChar char="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de-DE" altLang="en-US" sz="2000" dirty="0" smtClean="0"/>
              <a:t>Sorting algorithms</a:t>
            </a:r>
          </a:p>
          <a:p>
            <a:pPr marL="815975" lvl="1" indent="-311150">
              <a:buSzPct val="45000"/>
              <a:buFont typeface="Wingdings" panose="05000000000000000000" pitchFamily="2" charset="2"/>
              <a:buChar char="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de-DE" altLang="en-US" sz="2000" dirty="0" smtClean="0"/>
              <a:t>Stack / Queues / Linked Lists</a:t>
            </a:r>
          </a:p>
          <a:p>
            <a:pPr marL="815975" lvl="1" indent="-311150">
              <a:buSzPct val="45000"/>
              <a:buFont typeface="Wingdings" panose="05000000000000000000" pitchFamily="2" charset="2"/>
              <a:buChar char="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de-DE" altLang="en-US" sz="2000" dirty="0" smtClean="0"/>
              <a:t>Trees / Binary Trees / Binary Search Trees</a:t>
            </a:r>
          </a:p>
          <a:p>
            <a:pPr marL="815975" lvl="1" indent="-311150">
              <a:buSzPct val="45000"/>
              <a:buFont typeface="Wingdings" panose="05000000000000000000" pitchFamily="2" charset="2"/>
              <a:buChar char="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de-DE" altLang="en-US" sz="2000" dirty="0" smtClean="0"/>
              <a:t>Arithmetic expressions: infix / prefix / postfix</a:t>
            </a:r>
          </a:p>
          <a:p>
            <a:pPr marL="815975" lvl="1" indent="-311150">
              <a:buSzPct val="45000"/>
              <a:buFont typeface="Wingdings" panose="05000000000000000000" pitchFamily="2" charset="2"/>
              <a:buChar char="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de-DE" altLang="en-US" sz="2000" dirty="0" smtClean="0"/>
              <a:t>C++</a:t>
            </a:r>
          </a:p>
          <a:p>
            <a:pPr marL="815975" lvl="1" indent="-311150">
              <a:buSzPct val="45000"/>
              <a:buFont typeface="Wingdings" panose="05000000000000000000" pitchFamily="2" charset="2"/>
              <a:buChar char="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de-DE" altLang="en-US" sz="2000" dirty="0" smtClean="0"/>
              <a:t>Regular languages</a:t>
            </a:r>
            <a:endParaRPr lang="de-DE" altLang="en-US" sz="2000" dirty="0"/>
          </a:p>
        </p:txBody>
      </p:sp>
    </p:spTree>
    <p:extLst>
      <p:ext uri="{BB962C8B-B14F-4D97-AF65-F5344CB8AC3E}">
        <p14:creationId xmlns:p14="http://schemas.microsoft.com/office/powerpoint/2010/main" val="7325157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/>
              <a:t>Big-O notation</a:t>
            </a:r>
          </a:p>
        </p:txBody>
      </p:sp>
      <p:sp>
        <p:nvSpPr>
          <p:cNvPr id="2048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633413" indent="-528638">
              <a:lnSpc>
                <a:spcPct val="95000"/>
              </a:lnSpc>
              <a:buSzPct val="45000"/>
              <a:buFont typeface="Wingdings" panose="05000000000000000000" pitchFamily="2" charset="2"/>
              <a:buChar char="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 smtClean="0"/>
              <a:t>Let </a:t>
            </a:r>
            <a:r>
              <a:rPr lang="de-DE" altLang="en-US" sz="2200" i="1" dirty="0">
                <a:solidFill>
                  <a:srgbClr val="002060"/>
                </a:solidFill>
              </a:rPr>
              <a:t>f(N)</a:t>
            </a:r>
            <a:r>
              <a:rPr lang="de-DE" altLang="en-US" sz="2200" dirty="0">
                <a:solidFill>
                  <a:srgbClr val="002060"/>
                </a:solidFill>
              </a:rPr>
              <a:t> </a:t>
            </a:r>
            <a:r>
              <a:rPr lang="de-DE" altLang="en-US" sz="2200" dirty="0"/>
              <a:t>and </a:t>
            </a:r>
            <a:r>
              <a:rPr lang="de-DE" altLang="en-US" sz="2200" i="1" dirty="0">
                <a:solidFill>
                  <a:srgbClr val="002060"/>
                </a:solidFill>
              </a:rPr>
              <a:t>g(N)</a:t>
            </a:r>
            <a:r>
              <a:rPr lang="de-DE" altLang="en-US" sz="2200" dirty="0"/>
              <a:t> be two functions on positive integers</a:t>
            </a:r>
            <a:r>
              <a:rPr lang="de-DE" altLang="en-US" sz="2200" dirty="0" smtClean="0"/>
              <a:t>.</a:t>
            </a:r>
          </a:p>
          <a:p>
            <a:pPr marL="633413" indent="-528638">
              <a:lnSpc>
                <a:spcPct val="95000"/>
              </a:lnSpc>
              <a:buSzPct val="45000"/>
              <a:buFont typeface="Wingdings" panose="05000000000000000000" pitchFamily="2" charset="2"/>
              <a:buChar char="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endParaRPr lang="de-DE" altLang="en-US" sz="2200" dirty="0"/>
          </a:p>
          <a:p>
            <a:pPr marL="633413" indent="-528638">
              <a:lnSpc>
                <a:spcPct val="95000"/>
              </a:lnSpc>
              <a:buSzPct val="45000"/>
              <a:buFont typeface="Wingdings" panose="05000000000000000000" pitchFamily="2" charset="2"/>
              <a:buChar char="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 smtClean="0"/>
              <a:t>A naive attempt:</a:t>
            </a:r>
            <a:br>
              <a:rPr lang="de-DE" altLang="en-US" sz="2200" dirty="0" smtClean="0"/>
            </a:br>
            <a:r>
              <a:rPr lang="de-DE" altLang="en-US" sz="2200" u="sng" dirty="0" smtClean="0"/>
              <a:t>Wrong definition</a:t>
            </a:r>
            <a:r>
              <a:rPr lang="de-DE" altLang="en-US" sz="2200" dirty="0" smtClean="0"/>
              <a:t>: f = O(g) if f(N) &lt;= g(N) for all N.</a:t>
            </a:r>
            <a:endParaRPr lang="de-DE" altLang="en-US" sz="2200" dirty="0"/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 smtClean="0"/>
              <a:t>	Example</a:t>
            </a:r>
            <a:r>
              <a:rPr lang="de-DE" altLang="en-US" sz="2200" dirty="0"/>
              <a:t>: f(N) </a:t>
            </a:r>
            <a:r>
              <a:rPr lang="de-DE" altLang="en-US" sz="2200" dirty="0" smtClean="0"/>
              <a:t>= 2N, g(N) = N.</a:t>
            </a:r>
            <a:br>
              <a:rPr lang="de-DE" altLang="en-US" sz="2200" dirty="0" smtClean="0"/>
            </a:br>
            <a:r>
              <a:rPr lang="de-DE" altLang="en-US" sz="2200" dirty="0" smtClean="0"/>
              <a:t>	Then, we want f = O(g), but it is not true that f(N) &lt;= g(N) for all N.</a:t>
            </a:r>
          </a:p>
          <a:p>
            <a:pPr marL="633413" indent="-528638">
              <a:lnSpc>
                <a:spcPct val="95000"/>
              </a:lnSpc>
              <a:buSzPct val="45000"/>
              <a:buFont typeface="Wingdings" panose="05000000000000000000" pitchFamily="2" charset="2"/>
              <a:buChar char="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u="sng" dirty="0"/>
              <a:t>Wrong </a:t>
            </a:r>
            <a:r>
              <a:rPr lang="de-DE" altLang="en-US" sz="2200" u="sng" dirty="0" smtClean="0"/>
              <a:t>definition2</a:t>
            </a:r>
            <a:r>
              <a:rPr lang="de-DE" altLang="en-US" sz="2200" dirty="0" smtClean="0"/>
              <a:t>: </a:t>
            </a:r>
            <a:r>
              <a:rPr lang="de-DE" altLang="en-US" sz="2200" dirty="0"/>
              <a:t>f = O(g) if f(N) </a:t>
            </a:r>
            <a:r>
              <a:rPr lang="de-DE" altLang="en-US" sz="2200" dirty="0" smtClean="0"/>
              <a:t>&lt;= 2g(N</a:t>
            </a:r>
            <a:r>
              <a:rPr lang="de-DE" altLang="en-US" sz="2200" dirty="0"/>
              <a:t>) for all N</a:t>
            </a:r>
            <a:r>
              <a:rPr lang="de-DE" altLang="en-US" sz="2200" dirty="0" smtClean="0"/>
              <a:t>.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/>
              <a:t>	Example: f(N) = </a:t>
            </a:r>
            <a:r>
              <a:rPr lang="de-DE" altLang="en-US" sz="2200" dirty="0" smtClean="0"/>
              <a:t>3N</a:t>
            </a:r>
            <a:r>
              <a:rPr lang="de-DE" altLang="en-US" sz="2200" dirty="0"/>
              <a:t>, g(N) = N.</a:t>
            </a:r>
            <a:br>
              <a:rPr lang="de-DE" altLang="en-US" sz="2200" dirty="0"/>
            </a:br>
            <a:r>
              <a:rPr lang="de-DE" altLang="en-US" sz="2200" dirty="0"/>
              <a:t>	Then, we want f = O(g), but it is not true that f(N) </a:t>
            </a:r>
            <a:r>
              <a:rPr lang="de-DE" altLang="en-US" sz="2200" dirty="0" smtClean="0"/>
              <a:t>&lt;= </a:t>
            </a:r>
            <a:r>
              <a:rPr lang="de-DE" altLang="en-US" sz="2200" dirty="0"/>
              <a:t>g(N) for all N.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 smtClean="0"/>
              <a:t>	</a:t>
            </a:r>
            <a:r>
              <a:rPr lang="de-DE" altLang="en-US" sz="2200" u="sng" dirty="0" smtClean="0"/>
              <a:t>Correct definition</a:t>
            </a:r>
            <a:r>
              <a:rPr lang="de-DE" altLang="en-US" sz="2200" dirty="0" smtClean="0"/>
              <a:t>: We </a:t>
            </a:r>
            <a:r>
              <a:rPr lang="de-DE" altLang="en-US" sz="2200" dirty="0"/>
              <a:t>say that </a:t>
            </a:r>
            <a:r>
              <a:rPr lang="de-DE" altLang="en-US" sz="2200" i="1" dirty="0">
                <a:solidFill>
                  <a:srgbClr val="002060"/>
                </a:solidFill>
              </a:rPr>
              <a:t>f = O(g)</a:t>
            </a:r>
            <a:r>
              <a:rPr lang="de-DE" altLang="en-US" sz="2200" dirty="0"/>
              <a:t> </a:t>
            </a:r>
            <a:r>
              <a:rPr lang="de-DE" altLang="en-US" sz="2200" dirty="0" smtClean="0"/>
              <a:t>if</a:t>
            </a:r>
            <a:br>
              <a:rPr lang="de-DE" altLang="en-US" sz="2200" dirty="0" smtClean="0"/>
            </a:br>
            <a:r>
              <a:rPr lang="de-DE" altLang="en-US" sz="2200" dirty="0" smtClean="0"/>
              <a:t>	there </a:t>
            </a:r>
            <a:r>
              <a:rPr lang="de-DE" altLang="en-US" sz="2200" dirty="0"/>
              <a:t>exists a </a:t>
            </a:r>
            <a:r>
              <a:rPr lang="de-DE" altLang="en-US" sz="2200" dirty="0" smtClean="0"/>
              <a:t>large	enough </a:t>
            </a:r>
            <a:r>
              <a:rPr lang="de-DE" altLang="en-US" sz="2200" dirty="0"/>
              <a:t>constant </a:t>
            </a:r>
            <a:r>
              <a:rPr lang="de-DE" altLang="en-US" sz="2200" dirty="0">
                <a:solidFill>
                  <a:srgbClr val="C00000"/>
                </a:solidFill>
              </a:rPr>
              <a:t>C</a:t>
            </a:r>
            <a:r>
              <a:rPr lang="de-DE" altLang="en-US" sz="2200" dirty="0"/>
              <a:t> </a:t>
            </a:r>
            <a:r>
              <a:rPr lang="de-DE" altLang="en-US" sz="2200" dirty="0" smtClean="0"/>
              <a:t>(</a:t>
            </a:r>
            <a:r>
              <a:rPr lang="de-DE" altLang="en-US" sz="2200" dirty="0"/>
              <a:t>e.g. </a:t>
            </a:r>
            <a:r>
              <a:rPr lang="de-DE" altLang="en-US" sz="2200" i="1" dirty="0">
                <a:solidFill>
                  <a:srgbClr val="C00000"/>
                </a:solidFill>
              </a:rPr>
              <a:t>C = </a:t>
            </a:r>
            <a:r>
              <a:rPr lang="de-DE" altLang="en-US" sz="2200" i="1" dirty="0" smtClean="0">
                <a:solidFill>
                  <a:srgbClr val="C00000"/>
                </a:solidFill>
              </a:rPr>
              <a:t>1000</a:t>
            </a:r>
            <a:r>
              <a:rPr lang="de-DE" altLang="en-US" sz="2200" dirty="0" smtClean="0"/>
              <a:t>)</a:t>
            </a:r>
            <a:br>
              <a:rPr lang="de-DE" altLang="en-US" sz="2200" dirty="0" smtClean="0"/>
            </a:br>
            <a:r>
              <a:rPr lang="de-DE" altLang="en-US" sz="2200" dirty="0" smtClean="0"/>
              <a:t>	such </a:t>
            </a:r>
            <a:r>
              <a:rPr lang="de-DE" altLang="en-US" sz="2200" dirty="0"/>
              <a:t>that </a:t>
            </a:r>
            <a:r>
              <a:rPr lang="de-DE" altLang="en-US" sz="2200" i="1" dirty="0">
                <a:solidFill>
                  <a:srgbClr val="002060"/>
                </a:solidFill>
              </a:rPr>
              <a:t>f(N) </a:t>
            </a:r>
            <a:r>
              <a:rPr lang="de-DE" altLang="en-US" sz="2200" i="1" dirty="0" smtClean="0">
                <a:solidFill>
                  <a:srgbClr val="002060"/>
                </a:solidFill>
              </a:rPr>
              <a:t>&lt;= C*g(N) </a:t>
            </a:r>
            <a:r>
              <a:rPr lang="de-DE" altLang="en-US" sz="2200" dirty="0" smtClean="0"/>
              <a:t>for </a:t>
            </a:r>
            <a:r>
              <a:rPr lang="de-DE" altLang="en-US" sz="2200" dirty="0"/>
              <a:t>all </a:t>
            </a:r>
            <a:r>
              <a:rPr lang="de-DE" altLang="en-US" sz="2200" dirty="0" smtClean="0"/>
              <a:t>N.</a:t>
            </a:r>
            <a:endParaRPr lang="de-DE" altLang="en-US" sz="2200" dirty="0"/>
          </a:p>
        </p:txBody>
      </p:sp>
      <p:sp>
        <p:nvSpPr>
          <p:cNvPr id="20483" name="Rectangle 3"/>
          <p:cNvSpPr>
            <a:spLocks noChangeArrowheads="1"/>
          </p:cNvSpPr>
          <p:nvPr/>
        </p:nvSpPr>
        <p:spPr bwMode="auto">
          <a:xfrm>
            <a:off x="2525712" y="2332037"/>
            <a:ext cx="7050088" cy="609600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hangingPunct="1">
              <a:lnSpc>
                <a:spcPct val="100000"/>
              </a:lnSpc>
              <a:buClrTx/>
              <a:buFontTx/>
              <a:buNone/>
            </a:pPr>
            <a:r>
              <a:rPr lang="de-DE" altLang="en-US" sz="2200" i="1" dirty="0" smtClean="0">
                <a:solidFill>
                  <a:srgbClr val="002060"/>
                </a:solidFill>
              </a:rPr>
              <a:t>f = O(g) will mean that f is “essentially smaller“ than g.</a:t>
            </a:r>
            <a:endParaRPr lang="de-DE" altLang="en-US" sz="2200" i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537557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3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Rectangle 1"/>
          <p:cNvSpPr>
            <a:spLocks noGrp="1" noChangeArrowheads="1"/>
          </p:cNvSpPr>
          <p:nvPr>
            <p:ph type="body"/>
          </p:nvPr>
        </p:nvSpPr>
        <p:spPr>
          <a:xfrm>
            <a:off x="720725" y="1949450"/>
            <a:ext cx="8855075" cy="4808538"/>
          </a:xfrm>
          <a:ln/>
        </p:spPr>
        <p:txBody>
          <a:bodyPr tIns="52920" anchor="t"/>
          <a:lstStyle/>
          <a:p>
            <a:pPr marL="431800" indent="-307975">
              <a:spcAft>
                <a:spcPts val="1425"/>
              </a:spcAft>
              <a:buClrTx/>
              <a:buSzPct val="45000"/>
              <a:buFontTx/>
              <a:buNone/>
              <a:tabLst>
                <a:tab pos="431800" algn="l"/>
                <a:tab pos="544513" algn="l"/>
                <a:tab pos="1001713" algn="l"/>
                <a:tab pos="1458913" algn="l"/>
                <a:tab pos="1916113" algn="l"/>
                <a:tab pos="2373313" algn="l"/>
                <a:tab pos="2830513" algn="l"/>
                <a:tab pos="3287713" algn="l"/>
                <a:tab pos="3744913" algn="l"/>
                <a:tab pos="4202113" algn="l"/>
                <a:tab pos="4659313" algn="l"/>
                <a:tab pos="5116513" algn="l"/>
                <a:tab pos="5573713" algn="l"/>
                <a:tab pos="6030913" algn="l"/>
                <a:tab pos="6488113" algn="l"/>
                <a:tab pos="6945313" algn="l"/>
                <a:tab pos="7402513" algn="l"/>
                <a:tab pos="7859713" algn="l"/>
                <a:tab pos="8316913" algn="l"/>
                <a:tab pos="8774113" algn="l"/>
                <a:tab pos="9231313" algn="l"/>
              </a:tabLst>
            </a:pPr>
            <a:r>
              <a:rPr lang="de-DE" altLang="en-US" sz="6000">
                <a:solidFill>
                  <a:srgbClr val="0000CC"/>
                </a:solidFill>
              </a:rPr>
              <a:t>Questions?</a:t>
            </a:r>
          </a:p>
          <a:p>
            <a:pPr marL="431800" indent="-307975">
              <a:spcAft>
                <a:spcPts val="1425"/>
              </a:spcAft>
              <a:buClrTx/>
              <a:buSzPct val="45000"/>
              <a:buFontTx/>
              <a:buNone/>
              <a:tabLst>
                <a:tab pos="431800" algn="l"/>
                <a:tab pos="544513" algn="l"/>
                <a:tab pos="1001713" algn="l"/>
                <a:tab pos="1458913" algn="l"/>
                <a:tab pos="1916113" algn="l"/>
                <a:tab pos="2373313" algn="l"/>
                <a:tab pos="2830513" algn="l"/>
                <a:tab pos="3287713" algn="l"/>
                <a:tab pos="3744913" algn="l"/>
                <a:tab pos="4202113" algn="l"/>
                <a:tab pos="4659313" algn="l"/>
                <a:tab pos="5116513" algn="l"/>
                <a:tab pos="5573713" algn="l"/>
                <a:tab pos="6030913" algn="l"/>
                <a:tab pos="6488113" algn="l"/>
                <a:tab pos="6945313" algn="l"/>
                <a:tab pos="7402513" algn="l"/>
                <a:tab pos="7859713" algn="l"/>
                <a:tab pos="8316913" algn="l"/>
                <a:tab pos="8774113" algn="l"/>
                <a:tab pos="9231313" algn="l"/>
              </a:tabLst>
            </a:pPr>
            <a:r>
              <a:rPr lang="de-DE" altLang="en-US" sz="6000">
                <a:solidFill>
                  <a:srgbClr val="0000CC"/>
                </a:solidFill>
              </a:rPr>
              <a:t>Comments?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 smtClean="0"/>
              <a:t>Practice questions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104775" indent="0">
              <a:buSzPct val="45000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endParaRPr lang="en-US" sz="2600" dirty="0" smtClean="0"/>
          </a:p>
        </p:txBody>
      </p:sp>
    </p:spTree>
    <p:extLst>
      <p:ext uri="{BB962C8B-B14F-4D97-AF65-F5344CB8AC3E}">
        <p14:creationId xmlns:p14="http://schemas.microsoft.com/office/powerpoint/2010/main" val="297403450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Binary </a:t>
            </a:r>
            <a:r>
              <a:rPr lang="de-DE" altLang="en-US" dirty="0" smtClean="0"/>
              <a:t>Search Trees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indent="0"/>
            <a:r>
              <a:rPr lang="en-US" altLang="he-IL" sz="2200" dirty="0"/>
              <a:t>A </a:t>
            </a:r>
            <a:r>
              <a:rPr lang="en-US" altLang="he-IL" sz="2200" i="1" u="sng" dirty="0"/>
              <a:t>binary search tree </a:t>
            </a:r>
            <a:r>
              <a:rPr lang="en-US" altLang="he-IL" sz="2200" i="1" u="sng" dirty="0" smtClean="0"/>
              <a:t>(BST)</a:t>
            </a:r>
            <a:r>
              <a:rPr lang="en-US" altLang="he-IL" sz="2200" dirty="0" smtClean="0"/>
              <a:t> is </a:t>
            </a:r>
            <a:r>
              <a:rPr lang="en-US" altLang="he-IL" sz="2200" dirty="0"/>
              <a:t>a binary tree with the following property:</a:t>
            </a:r>
          </a:p>
          <a:p>
            <a:endParaRPr lang="en-US" altLang="he-IL" sz="2200" dirty="0"/>
          </a:p>
          <a:p>
            <a:pPr marL="914400" lvl="1" indent="-457200">
              <a:buFont typeface="+mj-lt"/>
              <a:buAutoNum type="arabicPeriod"/>
            </a:pPr>
            <a:r>
              <a:rPr lang="en-US" altLang="he-IL" sz="2200" dirty="0" smtClean="0"/>
              <a:t>For </a:t>
            </a:r>
            <a:r>
              <a:rPr lang="en-US" altLang="he-IL" sz="2200" dirty="0"/>
              <a:t>every node, the value in the node is greater or equal than the values in its left child and all its </a:t>
            </a:r>
            <a:r>
              <a:rPr lang="en-US" altLang="he-IL" sz="2200" dirty="0" smtClean="0"/>
              <a:t>descendants.</a:t>
            </a:r>
            <a:endParaRPr lang="en-US" altLang="he-IL" sz="2200" dirty="0"/>
          </a:p>
          <a:p>
            <a:pPr marL="914400" lvl="1" indent="-457200">
              <a:buFont typeface="+mj-lt"/>
              <a:buAutoNum type="arabicPeriod"/>
            </a:pPr>
            <a:r>
              <a:rPr lang="en-US" altLang="he-IL" sz="2200" dirty="0"/>
              <a:t>For every node, the value in the node is smaller or equal than to the value in its right child and all its </a:t>
            </a:r>
            <a:r>
              <a:rPr lang="en-US" altLang="he-IL" sz="2200" dirty="0" smtClean="0"/>
              <a:t>descendants.</a:t>
            </a:r>
            <a:endParaRPr lang="en-US" altLang="he-IL" sz="2200" dirty="0"/>
          </a:p>
          <a:p>
            <a:pPr marL="914400" lvl="1" indent="-457200">
              <a:buFont typeface="+mj-lt"/>
              <a:buAutoNum type="arabicPeriod"/>
            </a:pPr>
            <a:endParaRPr lang="en-US" altLang="he-IL" sz="2200" dirty="0"/>
          </a:p>
        </p:txBody>
      </p:sp>
    </p:spTree>
    <p:extLst>
      <p:ext uri="{BB962C8B-B14F-4D97-AF65-F5344CB8AC3E}">
        <p14:creationId xmlns:p14="http://schemas.microsoft.com/office/powerpoint/2010/main" val="11137677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Binary </a:t>
            </a:r>
            <a:r>
              <a:rPr lang="de-DE" altLang="en-US" dirty="0" smtClean="0"/>
              <a:t>Search Trees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indent="0"/>
            <a:r>
              <a:rPr lang="en-US" altLang="he-IL" sz="2200" dirty="0" smtClean="0"/>
              <a:t>A </a:t>
            </a:r>
            <a:r>
              <a:rPr lang="en-US" altLang="he-IL" sz="2200" dirty="0"/>
              <a:t>binary search tree </a:t>
            </a:r>
            <a:r>
              <a:rPr lang="en-US" altLang="he-IL" sz="2200" dirty="0" smtClean="0"/>
              <a:t>can be balanced</a:t>
            </a:r>
            <a:endParaRPr lang="en-US" altLang="he-IL" sz="2200" dirty="0" smtClean="0">
              <a:latin typeface="+mj-lt"/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95524" y="2865437"/>
            <a:ext cx="5705475" cy="3714750"/>
          </a:xfrm>
          <a:prstGeom prst="rect">
            <a:avLst/>
          </a:prstGeom>
          <a:noFill/>
          <a:ln>
            <a:noFill/>
          </a:ln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8550679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92712" y="1820863"/>
            <a:ext cx="4248150" cy="5076825"/>
          </a:xfrm>
          <a:prstGeom prst="rect">
            <a:avLst/>
          </a:prstGeom>
          <a:noFill/>
          <a:ln>
            <a:noFill/>
          </a:ln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Binary </a:t>
            </a:r>
            <a:r>
              <a:rPr lang="de-DE" altLang="en-US" dirty="0" smtClean="0"/>
              <a:t>Search Trees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457200" lvl="1" indent="0">
              <a:buFont typeface="Arial" panose="020B0604020202020204" pitchFamily="34" charset="0"/>
              <a:buNone/>
            </a:pPr>
            <a:r>
              <a:rPr lang="en-US" altLang="he-IL" sz="2200" dirty="0" smtClean="0"/>
              <a:t>A binary </a:t>
            </a:r>
            <a:r>
              <a:rPr lang="en-US" altLang="he-IL" sz="2200" dirty="0"/>
              <a:t>search </a:t>
            </a:r>
            <a:r>
              <a:rPr lang="en-US" altLang="he-IL" sz="2200" dirty="0" smtClean="0"/>
              <a:t>tree</a:t>
            </a:r>
            <a:r>
              <a:rPr lang="en-US" altLang="he-IL" sz="2200" dirty="0"/>
              <a:t> </a:t>
            </a:r>
            <a:r>
              <a:rPr lang="en-US" altLang="he-IL" sz="2200" dirty="0" smtClean="0"/>
              <a:t>can be</a:t>
            </a:r>
            <a:br>
              <a:rPr lang="en-US" altLang="he-IL" sz="2200" dirty="0" smtClean="0"/>
            </a:br>
            <a:r>
              <a:rPr lang="en-US" altLang="he-IL" sz="2200" dirty="0" smtClean="0"/>
              <a:t>very skinny / unbalanced</a:t>
            </a:r>
            <a:endParaRPr lang="en-US" altLang="he-IL" sz="2200" dirty="0"/>
          </a:p>
          <a:p>
            <a:pPr marL="457200" lvl="1" indent="0">
              <a:buFont typeface="Arial" panose="020B0604020202020204" pitchFamily="34" charset="0"/>
              <a:buNone/>
            </a:pPr>
            <a:endParaRPr lang="en-US" altLang="he-IL" sz="2200" dirty="0"/>
          </a:p>
        </p:txBody>
      </p:sp>
    </p:spTree>
    <p:extLst>
      <p:ext uri="{BB962C8B-B14F-4D97-AF65-F5344CB8AC3E}">
        <p14:creationId xmlns:p14="http://schemas.microsoft.com/office/powerpoint/2010/main" val="206845260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 smtClean="0"/>
              <a:t>Not a Binary Search Tree</a:t>
            </a:r>
            <a:endParaRPr lang="de-DE" alt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3312" y="1646237"/>
            <a:ext cx="5476875" cy="5181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68334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 smtClean="0"/>
              <a:t>Binary Trees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r>
              <a:rPr lang="en-US" altLang="he-IL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struct</a:t>
            </a:r>
            <a: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he-IL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BTnode</a:t>
            </a:r>
            <a: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{</a:t>
            </a:r>
          </a:p>
          <a:p>
            <a: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altLang="he-IL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int</a:t>
            </a:r>
            <a: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data;  //</a:t>
            </a:r>
            <a:b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he-IL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struct</a:t>
            </a:r>
            <a: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he-IL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BTnode</a:t>
            </a:r>
            <a: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* left; // left child</a:t>
            </a:r>
            <a:b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he-IL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struct</a:t>
            </a:r>
            <a: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he-IL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BTnode</a:t>
            </a:r>
            <a: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right; // </a:t>
            </a:r>
            <a: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right child</a:t>
            </a:r>
          </a:p>
          <a:p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altLang="he-IL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struct</a:t>
            </a:r>
            <a: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BTnode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parent;</a:t>
            </a:r>
          </a:p>
          <a:p>
            <a: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} </a:t>
            </a:r>
          </a:p>
          <a:p>
            <a:r>
              <a:rPr lang="en-US" altLang="he-IL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typedef</a:t>
            </a:r>
            <a: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he-IL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struct</a:t>
            </a:r>
            <a: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he-IL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BTnode</a:t>
            </a:r>
            <a: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US" altLang="he-IL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Btnode_t</a:t>
            </a:r>
            <a: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endParaRPr lang="en-US" altLang="he-IL" sz="2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typedef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struct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he-IL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binary_tree</a:t>
            </a:r>
            <a: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{</a:t>
            </a:r>
          </a:p>
          <a:p>
            <a: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altLang="he-IL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struct</a:t>
            </a:r>
            <a: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BTnode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root;</a:t>
            </a:r>
          </a:p>
          <a:p>
            <a: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} </a:t>
            </a:r>
            <a:r>
              <a:rPr lang="en-US" altLang="he-IL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binary_tree_t</a:t>
            </a:r>
            <a: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en-US" altLang="he-IL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altLang="he-IL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4034546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 smtClean="0"/>
              <a:t>Problem 1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2200" dirty="0" smtClean="0"/>
              <a:t>Write a function that gets a root of a BST and returns the minimal element in the tree.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endParaRPr lang="en-US" sz="2200" dirty="0"/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altLang="he-IL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int</a:t>
            </a:r>
            <a: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he-IL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findMin</a:t>
            </a:r>
            <a: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en-US" altLang="he-IL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BTnode</a:t>
            </a:r>
            <a: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*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root)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{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endParaRPr lang="en-US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}</a:t>
            </a: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80635996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Arial"/>
        <a:ea typeface="Arial Unicode MS"/>
        <a:cs typeface="Arial Unicode MS"/>
      </a:majorFont>
      <a:minorFont>
        <a:latin typeface="Arial"/>
        <a:ea typeface="Arial Unicode MS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Arial Unicode MS" panose="020B0604020202020204" pitchFamily="34" charset="-128"/>
            <a:cs typeface="Arial Unicode MS" panose="020B0604020202020204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Arial Unicode MS" panose="020B0604020202020204" pitchFamily="34" charset="-128"/>
            <a:cs typeface="Arial Unicode MS" panose="020B0604020202020204" pitchFamily="34" charset="-128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Arial"/>
        <a:ea typeface="Arial Unicode MS"/>
        <a:cs typeface="Arial Unicode MS"/>
      </a:majorFont>
      <a:minorFont>
        <a:latin typeface="Arial"/>
        <a:ea typeface="Arial Unicode MS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Arial Unicode MS" panose="020B0604020202020204" pitchFamily="34" charset="-128"/>
            <a:cs typeface="Arial Unicode MS" panose="020B0604020202020204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Arial Unicode MS" panose="020B0604020202020204" pitchFamily="34" charset="-128"/>
            <a:cs typeface="Arial Unicode MS" panose="020B0604020202020204" pitchFamily="34" charset="-128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5801</TotalTime>
  <Words>844</Words>
  <Application>Microsoft Office PowerPoint</Application>
  <PresentationFormat>Custom</PresentationFormat>
  <Paragraphs>176</Paragraphs>
  <Slides>21</Slides>
  <Notes>21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21</vt:i4>
      </vt:variant>
    </vt:vector>
  </HeadingPairs>
  <TitlesOfParts>
    <vt:vector size="27" baseType="lpstr">
      <vt:lpstr>Arial Unicode MS</vt:lpstr>
      <vt:lpstr>Arial</vt:lpstr>
      <vt:lpstr>Times New Roman</vt:lpstr>
      <vt:lpstr>Wingdings</vt:lpstr>
      <vt:lpstr>Office Theme</vt:lpstr>
      <vt:lpstr>Office Theme</vt:lpstr>
      <vt:lpstr>PowerPoint Presentation</vt:lpstr>
      <vt:lpstr>Final Exam</vt:lpstr>
      <vt:lpstr>Practice questions</vt:lpstr>
      <vt:lpstr>Binary Search Trees</vt:lpstr>
      <vt:lpstr>Binary Search Trees</vt:lpstr>
      <vt:lpstr>Binary Search Trees</vt:lpstr>
      <vt:lpstr>Not a Binary Search Tree</vt:lpstr>
      <vt:lpstr>Binary Trees</vt:lpstr>
      <vt:lpstr>Problem 1</vt:lpstr>
      <vt:lpstr>Problem 2</vt:lpstr>
      <vt:lpstr>Problem 3</vt:lpstr>
      <vt:lpstr>Problem 4</vt:lpstr>
      <vt:lpstr>Problem 5</vt:lpstr>
      <vt:lpstr>Problem 6</vt:lpstr>
      <vt:lpstr>Problem 6</vt:lpstr>
      <vt:lpstr>Problem 7</vt:lpstr>
      <vt:lpstr>Singleton</vt:lpstr>
      <vt:lpstr>Problem 8 - recursion</vt:lpstr>
      <vt:lpstr>Problem 9 - DFAs</vt:lpstr>
      <vt:lpstr>Big-O notation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Water</dc:title>
  <dc:creator>Igor Shinkar</dc:creator>
  <cp:lastModifiedBy>Igor Shinkar</cp:lastModifiedBy>
  <cp:revision>2242</cp:revision>
  <cp:lastPrinted>1601-01-01T00:00:00Z</cp:lastPrinted>
  <dcterms:created xsi:type="dcterms:W3CDTF">2017-07-19T19:15:02Z</dcterms:created>
  <dcterms:modified xsi:type="dcterms:W3CDTF">2018-12-03T21:43:04Z</dcterms:modified>
</cp:coreProperties>
</file>