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4"/>
  </p:notesMasterIdLst>
  <p:sldIdLst>
    <p:sldId id="256" r:id="rId2"/>
    <p:sldId id="257" r:id="rId3"/>
    <p:sldId id="258" r:id="rId4"/>
    <p:sldId id="290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85" r:id="rId21"/>
    <p:sldId id="284" r:id="rId22"/>
    <p:sldId id="274" r:id="rId23"/>
    <p:sldId id="275" r:id="rId24"/>
    <p:sldId id="276" r:id="rId25"/>
    <p:sldId id="277" r:id="rId26"/>
    <p:sldId id="288" r:id="rId27"/>
    <p:sldId id="287" r:id="rId28"/>
    <p:sldId id="289" r:id="rId29"/>
    <p:sldId id="278" r:id="rId30"/>
    <p:sldId id="279" r:id="rId31"/>
    <p:sldId id="280" r:id="rId32"/>
    <p:sldId id="283" r:id="rId33"/>
  </p:sldIdLst>
  <p:sldSz cx="10080625" cy="7559675"/>
  <p:notesSz cx="7559675" cy="10691813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381">
          <p15:clr>
            <a:srgbClr val="A4A3A4"/>
          </p15:clr>
        </p15:guide>
        <p15:guide id="2" pos="317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4" d="100"/>
          <a:sy n="74" d="100"/>
        </p:scale>
        <p:origin x="1476" y="72"/>
      </p:cViewPr>
      <p:guideLst>
        <p:guide orient="horz" pos="2381"/>
        <p:guide pos="317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07000" y="812520"/>
            <a:ext cx="5345280" cy="4008959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>
            <a:noFill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 txBox="1">
            <a:spLocks noGrp="1"/>
          </p:cNvSpPr>
          <p:nvPr>
            <p:ph type="hdr" idx="3"/>
          </p:nvPr>
        </p:nvSpPr>
        <p:spPr>
          <a:xfrm>
            <a:off x="0" y="0"/>
            <a:ext cx="3280680" cy="5342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" name="Google Shape;6;n"/>
          <p:cNvSpPr txBox="1">
            <a:spLocks noGrp="1"/>
          </p:cNvSpPr>
          <p:nvPr>
            <p:ph type="dt" idx="10"/>
          </p:nvPr>
        </p:nvSpPr>
        <p:spPr>
          <a:xfrm>
            <a:off x="4278960" y="0"/>
            <a:ext cx="3280680" cy="5342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10157400"/>
            <a:ext cx="3280680" cy="5342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</a:pPr>
            <a:endParaRPr sz="2400" b="0" i="0" u="none" strike="noStrike" cap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697674494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86" name="Google Shape;86;p1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33" name="Google Shape;133;p9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39" name="Google Shape;139;p10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p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45" name="Google Shape;145;p11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51" name="Google Shape;151;p12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57" name="Google Shape;157;p13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4189306995_0_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63" name="Google Shape;163;g4189306995_0_44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g4189306995_0_59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69" name="Google Shape;169;g4189306995_0_59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Google Shape;174;g4189306995_0_5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75" name="Google Shape;175;g4189306995_0_54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4189306995_0_49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81" name="Google Shape;181;g4189306995_0_49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Google Shape;186;g4189306995_0_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87" name="Google Shape;187;g4189306995_0_13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1" name="Google Shape;91;p2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Google Shape;186;g4189306995_0_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87" name="Google Shape;187;g4189306995_0_13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082191594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Google Shape;186;g4189306995_0_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87" name="Google Shape;187;g4189306995_0_13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882310873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4189306995_0_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93" name="Google Shape;193;g4189306995_0_19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g4189306995_2_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99" name="Google Shape;199;g4189306995_2_13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g4189306995_2_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05" name="Google Shape;205;g4189306995_2_6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4189306995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3" name="Google Shape;213;g4189306995_0_31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4189306995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3" name="Google Shape;213;g4189306995_0_31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51434509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4189306995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3" name="Google Shape;213;g4189306995_0_31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003464346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4189306995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3" name="Google Shape;213;g4189306995_0_31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606037078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g4189306995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19" name="Google Shape;219;g4189306995_2_0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7" name="Google Shape;97;p3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" name="Google Shape;224;g4189306995_2_18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25" name="Google Shape;225;g4189306995_2_18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g4189306995_2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31" name="Google Shape;231;g4189306995_2_23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700" cy="481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Google Shape;249;p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50" name="Google Shape;250;p15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7" name="Google Shape;97;p3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78026368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3" name="Google Shape;103;p4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9" name="Google Shape;109;p5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15" name="Google Shape;115;p6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7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21" name="Google Shape;121;p7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8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812800"/>
            <a:ext cx="5345112" cy="40084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chemeClr val="accent1"/>
          </a:solidFill>
          <a:ln w="25400" cap="flat" cmpd="sng">
            <a:solidFill>
              <a:srgbClr val="42719B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27" name="Google Shape;127;p8:notes"/>
          <p:cNvSpPr txBox="1">
            <a:spLocks noGrp="1"/>
          </p:cNvSpPr>
          <p:nvPr>
            <p:ph type="body" idx="1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216000" marR="0" lvl="0" indent="-216000" algn="l" rtl="0">
              <a:spcBef>
                <a:spcPts val="0"/>
              </a:spcBef>
              <a:spcAft>
                <a:spcPts val="0"/>
              </a:spcAft>
              <a:buNone/>
            </a:pPr>
            <a:endParaRPr sz="281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2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7" name="Google Shape;17;p2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8" name="Google Shape;18;p2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1"/>
          <p:cNvSpPr txBox="1">
            <a:spLocks noGrp="1"/>
          </p:cNvSpPr>
          <p:nvPr>
            <p:ph type="title"/>
          </p:nvPr>
        </p:nvSpPr>
        <p:spPr>
          <a:xfrm>
            <a:off x="720000" y="684000"/>
            <a:ext cx="8460000" cy="10234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4" name="Google Shape;74;p11"/>
          <p:cNvSpPr txBox="1">
            <a:spLocks noGrp="1"/>
          </p:cNvSpPr>
          <p:nvPr>
            <p:ph type="body" idx="1"/>
          </p:nvPr>
        </p:nvSpPr>
        <p:spPr>
          <a:xfrm rot="5400000">
            <a:off x="3242340" y="-573300"/>
            <a:ext cx="3810960" cy="88556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5" name="Google Shape;75;p11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6" name="Google Shape;76;p11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7" name="Google Shape;77;p11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2"/>
          <p:cNvSpPr txBox="1">
            <a:spLocks noGrp="1"/>
          </p:cNvSpPr>
          <p:nvPr>
            <p:ph type="title"/>
          </p:nvPr>
        </p:nvSpPr>
        <p:spPr>
          <a:xfrm rot="5400000">
            <a:off x="5931694" y="2115344"/>
            <a:ext cx="5075237" cy="22129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80" name="Google Shape;80;p12"/>
          <p:cNvSpPr txBox="1">
            <a:spLocks noGrp="1"/>
          </p:cNvSpPr>
          <p:nvPr>
            <p:ph type="body" idx="1"/>
          </p:nvPr>
        </p:nvSpPr>
        <p:spPr>
          <a:xfrm rot="5400000">
            <a:off x="1427957" y="-23018"/>
            <a:ext cx="5075237" cy="6489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1" name="Google Shape;81;p12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2" name="Google Shape;82;p12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3" name="Google Shape;83;p12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3"/>
          <p:cNvSpPr txBox="1">
            <a:spLocks noGrp="1"/>
          </p:cNvSpPr>
          <p:nvPr>
            <p:ph type="ctrTitle"/>
          </p:nvPr>
        </p:nvSpPr>
        <p:spPr>
          <a:xfrm>
            <a:off x="1260475" y="1236663"/>
            <a:ext cx="7559675" cy="2632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60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21" name="Google Shape;21;p3"/>
          <p:cNvSpPr txBox="1">
            <a:spLocks noGrp="1"/>
          </p:cNvSpPr>
          <p:nvPr>
            <p:ph type="subTitle" idx="1"/>
          </p:nvPr>
        </p:nvSpPr>
        <p:spPr>
          <a:xfrm>
            <a:off x="1260475" y="3970338"/>
            <a:ext cx="7559675" cy="1825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2400"/>
              <a:buFont typeface="Arial"/>
              <a:buNone/>
              <a:defRPr sz="24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ctr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ctr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ctr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ctr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ctr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ctr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ctr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2" name="Google Shape;22;p3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3" name="Google Shape;23;p3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4" name="Google Shape;24;p3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4"/>
          <p:cNvSpPr txBox="1">
            <a:spLocks noGrp="1"/>
          </p:cNvSpPr>
          <p:nvPr>
            <p:ph type="title"/>
          </p:nvPr>
        </p:nvSpPr>
        <p:spPr>
          <a:xfrm>
            <a:off x="720000" y="684000"/>
            <a:ext cx="8460000" cy="10234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27" name="Google Shape;27;p4"/>
          <p:cNvSpPr txBox="1">
            <a:spLocks noGrp="1"/>
          </p:cNvSpPr>
          <p:nvPr>
            <p:ph type="body" idx="1"/>
          </p:nvPr>
        </p:nvSpPr>
        <p:spPr>
          <a:xfrm>
            <a:off x="720000" y="1949040"/>
            <a:ext cx="8855640" cy="38109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8" name="Google Shape;28;p4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9" name="Google Shape;29;p4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0" name="Google Shape;30;p4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5"/>
          <p:cNvSpPr txBox="1">
            <a:spLocks noGrp="1"/>
          </p:cNvSpPr>
          <p:nvPr>
            <p:ph type="title"/>
          </p:nvPr>
        </p:nvSpPr>
        <p:spPr>
          <a:xfrm>
            <a:off x="687388" y="1884363"/>
            <a:ext cx="8694737" cy="31448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60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33" name="Google Shape;33;p5"/>
          <p:cNvSpPr txBox="1">
            <a:spLocks noGrp="1"/>
          </p:cNvSpPr>
          <p:nvPr>
            <p:ph type="body" idx="1"/>
          </p:nvPr>
        </p:nvSpPr>
        <p:spPr>
          <a:xfrm>
            <a:off x="687388" y="5059363"/>
            <a:ext cx="8694737" cy="16525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2400"/>
              <a:buFont typeface="Arial"/>
              <a:buNone/>
              <a:defRPr sz="24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rgbClr val="888888"/>
              </a:buClr>
              <a:buSzPts val="2000"/>
              <a:buFont typeface="Arial"/>
              <a:buNone/>
              <a:defRPr sz="20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sz="18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4" name="Google Shape;34;p5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5" name="Google Shape;35;p5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6" name="Google Shape;36;p5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6"/>
          <p:cNvSpPr txBox="1">
            <a:spLocks noGrp="1"/>
          </p:cNvSpPr>
          <p:nvPr>
            <p:ph type="title"/>
          </p:nvPr>
        </p:nvSpPr>
        <p:spPr>
          <a:xfrm>
            <a:off x="720000" y="684000"/>
            <a:ext cx="8460000" cy="10234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39" name="Google Shape;39;p6"/>
          <p:cNvSpPr txBox="1">
            <a:spLocks noGrp="1"/>
          </p:cNvSpPr>
          <p:nvPr>
            <p:ph type="body" idx="1"/>
          </p:nvPr>
        </p:nvSpPr>
        <p:spPr>
          <a:xfrm>
            <a:off x="720725" y="1949450"/>
            <a:ext cx="4351338" cy="3810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0" name="Google Shape;40;p6"/>
          <p:cNvSpPr txBox="1">
            <a:spLocks noGrp="1"/>
          </p:cNvSpPr>
          <p:nvPr>
            <p:ph type="body" idx="2"/>
          </p:nvPr>
        </p:nvSpPr>
        <p:spPr>
          <a:xfrm>
            <a:off x="5224463" y="1949450"/>
            <a:ext cx="4351337" cy="3810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1" name="Google Shape;41;p6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2" name="Google Shape;42;p6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3" name="Google Shape;43;p6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7"/>
          <p:cNvSpPr txBox="1">
            <a:spLocks noGrp="1"/>
          </p:cNvSpPr>
          <p:nvPr>
            <p:ph type="title"/>
          </p:nvPr>
        </p:nvSpPr>
        <p:spPr>
          <a:xfrm>
            <a:off x="693738" y="403225"/>
            <a:ext cx="8694737" cy="1460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46" name="Google Shape;46;p7"/>
          <p:cNvSpPr txBox="1">
            <a:spLocks noGrp="1"/>
          </p:cNvSpPr>
          <p:nvPr>
            <p:ph type="body" idx="1"/>
          </p:nvPr>
        </p:nvSpPr>
        <p:spPr>
          <a:xfrm>
            <a:off x="693738" y="1852613"/>
            <a:ext cx="4265612" cy="908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2400"/>
              <a:buFont typeface="Arial"/>
              <a:buNone/>
              <a:defRPr sz="2400" b="1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18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7" name="Google Shape;47;p7"/>
          <p:cNvSpPr txBox="1">
            <a:spLocks noGrp="1"/>
          </p:cNvSpPr>
          <p:nvPr>
            <p:ph type="body" idx="2"/>
          </p:nvPr>
        </p:nvSpPr>
        <p:spPr>
          <a:xfrm>
            <a:off x="693738" y="2760663"/>
            <a:ext cx="4265612" cy="40624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8" name="Google Shape;48;p7"/>
          <p:cNvSpPr txBox="1">
            <a:spLocks noGrp="1"/>
          </p:cNvSpPr>
          <p:nvPr>
            <p:ph type="body" idx="3"/>
          </p:nvPr>
        </p:nvSpPr>
        <p:spPr>
          <a:xfrm>
            <a:off x="5103813" y="1852613"/>
            <a:ext cx="4284662" cy="908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2400"/>
              <a:buFont typeface="Arial"/>
              <a:buNone/>
              <a:defRPr sz="2400" b="1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18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9" name="Google Shape;49;p7"/>
          <p:cNvSpPr txBox="1">
            <a:spLocks noGrp="1"/>
          </p:cNvSpPr>
          <p:nvPr>
            <p:ph type="body" idx="4"/>
          </p:nvPr>
        </p:nvSpPr>
        <p:spPr>
          <a:xfrm>
            <a:off x="5103813" y="2760663"/>
            <a:ext cx="4284662" cy="40624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0" name="Google Shape;50;p7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1" name="Google Shape;51;p7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2" name="Google Shape;52;p7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8"/>
          <p:cNvSpPr txBox="1">
            <a:spLocks noGrp="1"/>
          </p:cNvSpPr>
          <p:nvPr>
            <p:ph type="title"/>
          </p:nvPr>
        </p:nvSpPr>
        <p:spPr>
          <a:xfrm>
            <a:off x="720000" y="684000"/>
            <a:ext cx="8460000" cy="10234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55" name="Google Shape;55;p8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6" name="Google Shape;56;p8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7" name="Google Shape;57;p8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9"/>
          <p:cNvSpPr txBox="1"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60" name="Google Shape;60;p9"/>
          <p:cNvSpPr txBox="1">
            <a:spLocks noGrp="1"/>
          </p:cNvSpPr>
          <p:nvPr>
            <p:ph type="body" idx="1"/>
          </p:nvPr>
        </p:nvSpPr>
        <p:spPr>
          <a:xfrm>
            <a:off x="4286250" y="1089025"/>
            <a:ext cx="5102225" cy="5372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4064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1" name="Google Shape;61;p9"/>
          <p:cNvSpPr txBox="1">
            <a:spLocks noGrp="1"/>
          </p:cNvSpPr>
          <p:nvPr>
            <p:ph type="body" idx="2"/>
          </p:nvPr>
        </p:nvSpPr>
        <p:spPr>
          <a:xfrm>
            <a:off x="693738" y="2268538"/>
            <a:ext cx="3251200" cy="42005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600"/>
              <a:buFont typeface="Arial"/>
              <a:buNone/>
              <a:defRPr sz="16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2" name="Google Shape;62;p9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3" name="Google Shape;63;p9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4" name="Google Shape;64;p9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0"/>
          <p:cNvSpPr txBox="1"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67" name="Google Shape;67;p10"/>
          <p:cNvSpPr>
            <a:spLocks noGrp="1"/>
          </p:cNvSpPr>
          <p:nvPr>
            <p:ph type="pic" idx="2"/>
          </p:nvPr>
        </p:nvSpPr>
        <p:spPr>
          <a:xfrm>
            <a:off x="4286250" y="1089025"/>
            <a:ext cx="5102225" cy="5372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3200"/>
              <a:buFont typeface="Arial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8" name="Google Shape;68;p10"/>
          <p:cNvSpPr txBox="1">
            <a:spLocks noGrp="1"/>
          </p:cNvSpPr>
          <p:nvPr>
            <p:ph type="body" idx="1"/>
          </p:nvPr>
        </p:nvSpPr>
        <p:spPr>
          <a:xfrm>
            <a:off x="693738" y="2268538"/>
            <a:ext cx="3251200" cy="42005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600"/>
              <a:buFont typeface="Arial"/>
              <a:buNone/>
              <a:defRPr sz="16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9" name="Google Shape;69;p10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0" name="Google Shape;70;p10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1" name="Google Shape;71;p10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13">
            <a:alphaModFix/>
          </a:blip>
          <a:stretch>
            <a:fillRect/>
          </a:stretch>
        </a:blip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>
            <a:spLocks noGrp="1"/>
          </p:cNvSpPr>
          <p:nvPr>
            <p:ph type="title"/>
          </p:nvPr>
        </p:nvSpPr>
        <p:spPr>
          <a:xfrm>
            <a:off x="720000" y="684000"/>
            <a:ext cx="8460000" cy="10234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/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11" name="Google Shape;11;p1"/>
          <p:cNvSpPr txBox="1">
            <a:spLocks noGrp="1"/>
          </p:cNvSpPr>
          <p:nvPr>
            <p:ph type="body" idx="1"/>
          </p:nvPr>
        </p:nvSpPr>
        <p:spPr>
          <a:xfrm>
            <a:off x="720000" y="1949040"/>
            <a:ext cx="8855640" cy="38109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3200" b="0" i="0" u="none" strike="noStrike" cap="none"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2" name="Google Shape;12;p1"/>
          <p:cNvSpPr txBox="1">
            <a:spLocks noGrp="1"/>
          </p:cNvSpPr>
          <p:nvPr>
            <p:ph type="dt" idx="10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3" name="Google Shape;13;p1"/>
          <p:cNvSpPr txBox="1">
            <a:spLocks noGrp="1"/>
          </p:cNvSpPr>
          <p:nvPr>
            <p:ph type="ftr" idx="11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/>
          <a:lstStyle>
            <a:lvl1pPr marR="0" lvl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4" name="Google Shape;14;p1"/>
          <p:cNvSpPr txBox="1">
            <a:spLocks noGrp="1"/>
          </p:cNvSpPr>
          <p:nvPr>
            <p:ph type="sldNum" idx="12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0" marR="0" lvl="0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spcBef>
                <a:spcPts val="0"/>
              </a:spcBef>
              <a:buClr>
                <a:schemeClr val="dk1"/>
              </a:buClr>
              <a:buSzPts val="2400"/>
              <a:buFont typeface="Times New Roman"/>
              <a:buNone/>
              <a:defRPr sz="2400" b="0" i="0" u="none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3"/>
          <p:cNvSpPr txBox="1">
            <a:spLocks noGrp="1"/>
          </p:cNvSpPr>
          <p:nvPr>
            <p:ph type="body" idx="4294967295"/>
          </p:nvPr>
        </p:nvSpPr>
        <p:spPr>
          <a:xfrm>
            <a:off x="720000" y="1445039"/>
            <a:ext cx="8855640" cy="606319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3600" b="1" i="0" u="none" strike="noStrike" cap="none">
              <a:solidFill>
                <a:srgbClr val="00008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3600" b="1" i="0" u="none" strike="noStrike" cap="none">
                <a:solidFill>
                  <a:srgbClr val="000080"/>
                </a:solidFill>
                <a:latin typeface="Arial"/>
                <a:ea typeface="Arial"/>
                <a:cs typeface="Arial"/>
                <a:sym typeface="Arial"/>
              </a:rPr>
              <a:t>CMPT 125</a:t>
            </a:r>
            <a:endParaRPr/>
          </a:p>
          <a:p>
            <a:pPr marL="0" marR="0" lvl="0" indent="0" algn="ctr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3600" b="1" i="0" u="none" strike="noStrike" cap="none">
                <a:solidFill>
                  <a:srgbClr val="000080"/>
                </a:solidFill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3600" b="1" i="0" u="none" strike="noStrike" cap="none">
                <a:solidFill>
                  <a:srgbClr val="00008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3600" b="1" i="0" u="none" strike="noStrike" cap="none">
                <a:solidFill>
                  <a:srgbClr val="000080"/>
                </a:solidFill>
                <a:latin typeface="Arial"/>
                <a:ea typeface="Arial"/>
                <a:cs typeface="Arial"/>
                <a:sym typeface="Arial"/>
              </a:rPr>
              <a:t>Introduction to Computing Science</a:t>
            </a:r>
            <a:br>
              <a:rPr lang="en-US" sz="3600" b="1" i="0" u="none" strike="noStrike" cap="none">
                <a:solidFill>
                  <a:srgbClr val="00008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3600" b="1" i="0" u="none" strike="noStrike" cap="none">
                <a:solidFill>
                  <a:srgbClr val="000080"/>
                </a:solidFill>
                <a:latin typeface="Arial"/>
                <a:ea typeface="Arial"/>
                <a:cs typeface="Arial"/>
                <a:sym typeface="Arial"/>
              </a:rPr>
              <a:t>and Programming II</a:t>
            </a:r>
            <a:endParaRPr/>
          </a:p>
          <a:p>
            <a:pPr marL="0" marR="0" lvl="0" indent="0" algn="ctr" rtl="0">
              <a:spcBef>
                <a:spcPts val="1417"/>
              </a:spcBef>
              <a:spcAft>
                <a:spcPts val="0"/>
              </a:spcAft>
              <a:buNone/>
            </a:pPr>
            <a:endParaRPr sz="3600" b="1" i="0" u="none" strike="noStrike" cap="none">
              <a:solidFill>
                <a:srgbClr val="00008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3600" b="1" i="0" u="none" strike="noStrike" cap="none">
                <a:solidFill>
                  <a:srgbClr val="000080"/>
                </a:solidFill>
                <a:latin typeface="Arial"/>
                <a:ea typeface="Arial"/>
                <a:cs typeface="Arial"/>
                <a:sym typeface="Arial"/>
              </a:rPr>
              <a:t>September 11, 2018</a:t>
            </a:r>
            <a:endParaRPr/>
          </a:p>
          <a:p>
            <a:pPr marL="0" marR="0" lvl="0" indent="0" algn="ctr" rtl="0">
              <a:spcBef>
                <a:spcPts val="1417"/>
              </a:spcBef>
              <a:spcAft>
                <a:spcPts val="0"/>
              </a:spcAft>
              <a:buNone/>
            </a:pPr>
            <a:endParaRPr sz="3600" b="1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3600" b="0" i="0" u="none" strike="noStrike" cap="none">
              <a:solidFill>
                <a:srgbClr val="993366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1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Arrays</a:t>
            </a:r>
            <a:endParaRPr/>
          </a:p>
        </p:txBody>
      </p:sp>
      <p:sp>
        <p:nvSpPr>
          <p:cNvPr id="136" name="Google Shape;136;p21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Using pointers to access an array</a:t>
            </a:r>
            <a:endParaRPr dirty="0"/>
          </a:p>
          <a:p>
            <a:pPr marL="457200" marR="0" lvl="1" indent="0" algn="l" rtl="0">
              <a:lnSpc>
                <a:spcPct val="90000"/>
              </a:lnSpc>
              <a:spcBef>
                <a:spcPts val="1917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main()  {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[10] = {0, 1, 2, 3, 4, 5, 6, 7, 8, 9};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* 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arr+3;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printf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("*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 = %d\n",  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);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endParaRPr sz="20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ptr+2;</a:t>
            </a:r>
            <a:endParaRPr sz="2000" b="0" i="0" u="none" strike="noStrike" cap="none" dirty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printf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("*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 = %d\n",  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);</a:t>
            </a:r>
            <a:endParaRPr dirty="0"/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</a:pPr>
            <a:endParaRPr sz="20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&amp;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[9];</a:t>
            </a:r>
            <a:endParaRPr sz="2000" b="0" i="0" u="none" strike="noStrike" cap="none" dirty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printf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("*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 = %d\n",  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);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endParaRPr sz="20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lvl="1" indent="0">
              <a:spcBef>
                <a:spcPts val="500"/>
              </a:spcBef>
              <a:buClr>
                <a:srgbClr val="FF0000"/>
              </a:buClr>
              <a:buSzPts val="900"/>
              <a:buNone/>
            </a:pPr>
            <a:r>
              <a:rPr lang="en-US" sz="2000" b="1" i="0" u="none" strike="noStrike" cap="none" dirty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1" i="0" u="none" strike="noStrike" cap="none" dirty="0" err="1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1" i="0" u="none" strike="noStrike" cap="none" dirty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 = &amp;</a:t>
            </a:r>
            <a:r>
              <a:rPr lang="en-US" sz="2000" b="1" i="0" u="none" strike="noStrike" cap="none" dirty="0" err="1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1" i="0" u="none" strike="noStrike" cap="none" dirty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[9] ; NO!! Array cannot be </a:t>
            </a:r>
            <a:r>
              <a:rPr lang="en-US" sz="2000" b="1" i="0" u="none" strike="noStrike" cap="none" dirty="0" smtClean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reassigned.</a:t>
            </a:r>
            <a:br>
              <a:rPr lang="en-US" sz="2000" b="1" i="0" u="none" strike="noStrike" cap="none" dirty="0" smtClean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dirty="0" smtClean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}</a:t>
            </a:r>
            <a:r>
              <a:rPr lang="en-US" sz="2000" b="1" i="0" u="none" strike="noStrike" cap="none" dirty="0" smtClean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			Array is a </a:t>
            </a:r>
            <a:r>
              <a:rPr lang="en-US" sz="2000" b="1" i="0" u="none" strike="noStrike" cap="none" dirty="0" err="1" smtClean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</a:t>
            </a:r>
            <a:r>
              <a:rPr lang="en-US" sz="2000" b="1" i="0" u="none" strike="noStrike" cap="none" smtClean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000" b="1" i="1" u="none" strike="noStrike" cap="none" smtClean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constant </a:t>
            </a:r>
            <a:r>
              <a:rPr lang="en-US" sz="2000" b="1" i="0" u="none" strike="noStrike" cap="none" dirty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pointer</a:t>
            </a:r>
            <a:br>
              <a:rPr lang="en-US" sz="2000" b="1" i="0" u="none" strike="noStrike" cap="none" dirty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1400" b="1" i="0" u="none" strike="noStrike" cap="none" dirty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1400" b="1" i="0" u="none" strike="noStrike" cap="none" dirty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</a:br>
            <a:endParaRPr sz="1400" b="1" i="0" u="none" strike="noStrike" cap="none" dirty="0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Google Shape;141;p22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Examples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2" name="Google Shape;142;p2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Write a function that gets an array of floats of length </a:t>
            </a:r>
            <a:r>
              <a:rPr lang="en-US" sz="24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n</a:t>
            </a: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. and </a:t>
            </a:r>
            <a:r>
              <a:rPr lang="en-US" sz="2400" b="0" i="0" u="none" strike="noStrike" cap="none" dirty="0" smtClean="0">
                <a:latin typeface="Arial"/>
                <a:ea typeface="Arial"/>
                <a:cs typeface="Arial"/>
                <a:sym typeface="Arial"/>
              </a:rPr>
              <a:t>outputs the </a:t>
            </a: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average of the numbers.</a:t>
            </a:r>
            <a:endParaRPr dirty="0"/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	float </a:t>
            </a:r>
            <a:r>
              <a:rPr lang="en-US" sz="2200" b="0" i="0" u="none" strike="no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average(float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[]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ar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,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length)</a:t>
            </a:r>
            <a:endParaRPr sz="2200" b="0" i="0" u="none" strike="noStrike" cap="none" dirty="0">
              <a:latin typeface="Arial"/>
              <a:ea typeface="Arial"/>
              <a:cs typeface="Arial"/>
              <a:sym typeface="Arial"/>
            </a:endParaRPr>
          </a:p>
          <a:p>
            <a:pPr marL="342900" marR="0" lvl="0" indent="-342900" algn="l" rtl="0">
              <a:spcBef>
                <a:spcPts val="1417"/>
              </a:spcBef>
              <a:spcAft>
                <a:spcPts val="0"/>
              </a:spcAft>
              <a:buSzPts val="1080"/>
              <a:buFont typeface="Arial"/>
              <a:buChar char="•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Write a function that gets two arrays of </a:t>
            </a:r>
            <a:r>
              <a:rPr lang="en-US" sz="2400" b="0" i="0" u="none" strike="noStrike" cap="none" dirty="0" err="1">
                <a:latin typeface="Arial"/>
                <a:ea typeface="Arial"/>
                <a:cs typeface="Arial"/>
                <a:sym typeface="Arial"/>
              </a:rPr>
              <a:t>ints</a:t>
            </a: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 of length n and copies all data from one array into the other</a:t>
            </a:r>
            <a:r>
              <a:rPr lang="en-US" sz="2400" b="0" i="0" u="none" strike="noStrike" cap="none" dirty="0" smtClean="0">
                <a:latin typeface="Arial"/>
                <a:ea typeface="Arial"/>
                <a:cs typeface="Arial"/>
                <a:sym typeface="Arial"/>
              </a:rPr>
              <a:t>.</a:t>
            </a: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SzPts val="1080"/>
            </a:pPr>
            <a:r>
              <a:rPr lang="en-US" sz="2400" b="0" i="0" u="none" strike="noStrike" cap="none" dirty="0" smtClean="0"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2400" b="0" i="0" u="none" strike="noStrike" cap="none" dirty="0" smtClean="0">
                <a:latin typeface="Arial"/>
                <a:ea typeface="Arial"/>
                <a:cs typeface="Arial"/>
                <a:sym typeface="Arial"/>
              </a:rPr>
            </a:br>
            <a:r>
              <a:rPr lang="en-US" sz="2200" b="0" i="0" u="none" strike="no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	void </a:t>
            </a:r>
            <a:r>
              <a:rPr lang="en-US" sz="2200" b="0" i="0" u="none" strike="no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array_copy</a:t>
            </a:r>
            <a:r>
              <a:rPr lang="en-US" sz="2200" b="0" i="0" u="none" strike="no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(</a:t>
            </a:r>
            <a:r>
              <a:rPr lang="en-US" sz="2200" b="0" i="0" u="none" strike="no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[] </a:t>
            </a:r>
            <a:r>
              <a:rPr lang="en-US" sz="2200" b="0" i="0" u="none" strike="no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dest</a:t>
            </a:r>
            <a:r>
              <a:rPr lang="en-US" sz="2200" b="0" i="0" u="none" strike="no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, </a:t>
            </a:r>
            <a:r>
              <a:rPr lang="en-US" sz="2200" b="0" i="0" u="none" strike="no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[] </a:t>
            </a:r>
            <a:r>
              <a:rPr lang="en-US" sz="2200" b="0" i="0" u="none" strike="no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src</a:t>
            </a:r>
            <a:r>
              <a:rPr lang="en-US" sz="2200" b="0" i="0" u="none" strike="no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, </a:t>
            </a:r>
            <a:r>
              <a:rPr lang="en-US" sz="2200" b="0" i="0" u="none" strike="no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n) </a:t>
            </a:r>
            <a:br>
              <a:rPr lang="en-US" sz="2200" b="0" i="0" u="none" strike="no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</a:br>
            <a:endParaRPr sz="2200" b="1" i="0" u="none" strike="noStrike" cap="none" dirty="0">
              <a:solidFill>
                <a:srgbClr val="2F5496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2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p23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Examples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8" name="Google Shape;148;p23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Write a function that gets an array of floats of length </a:t>
            </a:r>
            <a:r>
              <a:rPr lang="en-US" sz="24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n</a:t>
            </a: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. and </a:t>
            </a:r>
            <a:r>
              <a:rPr lang="en-US" sz="2400" b="0" i="0" u="none" strike="noStrike" cap="none" dirty="0" smtClean="0">
                <a:latin typeface="Arial"/>
                <a:ea typeface="Arial"/>
                <a:cs typeface="Arial"/>
                <a:sym typeface="Arial"/>
              </a:rPr>
              <a:t>outputs the </a:t>
            </a: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average of the numbers.</a:t>
            </a:r>
            <a:endParaRPr dirty="0"/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	float </a:t>
            </a:r>
            <a:r>
              <a:rPr lang="en-US" sz="2200" b="0" i="0" u="none" strike="no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average(float </a:t>
            </a:r>
            <a:r>
              <a:rPr lang="en-US" sz="2200" b="0" i="0" u="none" strike="no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ar</a:t>
            </a:r>
            <a:r>
              <a:rPr lang="en-US" sz="2200" b="0" i="0" u="none" strike="no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[],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length)</a:t>
            </a:r>
            <a:endParaRPr sz="2200" b="0" i="0" u="none" strike="noStrike" cap="none" dirty="0">
              <a:latin typeface="Arial"/>
              <a:ea typeface="Arial"/>
              <a:cs typeface="Arial"/>
              <a:sym typeface="Arial"/>
            </a:endParaRPr>
          </a:p>
          <a:p>
            <a:pPr marL="342900" marR="0" lvl="0" indent="-342900" algn="l" rtl="0">
              <a:spcBef>
                <a:spcPts val="1417"/>
              </a:spcBef>
              <a:spcAft>
                <a:spcPts val="0"/>
              </a:spcAft>
              <a:buSzPts val="1080"/>
              <a:buFont typeface="Arial"/>
              <a:buChar char="•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Write a function that gets two arrays of </a:t>
            </a:r>
            <a:r>
              <a:rPr lang="en-US" sz="2400" b="0" i="0" u="none" strike="noStrike" cap="none" dirty="0" err="1">
                <a:latin typeface="Arial"/>
                <a:ea typeface="Arial"/>
                <a:cs typeface="Arial"/>
                <a:sym typeface="Arial"/>
              </a:rPr>
              <a:t>ints</a:t>
            </a: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 of length n and copies all data from one array into the other.</a:t>
            </a:r>
            <a:b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</a:b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</a:b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200" b="0" i="0" u="none" strike="sng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void </a:t>
            </a:r>
            <a:r>
              <a:rPr lang="en-US" sz="2200" b="0" i="0" u="none" strike="sng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array_copy</a:t>
            </a:r>
            <a:r>
              <a:rPr lang="en-US" sz="2200" b="0" i="0" u="none" strike="sng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(</a:t>
            </a:r>
            <a:r>
              <a:rPr lang="en-US" sz="2200" b="0" i="0" u="none" strike="sng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sng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200" b="0" i="0" u="none" strike="sng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dest</a:t>
            </a:r>
            <a:r>
              <a:rPr lang="en-US" sz="2200" b="0" i="0" u="none" strike="sng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[], </a:t>
            </a:r>
            <a:r>
              <a:rPr lang="en-US" sz="2200" b="0" i="0" u="none" strike="sng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sng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200" b="0" i="0" u="none" strike="sngStrike" cap="none" dirty="0" err="1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src</a:t>
            </a:r>
            <a:r>
              <a:rPr lang="en-US" sz="2200" b="0" i="0" u="none" strike="sngStrike" cap="none" dirty="0" smtClean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[], </a:t>
            </a:r>
            <a:r>
              <a:rPr lang="en-US" sz="2200" b="0" i="0" u="none" strike="sng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sng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n) </a:t>
            </a:r>
            <a:endParaRPr dirty="0"/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	void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array_copy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(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dest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[], </a:t>
            </a:r>
            <a:r>
              <a:rPr lang="en-US" sz="2200" b="0" i="0" u="none" strike="noStrike" cap="none" dirty="0" err="1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const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src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[],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n) </a:t>
            </a:r>
            <a:endParaRPr dirty="0"/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400" b="1" i="0" u="none" strike="noStrike" cap="none" dirty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OR</a:t>
            </a:r>
            <a:endParaRPr dirty="0"/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	void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array_copy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(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*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dest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, </a:t>
            </a:r>
            <a:r>
              <a:rPr lang="en-US" sz="2200" b="0" i="0" u="none" strike="noStrike" cap="none" dirty="0" err="1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const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*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src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, </a:t>
            </a:r>
            <a:r>
              <a:rPr lang="en-US" sz="2200" b="0" i="0" u="none" strike="noStrike" cap="none" dirty="0" err="1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>
                <a:solidFill>
                  <a:srgbClr val="2F5496"/>
                </a:solidFill>
                <a:latin typeface="Arial"/>
                <a:ea typeface="Arial"/>
                <a:cs typeface="Arial"/>
                <a:sym typeface="Arial"/>
              </a:rPr>
              <a:t> n) </a:t>
            </a:r>
            <a:endParaRPr dirty="0"/>
          </a:p>
          <a:p>
            <a:pPr marL="342900" marR="0" lvl="0" indent="-280035" algn="l" rtl="0">
              <a:spcBef>
                <a:spcPts val="1417"/>
              </a:spcBef>
              <a:spcAft>
                <a:spcPts val="0"/>
              </a:spcAft>
              <a:buSzPts val="990"/>
              <a:buFont typeface="Noto Sans Symbols"/>
              <a:buNone/>
            </a:pPr>
            <a:endParaRPr sz="2200" b="1" i="0" u="none" strike="noStrike" cap="none" dirty="0">
              <a:solidFill>
                <a:srgbClr val="2F5496"/>
              </a:solidFill>
              <a:latin typeface="Arial"/>
              <a:ea typeface="Arial"/>
              <a:cs typeface="Arial"/>
              <a:sym typeface="Arial"/>
            </a:endParaRPr>
          </a:p>
          <a:p>
            <a:pPr marL="342900" marR="0" lvl="0" indent="-280035" algn="l" rtl="0">
              <a:spcBef>
                <a:spcPts val="1417"/>
              </a:spcBef>
              <a:spcAft>
                <a:spcPts val="0"/>
              </a:spcAft>
              <a:buSzPts val="990"/>
              <a:buFont typeface="Noto Sans Symbols"/>
              <a:buNone/>
            </a:pPr>
            <a:endParaRPr sz="2200" b="1" i="0" u="none" strike="noStrike" cap="none" dirty="0">
              <a:solidFill>
                <a:srgbClr val="2F5496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24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Constant variables</a:t>
            </a:r>
            <a:endParaRPr/>
          </a:p>
        </p:txBody>
      </p:sp>
      <p:sp>
        <p:nvSpPr>
          <p:cNvPr id="154" name="Google Shape;154;p24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rgbClr val="0070C0"/>
              </a:buClr>
              <a:buSzPts val="990"/>
            </a:pPr>
            <a:r>
              <a:rPr lang="en-US" sz="2200" dirty="0">
                <a:solidFill>
                  <a:srgbClr val="0070C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b="0" i="0" u="none" strike="noStrike" cap="none" dirty="0" err="1" smtClean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int</a:t>
            </a:r>
            <a:r>
              <a:rPr lang="en-US" sz="2200" b="0" i="0" u="none" strike="noStrike" cap="none" dirty="0" smtClean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main()</a:t>
            </a:r>
            <a:b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{</a:t>
            </a:r>
            <a:b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    </a:t>
            </a:r>
            <a:r>
              <a:rPr lang="en-US" sz="2200" b="0" i="0" u="none" strike="noStrike" cap="none" dirty="0" err="1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const</a:t>
            </a:r>
            <a: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2200" b="0" i="0" u="none" strike="noStrike" cap="none" dirty="0" err="1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int</a:t>
            </a:r>
            <a: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2200" b="0" i="0" u="none" strike="noStrike" cap="none" dirty="0" err="1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num</a:t>
            </a:r>
            <a: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= 1;</a:t>
            </a:r>
            <a:b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  </a:t>
            </a:r>
            <a:b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    </a:t>
            </a:r>
            <a:r>
              <a:rPr lang="en-US" sz="2200" b="0" i="0" u="none" strike="noStrike" cap="none" dirty="0" err="1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num</a:t>
            </a:r>
            <a: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= 5; // Modifying the value is not allowed</a:t>
            </a:r>
            <a:b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    return 0;</a:t>
            </a:r>
            <a:b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}</a:t>
            </a:r>
            <a:r>
              <a:rPr lang="en-US" sz="2200" b="0" i="0" u="none" strike="noStrike" cap="none" dirty="0">
                <a:solidFill>
                  <a:srgbClr val="0070C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/>
            </a:r>
            <a:br>
              <a:rPr lang="en-US" sz="2200" b="0" i="0" u="none" strike="noStrike" cap="none" dirty="0">
                <a:solidFill>
                  <a:srgbClr val="0070C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endParaRPr lang="en-US" sz="2200" b="0" i="0" u="none" strike="noStrike" cap="none" dirty="0" smtClean="0">
              <a:solidFill>
                <a:srgbClr val="0070C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rgbClr val="0070C0"/>
              </a:buClr>
              <a:buSzPts val="990"/>
            </a:pPr>
            <a:r>
              <a:rPr lang="en-US" sz="2200" i="0" u="none" strike="noStrike" cap="none" dirty="0" smtClean="0">
                <a:solidFill>
                  <a:schemeClr val="dk1"/>
                </a:solidFill>
              </a:rPr>
              <a:t>	We </a:t>
            </a:r>
            <a:r>
              <a:rPr lang="en-US" sz="2200" i="0" u="none" strike="noStrike" cap="none" dirty="0">
                <a:solidFill>
                  <a:schemeClr val="dk1"/>
                </a:solidFill>
              </a:rPr>
              <a:t>can also use </a:t>
            </a:r>
            <a:r>
              <a:rPr lang="en-US" sz="2200" i="0" u="none" strike="noStrike" cap="none" dirty="0" err="1">
                <a:solidFill>
                  <a:srgbClr val="140393"/>
                </a:solidFill>
              </a:rPr>
              <a:t>int</a:t>
            </a:r>
            <a:r>
              <a:rPr lang="en-US" sz="2200" i="0" u="none" strike="noStrike" cap="none" dirty="0">
                <a:solidFill>
                  <a:srgbClr val="140393"/>
                </a:solidFill>
              </a:rPr>
              <a:t> </a:t>
            </a:r>
            <a:r>
              <a:rPr lang="en-US" sz="2200" i="0" u="none" strike="noStrike" cap="none" dirty="0" err="1">
                <a:solidFill>
                  <a:srgbClr val="140393"/>
                </a:solidFill>
              </a:rPr>
              <a:t>const</a:t>
            </a:r>
            <a:r>
              <a:rPr lang="en-US" sz="2200" i="0" u="none" strike="noStrike" cap="none" dirty="0">
                <a:solidFill>
                  <a:srgbClr val="140393"/>
                </a:solidFill>
              </a:rPr>
              <a:t> </a:t>
            </a:r>
            <a:r>
              <a:rPr lang="en-US" sz="2200" i="0" u="none" strike="noStrike" cap="none" dirty="0" err="1">
                <a:solidFill>
                  <a:srgbClr val="140393"/>
                </a:solidFill>
              </a:rPr>
              <a:t>num</a:t>
            </a:r>
            <a:r>
              <a:rPr lang="en-US" sz="2200" i="0" u="none" strike="noStrike" cap="none" dirty="0">
                <a:solidFill>
                  <a:schemeClr val="dk1"/>
                </a:solidFill>
              </a:rPr>
              <a:t>, the two are equivalent.</a:t>
            </a:r>
            <a:endParaRPr sz="2200" i="1" u="sng" strike="noStrike" cap="none" dirty="0">
              <a:solidFill>
                <a:srgbClr val="140393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4" grpId="0" uiExpand="1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25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Constant pointers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0" name="Google Shape;160;p25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lvl="0" indent="-342900">
              <a:buClr>
                <a:schemeClr val="dk1"/>
              </a:buClr>
              <a:buSzPts val="2200"/>
              <a:buFont typeface="Arial" panose="020B0604020202020204" pitchFamily="34" charset="0"/>
              <a:buChar char="•"/>
            </a:pPr>
            <a:r>
              <a:rPr lang="en-US" sz="2200" i="0" u="none" strike="noStrike" cap="none" dirty="0">
                <a:solidFill>
                  <a:schemeClr val="dk1"/>
                </a:solidFill>
              </a:rPr>
              <a:t>We can also define constant pointers using </a:t>
            </a:r>
            <a:r>
              <a:rPr lang="en-US" sz="2200" i="0" u="none" strike="noStrike" cap="none" dirty="0" err="1">
                <a:solidFill>
                  <a:srgbClr val="140393"/>
                </a:solidFill>
              </a:rPr>
              <a:t>int</a:t>
            </a:r>
            <a:r>
              <a:rPr lang="en-US" sz="2200" i="0" u="none" strike="noStrike" cap="none" dirty="0">
                <a:solidFill>
                  <a:srgbClr val="140393"/>
                </a:solidFill>
              </a:rPr>
              <a:t>* </a:t>
            </a:r>
            <a:r>
              <a:rPr lang="en-US" sz="2200" i="0" u="none" strike="noStrike" cap="none" dirty="0" err="1">
                <a:solidFill>
                  <a:srgbClr val="140393"/>
                </a:solidFill>
              </a:rPr>
              <a:t>const</a:t>
            </a:r>
            <a:r>
              <a:rPr lang="en-US" sz="2200" i="0" u="none" strike="noStrike" cap="none" dirty="0">
                <a:solidFill>
                  <a:srgbClr val="140393"/>
                </a:solidFill>
              </a:rPr>
              <a:t> </a:t>
            </a:r>
            <a:r>
              <a:rPr lang="en-US" sz="2200" i="0" u="none" strike="noStrike" cap="none" dirty="0" err="1" smtClean="0">
                <a:solidFill>
                  <a:srgbClr val="140393"/>
                </a:solidFill>
              </a:rPr>
              <a:t>const_ptr</a:t>
            </a:r>
            <a:r>
              <a:rPr lang="en-US" sz="2200" dirty="0" smtClean="0">
                <a:solidFill>
                  <a:schemeClr val="dk1"/>
                </a:solidFill>
              </a:rPr>
              <a:t>.</a:t>
            </a:r>
            <a:r>
              <a:rPr lang="en-US" sz="2200" i="0" u="none" strike="noStrike" cap="none" dirty="0">
                <a:solidFill>
                  <a:schemeClr val="dk1"/>
                </a:solidFill>
              </a:rPr>
              <a:t/>
            </a:r>
            <a:br>
              <a:rPr lang="en-US" sz="2200" i="0" u="none" strike="noStrike" cap="none" dirty="0">
                <a:solidFill>
                  <a:schemeClr val="dk1"/>
                </a:solidFill>
              </a:rPr>
            </a:br>
            <a:r>
              <a:rPr lang="en-US" sz="2200" i="0" u="none" strike="noStrike" cap="none" dirty="0" smtClean="0">
                <a:solidFill>
                  <a:schemeClr val="dk1"/>
                </a:solidFill>
              </a:rPr>
              <a:t>	</a:t>
            </a:r>
            <a:r>
              <a:rPr lang="en-US" sz="2200" i="0" u="none" strike="noStrike" cap="none" dirty="0" err="1" smtClean="0">
                <a:solidFill>
                  <a:srgbClr val="140393"/>
                </a:solidFill>
              </a:rPr>
              <a:t>int</a:t>
            </a:r>
            <a:r>
              <a:rPr lang="en-US" sz="2200" i="0" u="none" strike="noStrike" cap="none" dirty="0" smtClean="0">
                <a:solidFill>
                  <a:srgbClr val="140393"/>
                </a:solidFill>
              </a:rPr>
              <a:t> </a:t>
            </a:r>
            <a:r>
              <a:rPr lang="en-US" sz="2200" i="0" u="none" strike="noStrike" cap="none" dirty="0">
                <a:solidFill>
                  <a:srgbClr val="140393"/>
                </a:solidFill>
              </a:rPr>
              <a:t>a[]</a:t>
            </a:r>
            <a:r>
              <a:rPr lang="en-US" sz="2200" i="0" u="none" strike="noStrike" cap="none" dirty="0">
                <a:solidFill>
                  <a:schemeClr val="dk1"/>
                </a:solidFill>
              </a:rPr>
              <a:t> is roughly equivalent to </a:t>
            </a:r>
            <a:r>
              <a:rPr lang="en-US" sz="2200" i="0" u="none" strike="noStrike" cap="none" dirty="0" err="1">
                <a:solidFill>
                  <a:srgbClr val="140393"/>
                </a:solidFill>
              </a:rPr>
              <a:t>int</a:t>
            </a:r>
            <a:r>
              <a:rPr lang="en-US" sz="2200" i="0" u="none" strike="noStrike" cap="none" dirty="0">
                <a:solidFill>
                  <a:srgbClr val="140393"/>
                </a:solidFill>
              </a:rPr>
              <a:t>* </a:t>
            </a:r>
            <a:r>
              <a:rPr lang="en-US" sz="2200" i="0" u="none" strike="noStrike" cap="none" dirty="0" err="1">
                <a:solidFill>
                  <a:srgbClr val="140393"/>
                </a:solidFill>
              </a:rPr>
              <a:t>const</a:t>
            </a:r>
            <a:r>
              <a:rPr lang="en-US" sz="2200" i="0" u="none" strike="noStrike" cap="none" dirty="0">
                <a:solidFill>
                  <a:srgbClr val="140393"/>
                </a:solidFill>
              </a:rPr>
              <a:t> </a:t>
            </a:r>
            <a:endParaRPr sz="2200" dirty="0"/>
          </a:p>
          <a:p>
            <a:pPr marL="342900" lvl="0" indent="-419735">
              <a:spcBef>
                <a:spcPts val="1417"/>
              </a:spcBef>
              <a:buClr>
                <a:schemeClr val="dk1"/>
              </a:buClr>
              <a:buSzPts val="2200"/>
              <a:buFont typeface="Arial"/>
              <a:buChar char="•"/>
            </a:pPr>
            <a:r>
              <a:rPr lang="en-US" sz="2200" i="0" u="none" strike="noStrike" cap="none" dirty="0">
                <a:solidFill>
                  <a:schemeClr val="dk1"/>
                </a:solidFill>
              </a:rPr>
              <a:t>Note the difference between </a:t>
            </a:r>
            <a:r>
              <a:rPr lang="en-US" sz="2200" i="1" u="sng" dirty="0" err="1">
                <a:solidFill>
                  <a:srgbClr val="140393"/>
                </a:solidFill>
              </a:rPr>
              <a:t>const</a:t>
            </a:r>
            <a:r>
              <a:rPr lang="en-US" sz="2200" i="1" u="sng" dirty="0">
                <a:solidFill>
                  <a:srgbClr val="140393"/>
                </a:solidFill>
              </a:rPr>
              <a:t> </a:t>
            </a:r>
            <a:r>
              <a:rPr lang="en-US" sz="2200" i="1" u="sng" dirty="0" err="1">
                <a:solidFill>
                  <a:srgbClr val="140393"/>
                </a:solidFill>
              </a:rPr>
              <a:t>int</a:t>
            </a:r>
            <a:r>
              <a:rPr lang="en-US" sz="2200" i="1" u="sng" dirty="0" smtClean="0">
                <a:solidFill>
                  <a:srgbClr val="140393"/>
                </a:solidFill>
              </a:rPr>
              <a:t>*</a:t>
            </a:r>
            <a:r>
              <a:rPr lang="en-US" sz="2200" i="0" u="none" strike="noStrike" cap="none" dirty="0" smtClean="0">
                <a:solidFill>
                  <a:schemeClr val="dk1"/>
                </a:solidFill>
              </a:rPr>
              <a:t> and </a:t>
            </a:r>
            <a:r>
              <a:rPr lang="en-US" sz="2200" i="1" u="sng" dirty="0" err="1">
                <a:solidFill>
                  <a:srgbClr val="140393"/>
                </a:solidFill>
              </a:rPr>
              <a:t>int</a:t>
            </a:r>
            <a:r>
              <a:rPr lang="en-US" sz="2200" i="1" u="sng" dirty="0">
                <a:solidFill>
                  <a:srgbClr val="140393"/>
                </a:solidFill>
              </a:rPr>
              <a:t>* </a:t>
            </a:r>
            <a:r>
              <a:rPr lang="en-US" sz="2200" i="1" u="sng" dirty="0" err="1">
                <a:solidFill>
                  <a:srgbClr val="140393"/>
                </a:solidFill>
              </a:rPr>
              <a:t>const</a:t>
            </a:r>
            <a:r>
              <a:rPr lang="en-US" sz="2200" dirty="0">
                <a:solidFill>
                  <a:schemeClr val="dk1"/>
                </a:solidFill>
              </a:rPr>
              <a:t> </a:t>
            </a:r>
            <a:endParaRPr sz="2200" dirty="0" smtClean="0"/>
          </a:p>
          <a:p>
            <a:pPr marL="342900" marR="0" lvl="0" indent="-342900" algn="l" rtl="0">
              <a:spcBef>
                <a:spcPts val="1417"/>
              </a:spcBef>
              <a:spcAft>
                <a:spcPts val="0"/>
              </a:spcAft>
              <a:buClr>
                <a:srgbClr val="140393"/>
              </a:buClr>
              <a:buSzPts val="990"/>
              <a:buFont typeface="Arial"/>
              <a:buChar char="•"/>
            </a:pPr>
            <a:r>
              <a:rPr lang="en-US" sz="2200" b="1" i="1" u="sng" strike="noStrike" cap="none" dirty="0" err="1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int</a:t>
            </a:r>
            <a:r>
              <a:rPr lang="en-US" sz="2200" b="1" i="1" u="sng" strike="noStrike" cap="none" dirty="0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* </a:t>
            </a:r>
            <a:r>
              <a:rPr lang="en-US" sz="2200" b="1" i="1" u="sng" strike="noStrike" cap="none" dirty="0" err="1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const</a:t>
            </a:r>
            <a:r>
              <a:rPr lang="en-US" sz="2200" b="1" i="0" u="sng" strike="noStrike" cap="none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is a constant pointer</a:t>
            </a:r>
            <a:br>
              <a:rPr lang="en-US" sz="2200" b="1" i="0" u="sng" strike="noStrike" cap="none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b="0" i="0" u="none" strike="noStrike" cap="none" dirty="0" err="1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int</a:t>
            </a:r>
            <a:r>
              <a:rPr lang="en-US" sz="2200" b="0" i="0" u="none" strike="noStrike" cap="none" dirty="0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x, y;</a:t>
            </a:r>
            <a:br>
              <a:rPr lang="en-US" sz="2200" b="0" i="0" u="none" strike="noStrike" cap="none" dirty="0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b="0" i="0" u="none" strike="noStrike" cap="none" dirty="0" err="1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int</a:t>
            </a:r>
            <a:r>
              <a:rPr lang="en-US" sz="2200" b="0" i="0" u="none" strike="noStrike" cap="none" dirty="0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* </a:t>
            </a:r>
            <a:r>
              <a:rPr lang="en-US" sz="2200" b="0" i="0" u="none" strike="noStrike" cap="none" dirty="0" err="1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const</a:t>
            </a:r>
            <a:r>
              <a:rPr lang="en-US" sz="2200" b="0" i="0" u="none" strike="noStrike" cap="none" dirty="0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2200" b="0" i="0" u="none" strike="noStrike" cap="none" dirty="0" err="1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ptr</a:t>
            </a:r>
            <a:r>
              <a:rPr lang="en-US" sz="2200" b="0" i="0" u="none" strike="noStrike" cap="none" dirty="0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= &amp;x;</a:t>
            </a:r>
            <a:br>
              <a:rPr lang="en-US" sz="2200" b="0" i="0" u="none" strike="noStrike" cap="none" dirty="0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b="0" i="0" u="none" strike="noStrike" cap="none" dirty="0" err="1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ptr</a:t>
            </a:r>
            <a:r>
              <a:rPr lang="en-US" sz="2200" b="0" i="0" u="none" strike="noStrike" cap="none" dirty="0" smtClean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= &amp;y; </a:t>
            </a:r>
            <a:r>
              <a:rPr lang="en-US" sz="2200" b="0" i="0" u="none" strike="noStrike" cap="none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// Modifying the pointer is not allowed</a:t>
            </a:r>
            <a:endParaRPr dirty="0" smtClean="0"/>
          </a:p>
          <a:p>
            <a:pPr marL="342900" lvl="0" indent="-342900">
              <a:spcBef>
                <a:spcPts val="1417"/>
              </a:spcBef>
              <a:buClr>
                <a:srgbClr val="140393"/>
              </a:buClr>
              <a:buSzPts val="990"/>
              <a:buFont typeface="Arial"/>
              <a:buChar char="•"/>
            </a:pPr>
            <a:r>
              <a:rPr lang="en-US" sz="2200" b="1" i="0" u="sng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/>
            </a:r>
            <a:br>
              <a:rPr lang="en-US" sz="2200" b="1" i="0" u="sng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1" i="1" u="sng" dirty="0" err="1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const</a:t>
            </a:r>
            <a:r>
              <a:rPr lang="en-US" sz="2200" b="1" i="1" u="sng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2200" b="1" i="1" u="sng" dirty="0" err="1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int</a:t>
            </a:r>
            <a:r>
              <a:rPr lang="en-US" sz="2200" b="1" i="1" u="sng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*</a:t>
            </a:r>
            <a:r>
              <a:rPr lang="en-US" sz="2200" b="1" i="0" u="sng" strike="noStrike" cap="none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2200" b="1" i="0" u="sng" strike="noStrike" cap="none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is a pointer to a constant</a:t>
            </a:r>
            <a:br>
              <a:rPr lang="en-US" sz="2200" b="1" i="0" u="sng" strike="noStrike" cap="none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const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int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x = 9;</a:t>
            </a:r>
            <a:br>
              <a:rPr lang="en-US" sz="2200" b="0" i="0" u="none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const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int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* 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ptr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= &amp;x;</a:t>
            </a:r>
            <a:br>
              <a:rPr lang="en-US" sz="2200" b="0" i="0" u="none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*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ptr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= 8; </a:t>
            </a:r>
            <a:r>
              <a:rPr lang="en-US" sz="2200" b="0" i="0" u="none" strike="noStrike" cap="none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// Modifying the value is not allowed</a:t>
            </a:r>
            <a:endParaRPr sz="2200" b="0" i="0" u="none" strike="noStrike" cap="none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342900" marR="0" lvl="0" indent="-280035" algn="l" rtl="0">
              <a:spcBef>
                <a:spcPts val="1417"/>
              </a:spcBef>
              <a:spcAft>
                <a:spcPts val="0"/>
              </a:spcAft>
              <a:buSzPts val="990"/>
              <a:buFont typeface="Arial"/>
              <a:buNone/>
            </a:pPr>
            <a:endParaRPr sz="2200" b="1" i="0" u="none" strike="noStrike" cap="none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26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Constant pointers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6" name="Google Shape;166;p26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marR="0" lvl="0" indent="-419735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Arial"/>
              <a:buChar char="▪"/>
            </a:pPr>
            <a:r>
              <a:rPr lang="en-US" sz="2200" i="0" u="none" strike="noStrike" cap="none">
                <a:solidFill>
                  <a:schemeClr val="dk1"/>
                </a:solidFill>
              </a:rPr>
              <a:t>What</a:t>
            </a:r>
            <a:r>
              <a:rPr lang="en-US" sz="2200">
                <a:solidFill>
                  <a:schemeClr val="dk1"/>
                </a:solidFill>
              </a:rPr>
              <a:t>’s wrong with this code?</a:t>
            </a:r>
            <a:r>
              <a:rPr lang="en-US" sz="2200" b="1" i="0" u="sng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/>
            </a:r>
            <a:br>
              <a:rPr lang="en-US" sz="2200" b="1" i="0" u="sng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1" i="0" u="sng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/>
            </a:r>
            <a:br>
              <a:rPr lang="en-US" sz="2200" b="1" i="0" u="sng" strike="noStrike" cap="non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void foo(int* a)</a:t>
            </a:r>
            <a:r>
              <a:rPr lang="en-US" sz="220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 </a:t>
            </a: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{</a:t>
            </a:r>
            <a:b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	</a:t>
            </a:r>
            <a:r>
              <a:rPr lang="en-US" sz="220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…</a:t>
            </a: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do something</a:t>
            </a:r>
            <a:r>
              <a:rPr lang="en-US" sz="220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…</a:t>
            </a: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/>
            </a:r>
            <a:b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}</a:t>
            </a:r>
            <a:b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b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int main() 	{</a:t>
            </a:r>
            <a:b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	const int x</a:t>
            </a:r>
            <a:r>
              <a:rPr lang="en-US" sz="220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= 5</a:t>
            </a: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;</a:t>
            </a:r>
            <a:b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	foo(&amp;x);</a:t>
            </a:r>
            <a:b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	</a:t>
            </a:r>
            <a:r>
              <a:rPr lang="en-US" sz="2200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…</a:t>
            </a: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/>
            </a:r>
            <a:b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}</a:t>
            </a:r>
            <a:br>
              <a:rPr lang="en-US" sz="2200" b="0" i="0" u="none" strike="noStrike" cap="none">
                <a:solidFill>
                  <a:srgbClr val="140393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endParaRPr sz="2200" b="1" i="0" u="none" strike="noStrike" cap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Google Shape;171;p27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Constant</a:t>
            </a:r>
            <a:r>
              <a:rPr lang="en-US"/>
              <a:t> variables/pointers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2" name="Google Shape;172;p27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125730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6000">
              <a:solidFill>
                <a:schemeClr val="dk1"/>
              </a:solidFill>
            </a:endParaRPr>
          </a:p>
          <a:p>
            <a:pPr marL="125730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6000">
                <a:solidFill>
                  <a:schemeClr val="dk1"/>
                </a:solidFill>
              </a:rPr>
              <a:t>More questions?</a:t>
            </a:r>
            <a:endParaRPr sz="6000" b="1" i="0" u="none" strike="noStrike" cap="non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p28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Strings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8" name="Google Shape;178;p28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200">
              <a:solidFill>
                <a:srgbClr val="00008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29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Strings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4" name="Google Shape;184;p29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57200" marR="0" lvl="0" indent="-36830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  <a:buChar char="●"/>
            </a:pPr>
            <a:r>
              <a:rPr lang="en-US" sz="2200" dirty="0">
                <a:solidFill>
                  <a:schemeClr val="dk1"/>
                </a:solidFill>
              </a:rPr>
              <a:t>How can we implement strings?</a:t>
            </a:r>
            <a:endParaRPr sz="2200" dirty="0">
              <a:solidFill>
                <a:schemeClr val="dk1"/>
              </a:solidFill>
            </a:endParaRPr>
          </a:p>
          <a:p>
            <a:pPr marL="457200" marR="0" lvl="0" indent="-3683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●"/>
            </a:pPr>
            <a:r>
              <a:rPr lang="en-US" sz="2200" dirty="0">
                <a:solidFill>
                  <a:schemeClr val="dk1"/>
                </a:solidFill>
              </a:rPr>
              <a:t>A natural idea: an array of chars</a:t>
            </a:r>
            <a:br>
              <a:rPr lang="en-US" sz="2200" dirty="0">
                <a:solidFill>
                  <a:schemeClr val="dk1"/>
                </a:solidFill>
              </a:rPr>
            </a:br>
            <a:endParaRPr sz="2200" dirty="0">
              <a:solidFill>
                <a:schemeClr val="dk1"/>
              </a:solidFill>
            </a:endParaRPr>
          </a:p>
          <a:p>
            <a:pPr marL="457200" marR="0" lvl="0" indent="-3683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●"/>
            </a:pPr>
            <a:r>
              <a:rPr lang="en-US" sz="2200" dirty="0">
                <a:solidFill>
                  <a:schemeClr val="dk1"/>
                </a:solidFill>
              </a:rPr>
              <a:t>char - represents one symbol  (letter / digit / punctuation mark)</a:t>
            </a:r>
            <a:br>
              <a:rPr lang="en-US" sz="2200" dirty="0">
                <a:solidFill>
                  <a:schemeClr val="dk1"/>
                </a:solidFill>
              </a:rPr>
            </a:br>
            <a:endParaRPr sz="2200" dirty="0">
              <a:solidFill>
                <a:schemeClr val="dk1"/>
              </a:solidFill>
            </a:endParaRPr>
          </a:p>
          <a:p>
            <a:pPr marL="457200" marR="0" lvl="0" indent="45720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00080"/>
                </a:solidFill>
              </a:rPr>
              <a:t>char c1 = ‘a’, c2 = ‘B’, c3 = ‘;’, c4 = ‘6’;</a:t>
            </a:r>
            <a:br>
              <a:rPr lang="en-US" sz="2200" dirty="0">
                <a:solidFill>
                  <a:srgbClr val="000080"/>
                </a:solidFill>
              </a:rPr>
            </a:br>
            <a:r>
              <a:rPr lang="en-US" sz="2200" dirty="0">
                <a:solidFill>
                  <a:srgbClr val="000080"/>
                </a:solidFill>
              </a:rPr>
              <a:t>	</a:t>
            </a:r>
            <a:r>
              <a:rPr lang="en-US" sz="2200" dirty="0" err="1">
                <a:solidFill>
                  <a:srgbClr val="140393"/>
                </a:solidFill>
              </a:rPr>
              <a:t>printf</a:t>
            </a:r>
            <a:r>
              <a:rPr lang="en-US" sz="2200" dirty="0">
                <a:solidFill>
                  <a:srgbClr val="140393"/>
                </a:solidFill>
              </a:rPr>
              <a:t>("c1 = %c",  c1);</a:t>
            </a:r>
            <a:endParaRPr sz="2200" dirty="0">
              <a:solidFill>
                <a:srgbClr val="000080"/>
              </a:solidFill>
            </a:endParaRPr>
          </a:p>
          <a:p>
            <a:pPr marL="457200" marR="0" lvl="0" indent="-368300" algn="l" rtl="0">
              <a:spcBef>
                <a:spcPts val="1417"/>
              </a:spcBef>
              <a:spcAft>
                <a:spcPts val="0"/>
              </a:spcAft>
              <a:buSzPts val="2200"/>
              <a:buChar char="●"/>
            </a:pPr>
            <a:r>
              <a:rPr lang="en-US" sz="2200" dirty="0"/>
              <a:t>char also represents a number (</a:t>
            </a:r>
            <a:r>
              <a:rPr lang="en-US" sz="2200" dirty="0">
                <a:solidFill>
                  <a:schemeClr val="dk1"/>
                </a:solidFill>
              </a:rPr>
              <a:t>1 byte)</a:t>
            </a:r>
            <a:r>
              <a:rPr lang="en-US" sz="2200" dirty="0"/>
              <a:t>. Can do </a:t>
            </a:r>
            <a:r>
              <a:rPr lang="en-US" sz="2200" dirty="0" err="1"/>
              <a:t>arithmetics</a:t>
            </a:r>
            <a:r>
              <a:rPr lang="en-US" sz="2200" dirty="0"/>
              <a:t> on </a:t>
            </a:r>
            <a:r>
              <a:rPr lang="en-US" sz="2200" dirty="0" smtClean="0"/>
              <a:t>chars</a:t>
            </a:r>
          </a:p>
          <a:p>
            <a:pPr marL="88900" marR="0" lvl="0" indent="0" algn="l" rtl="0">
              <a:spcBef>
                <a:spcPts val="1417"/>
              </a:spcBef>
              <a:spcAft>
                <a:spcPts val="0"/>
              </a:spcAft>
              <a:buSzPts val="2200"/>
            </a:pPr>
            <a:r>
              <a:rPr lang="en-US" sz="2200" dirty="0"/>
              <a:t/>
            </a:r>
            <a:br>
              <a:rPr lang="en-US" sz="2200" dirty="0"/>
            </a:br>
            <a:r>
              <a:rPr lang="en-US" sz="2200" dirty="0"/>
              <a:t>	</a:t>
            </a:r>
            <a:r>
              <a:rPr lang="en-US" sz="2200" dirty="0">
                <a:solidFill>
                  <a:srgbClr val="000080"/>
                </a:solidFill>
              </a:rPr>
              <a:t>char </a:t>
            </a:r>
            <a:r>
              <a:rPr lang="en-US" sz="2200" dirty="0" err="1">
                <a:solidFill>
                  <a:srgbClr val="000080"/>
                </a:solidFill>
              </a:rPr>
              <a:t>ch</a:t>
            </a:r>
            <a:r>
              <a:rPr lang="en-US" sz="2200" dirty="0">
                <a:solidFill>
                  <a:srgbClr val="000080"/>
                </a:solidFill>
              </a:rPr>
              <a:t> = ‘a’;</a:t>
            </a:r>
            <a:br>
              <a:rPr lang="en-US" sz="2200" dirty="0">
                <a:solidFill>
                  <a:srgbClr val="000080"/>
                </a:solidFill>
              </a:rPr>
            </a:br>
            <a:r>
              <a:rPr lang="en-US" sz="2200" dirty="0">
                <a:solidFill>
                  <a:srgbClr val="000080"/>
                </a:solidFill>
              </a:rPr>
              <a:t>	</a:t>
            </a:r>
            <a:r>
              <a:rPr lang="en-US" sz="2200" dirty="0" err="1">
                <a:solidFill>
                  <a:srgbClr val="000080"/>
                </a:solidFill>
              </a:rPr>
              <a:t>ch</a:t>
            </a:r>
            <a:r>
              <a:rPr lang="en-US" sz="2200" dirty="0">
                <a:solidFill>
                  <a:srgbClr val="000080"/>
                </a:solidFill>
              </a:rPr>
              <a:t> = </a:t>
            </a:r>
            <a:r>
              <a:rPr lang="en-US" sz="2200" dirty="0" smtClean="0">
                <a:solidFill>
                  <a:srgbClr val="000080"/>
                </a:solidFill>
              </a:rPr>
              <a:t>ch+3</a:t>
            </a:r>
            <a:r>
              <a:rPr lang="en-US" sz="2200" dirty="0">
                <a:solidFill>
                  <a:srgbClr val="000080"/>
                </a:solidFill>
              </a:rPr>
              <a:t>;</a:t>
            </a:r>
            <a:r>
              <a:rPr lang="en-US" sz="2200" dirty="0">
                <a:solidFill>
                  <a:schemeClr val="dk1"/>
                </a:solidFill>
              </a:rPr>
              <a:t> // </a:t>
            </a:r>
            <a:r>
              <a:rPr lang="en-US" sz="2200" dirty="0" err="1" smtClean="0">
                <a:solidFill>
                  <a:schemeClr val="dk1"/>
                </a:solidFill>
              </a:rPr>
              <a:t>ch</a:t>
            </a:r>
            <a:r>
              <a:rPr lang="en-US" sz="2200" dirty="0" smtClean="0">
                <a:solidFill>
                  <a:schemeClr val="dk1"/>
                </a:solidFill>
              </a:rPr>
              <a:t> </a:t>
            </a:r>
            <a:r>
              <a:rPr lang="en-US" sz="2200" dirty="0">
                <a:solidFill>
                  <a:schemeClr val="dk1"/>
                </a:solidFill>
              </a:rPr>
              <a:t>= ‘d’</a:t>
            </a:r>
            <a:endParaRPr sz="2200" dirty="0">
              <a:solidFill>
                <a:srgbClr val="000080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200" dirty="0">
              <a:solidFill>
                <a:srgbClr val="00008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Google Shape;189;p30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String</a:t>
            </a:r>
            <a:r>
              <a:rPr lang="en-US"/>
              <a:t>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0" name="Google Shape;190;p30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57200" lvl="0" indent="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US" sz="2200" dirty="0">
                <a:solidFill>
                  <a:schemeClr val="dk1"/>
                </a:solidFill>
              </a:rPr>
              <a:t>	#include &lt;</a:t>
            </a:r>
            <a:r>
              <a:rPr lang="en-US" sz="2200" dirty="0" err="1">
                <a:solidFill>
                  <a:schemeClr val="dk1"/>
                </a:solidFill>
              </a:rPr>
              <a:t>stdio.h</a:t>
            </a:r>
            <a:r>
              <a:rPr lang="en-US" sz="2200" dirty="0">
                <a:solidFill>
                  <a:schemeClr val="dk1"/>
                </a:solidFill>
              </a:rPr>
              <a:t>&gt;</a:t>
            </a:r>
            <a:br>
              <a:rPr lang="en-US" sz="2200" dirty="0">
                <a:solidFill>
                  <a:schemeClr val="dk1"/>
                </a:solidFill>
              </a:rPr>
            </a:br>
            <a:r>
              <a:rPr lang="en-US" sz="2200" dirty="0"/>
              <a:t>	#include &lt;</a:t>
            </a:r>
            <a:r>
              <a:rPr lang="en-US" sz="2200" dirty="0" err="1"/>
              <a:t>string.h</a:t>
            </a:r>
            <a:r>
              <a:rPr lang="en-US" sz="2200" dirty="0"/>
              <a:t>&gt; // includes </a:t>
            </a:r>
            <a:r>
              <a:rPr lang="en-US" sz="2200" dirty="0">
                <a:solidFill>
                  <a:schemeClr val="dk1"/>
                </a:solidFill>
              </a:rPr>
              <a:t>functions related to strings</a:t>
            </a:r>
            <a:endParaRPr sz="2200" dirty="0">
              <a:solidFill>
                <a:schemeClr val="dk1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02060"/>
                </a:solidFill>
              </a:rPr>
              <a:t>	</a:t>
            </a:r>
            <a:r>
              <a:rPr lang="en-US" sz="2200" dirty="0" err="1">
                <a:solidFill>
                  <a:srgbClr val="002060"/>
                </a:solidFill>
              </a:rPr>
              <a:t>int</a:t>
            </a:r>
            <a:r>
              <a:rPr lang="en-US" sz="2200" dirty="0">
                <a:solidFill>
                  <a:srgbClr val="002060"/>
                </a:solidFill>
              </a:rPr>
              <a:t> main() {	</a:t>
            </a:r>
            <a:endParaRPr sz="2200" dirty="0">
              <a:solidFill>
                <a:srgbClr val="002060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02060"/>
                </a:solidFill>
              </a:rPr>
              <a:t>		char* password = “ABBBAC”;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char* guess = “ABC</a:t>
            </a:r>
            <a:r>
              <a:rPr lang="en-US" sz="2200" dirty="0" smtClean="0">
                <a:solidFill>
                  <a:srgbClr val="002060"/>
                </a:solidFill>
              </a:rPr>
              <a:t>”;</a:t>
            </a:r>
            <a:endParaRPr sz="2200" dirty="0">
              <a:solidFill>
                <a:srgbClr val="002060"/>
              </a:solidFill>
            </a:endParaRPr>
          </a:p>
          <a:p>
            <a:pPr lvl="0" indent="0">
              <a:spcBef>
                <a:spcPts val="1417"/>
              </a:spcBef>
            </a:pPr>
            <a:r>
              <a:rPr lang="en-US" sz="2200" dirty="0">
                <a:solidFill>
                  <a:srgbClr val="002060"/>
                </a:solidFill>
              </a:rPr>
              <a:t>		if (</a:t>
            </a:r>
            <a:r>
              <a:rPr lang="en-US" sz="2200" dirty="0" err="1">
                <a:solidFill>
                  <a:srgbClr val="002060"/>
                </a:solidFill>
              </a:rPr>
              <a:t>strcmp</a:t>
            </a:r>
            <a:r>
              <a:rPr lang="en-US" sz="2200" dirty="0">
                <a:solidFill>
                  <a:srgbClr val="002060"/>
                </a:solidFill>
              </a:rPr>
              <a:t>(password</a:t>
            </a:r>
            <a:r>
              <a:rPr lang="en-US" sz="2200" dirty="0" smtClean="0">
                <a:solidFill>
                  <a:srgbClr val="002060"/>
                </a:solidFill>
              </a:rPr>
              <a:t>, guess) </a:t>
            </a:r>
            <a:r>
              <a:rPr lang="en-US" sz="2200" dirty="0">
                <a:solidFill>
                  <a:srgbClr val="002060"/>
                </a:solidFill>
              </a:rPr>
              <a:t>== 0)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	</a:t>
            </a:r>
            <a:r>
              <a:rPr lang="en-US" sz="2200" dirty="0" err="1">
                <a:solidFill>
                  <a:srgbClr val="002060"/>
                </a:solidFill>
              </a:rPr>
              <a:t>printf</a:t>
            </a:r>
            <a:r>
              <a:rPr lang="en-US" sz="2200" dirty="0">
                <a:solidFill>
                  <a:srgbClr val="002060"/>
                </a:solidFill>
              </a:rPr>
              <a:t>(“CORRECT”);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else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	</a:t>
            </a:r>
            <a:r>
              <a:rPr lang="en-US" sz="2200" dirty="0" err="1">
                <a:solidFill>
                  <a:srgbClr val="002060"/>
                </a:solidFill>
              </a:rPr>
              <a:t>printf</a:t>
            </a:r>
            <a:r>
              <a:rPr lang="en-US" sz="2200" dirty="0">
                <a:solidFill>
                  <a:srgbClr val="002060"/>
                </a:solidFill>
              </a:rPr>
              <a:t>(“WRONG”);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</a:t>
            </a:r>
            <a:r>
              <a:rPr lang="en-US" sz="2200" dirty="0" smtClean="0">
                <a:solidFill>
                  <a:srgbClr val="002060"/>
                </a:solidFill>
              </a:rPr>
              <a:t>}</a:t>
            </a:r>
            <a:endParaRPr sz="2200" dirty="0">
              <a:solidFill>
                <a:srgbClr val="00206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4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40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" name="Google Shape;94;p14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4000" b="0" i="0" u="none" strike="noStrike" cap="none"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4000" b="0" i="0" u="none" strike="noStrike" cap="none">
                <a:latin typeface="Arial"/>
                <a:ea typeface="Arial"/>
                <a:cs typeface="Arial"/>
                <a:sym typeface="Arial"/>
              </a:rPr>
              <a:t>Midterm – Tuesday, Oct 30, 2:30-4:20</a:t>
            </a:r>
            <a:endParaRPr/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4000" b="0" i="0" u="none" strike="noStrike" cap="none">
                <a:latin typeface="Arial"/>
                <a:ea typeface="Arial"/>
                <a:cs typeface="Arial"/>
                <a:sym typeface="Arial"/>
              </a:rPr>
              <a:t>During the regular Tuesday class</a:t>
            </a: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Google Shape;189;p30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String</a:t>
            </a:r>
            <a:r>
              <a:rPr lang="en-US"/>
              <a:t>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0" name="Google Shape;190;p30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57200" lvl="0" indent="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US" sz="2200" dirty="0">
                <a:solidFill>
                  <a:schemeClr val="dk1"/>
                </a:solidFill>
              </a:rPr>
              <a:t>	#include &lt;</a:t>
            </a:r>
            <a:r>
              <a:rPr lang="en-US" sz="2200" dirty="0" err="1">
                <a:solidFill>
                  <a:schemeClr val="dk1"/>
                </a:solidFill>
              </a:rPr>
              <a:t>stdio.h</a:t>
            </a:r>
            <a:r>
              <a:rPr lang="en-US" sz="2200" dirty="0">
                <a:solidFill>
                  <a:schemeClr val="dk1"/>
                </a:solidFill>
              </a:rPr>
              <a:t>&gt;</a:t>
            </a:r>
            <a:br>
              <a:rPr lang="en-US" sz="2200" dirty="0">
                <a:solidFill>
                  <a:schemeClr val="dk1"/>
                </a:solidFill>
              </a:rPr>
            </a:br>
            <a:r>
              <a:rPr lang="en-US" sz="2200" dirty="0">
                <a:solidFill>
                  <a:schemeClr val="dk1"/>
                </a:solidFill>
                <a:highlight>
                  <a:srgbClr val="00FF00"/>
                </a:highlight>
              </a:rPr>
              <a:t>	#include &lt;</a:t>
            </a:r>
            <a:r>
              <a:rPr lang="en-US" sz="2200" dirty="0" err="1">
                <a:solidFill>
                  <a:schemeClr val="dk1"/>
                </a:solidFill>
                <a:highlight>
                  <a:srgbClr val="00FF00"/>
                </a:highlight>
              </a:rPr>
              <a:t>string.h</a:t>
            </a:r>
            <a:r>
              <a:rPr lang="en-US" sz="2200" dirty="0">
                <a:solidFill>
                  <a:schemeClr val="dk1"/>
                </a:solidFill>
                <a:highlight>
                  <a:srgbClr val="00FF00"/>
                </a:highlight>
              </a:rPr>
              <a:t>&gt; </a:t>
            </a:r>
            <a:r>
              <a:rPr lang="en-US" sz="2200" dirty="0">
                <a:solidFill>
                  <a:schemeClr val="dk1"/>
                </a:solidFill>
              </a:rPr>
              <a:t>// includes functions related to strings</a:t>
            </a:r>
            <a:endParaRPr sz="2200" dirty="0">
              <a:solidFill>
                <a:schemeClr val="dk1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chemeClr val="dk1"/>
                </a:solidFill>
              </a:rPr>
              <a:t>	</a:t>
            </a:r>
            <a:r>
              <a:rPr lang="en-US" sz="2200" dirty="0" err="1">
                <a:solidFill>
                  <a:srgbClr val="002060"/>
                </a:solidFill>
              </a:rPr>
              <a:t>int</a:t>
            </a:r>
            <a:r>
              <a:rPr lang="en-US" sz="2200" dirty="0">
                <a:solidFill>
                  <a:srgbClr val="002060"/>
                </a:solidFill>
              </a:rPr>
              <a:t> main() {	</a:t>
            </a:r>
            <a:endParaRPr sz="2200" dirty="0">
              <a:solidFill>
                <a:srgbClr val="002060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02060"/>
                </a:solidFill>
              </a:rPr>
              <a:t>		char* password = “ABBBAC”;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char* guess = “ABC”</a:t>
            </a:r>
            <a:endParaRPr sz="2200" dirty="0">
              <a:solidFill>
                <a:srgbClr val="002060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02060"/>
                </a:solidFill>
              </a:rPr>
              <a:t>		if (</a:t>
            </a:r>
            <a:r>
              <a:rPr lang="en-US" sz="2200" dirty="0" err="1"/>
              <a:t>strcmp</a:t>
            </a:r>
            <a:r>
              <a:rPr lang="en-US" sz="2200" dirty="0"/>
              <a:t>(</a:t>
            </a:r>
            <a:r>
              <a:rPr lang="en-US" sz="2200" dirty="0" err="1"/>
              <a:t>a,b</a:t>
            </a:r>
            <a:r>
              <a:rPr lang="en-US" sz="2200" dirty="0"/>
              <a:t>) </a:t>
            </a:r>
            <a:r>
              <a:rPr lang="en-US" sz="2200" dirty="0">
                <a:solidFill>
                  <a:srgbClr val="002060"/>
                </a:solidFill>
              </a:rPr>
              <a:t>== 0)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	</a:t>
            </a:r>
            <a:r>
              <a:rPr lang="en-US" sz="2200" dirty="0" err="1">
                <a:solidFill>
                  <a:srgbClr val="002060"/>
                </a:solidFill>
              </a:rPr>
              <a:t>printf</a:t>
            </a:r>
            <a:r>
              <a:rPr lang="en-US" sz="2200" dirty="0">
                <a:solidFill>
                  <a:srgbClr val="002060"/>
                </a:solidFill>
              </a:rPr>
              <a:t>(“CORRECT”);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else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	</a:t>
            </a:r>
            <a:r>
              <a:rPr lang="en-US" sz="2200" dirty="0" err="1">
                <a:solidFill>
                  <a:srgbClr val="002060"/>
                </a:solidFill>
              </a:rPr>
              <a:t>printf</a:t>
            </a:r>
            <a:r>
              <a:rPr lang="en-US" sz="2200" dirty="0">
                <a:solidFill>
                  <a:srgbClr val="002060"/>
                </a:solidFill>
              </a:rPr>
              <a:t>(“WRONG”);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</a:t>
            </a:r>
            <a:r>
              <a:rPr lang="en-US" sz="2200" dirty="0" smtClean="0">
                <a:solidFill>
                  <a:srgbClr val="002060"/>
                </a:solidFill>
              </a:rPr>
              <a:t>}</a:t>
            </a:r>
            <a:endParaRPr sz="22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804347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Google Shape;189;p30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String</a:t>
            </a:r>
            <a:r>
              <a:rPr lang="en-US"/>
              <a:t>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0" name="Google Shape;190;p30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lvl="0" indent="0">
              <a:spcBef>
                <a:spcPts val="1417"/>
              </a:spcBef>
              <a:buClr>
                <a:schemeClr val="dk1"/>
              </a:buClr>
              <a:buSzPts val="1100"/>
            </a:pPr>
            <a:r>
              <a:rPr lang="en-US" sz="2200" dirty="0">
                <a:solidFill>
                  <a:schemeClr val="dk1"/>
                </a:solidFill>
              </a:rPr>
              <a:t>	#include &lt;</a:t>
            </a:r>
            <a:r>
              <a:rPr lang="en-US" sz="2200" dirty="0" err="1">
                <a:solidFill>
                  <a:schemeClr val="dk1"/>
                </a:solidFill>
              </a:rPr>
              <a:t>stdio.h</a:t>
            </a:r>
            <a:r>
              <a:rPr lang="en-US" sz="2200" dirty="0" smtClean="0">
                <a:solidFill>
                  <a:schemeClr val="dk1"/>
                </a:solidFill>
              </a:rPr>
              <a:t>&gt;</a:t>
            </a:r>
            <a:br>
              <a:rPr lang="en-US" sz="2200" dirty="0" smtClean="0">
                <a:solidFill>
                  <a:schemeClr val="dk1"/>
                </a:solidFill>
              </a:rPr>
            </a:br>
            <a:r>
              <a:rPr lang="en-US" sz="2200" dirty="0">
                <a:solidFill>
                  <a:schemeClr val="dk1"/>
                </a:solidFill>
                <a:highlight>
                  <a:srgbClr val="00FF00"/>
                </a:highlight>
              </a:rPr>
              <a:t>	#include &lt;</a:t>
            </a:r>
            <a:r>
              <a:rPr lang="en-US" sz="2200" dirty="0" err="1">
                <a:solidFill>
                  <a:schemeClr val="dk1"/>
                </a:solidFill>
                <a:highlight>
                  <a:srgbClr val="00FF00"/>
                </a:highlight>
              </a:rPr>
              <a:t>string.h</a:t>
            </a:r>
            <a:r>
              <a:rPr lang="en-US" sz="2200" dirty="0">
                <a:solidFill>
                  <a:schemeClr val="dk1"/>
                </a:solidFill>
                <a:highlight>
                  <a:srgbClr val="00FF00"/>
                </a:highlight>
              </a:rPr>
              <a:t>&gt; </a:t>
            </a:r>
            <a:r>
              <a:rPr lang="en-US" sz="2200" dirty="0" smtClean="0"/>
              <a:t>// </a:t>
            </a:r>
            <a:r>
              <a:rPr lang="en-US" sz="2200" dirty="0">
                <a:solidFill>
                  <a:schemeClr val="dk1"/>
                </a:solidFill>
              </a:rPr>
              <a:t>includes functions related to strings</a:t>
            </a:r>
            <a:endParaRPr sz="2200" dirty="0">
              <a:solidFill>
                <a:schemeClr val="dk1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chemeClr val="dk1"/>
                </a:solidFill>
              </a:rPr>
              <a:t>	</a:t>
            </a:r>
            <a:r>
              <a:rPr lang="en-US" sz="2200" dirty="0" err="1">
                <a:solidFill>
                  <a:srgbClr val="002060"/>
                </a:solidFill>
              </a:rPr>
              <a:t>int</a:t>
            </a:r>
            <a:r>
              <a:rPr lang="en-US" sz="2200" dirty="0">
                <a:solidFill>
                  <a:srgbClr val="002060"/>
                </a:solidFill>
              </a:rPr>
              <a:t> main() {	</a:t>
            </a:r>
            <a:endParaRPr sz="2200" dirty="0">
              <a:solidFill>
                <a:srgbClr val="002060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02060"/>
                </a:solidFill>
              </a:rPr>
              <a:t>		char* password = “ABBBAC”;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char* guess = “ABC”</a:t>
            </a:r>
            <a:endParaRPr sz="2200" dirty="0">
              <a:solidFill>
                <a:srgbClr val="002060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02060"/>
                </a:solidFill>
              </a:rPr>
              <a:t>		if (</a:t>
            </a:r>
            <a:r>
              <a:rPr lang="en-US" sz="2200" dirty="0" err="1">
                <a:solidFill>
                  <a:srgbClr val="002060"/>
                </a:solidFill>
                <a:highlight>
                  <a:srgbClr val="00FF00"/>
                </a:highlight>
              </a:rPr>
              <a:t>strcmp</a:t>
            </a:r>
            <a:r>
              <a:rPr lang="en-US" sz="2200" dirty="0">
                <a:solidFill>
                  <a:srgbClr val="002060"/>
                </a:solidFill>
                <a:highlight>
                  <a:srgbClr val="00FF00"/>
                </a:highlight>
              </a:rPr>
              <a:t>(</a:t>
            </a:r>
            <a:r>
              <a:rPr lang="en-US" sz="2200" dirty="0" err="1">
                <a:solidFill>
                  <a:srgbClr val="002060"/>
                </a:solidFill>
                <a:highlight>
                  <a:srgbClr val="00FF00"/>
                </a:highlight>
              </a:rPr>
              <a:t>a,b</a:t>
            </a:r>
            <a:r>
              <a:rPr lang="en-US" sz="2200" dirty="0">
                <a:solidFill>
                  <a:srgbClr val="002060"/>
                </a:solidFill>
                <a:highlight>
                  <a:srgbClr val="00FF00"/>
                </a:highlight>
              </a:rPr>
              <a:t>)</a:t>
            </a:r>
            <a:r>
              <a:rPr lang="en-US" sz="2200" dirty="0">
                <a:solidFill>
                  <a:srgbClr val="002060"/>
                </a:solidFill>
              </a:rPr>
              <a:t> == 0)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	</a:t>
            </a:r>
            <a:r>
              <a:rPr lang="en-US" sz="2200" dirty="0" err="1">
                <a:solidFill>
                  <a:srgbClr val="002060"/>
                </a:solidFill>
              </a:rPr>
              <a:t>printf</a:t>
            </a:r>
            <a:r>
              <a:rPr lang="en-US" sz="2200" dirty="0">
                <a:solidFill>
                  <a:srgbClr val="002060"/>
                </a:solidFill>
              </a:rPr>
              <a:t>(“CORRECT”);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else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		</a:t>
            </a:r>
            <a:r>
              <a:rPr lang="en-US" sz="2200" dirty="0" err="1">
                <a:solidFill>
                  <a:srgbClr val="002060"/>
                </a:solidFill>
              </a:rPr>
              <a:t>printf</a:t>
            </a:r>
            <a:r>
              <a:rPr lang="en-US" sz="2200" dirty="0">
                <a:solidFill>
                  <a:srgbClr val="002060"/>
                </a:solidFill>
              </a:rPr>
              <a:t>(“WRONG”);</a:t>
            </a:r>
            <a:br>
              <a:rPr lang="en-US" sz="2200" dirty="0">
                <a:solidFill>
                  <a:srgbClr val="002060"/>
                </a:solidFill>
              </a:rPr>
            </a:br>
            <a:r>
              <a:rPr lang="en-US" sz="2200" dirty="0">
                <a:solidFill>
                  <a:srgbClr val="002060"/>
                </a:solidFill>
              </a:rPr>
              <a:t>	}</a:t>
            </a:r>
            <a:endParaRPr sz="2200" dirty="0">
              <a:solidFill>
                <a:srgbClr val="002060"/>
              </a:solidFill>
            </a:endParaRPr>
          </a:p>
          <a:p>
            <a:pPr marL="457200" marR="0" lvl="0" indent="-36830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  <a:buChar char="●"/>
            </a:pPr>
            <a:r>
              <a:rPr lang="en-US" sz="2200" b="1" i="1" u="sng" dirty="0">
                <a:solidFill>
                  <a:schemeClr val="dk1"/>
                </a:solidFill>
              </a:rPr>
              <a:t>Question</a:t>
            </a:r>
            <a:r>
              <a:rPr lang="en-US" sz="2200" i="1" dirty="0">
                <a:solidFill>
                  <a:schemeClr val="dk1"/>
                </a:solidFill>
              </a:rPr>
              <a:t>: how does </a:t>
            </a:r>
            <a:r>
              <a:rPr lang="en-US" sz="2200" i="1" dirty="0" err="1">
                <a:solidFill>
                  <a:schemeClr val="dk1"/>
                </a:solidFill>
              </a:rPr>
              <a:t>strcmp</a:t>
            </a:r>
            <a:r>
              <a:rPr lang="en-US" sz="2200" i="1" dirty="0">
                <a:solidFill>
                  <a:schemeClr val="dk1"/>
                </a:solidFill>
              </a:rPr>
              <a:t>() know the length of the strings?</a:t>
            </a:r>
            <a:endParaRPr sz="2200" i="1" dirty="0">
              <a:solidFill>
                <a:schemeClr val="dk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0384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31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b="1" i="1" u="sng" dirty="0">
                <a:solidFill>
                  <a:schemeClr val="dk1"/>
                </a:solidFill>
              </a:rPr>
              <a:t>Question</a:t>
            </a:r>
            <a:r>
              <a:rPr lang="en-US" sz="2200" i="1" dirty="0">
                <a:solidFill>
                  <a:schemeClr val="dk1"/>
                </a:solidFill>
              </a:rPr>
              <a:t>: how does </a:t>
            </a:r>
            <a:r>
              <a:rPr lang="en-US" sz="2200" i="1" dirty="0" err="1">
                <a:solidFill>
                  <a:schemeClr val="dk1"/>
                </a:solidFill>
              </a:rPr>
              <a:t>strcmp</a:t>
            </a:r>
            <a:r>
              <a:rPr lang="en-US" sz="2200" i="1" dirty="0">
                <a:solidFill>
                  <a:schemeClr val="dk1"/>
                </a:solidFill>
              </a:rPr>
              <a:t>() know the length of the strings?</a:t>
            </a:r>
            <a:br>
              <a:rPr lang="en-US" sz="2200" i="1" dirty="0">
                <a:solidFill>
                  <a:schemeClr val="dk1"/>
                </a:solidFill>
              </a:rPr>
            </a:br>
            <a:endParaRPr lang="en-US" sz="2200" i="1" dirty="0" smtClean="0">
              <a:solidFill>
                <a:schemeClr val="dk1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b="1" i="1" u="sng" dirty="0" smtClean="0">
                <a:solidFill>
                  <a:schemeClr val="dk1"/>
                </a:solidFill>
              </a:rPr>
              <a:t>Answer</a:t>
            </a:r>
            <a:r>
              <a:rPr lang="en-US" sz="2200" i="1" dirty="0">
                <a:solidFill>
                  <a:schemeClr val="dk1"/>
                </a:solidFill>
              </a:rPr>
              <a:t>: A string is an array of chars terminating with ‘\0’.</a:t>
            </a:r>
            <a:endParaRPr sz="2200" i="1" dirty="0">
              <a:solidFill>
                <a:schemeClr val="dk1"/>
              </a:solidFill>
            </a:endParaRPr>
          </a:p>
          <a:p>
            <a:pPr marL="2286000" marR="0" lvl="0" indent="45720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chemeClr val="dk1"/>
                </a:solidFill>
              </a:rPr>
              <a:t>‘\0’ is the char with value 0.</a:t>
            </a:r>
            <a:endParaRPr sz="2200" dirty="0">
              <a:solidFill>
                <a:schemeClr val="dk1"/>
              </a:solidFill>
            </a:endParaRPr>
          </a:p>
          <a:p>
            <a:pPr marL="0" indent="457200">
              <a:spcBef>
                <a:spcPts val="1417"/>
              </a:spcBef>
            </a:pPr>
            <a:r>
              <a:rPr lang="en-US" sz="2200" b="1" i="1" u="sng" dirty="0" smtClean="0">
                <a:solidFill>
                  <a:schemeClr val="dk1"/>
                </a:solidFill>
              </a:rPr>
              <a:t>Comment</a:t>
            </a:r>
            <a:r>
              <a:rPr lang="en-US" sz="2200" i="1" dirty="0" smtClean="0">
                <a:solidFill>
                  <a:schemeClr val="dk1"/>
                </a:solidFill>
              </a:rPr>
              <a:t>: The length of the array can be longer than </a:t>
            </a:r>
            <a:r>
              <a:rPr lang="en-US" sz="2200" i="1" dirty="0" err="1" smtClean="0">
                <a:solidFill>
                  <a:schemeClr val="dk1"/>
                </a:solidFill>
              </a:rPr>
              <a:t>strlen</a:t>
            </a:r>
            <a:r>
              <a:rPr lang="en-US" sz="2200" i="1" dirty="0" smtClean="0">
                <a:solidFill>
                  <a:schemeClr val="dk1"/>
                </a:solidFill>
              </a:rPr>
              <a:t>().</a:t>
            </a:r>
            <a:endParaRPr lang="en-US" sz="2200" i="1" dirty="0">
              <a:solidFill>
                <a:schemeClr val="dk1"/>
              </a:solidFill>
            </a:endParaRPr>
          </a:p>
          <a:p>
            <a:pPr marL="0" marR="0" lvl="0" indent="45720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 smtClean="0">
                <a:solidFill>
                  <a:schemeClr val="dk1"/>
                </a:solidFill>
              </a:rPr>
              <a:t>Example</a:t>
            </a:r>
            <a:r>
              <a:rPr lang="en-US" sz="2200" dirty="0">
                <a:solidFill>
                  <a:schemeClr val="dk1"/>
                </a:solidFill>
              </a:rPr>
              <a:t>:</a:t>
            </a:r>
            <a:br>
              <a:rPr lang="en-US" sz="2200" dirty="0">
                <a:solidFill>
                  <a:schemeClr val="dk1"/>
                </a:solidFill>
              </a:rPr>
            </a:b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dirty="0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char* word1 </a:t>
            </a: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= “Hello”;</a:t>
            </a:r>
            <a:b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char word2[6] = {‘H’, ‘e’, ‘l’, ‘l’, ‘o’, ‘\0</a:t>
            </a:r>
            <a:r>
              <a:rPr lang="en-US" sz="2200" dirty="0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’};</a:t>
            </a:r>
            <a:br>
              <a:rPr lang="en-US" sz="2200" dirty="0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dirty="0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</a:p>
          <a:p>
            <a:pPr marL="0" marR="0" lvl="0" indent="45720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dirty="0" err="1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printf</a:t>
            </a:r>
            <a:r>
              <a:rPr lang="en-US" sz="2200" dirty="0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(“%s \n”, word1);</a:t>
            </a:r>
            <a:r>
              <a:rPr lang="en-US" sz="2200" dirty="0">
                <a:latin typeface="Times New Roman"/>
                <a:ea typeface="Times New Roman"/>
                <a:cs typeface="Times New Roman"/>
                <a:sym typeface="Times New Roman"/>
              </a:rPr>
              <a:t> // prints </a:t>
            </a:r>
            <a:r>
              <a:rPr lang="en-US" sz="2200" dirty="0" smtClean="0">
                <a:latin typeface="Times New Roman"/>
                <a:ea typeface="Times New Roman"/>
                <a:cs typeface="Times New Roman"/>
                <a:sym typeface="Times New Roman"/>
              </a:rPr>
              <a:t>Hello</a:t>
            </a: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/>
            </a:r>
            <a:b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dirty="0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dirty="0" err="1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printf</a:t>
            </a:r>
            <a:r>
              <a:rPr lang="en-US" sz="2200" dirty="0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(“%s \n”, word2);</a:t>
            </a:r>
            <a:r>
              <a:rPr lang="en-US" sz="2200" dirty="0">
                <a:latin typeface="Times New Roman"/>
                <a:ea typeface="Times New Roman"/>
                <a:cs typeface="Times New Roman"/>
                <a:sym typeface="Times New Roman"/>
              </a:rPr>
              <a:t> // prints Hello</a:t>
            </a: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/>
            </a:r>
            <a:b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/>
            </a:r>
            <a:b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i="1" dirty="0">
                <a:solidFill>
                  <a:schemeClr val="dk1"/>
                </a:solidFill>
              </a:rPr>
              <a:t/>
            </a:r>
            <a:br>
              <a:rPr lang="en-US" sz="2200" i="1" dirty="0">
                <a:solidFill>
                  <a:schemeClr val="dk1"/>
                </a:solidFill>
              </a:rPr>
            </a:br>
            <a:endParaRPr sz="2200" i="1" dirty="0">
              <a:solidFill>
                <a:schemeClr val="dk1"/>
              </a:solidFill>
            </a:endParaRPr>
          </a:p>
        </p:txBody>
      </p:sp>
      <p:sp>
        <p:nvSpPr>
          <p:cNvPr id="196" name="Google Shape;196;p31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String</a:t>
            </a:r>
            <a:r>
              <a:rPr lang="en-US" dirty="0"/>
              <a:t>s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p3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45720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chemeClr val="dk1"/>
                </a:solidFill>
              </a:rPr>
              <a:t>Example:</a:t>
            </a:r>
            <a:br>
              <a:rPr lang="en-US" sz="2200" dirty="0">
                <a:solidFill>
                  <a:schemeClr val="dk1"/>
                </a:solidFill>
              </a:rPr>
            </a:br>
            <a:r>
              <a:rPr lang="en-US" sz="220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char* word1 </a:t>
            </a: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= “Hello”;</a:t>
            </a:r>
            <a:b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	char word2[6] = {‘H’, ‘e’, ‘l’, ‘l’, ‘o’, ‘\0’};</a:t>
            </a:r>
            <a:b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endParaRPr sz="2200" dirty="0">
              <a:solidFill>
                <a:srgbClr val="00008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57200" marR="0" lvl="0" indent="-368300" algn="l" rtl="0">
              <a:spcBef>
                <a:spcPts val="1417"/>
              </a:spcBef>
              <a:spcAft>
                <a:spcPts val="0"/>
              </a:spcAft>
              <a:buSzPts val="2200"/>
              <a:buFont typeface="Times New Roman"/>
              <a:buChar char="●"/>
            </a:pPr>
            <a:r>
              <a:rPr lang="en-US" sz="2200" dirty="0">
                <a:latin typeface="Times New Roman"/>
                <a:ea typeface="Times New Roman"/>
                <a:cs typeface="Times New Roman"/>
                <a:sym typeface="Times New Roman"/>
              </a:rPr>
              <a:t>Comments:</a:t>
            </a:r>
            <a:endParaRPr sz="22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457200" marR="0" lvl="0" indent="-368300" algn="l" rtl="0">
              <a:spcBef>
                <a:spcPts val="0"/>
              </a:spcBef>
              <a:spcAft>
                <a:spcPts val="0"/>
              </a:spcAft>
              <a:buSzPts val="2200"/>
              <a:buFont typeface="Times New Roman"/>
              <a:buChar char="●"/>
            </a:pPr>
            <a:r>
              <a:rPr lang="en-US" sz="2200" dirty="0">
                <a:latin typeface="Times New Roman"/>
                <a:ea typeface="Times New Roman"/>
                <a:cs typeface="Times New Roman"/>
                <a:sym typeface="Times New Roman"/>
              </a:rPr>
              <a:t>word1 - initializing with “Hello”, creates an array of </a:t>
            </a:r>
            <a:r>
              <a:rPr lang="en-US" sz="2200" dirty="0" err="1">
                <a:latin typeface="Times New Roman"/>
                <a:ea typeface="Times New Roman"/>
                <a:cs typeface="Times New Roman"/>
                <a:sym typeface="Times New Roman"/>
              </a:rPr>
              <a:t>const</a:t>
            </a:r>
            <a:r>
              <a:rPr lang="en-US" sz="2200" dirty="0">
                <a:latin typeface="Times New Roman"/>
                <a:ea typeface="Times New Roman"/>
                <a:cs typeface="Times New Roman"/>
                <a:sym typeface="Times New Roman"/>
              </a:rPr>
              <a:t> chars</a:t>
            </a:r>
            <a:br>
              <a:rPr lang="en-US" sz="2200" dirty="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dirty="0">
                <a:latin typeface="Times New Roman"/>
                <a:ea typeface="Times New Roman"/>
                <a:cs typeface="Times New Roman"/>
                <a:sym typeface="Times New Roman"/>
              </a:rPr>
              <a:t>	immutable strings - cannot be changed</a:t>
            </a:r>
            <a:endParaRPr sz="22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9144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latin typeface="Times New Roman"/>
                <a:ea typeface="Times New Roman"/>
                <a:cs typeface="Times New Roman"/>
                <a:sym typeface="Times New Roman"/>
              </a:rPr>
              <a:t>This allows the compiler to perform optimizations on the code</a:t>
            </a:r>
            <a:br>
              <a:rPr lang="en-US" sz="2200" dirty="0">
                <a:latin typeface="Times New Roman"/>
                <a:ea typeface="Times New Roman"/>
                <a:cs typeface="Times New Roman"/>
                <a:sym typeface="Times New Roman"/>
              </a:rPr>
            </a:br>
            <a:endParaRPr sz="22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0" indent="-368300">
              <a:spcBef>
                <a:spcPts val="1417"/>
              </a:spcBef>
              <a:buSzPts val="2200"/>
              <a:buFont typeface="Times New Roman"/>
              <a:buChar char="●"/>
            </a:pPr>
            <a:r>
              <a:rPr lang="en-US" sz="2200" dirty="0">
                <a:latin typeface="Times New Roman"/>
                <a:ea typeface="Times New Roman"/>
                <a:cs typeface="Times New Roman"/>
                <a:sym typeface="Times New Roman"/>
              </a:rPr>
              <a:t>word2 - can be modified, </a:t>
            </a:r>
            <a:r>
              <a:rPr lang="en-US" sz="2200" dirty="0" smtClean="0">
                <a:latin typeface="Times New Roman"/>
                <a:ea typeface="Times New Roman"/>
                <a:cs typeface="Times New Roman"/>
                <a:sym typeface="Times New Roman"/>
              </a:rPr>
              <a:t>e.g.</a:t>
            </a:r>
            <a:br>
              <a:rPr lang="en-US" sz="2200" dirty="0" smtClean="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dirty="0" smtClean="0"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dirty="0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word2[3] = ‘p’; word[4] = ‘\0’;</a:t>
            </a:r>
            <a:r>
              <a:rPr lang="en-US" sz="2200" dirty="0" smtClean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/>
            </a:r>
            <a:br>
              <a:rPr lang="en-US" sz="2200" dirty="0" smtClean="0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-US" sz="2200" dirty="0" smtClean="0">
                <a:latin typeface="Times New Roman"/>
                <a:ea typeface="Times New Roman"/>
                <a:cs typeface="Times New Roman"/>
                <a:sym typeface="Times New Roman"/>
              </a:rPr>
              <a:t>	</a:t>
            </a:r>
            <a:r>
              <a:rPr lang="en-US" sz="2200" dirty="0" err="1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printf</a:t>
            </a:r>
            <a:r>
              <a:rPr lang="en-US" sz="2200" dirty="0" smtClean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(“%s \n”, word2);</a:t>
            </a:r>
            <a:r>
              <a:rPr lang="en-US" sz="2200" dirty="0">
                <a:latin typeface="Times New Roman"/>
                <a:ea typeface="Times New Roman"/>
                <a:cs typeface="Times New Roman"/>
                <a:sym typeface="Times New Roman"/>
              </a:rPr>
              <a:t> // prints </a:t>
            </a:r>
            <a:r>
              <a:rPr lang="en-US" sz="2200" dirty="0" smtClean="0">
                <a:latin typeface="Times New Roman"/>
                <a:ea typeface="Times New Roman"/>
                <a:cs typeface="Times New Roman"/>
                <a:sym typeface="Times New Roman"/>
              </a:rPr>
              <a:t>Help</a:t>
            </a:r>
            <a: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/>
            </a:r>
            <a:br>
              <a:rPr lang="en-US" sz="2200" dirty="0">
                <a:solidFill>
                  <a:srgbClr val="00008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endParaRPr sz="22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9144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2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02" name="Google Shape;202;p32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String</a:t>
            </a:r>
            <a:r>
              <a:rPr lang="en-US"/>
              <a:t>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p33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String</a:t>
            </a:r>
            <a:r>
              <a:rPr lang="en-US"/>
              <a:t>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8" name="Google Shape;208;p33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5720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>
                <a:solidFill>
                  <a:schemeClr val="dk1"/>
                </a:solidFill>
              </a:rPr>
              <a:t>	#include &lt;stdio.h&gt;</a:t>
            </a:r>
            <a:br>
              <a:rPr lang="en-US" sz="2200">
                <a:solidFill>
                  <a:schemeClr val="dk1"/>
                </a:solidFill>
              </a:rPr>
            </a:br>
            <a:r>
              <a:rPr lang="en-US" sz="2200">
                <a:solidFill>
                  <a:schemeClr val="dk1"/>
                </a:solidFill>
              </a:rPr>
              <a:t>	#include &lt;string.h&gt; </a:t>
            </a:r>
            <a:endParaRPr sz="2200">
              <a:solidFill>
                <a:schemeClr val="dk1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>
                <a:solidFill>
                  <a:schemeClr val="dk1"/>
                </a:solidFill>
              </a:rPr>
              <a:t>	int main() {	</a:t>
            </a:r>
            <a:endParaRPr sz="2200">
              <a:solidFill>
                <a:schemeClr val="dk1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>
                <a:solidFill>
                  <a:schemeClr val="dk1"/>
                </a:solidFill>
              </a:rPr>
              <a:t>		char* password = “ABBBAC”;</a:t>
            </a:r>
            <a:br>
              <a:rPr lang="en-US" sz="2200">
                <a:solidFill>
                  <a:schemeClr val="dk1"/>
                </a:solidFill>
              </a:rPr>
            </a:br>
            <a:r>
              <a:rPr lang="en-US" sz="2200">
                <a:solidFill>
                  <a:schemeClr val="dk1"/>
                </a:solidFill>
              </a:rPr>
              <a:t>		char* guess = “ABC”</a:t>
            </a:r>
            <a:endParaRPr sz="2200">
              <a:solidFill>
                <a:schemeClr val="dk1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>
                <a:solidFill>
                  <a:schemeClr val="dk1"/>
                </a:solidFill>
              </a:rPr>
              <a:t>		if (</a:t>
            </a:r>
            <a:r>
              <a:rPr lang="en-US" sz="2200">
                <a:solidFill>
                  <a:schemeClr val="dk1"/>
                </a:solidFill>
                <a:highlight>
                  <a:srgbClr val="00FF00"/>
                </a:highlight>
              </a:rPr>
              <a:t>strcmp(a,b)</a:t>
            </a:r>
            <a:r>
              <a:rPr lang="en-US" sz="2200">
                <a:solidFill>
                  <a:schemeClr val="dk1"/>
                </a:solidFill>
              </a:rPr>
              <a:t> == 0)</a:t>
            </a:r>
            <a:br>
              <a:rPr lang="en-US" sz="2200">
                <a:solidFill>
                  <a:schemeClr val="dk1"/>
                </a:solidFill>
              </a:rPr>
            </a:br>
            <a:r>
              <a:rPr lang="en-US" sz="2200">
                <a:solidFill>
                  <a:schemeClr val="dk1"/>
                </a:solidFill>
              </a:rPr>
              <a:t>			printf(“CORRECT”);</a:t>
            </a:r>
            <a:br>
              <a:rPr lang="en-US" sz="2200">
                <a:solidFill>
                  <a:schemeClr val="dk1"/>
                </a:solidFill>
              </a:rPr>
            </a:br>
            <a:r>
              <a:rPr lang="en-US" sz="2200">
                <a:solidFill>
                  <a:schemeClr val="dk1"/>
                </a:solidFill>
              </a:rPr>
              <a:t>		else</a:t>
            </a:r>
            <a:br>
              <a:rPr lang="en-US" sz="2200">
                <a:solidFill>
                  <a:schemeClr val="dk1"/>
                </a:solidFill>
              </a:rPr>
            </a:br>
            <a:r>
              <a:rPr lang="en-US" sz="2200">
                <a:solidFill>
                  <a:schemeClr val="dk1"/>
                </a:solidFill>
              </a:rPr>
              <a:t>			printf(“WRONG”);</a:t>
            </a:r>
            <a:br>
              <a:rPr lang="en-US" sz="2200">
                <a:solidFill>
                  <a:schemeClr val="dk1"/>
                </a:solidFill>
              </a:rPr>
            </a:br>
            <a:r>
              <a:rPr lang="en-US" sz="2200">
                <a:solidFill>
                  <a:schemeClr val="dk1"/>
                </a:solidFill>
              </a:rPr>
              <a:t>	}</a:t>
            </a:r>
            <a:endParaRPr sz="2200">
              <a:solidFill>
                <a:schemeClr val="dk1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200" i="1">
              <a:solidFill>
                <a:schemeClr val="dk1"/>
              </a:solidFill>
            </a:endParaRPr>
          </a:p>
        </p:txBody>
      </p:sp>
      <p:sp>
        <p:nvSpPr>
          <p:cNvPr id="209" name="Google Shape;209;p33"/>
          <p:cNvSpPr/>
          <p:nvPr/>
        </p:nvSpPr>
        <p:spPr>
          <a:xfrm>
            <a:off x="5787000" y="2315213"/>
            <a:ext cx="3788700" cy="1250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/>
              <a:t>returns 0 if the strings are equal</a:t>
            </a:r>
            <a:br>
              <a:rPr lang="en-US" sz="2000"/>
            </a:br>
            <a:r>
              <a:rPr lang="en-US" sz="2000"/>
              <a:t>returns i&gt;0 if first &gt; last</a:t>
            </a:r>
            <a:br>
              <a:rPr lang="en-US" sz="2000"/>
            </a:br>
            <a:r>
              <a:rPr lang="en-US" sz="2000">
                <a:solidFill>
                  <a:schemeClr val="dk1"/>
                </a:solidFill>
              </a:rPr>
              <a:t>returns i&lt;0 if first &lt; last</a:t>
            </a:r>
            <a:endParaRPr sz="2000"/>
          </a:p>
        </p:txBody>
      </p:sp>
      <p:cxnSp>
        <p:nvCxnSpPr>
          <p:cNvPr id="210" name="Google Shape;210;p33"/>
          <p:cNvCxnSpPr>
            <a:stCxn id="209" idx="2"/>
          </p:cNvCxnSpPr>
          <p:nvPr/>
        </p:nvCxnSpPr>
        <p:spPr>
          <a:xfrm flipH="1">
            <a:off x="3825750" y="3565613"/>
            <a:ext cx="3855600" cy="768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34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String.h - two useful </a:t>
            </a:r>
            <a:r>
              <a:rPr lang="en-US"/>
              <a:t>functions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" name="Google Shape;216;p34"/>
          <p:cNvSpPr txBox="1">
            <a:spLocks noGrp="1"/>
          </p:cNvSpPr>
          <p:nvPr>
            <p:ph type="body" idx="4294967295"/>
          </p:nvPr>
        </p:nvSpPr>
        <p:spPr>
          <a:xfrm>
            <a:off x="720000" y="2038119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9144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 err="1">
                <a:solidFill>
                  <a:srgbClr val="000080"/>
                </a:solidFill>
              </a:rPr>
              <a:t>int</a:t>
            </a:r>
            <a:r>
              <a:rPr lang="en-US" sz="2200" dirty="0">
                <a:solidFill>
                  <a:srgbClr val="000080"/>
                </a:solidFill>
              </a:rPr>
              <a:t> </a:t>
            </a:r>
            <a:r>
              <a:rPr lang="en-US" sz="2200" dirty="0" err="1">
                <a:solidFill>
                  <a:srgbClr val="000080"/>
                </a:solidFill>
              </a:rPr>
              <a:t>strlen</a:t>
            </a:r>
            <a:r>
              <a:rPr lang="en-US" sz="2200" dirty="0">
                <a:solidFill>
                  <a:srgbClr val="000080"/>
                </a:solidFill>
              </a:rPr>
              <a:t>(char s[])</a:t>
            </a:r>
            <a:endParaRPr sz="2200" dirty="0">
              <a:solidFill>
                <a:srgbClr val="000080"/>
              </a:solidFill>
            </a:endParaRPr>
          </a:p>
          <a:p>
            <a:pPr marL="1371600" marR="0" lvl="1" indent="-36830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 dirty="0">
                <a:latin typeface="Arial"/>
                <a:ea typeface="Arial"/>
                <a:cs typeface="Arial"/>
                <a:sym typeface="Arial"/>
              </a:rPr>
              <a:t>R</a:t>
            </a:r>
            <a:r>
              <a:rPr lang="en-US" sz="2200" dirty="0" smtClean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eturns </a:t>
            </a:r>
            <a:r>
              <a:rPr lang="en-US" sz="2200" dirty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the length of the strin</a:t>
            </a:r>
            <a:r>
              <a:rPr lang="en-US" sz="2200" dirty="0">
                <a:latin typeface="Arial"/>
                <a:ea typeface="Arial"/>
                <a:cs typeface="Arial"/>
                <a:sym typeface="Arial"/>
              </a:rPr>
              <a:t>g</a:t>
            </a:r>
            <a:endParaRPr sz="2200" dirty="0">
              <a:latin typeface="Arial"/>
              <a:ea typeface="Arial"/>
              <a:cs typeface="Arial"/>
              <a:sym typeface="Arial"/>
            </a:endParaRPr>
          </a:p>
          <a:p>
            <a:pPr marL="1371600" marR="0" lvl="1" indent="-3683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 dirty="0" smtClean="0">
                <a:latin typeface="Arial"/>
                <a:ea typeface="Arial"/>
                <a:cs typeface="Arial"/>
                <a:sym typeface="Arial"/>
              </a:rPr>
              <a:t>Counts </a:t>
            </a:r>
            <a:r>
              <a:rPr lang="en-US" sz="2200" dirty="0">
                <a:latin typeface="Arial"/>
                <a:ea typeface="Arial"/>
                <a:cs typeface="Arial"/>
                <a:sym typeface="Arial"/>
              </a:rPr>
              <a:t>until null terminator</a:t>
            </a:r>
            <a:endParaRPr sz="2200" dirty="0">
              <a:latin typeface="Arial"/>
              <a:ea typeface="Arial"/>
              <a:cs typeface="Arial"/>
              <a:sym typeface="Arial"/>
            </a:endParaRPr>
          </a:p>
          <a:p>
            <a:pPr marL="1371600" marR="0" lvl="1" indent="-3683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 dirty="0" smtClean="0">
                <a:latin typeface="Arial"/>
                <a:ea typeface="Arial"/>
                <a:cs typeface="Arial"/>
                <a:sym typeface="Arial"/>
              </a:rPr>
              <a:t>What </a:t>
            </a:r>
            <a:r>
              <a:rPr lang="en-US" sz="2200" dirty="0">
                <a:latin typeface="Arial"/>
                <a:ea typeface="Arial"/>
                <a:cs typeface="Arial"/>
                <a:sym typeface="Arial"/>
              </a:rPr>
              <a:t>happens if there is no ‘\0’ in the </a:t>
            </a:r>
            <a:r>
              <a:rPr lang="en-US" sz="2200" dirty="0" smtClean="0">
                <a:latin typeface="Arial"/>
                <a:ea typeface="Arial"/>
                <a:cs typeface="Arial"/>
                <a:sym typeface="Arial"/>
              </a:rPr>
              <a:t>string?</a:t>
            </a:r>
            <a:endParaRPr sz="2200" dirty="0">
              <a:latin typeface="Arial"/>
              <a:ea typeface="Arial"/>
              <a:cs typeface="Arial"/>
              <a:sym typeface="Arial"/>
            </a:endParaRPr>
          </a:p>
          <a:p>
            <a:pPr marL="9144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chemeClr val="dk1"/>
                </a:solidFill>
              </a:rPr>
              <a:t/>
            </a:r>
            <a:br>
              <a:rPr lang="en-US" sz="2200" dirty="0">
                <a:solidFill>
                  <a:schemeClr val="dk1"/>
                </a:solidFill>
              </a:rPr>
            </a:br>
            <a:r>
              <a:rPr lang="en-US" sz="2200" dirty="0" smtClean="0">
                <a:solidFill>
                  <a:srgbClr val="000080"/>
                </a:solidFill>
              </a:rPr>
              <a:t>char* </a:t>
            </a:r>
            <a:r>
              <a:rPr lang="en-US" sz="2200" dirty="0" err="1" smtClean="0">
                <a:solidFill>
                  <a:srgbClr val="000080"/>
                </a:solidFill>
              </a:rPr>
              <a:t>strcpy</a:t>
            </a:r>
            <a:r>
              <a:rPr lang="en-US" sz="2200" dirty="0" smtClean="0">
                <a:solidFill>
                  <a:srgbClr val="000080"/>
                </a:solidFill>
              </a:rPr>
              <a:t>(char</a:t>
            </a:r>
            <a:r>
              <a:rPr lang="en-US" sz="2200" dirty="0">
                <a:solidFill>
                  <a:srgbClr val="000080"/>
                </a:solidFill>
              </a:rPr>
              <a:t>* </a:t>
            </a:r>
            <a:r>
              <a:rPr lang="en-US" sz="2200" dirty="0" err="1">
                <a:solidFill>
                  <a:srgbClr val="000080"/>
                </a:solidFill>
              </a:rPr>
              <a:t>dest</a:t>
            </a:r>
            <a:r>
              <a:rPr lang="en-US" sz="2200" dirty="0">
                <a:solidFill>
                  <a:srgbClr val="000080"/>
                </a:solidFill>
              </a:rPr>
              <a:t>, </a:t>
            </a:r>
            <a:r>
              <a:rPr lang="en-US" sz="2200" dirty="0" smtClean="0">
                <a:solidFill>
                  <a:srgbClr val="000080"/>
                </a:solidFill>
              </a:rPr>
              <a:t>char</a:t>
            </a:r>
            <a:r>
              <a:rPr lang="en-US" sz="2200" dirty="0">
                <a:solidFill>
                  <a:srgbClr val="000080"/>
                </a:solidFill>
              </a:rPr>
              <a:t>* </a:t>
            </a:r>
            <a:r>
              <a:rPr lang="en-US" sz="2200" dirty="0" err="1">
                <a:solidFill>
                  <a:srgbClr val="000080"/>
                </a:solidFill>
              </a:rPr>
              <a:t>src</a:t>
            </a:r>
            <a:r>
              <a:rPr lang="en-US" sz="2200" dirty="0">
                <a:solidFill>
                  <a:srgbClr val="000080"/>
                </a:solidFill>
              </a:rPr>
              <a:t>)</a:t>
            </a:r>
            <a:endParaRPr sz="2200" dirty="0">
              <a:solidFill>
                <a:srgbClr val="000080"/>
              </a:solidFill>
            </a:endParaRPr>
          </a:p>
          <a:p>
            <a:pPr marL="1371600" marR="0" lvl="1" indent="-36830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 dirty="0">
                <a:latin typeface="+mj-lt"/>
                <a:ea typeface="Arial"/>
                <a:cs typeface="Arial"/>
                <a:sym typeface="Arial"/>
              </a:rPr>
              <a:t>C</a:t>
            </a:r>
            <a:r>
              <a:rPr lang="en-US" sz="2200" dirty="0" smtClean="0">
                <a:latin typeface="+mj-lt"/>
                <a:ea typeface="Arial"/>
                <a:cs typeface="Arial"/>
                <a:sym typeface="Arial"/>
              </a:rPr>
              <a:t>opies </a:t>
            </a:r>
            <a:r>
              <a:rPr lang="en-US" sz="2200" dirty="0">
                <a:latin typeface="+mj-lt"/>
                <a:ea typeface="Arial"/>
                <a:cs typeface="Arial"/>
                <a:sym typeface="Arial"/>
              </a:rPr>
              <a:t>the string </a:t>
            </a:r>
            <a:r>
              <a:rPr lang="en-US" sz="2200" dirty="0" err="1">
                <a:latin typeface="+mj-lt"/>
                <a:ea typeface="Arial"/>
                <a:cs typeface="Arial"/>
                <a:sym typeface="Arial"/>
              </a:rPr>
              <a:t>src</a:t>
            </a:r>
            <a:r>
              <a:rPr lang="en-US" sz="2200" dirty="0">
                <a:latin typeface="+mj-lt"/>
                <a:ea typeface="Arial"/>
                <a:cs typeface="Arial"/>
                <a:sym typeface="Arial"/>
              </a:rPr>
              <a:t> into </a:t>
            </a:r>
            <a:r>
              <a:rPr lang="en-US" sz="2200" dirty="0" err="1" smtClean="0">
                <a:latin typeface="+mj-lt"/>
                <a:ea typeface="Arial"/>
                <a:cs typeface="Arial"/>
                <a:sym typeface="Arial"/>
              </a:rPr>
              <a:t>dest</a:t>
            </a:r>
            <a:endParaRPr sz="2200" dirty="0">
              <a:latin typeface="+mj-lt"/>
              <a:ea typeface="Arial"/>
              <a:cs typeface="Arial"/>
              <a:sym typeface="Arial"/>
            </a:endParaRPr>
          </a:p>
          <a:p>
            <a:pPr marL="1371600" marR="0" lvl="1" indent="-3683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 dirty="0" smtClean="0">
                <a:latin typeface="+mj-lt"/>
                <a:ea typeface="Arial"/>
                <a:cs typeface="Arial"/>
                <a:sym typeface="Arial"/>
              </a:rPr>
              <a:t>Returns the pointer to </a:t>
            </a:r>
            <a:r>
              <a:rPr lang="en-US" sz="2200" dirty="0" err="1" smtClean="0">
                <a:latin typeface="+mj-lt"/>
                <a:ea typeface="Arial"/>
                <a:cs typeface="Arial"/>
                <a:sym typeface="Arial"/>
              </a:rPr>
              <a:t>dest</a:t>
            </a:r>
            <a:endParaRPr lang="en-US" sz="2200" dirty="0" smtClean="0">
              <a:latin typeface="+mj-lt"/>
              <a:ea typeface="Arial"/>
              <a:cs typeface="Arial"/>
              <a:sym typeface="Arial"/>
            </a:endParaRPr>
          </a:p>
          <a:p>
            <a:pPr marL="1371600" lvl="1" indent="-368300">
              <a:spcBef>
                <a:spcPts val="0"/>
              </a:spcBef>
              <a:buSzPts val="2200"/>
              <a:buChar char="○"/>
            </a:pPr>
            <a:r>
              <a:rPr lang="en-US" sz="2200" dirty="0">
                <a:latin typeface="+mj-lt"/>
              </a:rPr>
              <a:t>What are our requirements about the </a:t>
            </a:r>
            <a:r>
              <a:rPr lang="en-US" sz="2200" dirty="0" smtClean="0">
                <a:latin typeface="+mj-lt"/>
              </a:rPr>
              <a:t>parameters?</a:t>
            </a:r>
          </a:p>
          <a:p>
            <a:pPr marL="1460500" lvl="2" indent="0">
              <a:spcBef>
                <a:spcPts val="0"/>
              </a:spcBef>
              <a:buSzPts val="2200"/>
              <a:buNone/>
            </a:pPr>
            <a:r>
              <a:rPr lang="en-US" sz="1800" dirty="0" smtClean="0">
                <a:solidFill>
                  <a:schemeClr val="dk1"/>
                </a:solidFill>
                <a:latin typeface="+mj-lt"/>
              </a:rPr>
              <a:t>	</a:t>
            </a:r>
            <a:r>
              <a:rPr lang="en-US" sz="1800" dirty="0" smtClean="0">
                <a:solidFill>
                  <a:srgbClr val="FF0000"/>
                </a:solidFill>
                <a:latin typeface="+mj-lt"/>
              </a:rPr>
              <a:t>The length of </a:t>
            </a:r>
            <a:r>
              <a:rPr lang="en-US" sz="1800" dirty="0" err="1" smtClean="0">
                <a:solidFill>
                  <a:srgbClr val="FF0000"/>
                </a:solidFill>
                <a:latin typeface="+mj-lt"/>
              </a:rPr>
              <a:t>dest</a:t>
            </a:r>
            <a:r>
              <a:rPr lang="en-US" sz="1800" dirty="0" smtClean="0">
                <a:solidFill>
                  <a:srgbClr val="FF0000"/>
                </a:solidFill>
                <a:latin typeface="+mj-lt"/>
              </a:rPr>
              <a:t> must be sufficient to copy </a:t>
            </a:r>
            <a:r>
              <a:rPr lang="en-US" sz="1800" dirty="0" err="1" smtClean="0">
                <a:solidFill>
                  <a:srgbClr val="FF0000"/>
                </a:solidFill>
                <a:latin typeface="+mj-lt"/>
              </a:rPr>
              <a:t>src</a:t>
            </a:r>
            <a:endParaRPr sz="1800" dirty="0">
              <a:solidFill>
                <a:srgbClr val="FF0000"/>
              </a:solidFill>
              <a:latin typeface="+mj-lt"/>
            </a:endParaRPr>
          </a:p>
          <a:p>
            <a:pPr marL="9144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200" dirty="0">
              <a:solidFill>
                <a:schemeClr val="dk1"/>
              </a:solidFill>
            </a:endParaRPr>
          </a:p>
          <a:p>
            <a:pPr marL="457200" marR="0" lvl="0" indent="-36830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  <a:buChar char="●"/>
            </a:pPr>
            <a:r>
              <a:rPr lang="en-US" sz="2200" dirty="0">
                <a:solidFill>
                  <a:schemeClr val="dk1"/>
                </a:solidFill>
              </a:rPr>
              <a:t>What is wrong with the signatures of the functions</a:t>
            </a:r>
            <a:r>
              <a:rPr lang="en-US" sz="2200" dirty="0" smtClean="0">
                <a:solidFill>
                  <a:schemeClr val="dk1"/>
                </a:solidFill>
              </a:rPr>
              <a:t>?</a:t>
            </a:r>
            <a:endParaRPr sz="2200" dirty="0">
              <a:solidFill>
                <a:schemeClr val="dk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34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String.h - two useful </a:t>
            </a:r>
            <a:r>
              <a:rPr lang="en-US"/>
              <a:t>functions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" name="Google Shape;216;p34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9144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 err="1">
                <a:solidFill>
                  <a:srgbClr val="000080"/>
                </a:solidFill>
              </a:rPr>
              <a:t>int</a:t>
            </a:r>
            <a:r>
              <a:rPr lang="en-US" sz="2200" dirty="0">
                <a:solidFill>
                  <a:srgbClr val="000080"/>
                </a:solidFill>
              </a:rPr>
              <a:t> </a:t>
            </a:r>
            <a:r>
              <a:rPr lang="en-US" sz="2200" dirty="0" err="1" smtClean="0">
                <a:solidFill>
                  <a:srgbClr val="000080"/>
                </a:solidFill>
              </a:rPr>
              <a:t>strlen</a:t>
            </a:r>
            <a:r>
              <a:rPr lang="en-US" sz="2200" dirty="0" smtClean="0">
                <a:solidFill>
                  <a:srgbClr val="000080"/>
                </a:solidFill>
              </a:rPr>
              <a:t>(</a:t>
            </a:r>
            <a:r>
              <a:rPr lang="en-US" sz="2200" dirty="0" err="1" smtClean="0">
                <a:solidFill>
                  <a:srgbClr val="000080"/>
                </a:solidFill>
              </a:rPr>
              <a:t>const</a:t>
            </a:r>
            <a:r>
              <a:rPr lang="en-US" sz="2200" dirty="0" smtClean="0">
                <a:solidFill>
                  <a:srgbClr val="000080"/>
                </a:solidFill>
              </a:rPr>
              <a:t> char </a:t>
            </a:r>
            <a:r>
              <a:rPr lang="en-US" sz="2200" dirty="0">
                <a:solidFill>
                  <a:srgbClr val="000080"/>
                </a:solidFill>
              </a:rPr>
              <a:t>s[])</a:t>
            </a:r>
            <a:endParaRPr sz="2200" dirty="0">
              <a:solidFill>
                <a:srgbClr val="000080"/>
              </a:solidFill>
            </a:endParaRPr>
          </a:p>
          <a:p>
            <a:pPr marL="1371600" marR="0" lvl="1" indent="-36830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 dirty="0">
                <a:latin typeface="Arial"/>
                <a:ea typeface="Arial"/>
                <a:cs typeface="Arial"/>
                <a:sym typeface="Arial"/>
              </a:rPr>
              <a:t>R</a:t>
            </a:r>
            <a:r>
              <a:rPr lang="en-US" sz="2200" dirty="0" smtClean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eturns </a:t>
            </a:r>
            <a:r>
              <a:rPr lang="en-US" sz="2200" dirty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the length of the strin</a:t>
            </a:r>
            <a:r>
              <a:rPr lang="en-US" sz="2200" dirty="0">
                <a:latin typeface="Arial"/>
                <a:ea typeface="Arial"/>
                <a:cs typeface="Arial"/>
                <a:sym typeface="Arial"/>
              </a:rPr>
              <a:t>g</a:t>
            </a:r>
            <a:endParaRPr sz="2200" dirty="0">
              <a:latin typeface="Arial"/>
              <a:ea typeface="Arial"/>
              <a:cs typeface="Arial"/>
              <a:sym typeface="Arial"/>
            </a:endParaRPr>
          </a:p>
          <a:p>
            <a:pPr marL="1371600" marR="0" lvl="1" indent="-3683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 dirty="0" smtClean="0">
                <a:latin typeface="Arial"/>
                <a:ea typeface="Arial"/>
                <a:cs typeface="Arial"/>
                <a:sym typeface="Arial"/>
              </a:rPr>
              <a:t>Counts </a:t>
            </a:r>
            <a:r>
              <a:rPr lang="en-US" sz="2200" dirty="0">
                <a:latin typeface="Arial"/>
                <a:ea typeface="Arial"/>
                <a:cs typeface="Arial"/>
                <a:sym typeface="Arial"/>
              </a:rPr>
              <a:t>until null terminator</a:t>
            </a:r>
            <a:endParaRPr sz="2200" dirty="0">
              <a:latin typeface="Arial"/>
              <a:ea typeface="Arial"/>
              <a:cs typeface="Arial"/>
              <a:sym typeface="Arial"/>
            </a:endParaRPr>
          </a:p>
          <a:p>
            <a:pPr marL="1371600" marR="0" lvl="1" indent="-3683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 dirty="0" smtClean="0">
                <a:latin typeface="Arial"/>
                <a:ea typeface="Arial"/>
                <a:cs typeface="Arial"/>
                <a:sym typeface="Arial"/>
              </a:rPr>
              <a:t>What </a:t>
            </a:r>
            <a:r>
              <a:rPr lang="en-US" sz="2200" dirty="0">
                <a:latin typeface="Arial"/>
                <a:ea typeface="Arial"/>
                <a:cs typeface="Arial"/>
                <a:sym typeface="Arial"/>
              </a:rPr>
              <a:t>happens if there is no ‘\0’ in the string</a:t>
            </a:r>
            <a:endParaRPr sz="2200" dirty="0">
              <a:latin typeface="Arial"/>
              <a:ea typeface="Arial"/>
              <a:cs typeface="Arial"/>
              <a:sym typeface="Arial"/>
            </a:endParaRPr>
          </a:p>
          <a:p>
            <a:pPr marL="9144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chemeClr val="dk1"/>
                </a:solidFill>
              </a:rPr>
              <a:t/>
            </a:r>
            <a:br>
              <a:rPr lang="en-US" sz="2200" dirty="0">
                <a:solidFill>
                  <a:schemeClr val="dk1"/>
                </a:solidFill>
              </a:rPr>
            </a:br>
            <a:r>
              <a:rPr lang="en-US" sz="2200" dirty="0" smtClean="0">
                <a:solidFill>
                  <a:srgbClr val="000080"/>
                </a:solidFill>
              </a:rPr>
              <a:t>char* </a:t>
            </a:r>
            <a:r>
              <a:rPr lang="en-US" sz="2200" dirty="0" err="1" smtClean="0">
                <a:solidFill>
                  <a:srgbClr val="000080"/>
                </a:solidFill>
              </a:rPr>
              <a:t>strcpy</a:t>
            </a:r>
            <a:r>
              <a:rPr lang="en-US" sz="2200" dirty="0" smtClean="0">
                <a:solidFill>
                  <a:srgbClr val="000080"/>
                </a:solidFill>
              </a:rPr>
              <a:t>(char</a:t>
            </a:r>
            <a:r>
              <a:rPr lang="en-US" sz="2200" dirty="0">
                <a:solidFill>
                  <a:srgbClr val="000080"/>
                </a:solidFill>
              </a:rPr>
              <a:t>* </a:t>
            </a:r>
            <a:r>
              <a:rPr lang="en-US" sz="2200" dirty="0" err="1">
                <a:solidFill>
                  <a:srgbClr val="000080"/>
                </a:solidFill>
              </a:rPr>
              <a:t>dest</a:t>
            </a:r>
            <a:r>
              <a:rPr lang="en-US" sz="2200" dirty="0">
                <a:solidFill>
                  <a:srgbClr val="000080"/>
                </a:solidFill>
              </a:rPr>
              <a:t>, </a:t>
            </a:r>
            <a:r>
              <a:rPr lang="en-US" sz="2200" dirty="0" err="1" smtClean="0">
                <a:solidFill>
                  <a:srgbClr val="000080"/>
                </a:solidFill>
              </a:rPr>
              <a:t>const</a:t>
            </a:r>
            <a:r>
              <a:rPr lang="en-US" sz="2200" dirty="0" smtClean="0">
                <a:solidFill>
                  <a:srgbClr val="000080"/>
                </a:solidFill>
              </a:rPr>
              <a:t> char</a:t>
            </a:r>
            <a:r>
              <a:rPr lang="en-US" sz="2200" dirty="0">
                <a:solidFill>
                  <a:srgbClr val="000080"/>
                </a:solidFill>
              </a:rPr>
              <a:t>* </a:t>
            </a:r>
            <a:r>
              <a:rPr lang="en-US" sz="2200" dirty="0" err="1">
                <a:solidFill>
                  <a:srgbClr val="000080"/>
                </a:solidFill>
              </a:rPr>
              <a:t>src</a:t>
            </a:r>
            <a:r>
              <a:rPr lang="en-US" sz="2200" dirty="0">
                <a:solidFill>
                  <a:srgbClr val="000080"/>
                </a:solidFill>
              </a:rPr>
              <a:t>)</a:t>
            </a:r>
            <a:endParaRPr sz="2200" dirty="0">
              <a:solidFill>
                <a:srgbClr val="000080"/>
              </a:solidFill>
            </a:endParaRPr>
          </a:p>
          <a:p>
            <a:pPr marL="1371600" marR="0" lvl="1" indent="-36830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 dirty="0">
                <a:latin typeface="+mj-lt"/>
                <a:ea typeface="Arial"/>
                <a:cs typeface="Arial"/>
                <a:sym typeface="Arial"/>
              </a:rPr>
              <a:t>C</a:t>
            </a:r>
            <a:r>
              <a:rPr lang="en-US" sz="2200" dirty="0" smtClean="0">
                <a:latin typeface="+mj-lt"/>
                <a:ea typeface="Arial"/>
                <a:cs typeface="Arial"/>
                <a:sym typeface="Arial"/>
              </a:rPr>
              <a:t>opies </a:t>
            </a:r>
            <a:r>
              <a:rPr lang="en-US" sz="2200" dirty="0">
                <a:latin typeface="+mj-lt"/>
                <a:ea typeface="Arial"/>
                <a:cs typeface="Arial"/>
                <a:sym typeface="Arial"/>
              </a:rPr>
              <a:t>the string </a:t>
            </a:r>
            <a:r>
              <a:rPr lang="en-US" sz="2200" dirty="0" err="1">
                <a:latin typeface="+mj-lt"/>
                <a:ea typeface="Arial"/>
                <a:cs typeface="Arial"/>
                <a:sym typeface="Arial"/>
              </a:rPr>
              <a:t>src</a:t>
            </a:r>
            <a:r>
              <a:rPr lang="en-US" sz="2200" dirty="0">
                <a:latin typeface="+mj-lt"/>
                <a:ea typeface="Arial"/>
                <a:cs typeface="Arial"/>
                <a:sym typeface="Arial"/>
              </a:rPr>
              <a:t> into </a:t>
            </a:r>
            <a:r>
              <a:rPr lang="en-US" sz="2200" dirty="0" smtClean="0">
                <a:latin typeface="+mj-lt"/>
                <a:ea typeface="Arial"/>
                <a:cs typeface="Arial"/>
                <a:sym typeface="Arial"/>
              </a:rPr>
              <a:t>des</a:t>
            </a:r>
            <a:endParaRPr sz="2200" dirty="0">
              <a:latin typeface="+mj-lt"/>
              <a:ea typeface="Arial"/>
              <a:cs typeface="Arial"/>
              <a:sym typeface="Arial"/>
            </a:endParaRPr>
          </a:p>
          <a:p>
            <a:pPr marL="1371600" marR="0" lvl="1" indent="-3683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 dirty="0" smtClean="0">
                <a:latin typeface="+mj-lt"/>
                <a:ea typeface="Arial"/>
                <a:cs typeface="Arial"/>
                <a:sym typeface="Arial"/>
              </a:rPr>
              <a:t>Returns the pointer to </a:t>
            </a:r>
            <a:r>
              <a:rPr lang="en-US" sz="2200" dirty="0" err="1" smtClean="0">
                <a:latin typeface="+mj-lt"/>
                <a:ea typeface="Arial"/>
                <a:cs typeface="Arial"/>
                <a:sym typeface="Arial"/>
              </a:rPr>
              <a:t>dest</a:t>
            </a:r>
            <a:endParaRPr lang="en-US" sz="2200" dirty="0" smtClean="0">
              <a:latin typeface="+mj-lt"/>
              <a:ea typeface="Arial"/>
              <a:cs typeface="Arial"/>
              <a:sym typeface="Arial"/>
            </a:endParaRPr>
          </a:p>
          <a:p>
            <a:pPr marL="1371600" lvl="1" indent="-368300">
              <a:spcBef>
                <a:spcPts val="0"/>
              </a:spcBef>
              <a:buSzPts val="2200"/>
              <a:buChar char="○"/>
            </a:pPr>
            <a:r>
              <a:rPr lang="en-US" sz="2200" dirty="0">
                <a:latin typeface="+mj-lt"/>
              </a:rPr>
              <a:t>What are our requirements about the parameters?</a:t>
            </a:r>
          </a:p>
          <a:p>
            <a:pPr marL="1460500" lvl="2" indent="0">
              <a:spcBef>
                <a:spcPts val="0"/>
              </a:spcBef>
              <a:buSzPts val="2200"/>
              <a:buNone/>
            </a:pPr>
            <a:r>
              <a:rPr lang="en-US" sz="1800" dirty="0">
                <a:latin typeface="+mj-lt"/>
              </a:rPr>
              <a:t>	</a:t>
            </a:r>
            <a:r>
              <a:rPr lang="en-US" sz="1800" dirty="0">
                <a:solidFill>
                  <a:srgbClr val="FF0000"/>
                </a:solidFill>
                <a:latin typeface="+mj-lt"/>
              </a:rPr>
              <a:t>The length of </a:t>
            </a:r>
            <a:r>
              <a:rPr lang="en-US" sz="1800" dirty="0" err="1">
                <a:solidFill>
                  <a:srgbClr val="FF0000"/>
                </a:solidFill>
                <a:latin typeface="+mj-lt"/>
              </a:rPr>
              <a:t>dest</a:t>
            </a:r>
            <a:r>
              <a:rPr lang="en-US" sz="1800" dirty="0">
                <a:solidFill>
                  <a:srgbClr val="FF0000"/>
                </a:solidFill>
                <a:latin typeface="+mj-lt"/>
              </a:rPr>
              <a:t> must be sufficient to copy </a:t>
            </a:r>
            <a:r>
              <a:rPr lang="en-US" sz="1800" dirty="0" err="1">
                <a:solidFill>
                  <a:srgbClr val="FF0000"/>
                </a:solidFill>
                <a:latin typeface="+mj-lt"/>
              </a:rPr>
              <a:t>src</a:t>
            </a:r>
            <a:endParaRPr lang="en-US" sz="1800" dirty="0">
              <a:solidFill>
                <a:srgbClr val="FF0000"/>
              </a:solidFill>
              <a:latin typeface="+mj-lt"/>
            </a:endParaRPr>
          </a:p>
          <a:p>
            <a:pPr marL="9144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200" dirty="0">
              <a:solidFill>
                <a:schemeClr val="dk1"/>
              </a:solidFill>
            </a:endParaRPr>
          </a:p>
          <a:p>
            <a:pPr marL="457200" marR="0" lvl="0" indent="-3683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●"/>
            </a:pPr>
            <a:r>
              <a:rPr lang="en-US" sz="2200" dirty="0" smtClean="0">
                <a:solidFill>
                  <a:schemeClr val="dk1"/>
                </a:solidFill>
              </a:rPr>
              <a:t>Implement </a:t>
            </a:r>
            <a:r>
              <a:rPr lang="en-US" sz="2200" dirty="0">
                <a:solidFill>
                  <a:schemeClr val="dk1"/>
                </a:solidFill>
              </a:rPr>
              <a:t>the two functions</a:t>
            </a:r>
            <a:endParaRPr sz="2200" dirty="0">
              <a:solidFill>
                <a:schemeClr val="dk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60994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34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 err="1">
                <a:latin typeface="Arial"/>
                <a:ea typeface="Arial"/>
                <a:cs typeface="Arial"/>
                <a:sym typeface="Arial"/>
              </a:rPr>
              <a:t>String.h</a:t>
            </a: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4400" b="0" i="0" u="none" strike="noStrike" cap="none" dirty="0" smtClean="0">
                <a:latin typeface="Arial"/>
                <a:ea typeface="Arial"/>
                <a:cs typeface="Arial"/>
                <a:sym typeface="Arial"/>
              </a:rPr>
              <a:t>– </a:t>
            </a:r>
            <a:r>
              <a:rPr lang="en-US" sz="4400" b="0" i="0" u="none" strike="noStrike" cap="none" dirty="0" err="1" smtClean="0">
                <a:latin typeface="Arial"/>
                <a:ea typeface="Arial"/>
                <a:cs typeface="Arial"/>
                <a:sym typeface="Arial"/>
              </a:rPr>
              <a:t>strlen</a:t>
            </a:r>
            <a:r>
              <a:rPr lang="en-US" dirty="0" smtClean="0"/>
              <a:t>() and </a:t>
            </a:r>
            <a:r>
              <a:rPr lang="en-US" dirty="0" err="1" smtClean="0"/>
              <a:t>strcpy</a:t>
            </a:r>
            <a:r>
              <a:rPr lang="en-US" dirty="0" smtClean="0"/>
              <a:t>()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" name="Google Shape;216;p34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914400" lvl="0" indent="0">
              <a:spcBef>
                <a:spcPts val="1417"/>
              </a:spcBef>
            </a:pP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char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str1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[]=“Hello";</a:t>
            </a:r>
            <a:b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char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str2[40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];</a:t>
            </a:r>
          </a:p>
          <a:p>
            <a:pPr marL="914400" lvl="0" indent="0">
              <a:spcBef>
                <a:spcPts val="1417"/>
              </a:spcBef>
            </a:pP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strcpy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(str2,str1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  <a:b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printf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("%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s\n",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str2);</a:t>
            </a:r>
            <a:r>
              <a:rPr lang="en-US" sz="2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// </a:t>
            </a:r>
            <a:r>
              <a:rPr lang="en-US" sz="2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prints Hello</a:t>
            </a:r>
            <a:br>
              <a:rPr lang="en-US" sz="2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printf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("%d\n", </a:t>
            </a: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strlen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(str2));</a:t>
            </a:r>
            <a:r>
              <a:rPr lang="en-US" sz="2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// </a:t>
            </a:r>
            <a:r>
              <a:rPr lang="en-US" sz="2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prints 5</a:t>
            </a:r>
          </a:p>
          <a:p>
            <a:pPr marL="914400" indent="0">
              <a:spcBef>
                <a:spcPts val="1417"/>
              </a:spcBef>
            </a:pP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str2[4] = ‘\0’;</a:t>
            </a:r>
            <a:r>
              <a:rPr lang="en-US" sz="2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2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printf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("%s\n", str2);</a:t>
            </a:r>
            <a:r>
              <a:rPr lang="en-US" sz="2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// </a:t>
            </a:r>
            <a:r>
              <a:rPr lang="en-US" sz="2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prints Hell</a:t>
            </a:r>
            <a:r>
              <a:rPr lang="en-US" sz="2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2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printf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("%d\n", 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strlen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(str2));</a:t>
            </a:r>
            <a:r>
              <a:rPr lang="en-US" sz="2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// </a:t>
            </a:r>
            <a:r>
              <a:rPr lang="en-US" sz="2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prints 4</a:t>
            </a:r>
            <a:endParaRPr lang="en-US" sz="2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914400" lvl="0" indent="0">
              <a:spcBef>
                <a:spcPts val="1417"/>
              </a:spcBef>
            </a:pPr>
            <a:endParaRPr sz="2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735262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6" grpId="0" uiExpand="1" build="p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34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 err="1">
                <a:latin typeface="Arial"/>
                <a:ea typeface="Arial"/>
                <a:cs typeface="Arial"/>
                <a:sym typeface="Arial"/>
              </a:rPr>
              <a:t>String.h</a:t>
            </a: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4400" b="0" i="0" u="none" strike="noStrike" cap="none" dirty="0" smtClean="0">
                <a:latin typeface="Arial"/>
                <a:ea typeface="Arial"/>
                <a:cs typeface="Arial"/>
                <a:sym typeface="Arial"/>
              </a:rPr>
              <a:t>– </a:t>
            </a:r>
            <a:r>
              <a:rPr lang="en-US" sz="4400" b="0" i="0" u="none" strike="noStrike" cap="none" dirty="0" err="1" smtClean="0">
                <a:latin typeface="Arial"/>
                <a:ea typeface="Arial"/>
                <a:cs typeface="Arial"/>
                <a:sym typeface="Arial"/>
              </a:rPr>
              <a:t>strcat</a:t>
            </a:r>
            <a:r>
              <a:rPr lang="en-US" dirty="0" smtClean="0"/>
              <a:t>()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" name="Google Shape;216;p34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9144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 smtClean="0">
                <a:solidFill>
                  <a:srgbClr val="000080"/>
                </a:solidFill>
              </a:rPr>
              <a:t>char* </a:t>
            </a:r>
            <a:r>
              <a:rPr lang="en-US" sz="2200" dirty="0" err="1" smtClean="0">
                <a:solidFill>
                  <a:srgbClr val="000080"/>
                </a:solidFill>
              </a:rPr>
              <a:t>strcat</a:t>
            </a:r>
            <a:r>
              <a:rPr lang="en-US" sz="2200" dirty="0" smtClean="0">
                <a:solidFill>
                  <a:srgbClr val="000080"/>
                </a:solidFill>
              </a:rPr>
              <a:t>(char</a:t>
            </a:r>
            <a:r>
              <a:rPr lang="en-US" sz="2200" dirty="0">
                <a:solidFill>
                  <a:srgbClr val="000080"/>
                </a:solidFill>
              </a:rPr>
              <a:t>* </a:t>
            </a:r>
            <a:r>
              <a:rPr lang="en-US" sz="2200" dirty="0" err="1">
                <a:solidFill>
                  <a:srgbClr val="000080"/>
                </a:solidFill>
              </a:rPr>
              <a:t>dest</a:t>
            </a:r>
            <a:r>
              <a:rPr lang="en-US" sz="2200" dirty="0">
                <a:solidFill>
                  <a:srgbClr val="000080"/>
                </a:solidFill>
              </a:rPr>
              <a:t>, </a:t>
            </a:r>
            <a:r>
              <a:rPr lang="en-US" sz="2200" dirty="0" err="1" smtClean="0">
                <a:solidFill>
                  <a:srgbClr val="000080"/>
                </a:solidFill>
              </a:rPr>
              <a:t>const</a:t>
            </a:r>
            <a:r>
              <a:rPr lang="en-US" sz="2200" dirty="0" smtClean="0">
                <a:solidFill>
                  <a:srgbClr val="000080"/>
                </a:solidFill>
              </a:rPr>
              <a:t> char</a:t>
            </a:r>
            <a:r>
              <a:rPr lang="en-US" sz="2200" dirty="0">
                <a:solidFill>
                  <a:srgbClr val="000080"/>
                </a:solidFill>
              </a:rPr>
              <a:t>* </a:t>
            </a:r>
            <a:r>
              <a:rPr lang="en-US" sz="2200" dirty="0" err="1">
                <a:solidFill>
                  <a:srgbClr val="000080"/>
                </a:solidFill>
              </a:rPr>
              <a:t>src</a:t>
            </a:r>
            <a:r>
              <a:rPr lang="en-US" sz="2200" dirty="0">
                <a:solidFill>
                  <a:srgbClr val="000080"/>
                </a:solidFill>
              </a:rPr>
              <a:t>)</a:t>
            </a:r>
            <a:endParaRPr sz="2200" dirty="0">
              <a:solidFill>
                <a:srgbClr val="000080"/>
              </a:solidFill>
            </a:endParaRPr>
          </a:p>
          <a:p>
            <a:pPr marL="1371600" lvl="1" indent="-368300">
              <a:buSzPts val="2200"/>
              <a:buChar char="○"/>
            </a:pPr>
            <a:r>
              <a:rPr lang="en-US" sz="2200" dirty="0" smtClean="0">
                <a:latin typeface="Arial"/>
                <a:ea typeface="Arial"/>
                <a:cs typeface="Arial"/>
                <a:sym typeface="Arial"/>
              </a:rPr>
              <a:t>Appends </a:t>
            </a:r>
            <a:r>
              <a:rPr lang="en-US" sz="2200" dirty="0" err="1">
                <a:latin typeface="Arial"/>
                <a:ea typeface="Arial"/>
                <a:cs typeface="Arial"/>
                <a:sym typeface="Arial"/>
              </a:rPr>
              <a:t>src</a:t>
            </a:r>
            <a:r>
              <a:rPr lang="en-US" sz="2200" dirty="0"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200" dirty="0" smtClean="0">
                <a:latin typeface="Arial"/>
                <a:ea typeface="Arial"/>
                <a:cs typeface="Arial"/>
                <a:sym typeface="Arial"/>
              </a:rPr>
              <a:t>to the end of </a:t>
            </a:r>
            <a:r>
              <a:rPr lang="en-US" sz="2200" dirty="0" err="1" smtClean="0">
                <a:latin typeface="Arial"/>
                <a:ea typeface="Arial"/>
                <a:cs typeface="Arial"/>
                <a:sym typeface="Arial"/>
              </a:rPr>
              <a:t>dest</a:t>
            </a:r>
            <a:endParaRPr sz="2200" dirty="0">
              <a:latin typeface="Arial"/>
              <a:ea typeface="Arial"/>
              <a:cs typeface="Arial"/>
              <a:sym typeface="Arial"/>
            </a:endParaRPr>
          </a:p>
          <a:p>
            <a:pPr marL="1371600" marR="0" lvl="1" indent="-3683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○"/>
            </a:pPr>
            <a:r>
              <a:rPr lang="en-US" sz="2200" dirty="0" smtClean="0">
                <a:latin typeface="Arial"/>
                <a:ea typeface="Arial"/>
                <a:cs typeface="Arial"/>
                <a:sym typeface="Arial"/>
              </a:rPr>
              <a:t>What </a:t>
            </a:r>
            <a:r>
              <a:rPr lang="en-US" sz="2200" dirty="0">
                <a:latin typeface="Arial"/>
                <a:ea typeface="Arial"/>
                <a:cs typeface="Arial"/>
                <a:sym typeface="Arial"/>
              </a:rPr>
              <a:t>are our requirements about the parameters?</a:t>
            </a:r>
            <a:endParaRPr sz="2200" dirty="0">
              <a:solidFill>
                <a:schemeClr val="dk1"/>
              </a:solidFill>
            </a:endParaRPr>
          </a:p>
          <a:p>
            <a:pPr marL="914400" lvl="0" indent="0">
              <a:spcBef>
                <a:spcPts val="1417"/>
              </a:spcBef>
            </a:pPr>
            <a:r>
              <a:rPr lang="en-US" sz="2200" dirty="0">
                <a:solidFill>
                  <a:schemeClr val="dk1"/>
                </a:solidFill>
              </a:rPr>
              <a:t/>
            </a:r>
            <a:br>
              <a:rPr lang="en-US" sz="2200" dirty="0">
                <a:solidFill>
                  <a:schemeClr val="dk1"/>
                </a:solidFill>
              </a:rPr>
            </a:b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char 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[80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];</a:t>
            </a:r>
            <a:b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[0] = ‘\0’;</a:t>
            </a:r>
          </a:p>
          <a:p>
            <a:pPr marL="914400" lvl="0" indent="0">
              <a:spcBef>
                <a:spcPts val="1417"/>
              </a:spcBef>
            </a:pP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strcpy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,"these 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");</a:t>
            </a:r>
            <a:b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strcat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,"strings 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");</a:t>
            </a:r>
            <a:b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strcat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,"are 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");</a:t>
            </a:r>
            <a:b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strcat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,"concatenated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.");</a:t>
            </a:r>
          </a:p>
          <a:p>
            <a:pPr marL="914400" lvl="0" indent="0">
              <a:spcBef>
                <a:spcPts val="1417"/>
              </a:spcBef>
            </a:pP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printf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"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%s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"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22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  <a:r>
              <a:rPr lang="en-US" sz="2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// prints ‘these strings are concatenated.’</a:t>
            </a:r>
            <a:endParaRPr sz="2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027137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6" grpId="0" uiExpand="1" build="p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Google Shape;221;p35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 dirty="0" err="1">
                <a:latin typeface="Arial"/>
                <a:ea typeface="Arial"/>
                <a:cs typeface="Arial"/>
                <a:sym typeface="Arial"/>
              </a:rPr>
              <a:t>String.h</a:t>
            </a:r>
            <a:r>
              <a:rPr lang="en-US" sz="4400" b="0" i="0" u="none" strike="noStrike" cap="none" dirty="0">
                <a:latin typeface="Arial"/>
                <a:ea typeface="Arial"/>
                <a:cs typeface="Arial"/>
                <a:sym typeface="Arial"/>
              </a:rPr>
              <a:t> - </a:t>
            </a:r>
            <a:r>
              <a:rPr lang="en-US" sz="4400" b="0" i="0" u="none" strike="noStrike" cap="none" dirty="0" err="1" smtClean="0">
                <a:latin typeface="Arial"/>
                <a:ea typeface="Arial"/>
                <a:cs typeface="Arial"/>
                <a:sym typeface="Arial"/>
              </a:rPr>
              <a:t>strcat</a:t>
            </a:r>
            <a:endParaRPr sz="4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2" name="Google Shape;222;p35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0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#include &lt;</a:t>
            </a:r>
            <a:r>
              <a:rPr lang="en-US" sz="20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stdio.h</a:t>
            </a:r>
            <a:r>
              <a:rPr lang="en-US" sz="20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&gt;</a:t>
            </a:r>
            <a:br>
              <a:rPr lang="en-US" sz="20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0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#include &lt;</a:t>
            </a:r>
            <a:r>
              <a:rPr lang="en-US" sz="20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string.h</a:t>
            </a:r>
            <a:r>
              <a:rPr lang="en-US" sz="20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&gt;</a:t>
            </a:r>
            <a:br>
              <a:rPr lang="en-US" sz="20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0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...</a:t>
            </a: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const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char *colors[] = {"Red", “Blue", "Green"}; // array of char*</a:t>
            </a:r>
            <a:b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const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char *widths[] = {"Thin", "Medium", "Thick", "Bold" };</a:t>
            </a:r>
            <a:b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...</a:t>
            </a: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char 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penText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[20]; </a:t>
            </a:r>
            <a:r>
              <a:rPr lang="en-US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// array not initialized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...</a:t>
            </a:r>
            <a:b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penColor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= 2, 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penThickness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= 2;</a:t>
            </a: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strcpy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penText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colors[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penColor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]);</a:t>
            </a:r>
            <a:b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strcat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penText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widths[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penThickness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]);</a:t>
            </a: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printf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("My pen is %s\n", 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penText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); // prints 'My pen is </a:t>
            </a:r>
            <a:r>
              <a:rPr lang="en-US" sz="2000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GreenThick</a:t>
            </a:r>
            <a:r>
              <a:rPr lang="en-US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'</a:t>
            </a:r>
            <a:endParaRPr sz="2000" dirty="0" smtClean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2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15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000" b="0" i="0" u="none" strike="noStrike" cap="none">
                <a:latin typeface="Arial"/>
                <a:ea typeface="Arial"/>
                <a:cs typeface="Arial"/>
                <a:sym typeface="Arial"/>
              </a:rPr>
              <a:t>TAs office hours - check the webpage</a:t>
            </a:r>
            <a:endParaRPr/>
          </a:p>
        </p:txBody>
      </p:sp>
      <p:sp>
        <p:nvSpPr>
          <p:cNvPr id="100" name="Google Shape;100;p15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SzPts val="2400"/>
              <a:buFont typeface="Noto Sans Symbols"/>
              <a:buChar char="➢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Bita : Mondays 4:00-5:00</a:t>
            </a:r>
            <a:endParaRPr dirty="0"/>
          </a:p>
          <a:p>
            <a:pPr marL="342900" marR="0" lvl="0" indent="-190500" algn="l" rtl="0">
              <a:spcBef>
                <a:spcPts val="1417"/>
              </a:spcBef>
              <a:spcAft>
                <a:spcPts val="0"/>
              </a:spcAft>
              <a:buSzPts val="2400"/>
              <a:buFont typeface="Noto Sans Symbols"/>
              <a:buNone/>
            </a:pPr>
            <a:endParaRPr sz="2400" b="0" i="0" u="none" strike="noStrike" cap="none" dirty="0">
              <a:latin typeface="Arial"/>
              <a:ea typeface="Arial"/>
              <a:cs typeface="Arial"/>
              <a:sym typeface="Arial"/>
            </a:endParaRPr>
          </a:p>
          <a:p>
            <a:pPr marL="342900" marR="0" lvl="0" indent="-342900" algn="l" rtl="0">
              <a:spcBef>
                <a:spcPts val="1417"/>
              </a:spcBef>
              <a:spcAft>
                <a:spcPts val="0"/>
              </a:spcAft>
              <a:buSzPts val="2400"/>
              <a:buFont typeface="Noto Sans Symbols"/>
              <a:buChar char="➢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Faraz: Wednesdays 3:30-4:30</a:t>
            </a:r>
            <a:endParaRPr dirty="0"/>
          </a:p>
          <a:p>
            <a:pPr marL="342900" marR="0" lvl="0" indent="-190500" algn="l" rtl="0">
              <a:spcBef>
                <a:spcPts val="1417"/>
              </a:spcBef>
              <a:spcAft>
                <a:spcPts val="0"/>
              </a:spcAft>
              <a:buSzPts val="2400"/>
              <a:buFont typeface="Noto Sans Symbols"/>
              <a:buNone/>
            </a:pPr>
            <a:endParaRPr sz="2400" b="0" i="0" u="none" strike="noStrike" cap="none" dirty="0">
              <a:latin typeface="Arial"/>
              <a:ea typeface="Arial"/>
              <a:cs typeface="Arial"/>
              <a:sym typeface="Arial"/>
            </a:endParaRPr>
          </a:p>
          <a:p>
            <a:pPr marL="342900" marR="0" lvl="0" indent="-342900" algn="l" rtl="0">
              <a:spcBef>
                <a:spcPts val="1417"/>
              </a:spcBef>
              <a:spcAft>
                <a:spcPts val="0"/>
              </a:spcAft>
              <a:buSzPts val="2400"/>
              <a:buFont typeface="Noto Sans Symbols"/>
              <a:buChar char="➢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Ashay: </a:t>
            </a:r>
            <a:r>
              <a:rPr lang="en-US" sz="2400" b="0" i="0" u="none" strike="noStrike" cap="none" dirty="0" smtClean="0">
                <a:latin typeface="Arial"/>
                <a:ea typeface="Arial"/>
                <a:cs typeface="Arial"/>
                <a:sym typeface="Arial"/>
              </a:rPr>
              <a:t>Thursdays </a:t>
            </a: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and Fridays 11:00-12:00</a:t>
            </a:r>
            <a:endParaRPr dirty="0"/>
          </a:p>
          <a:p>
            <a:pPr marL="342900" marR="0" lvl="0" indent="-190500" algn="l" rtl="0">
              <a:spcBef>
                <a:spcPts val="1417"/>
              </a:spcBef>
              <a:spcAft>
                <a:spcPts val="0"/>
              </a:spcAft>
              <a:buSzPts val="2400"/>
              <a:buFont typeface="Noto Sans Symbols"/>
              <a:buNone/>
            </a:pPr>
            <a:endParaRPr sz="2400" b="0" i="0" u="none" strike="noStrike" cap="none" dirty="0">
              <a:latin typeface="Arial"/>
              <a:ea typeface="Arial"/>
              <a:cs typeface="Arial"/>
              <a:sym typeface="Arial"/>
            </a:endParaRPr>
          </a:p>
          <a:p>
            <a:pPr marL="342900" marR="0" lvl="0" indent="-342900" algn="l" rtl="0">
              <a:spcBef>
                <a:spcPts val="1417"/>
              </a:spcBef>
              <a:spcAft>
                <a:spcPts val="0"/>
              </a:spcAft>
              <a:buSzPts val="2400"/>
              <a:buFont typeface="Noto Sans Symbols"/>
              <a:buChar char="➢"/>
            </a:pPr>
            <a:r>
              <a:rPr lang="en-US" sz="2400" b="0" i="0" u="none" strike="noStrike" cap="none" dirty="0" err="1">
                <a:latin typeface="Arial"/>
                <a:ea typeface="Arial"/>
                <a:cs typeface="Arial"/>
                <a:sym typeface="Arial"/>
              </a:rPr>
              <a:t>Youngshin</a:t>
            </a: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: </a:t>
            </a:r>
            <a:r>
              <a:rPr lang="en-US" sz="2400" b="0" i="0" u="none" strike="noStrike" cap="none">
                <a:latin typeface="Arial"/>
                <a:ea typeface="Arial"/>
                <a:cs typeface="Arial"/>
                <a:sym typeface="Arial"/>
              </a:rPr>
              <a:t>Fridays </a:t>
            </a:r>
            <a:r>
              <a:rPr lang="en-US" sz="2400" b="0" i="0" u="none" strike="noStrike" cap="none" smtClean="0">
                <a:latin typeface="Arial"/>
                <a:ea typeface="Arial"/>
                <a:cs typeface="Arial"/>
                <a:sym typeface="Arial"/>
              </a:rPr>
              <a:t>9:00-10:00</a:t>
            </a:r>
            <a:endParaRPr sz="2400" b="0" i="0" u="none" strike="noStrike" cap="none" dirty="0"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</a:br>
            <a:r>
              <a:rPr lang="en-US" sz="2400" b="0" i="0" u="none" strike="noStrike" cap="none" dirty="0">
                <a:solidFill>
                  <a:srgbClr val="0000CC"/>
                </a:solidFill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2400" b="0" i="0" u="none" strike="noStrike" cap="none" dirty="0">
                <a:solidFill>
                  <a:srgbClr val="0000CC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400" b="0" i="0" u="none" strike="noStrike" cap="none" dirty="0">
                <a:solidFill>
                  <a:srgbClr val="0000CC"/>
                </a:solidFill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2400" b="0" i="0" u="none" strike="noStrike" cap="none" dirty="0">
                <a:solidFill>
                  <a:srgbClr val="0000CC"/>
                </a:solidFill>
                <a:latin typeface="Arial"/>
                <a:ea typeface="Arial"/>
                <a:cs typeface="Arial"/>
                <a:sym typeface="Arial"/>
              </a:rPr>
            </a:br>
            <a:endParaRPr sz="2400" b="0" i="0" u="none" strike="noStrike" cap="none" dirty="0">
              <a:solidFill>
                <a:srgbClr val="0000CC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p36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Reading input</a:t>
            </a: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8" name="Google Shape;228;p36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200">
              <a:solidFill>
                <a:schemeClr val="dk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p37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>
                <a:solidFill>
                  <a:schemeClr val="dk1"/>
                </a:solidFill>
              </a:rPr>
              <a:t>Reading input</a:t>
            </a:r>
            <a:endParaRPr/>
          </a:p>
        </p:txBody>
      </p:sp>
      <p:sp>
        <p:nvSpPr>
          <p:cNvPr id="234" name="Google Shape;234;p37"/>
          <p:cNvSpPr txBox="1">
            <a:spLocks noGrp="1"/>
          </p:cNvSpPr>
          <p:nvPr>
            <p:ph type="body" idx="4294967295"/>
          </p:nvPr>
        </p:nvSpPr>
        <p:spPr>
          <a:xfrm>
            <a:off x="720000" y="2025240"/>
            <a:ext cx="8855700" cy="48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457200" marR="0" lvl="0" indent="-368300" algn="l" rtl="0">
              <a:spcBef>
                <a:spcPts val="1417"/>
              </a:spcBef>
              <a:spcAft>
                <a:spcPts val="0"/>
              </a:spcAft>
              <a:buClr>
                <a:schemeClr val="dk1"/>
              </a:buClr>
              <a:buSzPts val="2200"/>
              <a:buChar char="●"/>
            </a:pPr>
            <a:r>
              <a:rPr lang="en-US" sz="2200" dirty="0">
                <a:solidFill>
                  <a:schemeClr val="dk1"/>
                </a:solidFill>
              </a:rPr>
              <a:t>So far we interacted with the user using </a:t>
            </a:r>
            <a:r>
              <a:rPr lang="en-US" sz="2200" dirty="0" err="1">
                <a:solidFill>
                  <a:srgbClr val="000080"/>
                </a:solidFill>
              </a:rPr>
              <a:t>printf</a:t>
            </a:r>
            <a:r>
              <a:rPr lang="en-US" sz="2200" dirty="0">
                <a:solidFill>
                  <a:srgbClr val="000080"/>
                </a:solidFill>
              </a:rPr>
              <a:t>()</a:t>
            </a:r>
            <a:endParaRPr sz="2200" dirty="0">
              <a:solidFill>
                <a:srgbClr val="000080"/>
              </a:solidFill>
            </a:endParaRPr>
          </a:p>
          <a:p>
            <a:pPr marL="457200" marR="0" lvl="0" indent="-3683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200"/>
              <a:buChar char="●"/>
            </a:pPr>
            <a:r>
              <a:rPr lang="en-US" sz="2200" dirty="0">
                <a:solidFill>
                  <a:schemeClr val="dk1"/>
                </a:solidFill>
              </a:rPr>
              <a:t>We can also read user’s input using the function </a:t>
            </a:r>
            <a:r>
              <a:rPr lang="en-US" sz="2200" dirty="0" err="1">
                <a:solidFill>
                  <a:srgbClr val="000080"/>
                </a:solidFill>
              </a:rPr>
              <a:t>scanf</a:t>
            </a:r>
            <a:r>
              <a:rPr lang="en-US" sz="2200" dirty="0">
                <a:solidFill>
                  <a:srgbClr val="000080"/>
                </a:solidFill>
              </a:rPr>
              <a:t>()</a:t>
            </a:r>
            <a:endParaRPr sz="2200" dirty="0">
              <a:solidFill>
                <a:srgbClr val="000080"/>
              </a:solidFill>
            </a:endParaRPr>
          </a:p>
          <a:p>
            <a:pPr marL="457200" marR="0" lvl="0" indent="-368300" algn="l" rtl="0">
              <a:spcBef>
                <a:spcPts val="0"/>
              </a:spcBef>
              <a:spcAft>
                <a:spcPts val="0"/>
              </a:spcAft>
              <a:buSzPts val="2200"/>
              <a:buChar char="●"/>
            </a:pPr>
            <a:r>
              <a:rPr lang="en-US" sz="2200" dirty="0"/>
              <a:t>The parameter to </a:t>
            </a:r>
            <a:r>
              <a:rPr lang="en-US" sz="2200" dirty="0" err="1"/>
              <a:t>scanf</a:t>
            </a:r>
            <a:r>
              <a:rPr lang="en-US" sz="2200" dirty="0"/>
              <a:t>() is a reference to a variable </a:t>
            </a:r>
            <a:endParaRPr sz="2200" dirty="0"/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200" dirty="0">
              <a:solidFill>
                <a:schemeClr val="dk1"/>
              </a:solidFill>
            </a:endParaRP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chemeClr val="dk1"/>
                </a:solidFill>
              </a:rPr>
              <a:t>	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char name[10];</a:t>
            </a:r>
            <a:b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age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printf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(“Enter your name: ”);</a:t>
            </a:r>
            <a:b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scanf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(“%s”, name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pPr marL="45720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printf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(“Enter your age: ”);</a:t>
            </a:r>
            <a:b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scanf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(“%d”, &amp;age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pPr lvl="0" indent="0">
              <a:spcBef>
                <a:spcPts val="1417"/>
              </a:spcBef>
            </a:pP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2200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printf</a:t>
            </a:r>
            <a:r>
              <a:rPr lang="en-US" sz="22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(“%s is %d years old\n”, name, age);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sz="22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35" name="Google Shape;235;p37"/>
          <p:cNvSpPr/>
          <p:nvPr/>
        </p:nvSpPr>
        <p:spPr>
          <a:xfrm>
            <a:off x="5205000" y="4284425"/>
            <a:ext cx="4514400" cy="1398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200"/>
              <a:t>Q: Why does age </a:t>
            </a:r>
            <a:r>
              <a:rPr lang="en-US" sz="2200" smtClean="0"/>
              <a:t>have </a:t>
            </a:r>
            <a:r>
              <a:rPr lang="en-US" sz="2200"/>
              <a:t>a reference, but name doesn’t?</a:t>
            </a:r>
            <a:endParaRPr sz="220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" grpId="0" animBg="1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p40"/>
          <p:cNvSpPr txBox="1">
            <a:spLocks noGrp="1"/>
          </p:cNvSpPr>
          <p:nvPr>
            <p:ph type="title" idx="4294967295"/>
          </p:nvPr>
        </p:nvSpPr>
        <p:spPr>
          <a:xfrm>
            <a:off x="720000" y="684000"/>
            <a:ext cx="8460000" cy="10234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44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3" name="Google Shape;253;p40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6000" b="0" i="0" u="none" strike="noStrike" cap="none">
                <a:solidFill>
                  <a:srgbClr val="0000CC"/>
                </a:solidFill>
                <a:latin typeface="Arial"/>
                <a:ea typeface="Arial"/>
                <a:cs typeface="Arial"/>
                <a:sym typeface="Arial"/>
              </a:rPr>
              <a:t>Questions?</a:t>
            </a:r>
            <a:endParaRPr/>
          </a:p>
          <a:p>
            <a:pPr marL="0" marR="0" lvl="0" indent="0" algn="ctr" rtl="0">
              <a:spcBef>
                <a:spcPts val="1417"/>
              </a:spcBef>
              <a:spcAft>
                <a:spcPts val="0"/>
              </a:spcAft>
              <a:buNone/>
            </a:pPr>
            <a:r>
              <a:rPr lang="en-US" sz="6000" b="0" i="0" u="none" strike="noStrike" cap="none">
                <a:solidFill>
                  <a:srgbClr val="0000CC"/>
                </a:solidFill>
                <a:latin typeface="Arial"/>
                <a:ea typeface="Arial"/>
                <a:cs typeface="Arial"/>
                <a:sym typeface="Arial"/>
              </a:rPr>
              <a:t>Comments?</a:t>
            </a: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15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000" b="0" i="0" u="none" strike="noStrike" cap="none" dirty="0" smtClean="0">
                <a:latin typeface="Arial"/>
                <a:ea typeface="Arial"/>
                <a:cs typeface="Arial"/>
                <a:sym typeface="Arial"/>
              </a:rPr>
              <a:t>Reminder: </a:t>
            </a:r>
            <a:r>
              <a:rPr lang="en-US" sz="4000" dirty="0" smtClean="0"/>
              <a:t>sign up for </a:t>
            </a:r>
            <a:r>
              <a:rPr lang="en-US" sz="4000" b="0" i="0" u="none" strike="noStrike" cap="none" dirty="0" smtClean="0">
                <a:latin typeface="Arial"/>
                <a:ea typeface="Arial"/>
                <a:cs typeface="Arial"/>
                <a:sym typeface="Arial"/>
              </a:rPr>
              <a:t>Piazza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5169447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16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Today</a:t>
            </a:r>
            <a:endParaRPr/>
          </a:p>
        </p:txBody>
      </p:sp>
      <p:sp>
        <p:nvSpPr>
          <p:cNvPr id="106" name="Google Shape;106;p16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More on arrays</a:t>
            </a:r>
            <a:endParaRPr dirty="0"/>
          </a:p>
          <a:p>
            <a:pPr marL="342900" marR="0" lvl="0" indent="-342900" algn="l" rtl="0">
              <a:spcBef>
                <a:spcPts val="1417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Strings</a:t>
            </a:r>
            <a:endParaRPr dirty="0"/>
          </a:p>
          <a:p>
            <a:pPr marL="342900" marR="0" lvl="0" indent="-342900" algn="l" rtl="0">
              <a:spcBef>
                <a:spcPts val="1417"/>
              </a:spcBef>
              <a:spcAft>
                <a:spcPts val="0"/>
              </a:spcAft>
              <a:buSzPts val="1080"/>
              <a:buFont typeface="Arial"/>
              <a:buChar char="•"/>
            </a:pPr>
            <a:r>
              <a:rPr lang="en-US" sz="2400" dirty="0" err="1"/>
              <a:t>scanf</a:t>
            </a:r>
            <a:r>
              <a:rPr lang="en-US" sz="2400" dirty="0" smtClean="0"/>
              <a:t>()</a:t>
            </a:r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SzPts val="1080"/>
            </a:pPr>
            <a:endParaRPr dirty="0"/>
          </a:p>
          <a:p>
            <a:pPr marL="0" marR="0" lvl="0" indent="0" algn="l" rtl="0">
              <a:spcBef>
                <a:spcPts val="1417"/>
              </a:spcBef>
              <a:spcAft>
                <a:spcPts val="0"/>
              </a:spcAft>
              <a:buNone/>
            </a:pPr>
            <a:endParaRPr sz="2400" b="0" i="0" u="none" strike="noStrike" cap="none" dirty="0">
              <a:latin typeface="Arial"/>
              <a:ea typeface="Arial"/>
              <a:cs typeface="Arial"/>
              <a:sym typeface="Arial"/>
            </a:endParaRPr>
          </a:p>
          <a:p>
            <a:pPr marL="342900" marR="0" lvl="0" indent="-274320" algn="l" rtl="0">
              <a:spcBef>
                <a:spcPts val="1417"/>
              </a:spcBef>
              <a:spcAft>
                <a:spcPts val="0"/>
              </a:spcAft>
              <a:buSzPts val="1080"/>
              <a:buFont typeface="Arial"/>
              <a:buNone/>
            </a:pPr>
            <a:endParaRPr sz="2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17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Last time: Arrays</a:t>
            </a:r>
            <a:endParaRPr/>
          </a:p>
        </p:txBody>
      </p:sp>
      <p:sp>
        <p:nvSpPr>
          <p:cNvPr id="112" name="Google Shape;112;p17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Arrays – represent lists in C</a:t>
            </a:r>
            <a:endParaRPr dirty="0"/>
          </a:p>
          <a:p>
            <a:pPr marL="342900" marR="0" lvl="0" indent="-342900" algn="l" rtl="0">
              <a:spcBef>
                <a:spcPts val="1417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Fixed </a:t>
            </a:r>
            <a:r>
              <a:rPr lang="en-US" sz="2400" b="0" i="0" u="none" strike="noStrike" cap="none" dirty="0" smtClean="0">
                <a:latin typeface="Arial"/>
                <a:ea typeface="Arial"/>
                <a:cs typeface="Arial"/>
                <a:sym typeface="Arial"/>
              </a:rPr>
              <a:t>length</a:t>
            </a:r>
            <a:endParaRPr dirty="0"/>
          </a:p>
          <a:p>
            <a:pPr marL="342900" marR="0" lvl="0" indent="-342900" algn="l" rtl="0">
              <a:spcBef>
                <a:spcPts val="1417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All elements are of the same type</a:t>
            </a:r>
            <a:endParaRPr dirty="0"/>
          </a:p>
          <a:p>
            <a:pPr marL="342900" marR="0" lvl="0" indent="-342900" algn="l" rtl="0">
              <a:spcBef>
                <a:spcPts val="1417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Indexed [0]...[length-1]</a:t>
            </a:r>
            <a:endParaRPr dirty="0"/>
          </a:p>
          <a:p>
            <a:pPr marL="342900" marR="0" lvl="0" indent="-274320" algn="l" rtl="0">
              <a:spcBef>
                <a:spcPts val="1417"/>
              </a:spcBef>
              <a:spcAft>
                <a:spcPts val="0"/>
              </a:spcAft>
              <a:buSzPts val="1080"/>
              <a:buFont typeface="Noto Sans Symbols"/>
              <a:buNone/>
            </a:pPr>
            <a:endParaRPr sz="2400" b="0" i="0" u="none" strike="noStrike" cap="none" dirty="0">
              <a:latin typeface="Arial"/>
              <a:ea typeface="Arial"/>
              <a:cs typeface="Arial"/>
              <a:sym typeface="Arial"/>
            </a:endParaRPr>
          </a:p>
          <a:p>
            <a:pPr marL="342900" marR="0" lvl="0" indent="-274320" algn="l" rtl="0">
              <a:spcBef>
                <a:spcPts val="1417"/>
              </a:spcBef>
              <a:spcAft>
                <a:spcPts val="0"/>
              </a:spcAft>
              <a:buSzPts val="1080"/>
              <a:buFont typeface="Arial"/>
              <a:buNone/>
            </a:pPr>
            <a:endParaRPr sz="2400" b="0" i="0" u="none" strike="noStrike" cap="none" dirty="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18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Arrays</a:t>
            </a:r>
            <a:endParaRPr/>
          </a:p>
        </p:txBody>
      </p:sp>
      <p:sp>
        <p:nvSpPr>
          <p:cNvPr id="118" name="Google Shape;118;p18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Accessing array:</a:t>
            </a:r>
            <a:endParaRPr dirty="0"/>
          </a:p>
          <a:p>
            <a:pPr marL="457200" marR="0" lvl="1" indent="0" algn="l" rtl="0">
              <a:lnSpc>
                <a:spcPct val="90000"/>
              </a:lnSpc>
              <a:spcBef>
                <a:spcPts val="1917"/>
              </a:spcBef>
              <a:spcAft>
                <a:spcPts val="0"/>
              </a:spcAft>
              <a:buClr>
                <a:srgbClr val="140393"/>
              </a:buClr>
              <a:buSzPts val="990"/>
              <a:buFont typeface="Arial"/>
              <a:buNone/>
            </a:pP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main()  {</a:t>
            </a:r>
            <a:endParaRPr dirty="0"/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90"/>
              <a:buFont typeface="Arial"/>
              <a:buNone/>
            </a:pP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[10];</a:t>
            </a:r>
            <a:b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;</a:t>
            </a:r>
            <a:b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endParaRPr sz="22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90"/>
              <a:buFont typeface="Arial"/>
              <a:buNone/>
            </a:pP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for (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0; 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&lt; 10; 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++)   </a:t>
            </a:r>
            <a:r>
              <a:rPr lang="en-US" sz="2200" b="0" i="0" u="none" strike="noStrike" cap="none" dirty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// using [index]</a:t>
            </a:r>
            <a:br>
              <a:rPr lang="en-US" sz="2200" b="0" i="0" u="none" strike="noStrike" cap="none" dirty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	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[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] = 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*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;</a:t>
            </a:r>
            <a:b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endParaRPr sz="22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90"/>
              <a:buFont typeface="Arial"/>
              <a:buNone/>
            </a:pP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for (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0; 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&lt; 10; 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++) </a:t>
            </a:r>
            <a:r>
              <a:rPr lang="en-US" sz="2200" b="0" i="0" u="none" strike="noStrike" cap="none" dirty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// using pointers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	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printf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(" 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[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]  = </a:t>
            </a:r>
            <a:r>
              <a:rPr lang="en-US" sz="2200" b="0" i="0" u="none" strike="noStrike" cap="none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%</a:t>
            </a:r>
            <a:r>
              <a:rPr lang="en-US" sz="2200" b="0" i="0" u="none" strike="noStrike" cap="none" smtClean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d\n“, 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*(</a:t>
            </a:r>
            <a:r>
              <a:rPr lang="en-US" sz="22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arr+i</a:t>
            </a: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));</a:t>
            </a:r>
            <a:b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}</a:t>
            </a:r>
            <a:br>
              <a:rPr lang="en-US" sz="22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14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14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endParaRPr sz="14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19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Arrays</a:t>
            </a:r>
            <a:endParaRPr/>
          </a:p>
        </p:txBody>
      </p:sp>
      <p:sp>
        <p:nvSpPr>
          <p:cNvPr id="124" name="Google Shape;124;p19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Using pointers to access an array</a:t>
            </a:r>
            <a:endParaRPr dirty="0"/>
          </a:p>
          <a:p>
            <a:pPr marL="457200" marR="0" lvl="1" indent="0" algn="l" rtl="0">
              <a:lnSpc>
                <a:spcPct val="90000"/>
              </a:lnSpc>
              <a:spcBef>
                <a:spcPts val="1917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main()  {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[10] = {0, 1, 2, 3, 4, 5, 6, 7, 8, 9};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* 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endParaRPr sz="20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arr+3;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printf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("*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 = %d\n",  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);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endParaRPr sz="20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ptr+2;</a:t>
            </a:r>
            <a:endParaRPr sz="2000" b="0" i="0" u="none" strike="noStrike" cap="none" dirty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printf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("*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 = %d\n",  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);</a:t>
            </a:r>
            <a:endParaRPr dirty="0"/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</a:pPr>
            <a:endParaRPr sz="20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&amp;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[9];</a:t>
            </a:r>
            <a:endParaRPr sz="2000" b="0" i="0" u="none" strike="noStrike" cap="none" dirty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printf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("*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 = %d\n",  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);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endParaRPr sz="20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&amp;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[9]; 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1400" b="0" i="0" u="none" strike="noStrike" cap="none" dirty="0" smtClean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}</a:t>
            </a:r>
            <a:endParaRPr sz="14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20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400" b="0" i="0" u="none" strike="noStrike" cap="none">
                <a:latin typeface="Arial"/>
                <a:ea typeface="Arial"/>
                <a:cs typeface="Arial"/>
                <a:sym typeface="Arial"/>
              </a:rPr>
              <a:t>Arrays</a:t>
            </a:r>
            <a:endParaRPr/>
          </a:p>
        </p:txBody>
      </p:sp>
      <p:sp>
        <p:nvSpPr>
          <p:cNvPr id="130" name="Google Shape;130;p20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342900" marR="0" lvl="0" indent="-342900" algn="l" rtl="0">
              <a:spcBef>
                <a:spcPts val="0"/>
              </a:spcBef>
              <a:spcAft>
                <a:spcPts val="0"/>
              </a:spcAft>
              <a:buSzPts val="1080"/>
              <a:buFont typeface="Noto Sans Symbols"/>
              <a:buChar char="▪"/>
            </a:pPr>
            <a:r>
              <a:rPr lang="en-US" sz="2400" b="0" i="0" u="none" strike="noStrike" cap="none" dirty="0">
                <a:latin typeface="Arial"/>
                <a:ea typeface="Arial"/>
                <a:cs typeface="Arial"/>
                <a:sym typeface="Arial"/>
              </a:rPr>
              <a:t>Using pointers to access an array</a:t>
            </a:r>
            <a:endParaRPr dirty="0"/>
          </a:p>
          <a:p>
            <a:pPr marL="457200" marR="0" lvl="1" indent="0" algn="l" rtl="0">
              <a:lnSpc>
                <a:spcPct val="90000"/>
              </a:lnSpc>
              <a:spcBef>
                <a:spcPts val="1917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main()  {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[10] = {0, 1, 2, 3, 4, 5, 6, 7, 8, 9};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int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* 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/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arr+3;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printf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("*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 = %d\n",  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);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endParaRPr sz="20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ptr+2;</a:t>
            </a:r>
            <a:endParaRPr sz="2000" b="0" i="0" u="none" strike="noStrike" cap="none" dirty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printf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("*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 = %d\n",  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);</a:t>
            </a:r>
            <a:endParaRPr dirty="0"/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</a:pPr>
            <a:endParaRPr sz="20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= &amp;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[9];</a:t>
            </a:r>
            <a:endParaRPr sz="2000" b="0" i="0" u="none" strike="noStrike" cap="none" dirty="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140393"/>
              </a:buClr>
              <a:buSzPts val="900"/>
              <a:buFont typeface="Arial"/>
              <a:buNone/>
            </a:pP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printf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("*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  = %d\n",  *</a:t>
            </a:r>
            <a:r>
              <a:rPr lang="en-US" sz="2000" b="0" i="0" u="none" strike="noStrike" cap="none" dirty="0" err="1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ptr</a:t>
            </a:r>
            <a: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);</a:t>
            </a:r>
            <a:br>
              <a:rPr lang="en-US" sz="2000" b="0" i="0" u="none" strike="noStrike" cap="none" dirty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</a:br>
            <a:endParaRPr sz="2000" b="0" i="0" u="none" strike="noStrike" cap="none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lvl="1" indent="0">
              <a:spcBef>
                <a:spcPts val="500"/>
              </a:spcBef>
              <a:buClr>
                <a:srgbClr val="FF0000"/>
              </a:buClr>
              <a:buSzPts val="900"/>
              <a:buNone/>
            </a:pPr>
            <a:r>
              <a:rPr lang="en-US" sz="2000" b="1" i="0" u="none" strike="noStrike" cap="none" dirty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	</a:t>
            </a:r>
            <a:r>
              <a:rPr lang="en-US" sz="2000" b="1" i="0" u="none" strike="noStrike" cap="none" dirty="0" err="1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1" i="0" u="none" strike="noStrike" cap="none" dirty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 = &amp;</a:t>
            </a:r>
            <a:r>
              <a:rPr lang="en-US" sz="2000" b="1" i="0" u="none" strike="noStrike" cap="none" dirty="0" err="1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arr</a:t>
            </a:r>
            <a:r>
              <a:rPr lang="en-US" sz="2000" b="1" i="0" u="none" strike="noStrike" cap="none" dirty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[9] ; NO!! Array cannot be reassigned.</a:t>
            </a:r>
            <a:br>
              <a:rPr lang="en-US" sz="2000" b="1" i="0" u="none" strike="noStrike" cap="none" dirty="0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US" sz="1400" dirty="0" smtClean="0">
                <a:solidFill>
                  <a:srgbClr val="140393"/>
                </a:solidFill>
                <a:latin typeface="Arial"/>
                <a:ea typeface="Arial"/>
                <a:cs typeface="Arial"/>
                <a:sym typeface="Arial"/>
              </a:rPr>
              <a:t>}</a:t>
            </a:r>
            <a:endParaRPr lang="en-US" sz="1400" dirty="0">
              <a:solidFill>
                <a:srgbClr val="140393"/>
              </a:solidFill>
              <a:latin typeface="Arial"/>
              <a:ea typeface="Arial"/>
              <a:cs typeface="Arial"/>
              <a:sym typeface="Arial"/>
            </a:endParaRPr>
          </a:p>
          <a:p>
            <a:pPr marL="457200" marR="0" lvl="1" indent="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FF0000"/>
              </a:buClr>
              <a:buSzPts val="900"/>
              <a:buFont typeface="Arial"/>
              <a:buNone/>
            </a:pPr>
            <a:endParaRPr sz="1400" b="1" i="0" u="none" strike="noStrike" cap="none" dirty="0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yt-blackandwhit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250</TotalTime>
  <Words>404</Words>
  <Application>Microsoft Office PowerPoint</Application>
  <PresentationFormat>Custom</PresentationFormat>
  <Paragraphs>184</Paragraphs>
  <Slides>32</Slides>
  <Notes>32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7" baseType="lpstr">
      <vt:lpstr>Arial</vt:lpstr>
      <vt:lpstr>Calibri</vt:lpstr>
      <vt:lpstr>Noto Sans Symbols</vt:lpstr>
      <vt:lpstr>Times New Roman</vt:lpstr>
      <vt:lpstr>lyt-blackandwhite</vt:lpstr>
      <vt:lpstr>PowerPoint Presentation</vt:lpstr>
      <vt:lpstr>PowerPoint Presentation</vt:lpstr>
      <vt:lpstr>TAs office hours - check the webpage</vt:lpstr>
      <vt:lpstr>Reminder: sign up for Piazza</vt:lpstr>
      <vt:lpstr>Today</vt:lpstr>
      <vt:lpstr>Last time: Arrays</vt:lpstr>
      <vt:lpstr>Arrays</vt:lpstr>
      <vt:lpstr>Arrays</vt:lpstr>
      <vt:lpstr>Arrays</vt:lpstr>
      <vt:lpstr>Arrays</vt:lpstr>
      <vt:lpstr>Examples</vt:lpstr>
      <vt:lpstr>Examples</vt:lpstr>
      <vt:lpstr>Constant variables</vt:lpstr>
      <vt:lpstr>Constant pointers</vt:lpstr>
      <vt:lpstr>Constant pointers</vt:lpstr>
      <vt:lpstr>Constant variables/pointers</vt:lpstr>
      <vt:lpstr>Strings</vt:lpstr>
      <vt:lpstr>Strings</vt:lpstr>
      <vt:lpstr>Strings</vt:lpstr>
      <vt:lpstr>Strings</vt:lpstr>
      <vt:lpstr>Strings</vt:lpstr>
      <vt:lpstr>Strings</vt:lpstr>
      <vt:lpstr>Strings</vt:lpstr>
      <vt:lpstr>Strings</vt:lpstr>
      <vt:lpstr>String.h - two useful functions</vt:lpstr>
      <vt:lpstr>String.h - two useful functions</vt:lpstr>
      <vt:lpstr>String.h – strlen() and strcpy()</vt:lpstr>
      <vt:lpstr>String.h – strcat()</vt:lpstr>
      <vt:lpstr>String.h - strcat</vt:lpstr>
      <vt:lpstr>Reading input</vt:lpstr>
      <vt:lpstr>Reading input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Igor Shinkar</dc:creator>
  <cp:lastModifiedBy>Igor Shinkar</cp:lastModifiedBy>
  <cp:revision>59</cp:revision>
  <dcterms:modified xsi:type="dcterms:W3CDTF">2018-12-05T05:40:25Z</dcterms:modified>
</cp:coreProperties>
</file>