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36"/>
  </p:notesMasterIdLst>
  <p:handoutMasterIdLst>
    <p:handoutMasterId r:id="rId37"/>
  </p:handoutMasterIdLst>
  <p:sldIdLst>
    <p:sldId id="256" r:id="rId3"/>
    <p:sldId id="288" r:id="rId4"/>
    <p:sldId id="264" r:id="rId5"/>
    <p:sldId id="265" r:id="rId6"/>
    <p:sldId id="283" r:id="rId7"/>
    <p:sldId id="266" r:id="rId8"/>
    <p:sldId id="267" r:id="rId9"/>
    <p:sldId id="268" r:id="rId10"/>
    <p:sldId id="284" r:id="rId11"/>
    <p:sldId id="312" r:id="rId12"/>
    <p:sldId id="285" r:id="rId13"/>
    <p:sldId id="282" r:id="rId14"/>
    <p:sldId id="286" r:id="rId15"/>
    <p:sldId id="272" r:id="rId16"/>
    <p:sldId id="290" r:id="rId17"/>
    <p:sldId id="291" r:id="rId18"/>
    <p:sldId id="292" r:id="rId19"/>
    <p:sldId id="293" r:id="rId20"/>
    <p:sldId id="294" r:id="rId21"/>
    <p:sldId id="299" r:id="rId22"/>
    <p:sldId id="296" r:id="rId23"/>
    <p:sldId id="298" r:id="rId24"/>
    <p:sldId id="297" r:id="rId25"/>
    <p:sldId id="300" r:id="rId26"/>
    <p:sldId id="303" r:id="rId27"/>
    <p:sldId id="301" r:id="rId28"/>
    <p:sldId id="306" r:id="rId29"/>
    <p:sldId id="307" r:id="rId30"/>
    <p:sldId id="309" r:id="rId31"/>
    <p:sldId id="308" r:id="rId32"/>
    <p:sldId id="304" r:id="rId33"/>
    <p:sldId id="311" r:id="rId34"/>
    <p:sldId id="276" r:id="rId35"/>
  </p:sldIdLst>
  <p:sldSz cx="10080625" cy="7559675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1">
          <p15:clr>
            <a:srgbClr val="A4A3A4"/>
          </p15:clr>
        </p15:guide>
        <p15:guide id="2" pos="317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4" d="100"/>
          <a:sy n="74" d="100"/>
        </p:scale>
        <p:origin x="1476" y="72"/>
      </p:cViewPr>
      <p:guideLst>
        <p:guide orient="horz" pos="2381"/>
        <p:guide pos="317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viewProps" Target="viewProps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handoutMaster" Target="handoutMasters/handoutMaster1.xml"/><Relationship Id="rId40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 txBox="1">
            <a:spLocks noGrp="1"/>
          </p:cNvSpPr>
          <p:nvPr>
            <p:ph type="hdr" sz="quarter"/>
          </p:nvPr>
        </p:nvSpPr>
        <p:spPr>
          <a:xfrm>
            <a:off x="0" y="0"/>
            <a:ext cx="3280498" cy="534104"/>
          </a:xfrm>
          <a:prstGeom prst="rect">
            <a:avLst/>
          </a:prstGeom>
          <a:noFill/>
          <a:ln>
            <a:noFill/>
          </a:ln>
        </p:spPr>
        <p:txBody>
          <a:bodyPr vert="horz" wrap="none" lIns="90000" tIns="45000" rIns="90000" bIns="45000" compatLnSpc="0">
            <a:no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Tahoma" pitchFamily="2"/>
            </a:endParaRPr>
          </a:p>
        </p:txBody>
      </p:sp>
      <p:sp>
        <p:nvSpPr>
          <p:cNvPr id="3" name="Date Placeholder 2"/>
          <p:cNvSpPr txBox="1">
            <a:spLocks noGrp="1"/>
          </p:cNvSpPr>
          <p:nvPr>
            <p:ph type="dt" sz="quarter" idx="1"/>
          </p:nvPr>
        </p:nvSpPr>
        <p:spPr>
          <a:xfrm>
            <a:off x="4279055" y="0"/>
            <a:ext cx="3280498" cy="534104"/>
          </a:xfrm>
          <a:prstGeom prst="rect">
            <a:avLst/>
          </a:prstGeom>
          <a:noFill/>
          <a:ln>
            <a:noFill/>
          </a:ln>
        </p:spPr>
        <p:txBody>
          <a:bodyPr vert="horz" wrap="none" lIns="90000" tIns="45000" rIns="90000" bIns="45000" compatLnSpc="0">
            <a:no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Tahoma" pitchFamily="2"/>
            </a:endParaRPr>
          </a:p>
        </p:txBody>
      </p:sp>
      <p:sp>
        <p:nvSpPr>
          <p:cNvPr id="4" name="Footer Placeholder 3"/>
          <p:cNvSpPr txBox="1">
            <a:spLocks noGrp="1"/>
          </p:cNvSpPr>
          <p:nvPr>
            <p:ph type="ftr" sz="quarter" idx="2"/>
          </p:nvPr>
        </p:nvSpPr>
        <p:spPr>
          <a:xfrm>
            <a:off x="0" y="10157659"/>
            <a:ext cx="3280498" cy="534104"/>
          </a:xfrm>
          <a:prstGeom prst="rect">
            <a:avLst/>
          </a:prstGeom>
          <a:noFill/>
          <a:ln>
            <a:noFill/>
          </a:ln>
        </p:spPr>
        <p:txBody>
          <a:bodyPr vert="horz" wrap="none" lIns="90000" tIns="45000" rIns="90000" bIns="45000" anchor="b" compatLnSpc="0">
            <a:no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Tahoma" pitchFamily="2"/>
            </a:endParaRPr>
          </a:p>
        </p:txBody>
      </p:sp>
      <p:sp>
        <p:nvSpPr>
          <p:cNvPr id="5" name="Slide Number Placeholder 4"/>
          <p:cNvSpPr txBox="1">
            <a:spLocks noGrp="1"/>
          </p:cNvSpPr>
          <p:nvPr>
            <p:ph type="sldNum" sz="quarter" idx="3"/>
          </p:nvPr>
        </p:nvSpPr>
        <p:spPr>
          <a:xfrm>
            <a:off x="4279055" y="10157659"/>
            <a:ext cx="3280498" cy="534104"/>
          </a:xfrm>
          <a:prstGeom prst="rect">
            <a:avLst/>
          </a:prstGeom>
          <a:noFill/>
          <a:ln>
            <a:noFill/>
          </a:ln>
        </p:spPr>
        <p:txBody>
          <a:bodyPr vert="horz" wrap="none" lIns="90000" tIns="45000" rIns="90000" bIns="45000" anchor="b" compatLnSpc="0">
            <a:no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Tahoma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260540909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 idx="2"/>
          </p:nvPr>
        </p:nvSpPr>
        <p:spPr>
          <a:xfrm>
            <a:off x="1107000" y="812520"/>
            <a:ext cx="5345280" cy="4008959"/>
          </a:xfrm>
          <a:prstGeom prst="rect">
            <a:avLst/>
          </a:prstGeom>
          <a:noFill/>
          <a:ln>
            <a:noFill/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3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" name="Header Placeholder 3"/>
          <p:cNvSpPr txBox="1">
            <a:spLocks noGrp="1"/>
          </p:cNvSpPr>
          <p:nvPr>
            <p:ph type="hdr" sz="quarter"/>
          </p:nvPr>
        </p:nvSpPr>
        <p:spPr>
          <a:xfrm>
            <a:off x="0" y="0"/>
            <a:ext cx="3280680" cy="5342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lvl="0" rtl="0" hangingPunct="0">
              <a:buNone/>
              <a:tabLst/>
              <a:defRPr lang="en-US" sz="2400" kern="12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5" name="Date Placeholder 4"/>
          <p:cNvSpPr txBox="1">
            <a:spLocks noGrp="1"/>
          </p:cNvSpPr>
          <p:nvPr>
            <p:ph type="dt" idx="1"/>
          </p:nvPr>
        </p:nvSpPr>
        <p:spPr>
          <a:xfrm>
            <a:off x="4278960" y="0"/>
            <a:ext cx="3280680" cy="5342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lvl="0" rtl="0" hangingPunct="0">
              <a:buNone/>
              <a:tabLst/>
              <a:defRPr lang="en-US" sz="2400" kern="12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4"/>
          </p:nvPr>
        </p:nvSpPr>
        <p:spPr>
          <a:xfrm>
            <a:off x="0" y="10157400"/>
            <a:ext cx="3280680" cy="5342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b">
            <a:noAutofit/>
          </a:bodyPr>
          <a:lstStyle>
            <a:lvl1pPr lvl="0" rtl="0" hangingPunct="0">
              <a:buNone/>
              <a:tabLst/>
              <a:defRPr lang="en-US" sz="2400" kern="12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b">
            <a:noAutofit/>
          </a:bodyPr>
          <a:lstStyle>
            <a:lvl1pPr lvl="0" rtl="0" hangingPunct="0">
              <a:buNone/>
              <a:tabLst/>
              <a:defRPr lang="en-US" sz="2400" kern="12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61079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216000" marR="0" indent="-216000" rtl="0" hangingPunct="0">
      <a:tabLst/>
      <a:defRPr lang="en-US" sz="2000" b="0" i="0" u="none" strike="noStrike" kern="1200">
        <a:ln>
          <a:noFill/>
        </a:ln>
        <a:latin typeface="Arial" pitchFamily="18"/>
        <a:ea typeface="Arial Unicode MS" pitchFamily="2"/>
        <a:cs typeface="Tahoma" pitchFamily="2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400"/>
          </a:xfrm>
        </p:spPr>
        <p:txBody>
          <a:bodyPr>
            <a:spAutoFit/>
          </a:bodyPr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62617697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87183366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93877138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422685516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4226855160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917651327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4226855160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4146029423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4226855160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803643895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490790828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150749710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787870075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833384242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164300833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3301631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de-DE" sz="2810">
              <a:latin typeface="Albany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1003540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0475" y="1236663"/>
            <a:ext cx="7559675" cy="2632075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0475" y="3970338"/>
            <a:ext cx="7559675" cy="18256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7248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7350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10413" y="720725"/>
            <a:ext cx="2070100" cy="57594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00113" y="720725"/>
            <a:ext cx="6057900" cy="575945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6247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0475" y="1236663"/>
            <a:ext cx="7559675" cy="2632075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0475" y="3970338"/>
            <a:ext cx="7559675" cy="18256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4975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71796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7388" y="1884363"/>
            <a:ext cx="8694737" cy="31448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388" y="5059363"/>
            <a:ext cx="8694737" cy="16525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68123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20725" y="1949450"/>
            <a:ext cx="4351338" cy="381000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24463" y="1949450"/>
            <a:ext cx="4351337" cy="381000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79095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403225"/>
            <a:ext cx="8694737" cy="14605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3738" y="1852613"/>
            <a:ext cx="426561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3738" y="2760663"/>
            <a:ext cx="4265612" cy="40624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3813" y="1852613"/>
            <a:ext cx="428466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3813" y="2760663"/>
            <a:ext cx="4284662" cy="40624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080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7115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906709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hf sldNum="0" hdr="0" ftr="0" dt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412302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3557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93413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231374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2825" y="684213"/>
            <a:ext cx="2212975" cy="507523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20725" y="684213"/>
            <a:ext cx="6489700" cy="507523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65254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7388" y="1884363"/>
            <a:ext cx="8694737" cy="31448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388" y="5059363"/>
            <a:ext cx="8694737" cy="16525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05582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00113" y="1979613"/>
            <a:ext cx="4064000" cy="450056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6513" y="1979613"/>
            <a:ext cx="4064000" cy="450056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13651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403225"/>
            <a:ext cx="8694737" cy="14605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3738" y="1852613"/>
            <a:ext cx="426561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3738" y="2760663"/>
            <a:ext cx="4265612" cy="40624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3813" y="1852613"/>
            <a:ext cx="428466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3813" y="2760663"/>
            <a:ext cx="4284662" cy="40624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03293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1631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58144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1948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97557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1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/>
          </p:cNvSpPr>
          <p:nvPr>
            <p:ph type="title"/>
          </p:nvPr>
        </p:nvSpPr>
        <p:spPr>
          <a:xfrm>
            <a:off x="900000" y="720000"/>
            <a:ext cx="8280000" cy="108000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/>
          <a:p>
            <a:endParaRPr lang="en-US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900000" y="1980000"/>
            <a:ext cx="8280000" cy="450000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2"/>
          </p:nvPr>
        </p:nvSpPr>
        <p:spPr>
          <a:xfrm>
            <a:off x="503999" y="688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lvl="0" rtl="0" hangingPunct="0">
              <a:buNone/>
              <a:tabLst/>
              <a:defRPr lang="en-US" sz="2400" kern="12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3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lvl="0" rtl="0" hangingPunct="0">
              <a:buNone/>
              <a:tabLst/>
              <a:defRPr lang="en-US" sz="2400" kern="12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4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lvl="0" rtl="0" hangingPunct="0">
              <a:buNone/>
              <a:tabLst/>
              <a:defRPr lang="en-US" sz="2400" kern="12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xStyles>
    <p:titleStyle>
      <a:lvl1pPr algn="ctr" rtl="0" hangingPunct="0">
        <a:tabLst/>
        <a:defRPr lang="en-US" sz="4400" b="0" i="0" u="none" strike="noStrike" kern="1200">
          <a:ln>
            <a:noFill/>
          </a:ln>
          <a:latin typeface="Arial" pitchFamily="18"/>
          <a:ea typeface="Arial Unicode MS" pitchFamily="2"/>
          <a:cs typeface="Tahoma" pitchFamily="2"/>
        </a:defRPr>
      </a:lvl1pPr>
    </p:titleStyle>
    <p:bodyStyle>
      <a:lvl1pPr marL="0" marR="0" indent="0" rtl="0" hangingPunct="0">
        <a:spcBef>
          <a:spcPts val="0"/>
        </a:spcBef>
        <a:spcAft>
          <a:spcPts val="1414"/>
        </a:spcAft>
        <a:tabLst/>
        <a:defRPr lang="en-US" sz="3200" b="0" i="0" u="none" strike="noStrike" kern="1200">
          <a:ln>
            <a:noFill/>
          </a:ln>
          <a:latin typeface="Arial" pitchFamily="18"/>
          <a:ea typeface="Arial Unicode MS" pitchFamily="2"/>
          <a:cs typeface="Tahoma" pitchFamily="2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1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/>
          </p:cNvSpPr>
          <p:nvPr>
            <p:ph type="title"/>
          </p:nvPr>
        </p:nvSpPr>
        <p:spPr>
          <a:xfrm>
            <a:off x="720000" y="684000"/>
            <a:ext cx="8460000" cy="10234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/>
          <a:p>
            <a:endParaRPr lang="de-DE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720000" y="1949040"/>
            <a:ext cx="8855640" cy="381096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2"/>
          </p:nvPr>
        </p:nvSpPr>
        <p:spPr>
          <a:xfrm>
            <a:off x="540000" y="631872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lvl="0" rtl="0" hangingPunct="0">
              <a:buNone/>
              <a:tabLst/>
              <a:defRPr lang="de-DE" sz="24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3"/>
          </p:nvPr>
        </p:nvSpPr>
        <p:spPr>
          <a:xfrm>
            <a:off x="3267360" y="634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lvl="0" rtl="0" hangingPunct="0">
              <a:buNone/>
              <a:tabLst/>
              <a:defRPr lang="de-DE" sz="24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4"/>
          </p:nvPr>
        </p:nvSpPr>
        <p:spPr>
          <a:xfrm>
            <a:off x="6831360" y="634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lvl="0" rtl="0" hangingPunct="0">
              <a:buNone/>
              <a:tabLst/>
              <a:defRPr lang="de-DE" sz="2400">
                <a:latin typeface="Times New Roman" pitchFamily="18"/>
                <a:ea typeface="Arial Unicode MS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xStyles>
    <p:titleStyle>
      <a:lvl1pPr algn="ctr" rtl="0" hangingPunct="0">
        <a:tabLst/>
        <a:defRPr lang="de-DE" sz="4400" b="0" i="0" u="none" strike="noStrike">
          <a:ln>
            <a:noFill/>
          </a:ln>
          <a:latin typeface="Albany" pitchFamily="18"/>
          <a:cs typeface="Tahoma" pitchFamily="2"/>
        </a:defRPr>
      </a:lvl1pPr>
    </p:titleStyle>
    <p:bodyStyle>
      <a:lvl1pPr marL="0" marR="0" indent="0" rtl="0" hangingPunct="0">
        <a:spcBef>
          <a:spcPts val="0"/>
        </a:spcBef>
        <a:spcAft>
          <a:spcPts val="1417"/>
        </a:spcAft>
        <a:tabLst/>
        <a:defRPr lang="de-DE" sz="3200" b="0" i="0" u="none" strike="noStrike">
          <a:ln>
            <a:noFill/>
          </a:ln>
          <a:latin typeface="Albany" pitchFamily="18"/>
          <a:cs typeface="Tahoma" pitchFamily="2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8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8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8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8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8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8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8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8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8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8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8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8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8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8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8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8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8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8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8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8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8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8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 txBox="1">
            <a:spLocks noGrp="1"/>
          </p:cNvSpPr>
          <p:nvPr>
            <p:ph type="body" idx="4294967295"/>
          </p:nvPr>
        </p:nvSpPr>
        <p:spPr>
          <a:xfrm>
            <a:off x="720000" y="1445039"/>
            <a:ext cx="8855640" cy="6063198"/>
          </a:xfrm>
        </p:spPr>
        <p:txBody>
          <a:bodyPr>
            <a:spAutoFit/>
          </a:bodyPr>
          <a:lstStyle/>
          <a:p>
            <a:pPr lvl="0" algn="ctr"/>
            <a:endParaRPr lang="de-DE" sz="3600" b="1" dirty="0">
              <a:solidFill>
                <a:srgbClr val="000080"/>
              </a:solidFill>
            </a:endParaRPr>
          </a:p>
          <a:p>
            <a:pPr lvl="0" algn="ctr"/>
            <a:r>
              <a:rPr lang="de-DE" sz="3600" b="1" dirty="0">
                <a:solidFill>
                  <a:srgbClr val="000080"/>
                </a:solidFill>
              </a:rPr>
              <a:t>CMPT 125</a:t>
            </a:r>
          </a:p>
          <a:p>
            <a:pPr lvl="0" algn="ctr"/>
            <a:r>
              <a:rPr lang="de-DE" sz="3600" b="1" dirty="0">
                <a:solidFill>
                  <a:srgbClr val="000080"/>
                </a:solidFill>
              </a:rPr>
              <a:t/>
            </a:r>
            <a:br>
              <a:rPr lang="de-DE" sz="3600" b="1" dirty="0">
                <a:solidFill>
                  <a:srgbClr val="000080"/>
                </a:solidFill>
              </a:rPr>
            </a:br>
            <a:r>
              <a:rPr lang="de-DE" sz="3600" b="1" dirty="0">
                <a:solidFill>
                  <a:srgbClr val="000080"/>
                </a:solidFill>
              </a:rPr>
              <a:t>Introduction to Computing Science</a:t>
            </a:r>
            <a:br>
              <a:rPr lang="de-DE" sz="3600" b="1" dirty="0">
                <a:solidFill>
                  <a:srgbClr val="000080"/>
                </a:solidFill>
              </a:rPr>
            </a:br>
            <a:r>
              <a:rPr lang="de-DE" sz="3600" b="1" dirty="0">
                <a:solidFill>
                  <a:srgbClr val="000080"/>
                </a:solidFill>
              </a:rPr>
              <a:t>and Programming II</a:t>
            </a:r>
          </a:p>
          <a:p>
            <a:pPr lvl="0" algn="ctr"/>
            <a:endParaRPr lang="de-DE" sz="3600" b="1" dirty="0">
              <a:solidFill>
                <a:srgbClr val="000080"/>
              </a:solidFill>
            </a:endParaRPr>
          </a:p>
          <a:p>
            <a:pPr lvl="0" algn="ctr"/>
            <a:r>
              <a:rPr lang="de-DE" sz="3600" b="1" dirty="0">
                <a:solidFill>
                  <a:srgbClr val="000080"/>
                </a:solidFill>
              </a:rPr>
              <a:t>September </a:t>
            </a:r>
            <a:r>
              <a:rPr lang="de-DE" sz="3600" b="1" dirty="0" smtClean="0">
                <a:solidFill>
                  <a:srgbClr val="000080"/>
                </a:solidFill>
              </a:rPr>
              <a:t>18, </a:t>
            </a:r>
            <a:r>
              <a:rPr lang="de-DE" sz="3600" b="1" dirty="0">
                <a:solidFill>
                  <a:srgbClr val="000080"/>
                </a:solidFill>
              </a:rPr>
              <a:t>2018</a:t>
            </a:r>
          </a:p>
          <a:p>
            <a:pPr lvl="0" algn="ctr"/>
            <a:endParaRPr lang="de-DE" sz="3600" b="1" dirty="0">
              <a:solidFill>
                <a:srgbClr val="0000FF"/>
              </a:solidFill>
            </a:endParaRPr>
          </a:p>
          <a:p>
            <a:pPr lvl="0"/>
            <a:endParaRPr lang="de-DE" sz="3600" dirty="0">
              <a:solidFill>
                <a:srgbClr val="993366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endParaRPr lang="de-DE" dirty="0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 algn="ctr"/>
            <a:endParaRPr lang="de-DE" sz="6800" dirty="0" smtClean="0">
              <a:solidFill>
                <a:srgbClr val="000080"/>
              </a:solidFill>
              <a:latin typeface="Times New Roman" pitchFamily="18"/>
            </a:endParaRPr>
          </a:p>
          <a:p>
            <a:pPr lvl="0" algn="ctr"/>
            <a:r>
              <a:rPr lang="de-DE" sz="6800" dirty="0" smtClean="0">
                <a:solidFill>
                  <a:srgbClr val="000080"/>
                </a:solidFill>
                <a:latin typeface="Times New Roman" pitchFamily="18"/>
              </a:rPr>
              <a:t>Questions so far?</a:t>
            </a:r>
            <a:endParaRPr lang="de-DE" sz="6800" dirty="0">
              <a:solidFill>
                <a:srgbClr val="000080"/>
              </a:solidFill>
              <a:latin typeface="Times New Roman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5467403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r>
              <a:rPr lang="de-DE" dirty="0" smtClean="0"/>
              <a:t>Return values and conditions</a:t>
            </a:r>
            <a:endParaRPr lang="de-DE" dirty="0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6012719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All commands in C return a value. (Exception: void functions)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Examples: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printf("%d\n" , 3 &lt; 5); // prints 1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printf("%d\n" , 3 == 5); // prints 0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b="1" u="sng" dirty="0" smtClean="0">
                <a:solidFill>
                  <a:srgbClr val="000000"/>
                </a:solidFill>
                <a:latin typeface="Times New Roman" pitchFamily="18"/>
              </a:rPr>
              <a:t>if statements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: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if (cond)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	do_something();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else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	do_something_else();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b="1" u="sng" dirty="0" smtClean="0">
                <a:solidFill>
                  <a:srgbClr val="000000"/>
                </a:solidFill>
                <a:latin typeface="Times New Roman" pitchFamily="18"/>
              </a:rPr>
              <a:t>while statements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: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	while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 (cond)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	do_something();</a:t>
            </a:r>
            <a:endParaRPr lang="de-DE" sz="800" dirty="0">
              <a:solidFill>
                <a:srgbClr val="000000"/>
              </a:solidFill>
              <a:latin typeface="Times New Roman" pitchFamily="18"/>
            </a:endParaRPr>
          </a:p>
        </p:txBody>
      </p:sp>
      <p:sp>
        <p:nvSpPr>
          <p:cNvPr id="8" name="Oval 7"/>
          <p:cNvSpPr/>
          <p:nvPr/>
        </p:nvSpPr>
        <p:spPr>
          <a:xfrm>
            <a:off x="1414914" y="4109986"/>
            <a:ext cx="1453414" cy="471639"/>
          </a:xfrm>
          <a:prstGeom prst="ellipse">
            <a:avLst/>
          </a:prstGeom>
          <a:solidFill>
            <a:schemeClr val="accent6">
              <a:lumMod val="60000"/>
              <a:lumOff val="40000"/>
              <a:alpha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" name="Straight Arrow Connector 9"/>
          <p:cNvCxnSpPr>
            <a:stCxn id="11" idx="1"/>
            <a:endCxn id="8" idx="7"/>
          </p:cNvCxnSpPr>
          <p:nvPr/>
        </p:nvCxnSpPr>
        <p:spPr>
          <a:xfrm flipH="1">
            <a:off x="2655480" y="3585507"/>
            <a:ext cx="3611110" cy="5935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6266590" y="3176528"/>
            <a:ext cx="3098791" cy="81795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002060"/>
                </a:solidFill>
              </a:rPr>
              <a:t>Equivalent to: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smtClean="0">
                <a:solidFill>
                  <a:srgbClr val="002060"/>
                </a:solidFill>
              </a:rPr>
              <a:t>if (</a:t>
            </a:r>
            <a:r>
              <a:rPr lang="en-US" dirty="0" err="1" smtClean="0">
                <a:solidFill>
                  <a:srgbClr val="002060"/>
                </a:solidFill>
              </a:rPr>
              <a:t>cond</a:t>
            </a:r>
            <a:r>
              <a:rPr lang="en-US" dirty="0" smtClean="0">
                <a:solidFill>
                  <a:srgbClr val="002060"/>
                </a:solidFill>
              </a:rPr>
              <a:t> != 0)</a:t>
            </a:r>
            <a:endParaRPr lang="en-US" dirty="0">
              <a:solidFill>
                <a:srgbClr val="002060"/>
              </a:solidFill>
            </a:endParaRPr>
          </a:p>
        </p:txBody>
      </p:sp>
      <p:sp>
        <p:nvSpPr>
          <p:cNvPr id="15" name="Oval 14"/>
          <p:cNvSpPr/>
          <p:nvPr/>
        </p:nvSpPr>
        <p:spPr>
          <a:xfrm>
            <a:off x="1490312" y="6132122"/>
            <a:ext cx="1772652" cy="471639"/>
          </a:xfrm>
          <a:prstGeom prst="ellipse">
            <a:avLst/>
          </a:prstGeom>
          <a:solidFill>
            <a:schemeClr val="accent6">
              <a:lumMod val="60000"/>
              <a:lumOff val="40000"/>
              <a:alpha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6" name="Straight Arrow Connector 15"/>
          <p:cNvCxnSpPr>
            <a:stCxn id="17" idx="1"/>
            <a:endCxn id="15" idx="7"/>
          </p:cNvCxnSpPr>
          <p:nvPr/>
        </p:nvCxnSpPr>
        <p:spPr>
          <a:xfrm flipH="1">
            <a:off x="3003365" y="5569143"/>
            <a:ext cx="3338624" cy="6320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ectangle 16"/>
          <p:cNvSpPr/>
          <p:nvPr/>
        </p:nvSpPr>
        <p:spPr>
          <a:xfrm>
            <a:off x="6341989" y="5160164"/>
            <a:ext cx="2838012" cy="81795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002060"/>
                </a:solidFill>
              </a:rPr>
              <a:t>Equivalent to: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smtClean="0">
                <a:solidFill>
                  <a:srgbClr val="002060"/>
                </a:solidFill>
              </a:rPr>
              <a:t>while (</a:t>
            </a:r>
            <a:r>
              <a:rPr lang="en-US" dirty="0" err="1" smtClean="0">
                <a:solidFill>
                  <a:srgbClr val="002060"/>
                </a:solidFill>
              </a:rPr>
              <a:t>cond</a:t>
            </a:r>
            <a:r>
              <a:rPr lang="en-US" dirty="0" smtClean="0">
                <a:solidFill>
                  <a:srgbClr val="002060"/>
                </a:solidFill>
              </a:rPr>
              <a:t> != 0)</a:t>
            </a:r>
            <a:endParaRPr lang="en-US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93006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1" grpId="0" animBg="1"/>
      <p:bldP spid="15" grpId="0" animBg="1"/>
      <p:bldP spid="17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r>
              <a:rPr lang="de-DE" dirty="0" smtClean="0"/>
              <a:t>Multiple conditions</a:t>
            </a:r>
            <a:endParaRPr lang="de-DE" dirty="0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6012719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b="1" u="sng" dirty="0" smtClean="0">
                <a:solidFill>
                  <a:srgbClr val="000000"/>
                </a:solidFill>
                <a:latin typeface="Times New Roman" pitchFamily="18"/>
              </a:rPr>
              <a:t>AND of  conditions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: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if (cond1 &amp;&amp; cond2)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	do_something();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else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	do_something_else();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de-DE" sz="2400" b="1" u="sng" dirty="0" smtClean="0">
              <a:solidFill>
                <a:srgbClr val="000000"/>
              </a:solidFill>
              <a:latin typeface="Times New Roman" pitchFamily="18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b="1" u="sng" dirty="0" smtClean="0">
                <a:solidFill>
                  <a:srgbClr val="000000"/>
                </a:solidFill>
                <a:latin typeface="Times New Roman" pitchFamily="18"/>
              </a:rPr>
              <a:t>OR of conditions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: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while (cond1 || cond2)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	do_something();</a:t>
            </a:r>
          </a:p>
          <a:p>
            <a:pPr>
              <a:buSzPct val="45000"/>
            </a:pPr>
            <a:endParaRPr lang="de-DE" sz="2400" dirty="0" smtClean="0">
              <a:solidFill>
                <a:srgbClr val="000000"/>
              </a:solidFill>
              <a:latin typeface="Times New Roman" pitchFamily="18"/>
            </a:endParaRPr>
          </a:p>
          <a:p>
            <a:pPr>
              <a:buSzPct val="45000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Recall the example: 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while (i &lt; len &amp;&amp; !found)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de-DE" sz="2400" dirty="0">
              <a:solidFill>
                <a:srgbClr val="002060"/>
              </a:solidFill>
              <a:latin typeface="Times New Roman" pitchFamily="18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de-DE" sz="800" dirty="0">
              <a:solidFill>
                <a:srgbClr val="000000"/>
              </a:solidFill>
              <a:latin typeface="Times New Roman" pitchFamily="18"/>
            </a:endParaRPr>
          </a:p>
        </p:txBody>
      </p:sp>
      <p:sp>
        <p:nvSpPr>
          <p:cNvPr id="8" name="Oval 7"/>
          <p:cNvSpPr/>
          <p:nvPr/>
        </p:nvSpPr>
        <p:spPr>
          <a:xfrm>
            <a:off x="1809549" y="2280084"/>
            <a:ext cx="2560319" cy="471639"/>
          </a:xfrm>
          <a:prstGeom prst="ellipse">
            <a:avLst/>
          </a:prstGeom>
          <a:solidFill>
            <a:schemeClr val="accent6">
              <a:lumMod val="60000"/>
              <a:lumOff val="40000"/>
              <a:alpha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" name="Straight Arrow Connector 9"/>
          <p:cNvCxnSpPr>
            <a:endCxn id="8" idx="7"/>
          </p:cNvCxnSpPr>
          <p:nvPr/>
        </p:nvCxnSpPr>
        <p:spPr>
          <a:xfrm flipH="1">
            <a:off x="3994918" y="1867301"/>
            <a:ext cx="2078623" cy="48185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5459417" y="1419280"/>
            <a:ext cx="4194722" cy="1477923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>
                <a:solidFill>
                  <a:srgbClr val="002060"/>
                </a:solidFill>
              </a:rPr>
              <a:t>&amp;&amp; - logical AND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smtClean="0">
                <a:solidFill>
                  <a:srgbClr val="002060"/>
                </a:solidFill>
              </a:rPr>
              <a:t>- checks first if cond1 is satisfied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smtClean="0">
                <a:solidFill>
                  <a:srgbClr val="002060"/>
                </a:solidFill>
              </a:rPr>
              <a:t>	(i.e., cond1 !=0)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smtClean="0">
                <a:solidFill>
                  <a:srgbClr val="002060"/>
                </a:solidFill>
              </a:rPr>
              <a:t>- runs cond2 </a:t>
            </a:r>
            <a:r>
              <a:rPr lang="en-US" b="1" dirty="0" smtClean="0">
                <a:solidFill>
                  <a:srgbClr val="FF0000"/>
                </a:solidFill>
              </a:rPr>
              <a:t>only</a:t>
            </a:r>
            <a:r>
              <a:rPr lang="en-US" dirty="0" smtClean="0">
                <a:solidFill>
                  <a:srgbClr val="002060"/>
                </a:solidFill>
              </a:rPr>
              <a:t> if cond1 is satisfied</a:t>
            </a:r>
            <a:endParaRPr lang="en-US" dirty="0">
              <a:solidFill>
                <a:srgbClr val="002060"/>
              </a:solidFill>
            </a:endParaRPr>
          </a:p>
        </p:txBody>
      </p:sp>
      <p:sp>
        <p:nvSpPr>
          <p:cNvPr id="13" name="Oval 12"/>
          <p:cNvSpPr/>
          <p:nvPr/>
        </p:nvSpPr>
        <p:spPr>
          <a:xfrm>
            <a:off x="2310064" y="4856226"/>
            <a:ext cx="2175310" cy="471639"/>
          </a:xfrm>
          <a:prstGeom prst="ellipse">
            <a:avLst/>
          </a:prstGeom>
          <a:solidFill>
            <a:schemeClr val="accent6">
              <a:lumMod val="60000"/>
              <a:lumOff val="40000"/>
              <a:alpha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Arrow Connector 13"/>
          <p:cNvCxnSpPr>
            <a:stCxn id="18" idx="1"/>
            <a:endCxn id="13" idx="7"/>
          </p:cNvCxnSpPr>
          <p:nvPr/>
        </p:nvCxnSpPr>
        <p:spPr>
          <a:xfrm flipH="1">
            <a:off x="4166807" y="4733819"/>
            <a:ext cx="1519646" cy="1914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ctangle 17"/>
          <p:cNvSpPr/>
          <p:nvPr/>
        </p:nvSpPr>
        <p:spPr>
          <a:xfrm>
            <a:off x="5686453" y="3994857"/>
            <a:ext cx="4081002" cy="1477923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>
                <a:solidFill>
                  <a:srgbClr val="002060"/>
                </a:solidFill>
              </a:rPr>
              <a:t>|| - logical OR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smtClean="0">
                <a:solidFill>
                  <a:srgbClr val="002060"/>
                </a:solidFill>
              </a:rPr>
              <a:t>- checks first if cond1 is satisfied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smtClean="0">
                <a:solidFill>
                  <a:srgbClr val="002060"/>
                </a:solidFill>
              </a:rPr>
              <a:t>	(i.e., cond1 !=0)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smtClean="0">
                <a:solidFill>
                  <a:srgbClr val="002060"/>
                </a:solidFill>
              </a:rPr>
              <a:t>- runs cond2 </a:t>
            </a:r>
            <a:r>
              <a:rPr lang="en-US" b="1" dirty="0" smtClean="0">
                <a:solidFill>
                  <a:srgbClr val="FF0000"/>
                </a:solidFill>
              </a:rPr>
              <a:t>only</a:t>
            </a:r>
            <a:r>
              <a:rPr lang="en-US" dirty="0" smtClean="0">
                <a:solidFill>
                  <a:srgbClr val="002060"/>
                </a:solidFill>
              </a:rPr>
              <a:t> if cond1 is </a:t>
            </a:r>
            <a:r>
              <a:rPr lang="en-US" dirty="0" smtClean="0">
                <a:solidFill>
                  <a:srgbClr val="FF0000"/>
                </a:solidFill>
              </a:rPr>
              <a:t>not</a:t>
            </a:r>
            <a:r>
              <a:rPr lang="en-US" dirty="0" smtClean="0">
                <a:solidFill>
                  <a:srgbClr val="002060"/>
                </a:solidFill>
              </a:rPr>
              <a:t> satisfied</a:t>
            </a:r>
            <a:endParaRPr lang="en-US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45977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1" grpId="0" animBg="1"/>
      <p:bldP spid="13" grpId="0" animBg="1"/>
      <p:bldP spid="18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endParaRPr lang="de-DE" dirty="0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 algn="ctr"/>
            <a:endParaRPr lang="de-DE" sz="6800" dirty="0" smtClean="0">
              <a:solidFill>
                <a:srgbClr val="000080"/>
              </a:solidFill>
              <a:latin typeface="Times New Roman" pitchFamily="18"/>
            </a:endParaRPr>
          </a:p>
          <a:p>
            <a:pPr lvl="0" algn="ctr"/>
            <a:r>
              <a:rPr lang="de-DE" sz="6800" dirty="0" smtClean="0">
                <a:solidFill>
                  <a:srgbClr val="000080"/>
                </a:solidFill>
                <a:latin typeface="Times New Roman" pitchFamily="18"/>
              </a:rPr>
              <a:t>Questions so far?</a:t>
            </a:r>
            <a:endParaRPr lang="de-DE" sz="6800" dirty="0">
              <a:solidFill>
                <a:srgbClr val="000080"/>
              </a:solidFill>
              <a:latin typeface="Times New Roman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634088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17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200" dirty="0" smtClean="0">
                <a:latin typeface="Times New Roman" pitchFamily="18"/>
              </a:rPr>
              <a:t>So far we have seen only variables defined inside functions.</a:t>
            </a:r>
            <a:br>
              <a:rPr lang="de-DE" sz="2200" dirty="0" smtClean="0">
                <a:latin typeface="Times New Roman" pitchFamily="18"/>
              </a:rPr>
            </a:br>
            <a:r>
              <a:rPr lang="de-DE" sz="2200" dirty="0" smtClean="0">
                <a:latin typeface="Times New Roman" pitchFamily="18"/>
              </a:rPr>
              <a:t>The scope of the variables is limited only to the function.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200" dirty="0" smtClean="0">
                <a:latin typeface="Times New Roman" pitchFamily="18"/>
              </a:rPr>
              <a:t>It is possible to define a </a:t>
            </a:r>
            <a:r>
              <a:rPr lang="de-DE" sz="2200" b="1" u="sng" dirty="0" smtClean="0">
                <a:solidFill>
                  <a:schemeClr val="tx1"/>
                </a:solidFill>
                <a:latin typeface="Times New Roman" pitchFamily="18"/>
              </a:rPr>
              <a:t>global variable</a:t>
            </a:r>
            <a:r>
              <a:rPr lang="de-DE" sz="2200" dirty="0" smtClean="0">
                <a:latin typeface="Times New Roman" pitchFamily="18"/>
              </a:rPr>
              <a:t> that is visible everywhere.</a:t>
            </a:r>
          </a:p>
          <a:p>
            <a:pPr>
              <a:buSzPct val="45000"/>
            </a:pPr>
            <a:r>
              <a:rPr lang="de-DE" sz="22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#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include &lt;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stdio.h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&gt;</a:t>
            </a:r>
          </a:p>
          <a:p>
            <a:pPr>
              <a:buSzPct val="45000"/>
            </a:pP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counter = 0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; // 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init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 the global variable to zero</a:t>
            </a:r>
          </a:p>
          <a:p>
            <a:pPr>
              <a:buSzPct val="45000"/>
            </a:pP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main()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{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printf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("global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counter %d\n", counter); // prints 0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counter++;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printf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("global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counter %d\n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", counter);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 // prints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1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counter =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0;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// local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variable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printf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(“local counter %d\n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", counter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);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 // prints 0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return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0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;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} </a:t>
            </a:r>
            <a:endParaRPr lang="de-DE" sz="2200" dirty="0">
              <a:latin typeface="Times New Roman" pitchFamily="18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kern="0" dirty="0" smtClean="0">
                <a:solidFill>
                  <a:sysClr val="windowText" lastClr="000000"/>
                </a:solidFill>
              </a:rPr>
              <a:t>Global variables</a:t>
            </a:r>
            <a:endParaRPr lang="en-US" kern="0" dirty="0">
              <a:solidFill>
                <a:sysClr val="windowText" lastClr="000000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200" dirty="0" smtClean="0">
                <a:latin typeface="Times New Roman" pitchFamily="18"/>
              </a:rPr>
              <a:t>It is also possible to define a </a:t>
            </a:r>
            <a:r>
              <a:rPr lang="de-DE" sz="2200" b="1" u="sng" dirty="0" smtClean="0">
                <a:solidFill>
                  <a:schemeClr val="tx1"/>
                </a:solidFill>
                <a:latin typeface="Times New Roman" pitchFamily="18"/>
              </a:rPr>
              <a:t>static</a:t>
            </a:r>
            <a:r>
              <a:rPr lang="de-DE" sz="2200" b="1" u="sng" dirty="0" smtClean="0">
                <a:latin typeface="Times New Roman" pitchFamily="18"/>
              </a:rPr>
              <a:t> variable</a:t>
            </a:r>
            <a:r>
              <a:rPr lang="de-DE" sz="2200" dirty="0" smtClean="0">
                <a:latin typeface="Times New Roman" pitchFamily="18"/>
              </a:rPr>
              <a:t> that will </a:t>
            </a:r>
            <a:r>
              <a:rPr lang="en-CA" sz="2200" dirty="0" smtClean="0">
                <a:solidFill>
                  <a:schemeClr val="tx1"/>
                </a:solidFill>
                <a:latin typeface="Times New Roman" pitchFamily="18"/>
              </a:rPr>
              <a:t>"</a:t>
            </a:r>
            <a:r>
              <a:rPr lang="de-DE" sz="2200" dirty="0" smtClean="0">
                <a:latin typeface="Times New Roman" pitchFamily="18"/>
              </a:rPr>
              <a:t>remember</a:t>
            </a:r>
            <a:r>
              <a:rPr lang="en-CA" sz="2200" dirty="0" smtClean="0">
                <a:solidFill>
                  <a:schemeClr val="tx1"/>
                </a:solidFill>
                <a:latin typeface="Times New Roman" pitchFamily="18"/>
              </a:rPr>
              <a:t>“ its value in different calls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en-CA" sz="2200" dirty="0" smtClean="0">
                <a:solidFill>
                  <a:schemeClr val="tx1"/>
                </a:solidFill>
                <a:latin typeface="Times New Roman" pitchFamily="18"/>
              </a:rPr>
              <a:t>of the function</a:t>
            </a:r>
            <a:r>
              <a:rPr lang="de-DE" sz="2200" dirty="0" smtClean="0">
                <a:latin typeface="Times New Roman" pitchFamily="18"/>
              </a:rPr>
              <a:t>.</a:t>
            </a:r>
          </a:p>
          <a:p>
            <a:pPr>
              <a:buSzPct val="45000"/>
            </a:pPr>
            <a:r>
              <a:rPr lang="de-DE" sz="22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#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include &lt;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stdio.h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&gt;</a:t>
            </a:r>
          </a:p>
          <a:p>
            <a:pPr>
              <a:buSzPct val="45000"/>
            </a:pP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void 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test_static_count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()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{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static 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 count = 0; // initialized only once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!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//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do something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...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count++;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printf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("count = %d\n", count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);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}   </a:t>
            </a:r>
            <a:endParaRPr lang="en-CA" sz="2200" dirty="0">
              <a:solidFill>
                <a:srgbClr val="002060"/>
              </a:solidFill>
              <a:latin typeface="Times New Roman" pitchFamily="18"/>
            </a:endParaRPr>
          </a:p>
          <a:p>
            <a:pPr>
              <a:buSzPct val="45000"/>
            </a:pP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main(void)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{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test_static_count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();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test_static_count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();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test_static_count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();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…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endParaRPr lang="de-DE" sz="2200" dirty="0">
              <a:latin typeface="Times New Roman" pitchFamily="18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kern="0" dirty="0" smtClean="0">
                <a:solidFill>
                  <a:sysClr val="windowText" lastClr="000000"/>
                </a:solidFill>
              </a:rPr>
              <a:t>Static variables</a:t>
            </a:r>
            <a:endParaRPr lang="en-US" kern="0" dirty="0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1587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#</a:t>
            </a:r>
            <a:r>
              <a:rPr lang="de-DE" sz="2200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define </a:t>
            </a:r>
            <a:r>
              <a:rPr lang="de-DE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creates a constant that can be use globally. 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Macros are 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not 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variables. Cannot 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be changed by 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the program.</a:t>
            </a:r>
          </a:p>
          <a:p>
            <a:pPr lvl="0">
              <a:buSzPct val="45000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22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#include &lt;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stdio.h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&gt;</a:t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#define COURSE_NAME </a:t>
            </a:r>
            <a:r>
              <a:rPr lang="en-CA" sz="2200">
                <a:solidFill>
                  <a:srgbClr val="002060"/>
                </a:solidFill>
                <a:latin typeface="Times New Roman" pitchFamily="18"/>
              </a:rPr>
              <a:t>"</a:t>
            </a:r>
            <a:r>
              <a:rPr lang="en-CA" sz="2200" smtClean="0">
                <a:solidFill>
                  <a:srgbClr val="002060"/>
                </a:solidFill>
                <a:latin typeface="Times New Roman" pitchFamily="18"/>
              </a:rPr>
              <a:t>CMPT125"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#define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PI 3.1415925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main()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{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printf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("%f\n", PI); // prints 3.1415925</a:t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printf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("%s\n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",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COURSE_NAME);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// prints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CMPT125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printf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("PI\n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");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// prints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PI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…</a:t>
            </a:r>
            <a:endParaRPr lang="de-DE" sz="2200" dirty="0">
              <a:latin typeface="Times New Roman" pitchFamily="18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CA" dirty="0" smtClean="0">
                <a:latin typeface="Albany"/>
              </a:rPr>
              <a:t>Using macros: #</a:t>
            </a:r>
            <a:r>
              <a:rPr lang="en-US" kern="0" dirty="0" smtClean="0">
                <a:latin typeface="Albany"/>
              </a:rPr>
              <a:t>de</a:t>
            </a:r>
            <a:r>
              <a:rPr lang="en-US" kern="0" dirty="0" smtClean="0">
                <a:solidFill>
                  <a:sysClr val="windowText" lastClr="000000"/>
                </a:solidFill>
              </a:rPr>
              <a:t>fine</a:t>
            </a:r>
            <a:endParaRPr lang="en-US" kern="0" dirty="0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61768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#</a:t>
            </a:r>
            <a:r>
              <a:rPr lang="de-DE" sz="2200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define </a:t>
            </a:r>
            <a:r>
              <a:rPr lang="de-DE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macros 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are 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simply textual 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substitutions.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Preprocessor replaces the occurrences of the macros before compiling the code.</a:t>
            </a:r>
            <a:endParaRPr lang="de-DE" sz="22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buSzPct val="45000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22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#include &lt;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stdio.h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&gt;</a:t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#define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MY_FRAC 70/14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#define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SQR(a) a*a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en-CA" sz="2200" dirty="0" err="1" smtClean="0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main()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{</a:t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float x = MY_FRAC; </a:t>
            </a:r>
            <a:r>
              <a:rPr lang="en-CA" sz="2200" dirty="0" smtClean="0">
                <a:solidFill>
                  <a:schemeClr val="tx1"/>
                </a:solidFill>
                <a:latin typeface="Times New Roman" pitchFamily="18"/>
              </a:rPr>
              <a:t>// </a:t>
            </a:r>
            <a:r>
              <a:rPr lang="en-CA" sz="2200" dirty="0">
                <a:solidFill>
                  <a:schemeClr val="tx1"/>
                </a:solidFill>
                <a:latin typeface="Times New Roman" pitchFamily="18"/>
              </a:rPr>
              <a:t>replaced by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en-CA" sz="2200" u="sng" dirty="0" smtClean="0">
                <a:solidFill>
                  <a:srgbClr val="002060"/>
                </a:solidFill>
                <a:latin typeface="Times New Roman" pitchFamily="18"/>
              </a:rPr>
              <a:t>float x </a:t>
            </a:r>
            <a:r>
              <a:rPr lang="en-CA" sz="2200" u="sng" dirty="0">
                <a:solidFill>
                  <a:srgbClr val="002060"/>
                </a:solidFill>
                <a:latin typeface="Times New Roman" pitchFamily="18"/>
              </a:rPr>
              <a:t>= </a:t>
            </a:r>
            <a:r>
              <a:rPr lang="en-CA" sz="2200" u="sng" dirty="0" smtClean="0">
                <a:solidFill>
                  <a:srgbClr val="002060"/>
                </a:solidFill>
                <a:latin typeface="Times New Roman" pitchFamily="18"/>
              </a:rPr>
              <a:t>70/14;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 y =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SQR(5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); </a:t>
            </a:r>
            <a:r>
              <a:rPr lang="en-CA" sz="2200" dirty="0">
                <a:solidFill>
                  <a:schemeClr val="tx1"/>
                </a:solidFill>
                <a:latin typeface="Times New Roman" pitchFamily="18"/>
              </a:rPr>
              <a:t>// replaced by </a:t>
            </a:r>
            <a:r>
              <a:rPr lang="en-CA" sz="2200" u="sng" dirty="0" err="1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u="sng" dirty="0">
                <a:solidFill>
                  <a:srgbClr val="002060"/>
                </a:solidFill>
                <a:latin typeface="Times New Roman" pitchFamily="18"/>
              </a:rPr>
              <a:t> y = 5*5;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 z =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SQR((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5+2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)); </a:t>
            </a:r>
            <a:r>
              <a:rPr lang="en-CA" sz="2200" dirty="0">
                <a:solidFill>
                  <a:schemeClr val="tx1"/>
                </a:solidFill>
                <a:latin typeface="Times New Roman" pitchFamily="18"/>
              </a:rPr>
              <a:t>// replaced by </a:t>
            </a:r>
            <a:r>
              <a:rPr lang="en-CA" sz="2200" u="sng" dirty="0" err="1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u="sng" dirty="0">
                <a:solidFill>
                  <a:srgbClr val="002060"/>
                </a:solidFill>
                <a:latin typeface="Times New Roman" pitchFamily="18"/>
              </a:rPr>
              <a:t> z = </a:t>
            </a:r>
            <a:r>
              <a:rPr lang="en-CA" sz="2200" u="sng" dirty="0" smtClean="0">
                <a:solidFill>
                  <a:srgbClr val="002060"/>
                </a:solidFill>
                <a:latin typeface="Times New Roman" pitchFamily="18"/>
              </a:rPr>
              <a:t>(5+2)*(5+2);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		</a:t>
            </a:r>
            <a:r>
              <a:rPr lang="en-CA" sz="2200" dirty="0" err="1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w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= </a:t>
            </a: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SQR(5+2); </a:t>
            </a:r>
            <a:r>
              <a:rPr lang="en-CA" sz="2200" dirty="0">
                <a:solidFill>
                  <a:schemeClr val="tx1"/>
                </a:solidFill>
                <a:latin typeface="Times New Roman" pitchFamily="18"/>
              </a:rPr>
              <a:t>// replaced by </a:t>
            </a:r>
            <a:r>
              <a:rPr lang="en-CA" sz="2200" u="sng" dirty="0" err="1">
                <a:solidFill>
                  <a:srgbClr val="002060"/>
                </a:solidFill>
                <a:latin typeface="Times New Roman" pitchFamily="18"/>
              </a:rPr>
              <a:t>int</a:t>
            </a:r>
            <a:r>
              <a:rPr lang="en-CA" sz="2200" u="sng" dirty="0">
                <a:solidFill>
                  <a:srgbClr val="002060"/>
                </a:solidFill>
                <a:latin typeface="Times New Roman" pitchFamily="18"/>
              </a:rPr>
              <a:t> z = 5+2*5+2;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/>
            </a:r>
            <a:br>
              <a:rPr lang="en-CA" sz="2200" dirty="0">
                <a:solidFill>
                  <a:srgbClr val="002060"/>
                </a:solidFill>
                <a:latin typeface="Times New Roman" pitchFamily="18"/>
              </a:rPr>
            </a:br>
            <a:r>
              <a:rPr lang="en-CA" sz="2200" dirty="0" smtClean="0">
                <a:solidFill>
                  <a:srgbClr val="002060"/>
                </a:solidFill>
                <a:latin typeface="Times New Roman" pitchFamily="18"/>
              </a:rPr>
              <a:t>		…</a:t>
            </a: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CA" dirty="0" smtClean="0">
                <a:latin typeface="Albany"/>
              </a:rPr>
              <a:t>Using macros: #</a:t>
            </a:r>
            <a:r>
              <a:rPr lang="en-US" kern="0" dirty="0" smtClean="0">
                <a:latin typeface="Albany"/>
              </a:rPr>
              <a:t>de</a:t>
            </a:r>
            <a:r>
              <a:rPr lang="en-US" kern="0" dirty="0" smtClean="0">
                <a:solidFill>
                  <a:sysClr val="windowText" lastClr="000000"/>
                </a:solidFill>
              </a:rPr>
              <a:t>fine</a:t>
            </a:r>
            <a:endParaRPr lang="en-US" kern="0" dirty="0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1248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endParaRPr lang="de-DE" dirty="0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 algn="ctr"/>
            <a:endParaRPr lang="de-DE" sz="6800" dirty="0" smtClean="0">
              <a:solidFill>
                <a:srgbClr val="000080"/>
              </a:solidFill>
              <a:latin typeface="Times New Roman" pitchFamily="18"/>
            </a:endParaRPr>
          </a:p>
          <a:p>
            <a:pPr lvl="0" algn="ctr"/>
            <a:r>
              <a:rPr lang="de-DE" sz="6800" dirty="0" smtClean="0">
                <a:solidFill>
                  <a:srgbClr val="000080"/>
                </a:solidFill>
                <a:latin typeface="Times New Roman" pitchFamily="18"/>
              </a:rPr>
              <a:t>Questions so far?</a:t>
            </a:r>
            <a:endParaRPr lang="de-DE" sz="6800" dirty="0">
              <a:solidFill>
                <a:srgbClr val="000080"/>
              </a:solidFill>
              <a:latin typeface="Times New Roman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8039929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C allows conversions between different types of variable.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Done when one data 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type 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can be changed 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to a 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different data type. 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Example: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CA" sz="22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 to float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	short to </a:t>
            </a:r>
            <a:r>
              <a:rPr lang="en-CA" sz="2200" dirty="0" err="1"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CA" sz="2200" dirty="0" err="1"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 to long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We can also type 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cast the result to make it of a particular data type. 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Need to be careful. Information may be lost!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Examples: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float to </a:t>
            </a:r>
            <a:r>
              <a:rPr lang="en-CA" sz="22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CA" sz="22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 to char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char* to </a:t>
            </a:r>
            <a:r>
              <a:rPr lang="en-CA" sz="22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*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CA" sz="2200" dirty="0" smtClean="0">
              <a:solidFill>
                <a:srgbClr val="002060"/>
              </a:solidFill>
              <a:latin typeface="Times New Roman" pitchFamily="18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kern="0" dirty="0">
                <a:solidFill>
                  <a:sysClr val="windowText" lastClr="000000"/>
                </a:solidFill>
              </a:rPr>
              <a:t>Type Conversion in C </a:t>
            </a:r>
          </a:p>
        </p:txBody>
      </p:sp>
    </p:spTree>
    <p:extLst>
      <p:ext uri="{BB962C8B-B14F-4D97-AF65-F5344CB8AC3E}">
        <p14:creationId xmlns:p14="http://schemas.microsoft.com/office/powerpoint/2010/main" val="27111240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720000" y="570600"/>
            <a:ext cx="8460000" cy="1250280"/>
          </a:xfrm>
        </p:spPr>
        <p:txBody>
          <a:bodyPr/>
          <a:lstStyle/>
          <a:p>
            <a:pPr lvl="0" algn="l"/>
            <a:r>
              <a:rPr lang="de-DE"/>
              <a:t>Today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latin typeface="Arial" pitchFamily="34"/>
              </a:rPr>
              <a:t>Enums, structs, typedef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latin typeface="Arial" pitchFamily="34"/>
              </a:rPr>
              <a:t>Global variables, static variables, macros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latin typeface="Arial" pitchFamily="34"/>
              </a:rPr>
              <a:t>Memory allocation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latin typeface="Arial" pitchFamily="34"/>
              </a:rPr>
              <a:t>Execution stack</a:t>
            </a:r>
            <a:endParaRPr lang="de-DE" sz="2400" dirty="0">
              <a:latin typeface="Arial" pitchFamily="34"/>
            </a:endParaRPr>
          </a:p>
        </p:txBody>
      </p:sp>
    </p:spTree>
    <p:extLst>
      <p:ext uri="{BB962C8B-B14F-4D97-AF65-F5344CB8AC3E}">
        <p14:creationId xmlns:p14="http://schemas.microsoft.com/office/powerpoint/2010/main" val="23097285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endParaRPr lang="de-DE" dirty="0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 algn="ctr"/>
            <a:endParaRPr lang="de-DE" sz="6800" dirty="0" smtClean="0">
              <a:solidFill>
                <a:srgbClr val="000080"/>
              </a:solidFill>
              <a:latin typeface="Times New Roman" pitchFamily="18"/>
            </a:endParaRPr>
          </a:p>
          <a:p>
            <a:pPr lvl="0" algn="ctr"/>
            <a:r>
              <a:rPr lang="de-DE" sz="6800" dirty="0" smtClean="0">
                <a:solidFill>
                  <a:srgbClr val="000080"/>
                </a:solidFill>
                <a:latin typeface="Times New Roman" pitchFamily="18"/>
              </a:rPr>
              <a:t>Questions so far?</a:t>
            </a:r>
            <a:endParaRPr lang="de-DE" sz="6800" dirty="0">
              <a:solidFill>
                <a:srgbClr val="000080"/>
              </a:solidFill>
              <a:latin typeface="Times New Roman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8443821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Motivating example: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Write a program that gets from the input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	- a positive number N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	- N integer numbers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Prints the numbers in the reverse order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We don’t know the size of the array in advance.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Need </a:t>
            </a:r>
            <a:r>
              <a:rPr lang="en-CA" sz="2200" b="1" i="1" dirty="0" smtClean="0">
                <a:latin typeface="Arial" panose="020B0604020202020204" pitchFamily="34" charset="0"/>
                <a:cs typeface="Arial" panose="020B0604020202020204" pitchFamily="34" charset="0"/>
              </a:rPr>
              <a:t>dynamic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 memory allocation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endParaRPr lang="en-CA" sz="22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(void*)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malloc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size_t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en-CA" sz="2200" i="1" dirty="0" smtClean="0">
                <a:latin typeface="Arial" panose="020B0604020202020204" pitchFamily="34" charset="0"/>
                <a:cs typeface="Arial" panose="020B0604020202020204" pitchFamily="34" charset="0"/>
              </a:rPr>
              <a:t>// allocates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size_t</a:t>
            </a:r>
            <a:r>
              <a:rPr lang="en-CA" sz="2200" i="1" dirty="0">
                <a:latin typeface="Arial" panose="020B0604020202020204" pitchFamily="34" charset="0"/>
                <a:cs typeface="Arial" panose="020B0604020202020204" pitchFamily="34" charset="0"/>
              </a:rPr>
              <a:t> consecutive </a:t>
            </a:r>
            <a:r>
              <a:rPr lang="en-CA" sz="2200" i="1" dirty="0" smtClean="0">
                <a:latin typeface="Arial" panose="020B0604020202020204" pitchFamily="34" charset="0"/>
                <a:cs typeface="Arial" panose="020B0604020202020204" pitchFamily="34" charset="0"/>
              </a:rPr>
              <a:t>bytes</a:t>
            </a:r>
            <a:br>
              <a:rPr lang="en-CA" sz="2200" i="1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i="1" dirty="0" smtClean="0">
                <a:latin typeface="Arial" panose="020B0604020202020204" pitchFamily="34" charset="0"/>
                <a:cs typeface="Arial" panose="020B0604020202020204" pitchFamily="34" charset="0"/>
              </a:rPr>
              <a:t>		// </a:t>
            </a:r>
            <a:r>
              <a:rPr lang="en-CA" sz="22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size_t</a:t>
            </a:r>
            <a:r>
              <a:rPr lang="en-CA" sz="2200" i="1" dirty="0" smtClean="0">
                <a:latin typeface="Arial" panose="020B0604020202020204" pitchFamily="34" charset="0"/>
                <a:cs typeface="Arial" panose="020B0604020202020204" pitchFamily="34" charset="0"/>
              </a:rPr>
              <a:t> alias for unsigned integer type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Usage: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 array = (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*)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malloc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(n*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sizeof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));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endParaRPr lang="en-CA" sz="2200" dirty="0" smtClean="0">
              <a:solidFill>
                <a:srgbClr val="002060"/>
              </a:solidFill>
              <a:latin typeface="Times New Roman" pitchFamily="18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kern="0" dirty="0" smtClean="0">
                <a:solidFill>
                  <a:sysClr val="windowText" lastClr="000000"/>
                </a:solidFill>
              </a:rPr>
              <a:t>Memory allocation</a:t>
            </a:r>
            <a:endParaRPr lang="en-US" kern="0" dirty="0">
              <a:solidFill>
                <a:sysClr val="windowText" lastClr="000000"/>
              </a:solidFill>
            </a:endParaRPr>
          </a:p>
        </p:txBody>
      </p:sp>
      <p:sp>
        <p:nvSpPr>
          <p:cNvPr id="2" name="Rounded Rectangle 1"/>
          <p:cNvSpPr/>
          <p:nvPr/>
        </p:nvSpPr>
        <p:spPr>
          <a:xfrm>
            <a:off x="3422076" y="6497788"/>
            <a:ext cx="665015" cy="429491"/>
          </a:xfrm>
          <a:prstGeom prst="roundRect">
            <a:avLst/>
          </a:prstGeom>
          <a:solidFill>
            <a:schemeClr val="accent6">
              <a:lumMod val="75000"/>
              <a:alpha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8" name="Straight Arrow Connector 7"/>
          <p:cNvCxnSpPr>
            <a:stCxn id="9" idx="1"/>
            <a:endCxn id="2" idx="0"/>
          </p:cNvCxnSpPr>
          <p:nvPr/>
        </p:nvCxnSpPr>
        <p:spPr>
          <a:xfrm>
            <a:off x="570182" y="6165863"/>
            <a:ext cx="3184402" cy="33192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ectangle 8"/>
          <p:cNvSpPr/>
          <p:nvPr/>
        </p:nvSpPr>
        <p:spPr>
          <a:xfrm>
            <a:off x="570182" y="5864526"/>
            <a:ext cx="1274618" cy="602673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A" dirty="0" smtClean="0">
                <a:solidFill>
                  <a:schemeClr val="tx1"/>
                </a:solidFill>
              </a:rPr>
              <a:t>Casting</a:t>
            </a:r>
            <a:endParaRPr lang="en-CA" dirty="0">
              <a:solidFill>
                <a:schemeClr val="tx1"/>
              </a:solidFill>
            </a:endParaRPr>
          </a:p>
        </p:txBody>
      </p:sp>
      <p:sp>
        <p:nvSpPr>
          <p:cNvPr id="17" name="Rounded Rectangle 16"/>
          <p:cNvSpPr/>
          <p:nvPr/>
        </p:nvSpPr>
        <p:spPr>
          <a:xfrm>
            <a:off x="5051733" y="6527518"/>
            <a:ext cx="1570740" cy="429491"/>
          </a:xfrm>
          <a:prstGeom prst="roundRect">
            <a:avLst/>
          </a:prstGeom>
          <a:solidFill>
            <a:schemeClr val="accent6">
              <a:lumMod val="75000"/>
              <a:alpha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18" name="Straight Arrow Connector 17"/>
          <p:cNvCxnSpPr>
            <a:stCxn id="19" idx="1"/>
            <a:endCxn id="17" idx="3"/>
          </p:cNvCxnSpPr>
          <p:nvPr/>
        </p:nvCxnSpPr>
        <p:spPr>
          <a:xfrm flipH="1">
            <a:off x="6622473" y="5864526"/>
            <a:ext cx="1828367" cy="87773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8450840" y="5563189"/>
            <a:ext cx="1274618" cy="602673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A" dirty="0" smtClean="0">
                <a:solidFill>
                  <a:schemeClr val="tx1"/>
                </a:solidFill>
              </a:rPr>
              <a:t>Allocating</a:t>
            </a:r>
            <a:br>
              <a:rPr lang="en-CA" dirty="0" smtClean="0">
                <a:solidFill>
                  <a:schemeClr val="tx1"/>
                </a:solidFill>
              </a:rPr>
            </a:br>
            <a:r>
              <a:rPr lang="en-CA" dirty="0" smtClean="0">
                <a:solidFill>
                  <a:schemeClr val="tx1"/>
                </a:solidFill>
              </a:rPr>
              <a:t>n </a:t>
            </a:r>
            <a:r>
              <a:rPr lang="en-CA" dirty="0" err="1" smtClean="0">
                <a:solidFill>
                  <a:schemeClr val="tx1"/>
                </a:solidFill>
              </a:rPr>
              <a:t>ints</a:t>
            </a:r>
            <a:endParaRPr lang="en-CA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38317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9" grpId="0" animBg="1"/>
      <p:bldP spid="17" grpId="0" animBg="1"/>
      <p:bldP spid="19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Must include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CA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#include &lt;</a:t>
            </a:r>
            <a:r>
              <a:rPr lang="en-CA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stdlib.h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</a:t>
            </a:r>
            <a:endParaRPr lang="en-CA" sz="2200" i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(void*)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malloc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size_t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b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// allocates </a:t>
            </a:r>
            <a:r>
              <a:rPr lang="en-CA" sz="2200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size_t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 consecutive 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bytes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	// </a:t>
            </a:r>
            <a:r>
              <a:rPr lang="en-CA" sz="22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size_t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 alias for unsigned integer type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CA" sz="22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return type of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malloc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() </a:t>
            </a:r>
            <a: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 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(void*)</a:t>
            </a: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malloc</a:t>
            </a:r>
            <a:r>
              <a:rPr lang="en-CA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() </a:t>
            </a:r>
            <a:r>
              <a:rPr lang="en-CA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returns </a:t>
            </a:r>
            <a:r>
              <a:rPr lang="en-CA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NULL</a:t>
            </a:r>
            <a:r>
              <a:rPr lang="en-CA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if allocation fails</a:t>
            </a:r>
            <a: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Usage: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arr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= (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*)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malloc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(n* 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sizeof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));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After we are done, </a:t>
            </a:r>
            <a:r>
              <a:rPr lang="en-CA" sz="2200" b="1" i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 must release the memory</a:t>
            </a:r>
            <a: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using 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free().</a:t>
            </a:r>
            <a:endParaRPr lang="en-CA" sz="2200" i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Usage</a:t>
            </a:r>
            <a:r>
              <a:rPr lang="en-CA" sz="22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CA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free(</a:t>
            </a:r>
            <a:r>
              <a:rPr lang="en-CA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arr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); </a:t>
            </a:r>
            <a:endParaRPr lang="en-CA" sz="2200" i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kern="0" dirty="0" smtClean="0">
                <a:solidFill>
                  <a:sysClr val="windowText" lastClr="000000"/>
                </a:solidFill>
              </a:rPr>
              <a:t>Memory allocation</a:t>
            </a:r>
            <a:endParaRPr lang="en-US" kern="0" dirty="0">
              <a:solidFill>
                <a:sysClr val="windowText" lastClr="000000"/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4678258" y="3938322"/>
            <a:ext cx="939123" cy="429491"/>
          </a:xfrm>
          <a:prstGeom prst="roundRect">
            <a:avLst/>
          </a:prstGeom>
          <a:solidFill>
            <a:schemeClr val="accent6">
              <a:lumMod val="75000"/>
              <a:alpha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5" name="Straight Arrow Connector 4"/>
          <p:cNvCxnSpPr>
            <a:stCxn id="7" idx="1"/>
            <a:endCxn id="4" idx="3"/>
          </p:cNvCxnSpPr>
          <p:nvPr/>
        </p:nvCxnSpPr>
        <p:spPr>
          <a:xfrm flipH="1">
            <a:off x="5617381" y="3766220"/>
            <a:ext cx="1120304" cy="3868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6737685" y="3464883"/>
            <a:ext cx="2521818" cy="602673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A" dirty="0" smtClean="0">
                <a:solidFill>
                  <a:schemeClr val="tx1"/>
                </a:solidFill>
              </a:rPr>
              <a:t>Pointer without a type.</a:t>
            </a:r>
          </a:p>
          <a:p>
            <a:pPr algn="ctr"/>
            <a:r>
              <a:rPr lang="en-CA" dirty="0" smtClean="0">
                <a:solidFill>
                  <a:schemeClr val="tx1"/>
                </a:solidFill>
              </a:rPr>
              <a:t>Requires casting</a:t>
            </a:r>
            <a:endParaRPr lang="en-CA" dirty="0">
              <a:solidFill>
                <a:schemeClr val="tx1"/>
              </a:solidFill>
            </a:endParaRPr>
          </a:p>
        </p:txBody>
      </p:sp>
      <p:sp>
        <p:nvSpPr>
          <p:cNvPr id="16" name="Rounded Rectangle 15"/>
          <p:cNvSpPr/>
          <p:nvPr/>
        </p:nvSpPr>
        <p:spPr>
          <a:xfrm>
            <a:off x="3010997" y="4472581"/>
            <a:ext cx="804856" cy="429491"/>
          </a:xfrm>
          <a:prstGeom prst="roundRect">
            <a:avLst/>
          </a:prstGeom>
          <a:solidFill>
            <a:schemeClr val="accent6">
              <a:lumMod val="75000"/>
              <a:alpha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17" name="Straight Arrow Connector 16"/>
          <p:cNvCxnSpPr>
            <a:stCxn id="18" idx="1"/>
            <a:endCxn id="16" idx="3"/>
          </p:cNvCxnSpPr>
          <p:nvPr/>
        </p:nvCxnSpPr>
        <p:spPr>
          <a:xfrm flipH="1" flipV="1">
            <a:off x="3815853" y="4687327"/>
            <a:ext cx="2814350" cy="2644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ctangle 17"/>
          <p:cNvSpPr/>
          <p:nvPr/>
        </p:nvSpPr>
        <p:spPr>
          <a:xfrm>
            <a:off x="6630203" y="4650414"/>
            <a:ext cx="2521818" cy="602673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A" dirty="0" smtClean="0">
                <a:solidFill>
                  <a:schemeClr val="tx1"/>
                </a:solidFill>
              </a:rPr>
              <a:t>NULL pointer does not point to an address</a:t>
            </a:r>
            <a:endParaRPr lang="en-CA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6679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7" grpId="0" animBg="1"/>
      <p:bldP spid="16" grpId="0" animBg="1"/>
      <p:bldP spid="18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Another example: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Write a function that gets a parameter </a:t>
            </a:r>
            <a:r>
              <a:rPr lang="en-CA" sz="22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i="1" dirty="0" smtClean="0">
                <a:latin typeface="Arial" panose="020B0604020202020204" pitchFamily="34" charset="0"/>
                <a:cs typeface="Arial" panose="020B0604020202020204" pitchFamily="34" charset="0"/>
              </a:rPr>
              <a:t> n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 and returns</a:t>
            </a:r>
            <a:b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	the array of </a:t>
            </a:r>
            <a:r>
              <a:rPr lang="en-CA" sz="22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ints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 of length </a:t>
            </a:r>
            <a:r>
              <a:rPr lang="en-CA" sz="2200" i="1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CA" sz="2200" dirty="0" smtClean="0">
                <a:latin typeface="Arial" panose="020B0604020202020204" pitchFamily="34" charset="0"/>
                <a:cs typeface="Arial" panose="020B0604020202020204" pitchFamily="34" charset="0"/>
              </a:rPr>
              <a:t> with </a:t>
            </a:r>
            <a:r>
              <a:rPr lang="en-CA" sz="2200" i="1" dirty="0" smtClean="0">
                <a:latin typeface="Arial" panose="020B0604020202020204" pitchFamily="34" charset="0"/>
                <a:cs typeface="Arial" panose="020B0604020202020204" pitchFamily="34" charset="0"/>
              </a:rPr>
              <a:t>array</a:t>
            </a:r>
            <a:r>
              <a:rPr lang="en-CA" sz="2400" i="1" dirty="0">
                <a:latin typeface="Arial" panose="020B0604020202020204" pitchFamily="34" charset="0"/>
                <a:cs typeface="Arial" panose="020B0604020202020204" pitchFamily="34" charset="0"/>
              </a:rPr>
              <a:t>[</a:t>
            </a:r>
            <a:r>
              <a:rPr lang="en-CA" sz="2400" i="1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CA" sz="2400" i="1" dirty="0" smtClean="0">
                <a:latin typeface="Arial" panose="020B0604020202020204" pitchFamily="34" charset="0"/>
                <a:cs typeface="Arial" panose="020B0604020202020204" pitchFamily="34" charset="0"/>
              </a:rPr>
              <a:t>] = i</a:t>
            </a:r>
            <a:r>
              <a:rPr lang="en-CA" sz="2400" i="1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r>
              <a:rPr lang="en-CA" sz="2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CA" sz="2400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Note the difference:</a:t>
            </a:r>
            <a:b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 foo() {</a:t>
            </a:r>
            <a:b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en-CA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arr1</a:t>
            </a: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[15];</a:t>
            </a:r>
            <a:b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en-CA" sz="20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 arr2 = (</a:t>
            </a:r>
            <a:r>
              <a:rPr lang="en-CA" sz="20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*) </a:t>
            </a:r>
            <a:r>
              <a:rPr lang="en-CA" sz="20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malloc</a:t>
            </a: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(15 * </a:t>
            </a:r>
            <a:r>
              <a:rPr lang="en-CA" sz="20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sizeof</a:t>
            </a: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CA" sz="20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));</a:t>
            </a:r>
            <a:b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…</a:t>
            </a:r>
            <a:b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CA" sz="2000" i="1" dirty="0" smtClean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arr1</a:t>
            </a:r>
            <a:r>
              <a:rPr lang="en-CA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is a local variable!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arr2</a:t>
            </a:r>
            <a:r>
              <a:rPr lang="en-CA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can be returned, and used outside of </a:t>
            </a:r>
            <a:r>
              <a:rPr lang="en-CA" sz="20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foo()</a:t>
            </a:r>
            <a:r>
              <a:rPr lang="en-CA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!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en-CA" sz="20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More on scope of variables later today…</a:t>
            </a:r>
            <a: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CA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en-CA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CA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kern="0" dirty="0" smtClean="0">
                <a:solidFill>
                  <a:sysClr val="windowText" lastClr="000000"/>
                </a:solidFill>
              </a:rPr>
              <a:t>Memory allocation</a:t>
            </a:r>
            <a:endParaRPr lang="en-US" kern="0" dirty="0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072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void*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realloc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(void*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ptr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size_t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size)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- expanding or contracting the existing area pointed to by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ptr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by copying to new location.</a:t>
            </a:r>
            <a:b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If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fails, returns 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NULL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b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If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area is expanded, copies the previous memory to the new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area. The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contents of the new part of the array are undefined. </a:t>
            </a:r>
            <a:b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If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area is contracted, it copies the first 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bytes.</a:t>
            </a: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SzPct val="45000"/>
            </a:pP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kern="0" dirty="0" smtClean="0">
                <a:solidFill>
                  <a:sysClr val="windowText" lastClr="000000"/>
                </a:solidFill>
              </a:rPr>
              <a:t>Memory allocation – more functions</a:t>
            </a:r>
            <a:endParaRPr lang="en-US" kern="0" dirty="0">
              <a:solidFill>
                <a:sysClr val="windowText" lastClr="000000"/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3858201" y="1949040"/>
            <a:ext cx="925555" cy="429491"/>
          </a:xfrm>
          <a:prstGeom prst="roundRect">
            <a:avLst/>
          </a:prstGeom>
          <a:solidFill>
            <a:schemeClr val="accent6">
              <a:lumMod val="75000"/>
              <a:alpha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5" name="Straight Arrow Connector 4"/>
          <p:cNvCxnSpPr>
            <a:stCxn id="7" idx="1"/>
            <a:endCxn id="4" idx="3"/>
          </p:cNvCxnSpPr>
          <p:nvPr/>
        </p:nvCxnSpPr>
        <p:spPr>
          <a:xfrm flipH="1" flipV="1">
            <a:off x="4783756" y="2163786"/>
            <a:ext cx="1280160" cy="109544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6063916" y="2957890"/>
            <a:ext cx="1732703" cy="602673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A" i="1" dirty="0" smtClean="0">
                <a:solidFill>
                  <a:srgbClr val="002060"/>
                </a:solidFill>
              </a:rPr>
              <a:t>unsigned </a:t>
            </a:r>
            <a:r>
              <a:rPr lang="en-CA" i="1" dirty="0" err="1" smtClean="0">
                <a:solidFill>
                  <a:srgbClr val="002060"/>
                </a:solidFill>
              </a:rPr>
              <a:t>int</a:t>
            </a:r>
            <a:endParaRPr lang="en-CA" i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600343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7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void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memcpy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(void*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dest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const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void* source,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size_t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num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// copies </a:t>
            </a:r>
            <a:r>
              <a:rPr lang="en-US" sz="2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values of </a:t>
            </a:r>
            <a:r>
              <a:rPr lang="en-US" sz="2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num</a:t>
            </a:r>
            <a:r>
              <a:rPr lang="en-US" sz="2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bytes from source to </a:t>
            </a:r>
            <a:r>
              <a:rPr lang="en-US" sz="2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dest</a:t>
            </a:r>
            <a:r>
              <a:rPr lang="en-US" sz="2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void*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memset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(void *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ptr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val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size_t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num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//sets </a:t>
            </a:r>
            <a:r>
              <a:rPr lang="en-US" sz="2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first </a:t>
            </a:r>
            <a:r>
              <a:rPr lang="en-US" sz="2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num</a:t>
            </a:r>
            <a:r>
              <a:rPr lang="en-US" sz="2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bytes in the memory to be val.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</a:t>
            </a: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oid* </a:t>
            </a:r>
            <a:r>
              <a:rPr lang="en-US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calloc</a:t>
            </a: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200" i="1" dirty="0" err="1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num_of_items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size)</a:t>
            </a:r>
            <a: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// allocates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num_of_items</a:t>
            </a:r>
            <a:r>
              <a:rPr lang="en-US" sz="2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objects of the specified </a:t>
            </a: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size</a:t>
            </a:r>
            <a:b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// </a:t>
            </a:r>
            <a: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US" sz="2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memory and sets the memory to </a:t>
            </a:r>
            <a: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zero.</a:t>
            </a:r>
            <a:b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//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Essentially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equivalent to</a:t>
            </a:r>
            <a:b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void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ptr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=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malloc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num_of_items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*size);</a:t>
            </a:r>
            <a:b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memset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ptr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0, </a:t>
            </a:r>
            <a:r>
              <a:rPr lang="en-US" sz="2200" i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num_of_items</a:t>
            </a:r>
            <a:r>
              <a:rPr lang="en-US" sz="2200" i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*size</a:t>
            </a:r>
            <a:r>
              <a:rPr lang="en-US" sz="2200" i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);</a:t>
            </a:r>
            <a:endParaRPr lang="en-US" sz="2200" i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kern="0" dirty="0" smtClean="0">
                <a:solidFill>
                  <a:sysClr val="windowText" lastClr="000000"/>
                </a:solidFill>
              </a:rPr>
              <a:t>Memory allocation – more functions</a:t>
            </a:r>
            <a:endParaRPr lang="en-US" kern="0" dirty="0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21965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endParaRPr lang="de-DE" dirty="0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 algn="ctr"/>
            <a:endParaRPr lang="de-DE" sz="6800" dirty="0" smtClean="0">
              <a:solidFill>
                <a:srgbClr val="000080"/>
              </a:solidFill>
              <a:latin typeface="Times New Roman" pitchFamily="18"/>
            </a:endParaRPr>
          </a:p>
          <a:p>
            <a:pPr lvl="0" algn="ctr"/>
            <a:r>
              <a:rPr lang="de-DE" sz="6800" dirty="0" smtClean="0">
                <a:solidFill>
                  <a:srgbClr val="000080"/>
                </a:solidFill>
                <a:latin typeface="Times New Roman" pitchFamily="18"/>
              </a:rPr>
              <a:t>Questions so far?</a:t>
            </a:r>
            <a:endParaRPr lang="de-DE" sz="6800" dirty="0">
              <a:solidFill>
                <a:srgbClr val="000080"/>
              </a:solidFill>
              <a:latin typeface="Times New Roman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827856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b="1" i="1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 execution stack (call stack, run-time stack</a:t>
            </a:r>
            <a:r>
              <a:rPr lang="en-US" sz="2200" b="1" i="1" u="sng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...)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is a</a:t>
            </a:r>
            <a:b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data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structure that stores the information about the functions called during the execution of a program.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 each function the stack stores the following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information:</a:t>
            </a:r>
          </a:p>
          <a:p>
            <a:pPr marL="1143000" lvl="1" indent="-457200">
              <a:buSzPct val="100000"/>
              <a:buFont typeface="+mj-lt"/>
              <a:buAutoNum type="arabicParenR"/>
            </a:pP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parameters of the function</a:t>
            </a:r>
          </a:p>
          <a:p>
            <a:pPr marL="1143000" lvl="1" indent="-457200">
              <a:buSzPct val="100000"/>
              <a:buFont typeface="+mj-lt"/>
              <a:buAutoNum type="arabicParenR"/>
            </a:pP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local variables</a:t>
            </a:r>
          </a:p>
          <a:p>
            <a:pPr marL="1143000" lvl="1" indent="-457200">
              <a:buSzPct val="100000"/>
              <a:buFont typeface="+mj-lt"/>
              <a:buAutoNum type="arabicParenR"/>
            </a:pP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return value</a:t>
            </a:r>
          </a:p>
          <a:p>
            <a:pPr marL="1143000" lvl="1" indent="-457200">
              <a:buSzPct val="100000"/>
              <a:buFont typeface="+mj-lt"/>
              <a:buAutoNum type="arabicParenR"/>
            </a:pP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return address: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When a function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completes,</a:t>
            </a:r>
            <a:b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	it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returns control to the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function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that called it.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sz="4200" dirty="0" smtClean="0">
                <a:solidFill>
                  <a:srgbClr val="000000"/>
                </a:solidFill>
                <a:ea typeface="Microsoft YaHei" pitchFamily="2"/>
              </a:rPr>
              <a:t>Execution </a:t>
            </a:r>
            <a:r>
              <a:rPr lang="en-US" sz="4200" dirty="0">
                <a:solidFill>
                  <a:srgbClr val="000000"/>
                </a:solidFill>
                <a:ea typeface="Microsoft YaHei" pitchFamily="2"/>
              </a:rPr>
              <a:t>stack and scope of </a:t>
            </a:r>
            <a:r>
              <a:rPr lang="en-US" sz="4200" dirty="0" smtClean="0">
                <a:solidFill>
                  <a:srgbClr val="000000"/>
                </a:solidFill>
                <a:ea typeface="Microsoft YaHei" pitchFamily="2"/>
              </a:rPr>
              <a:t>variables</a:t>
            </a:r>
            <a:endParaRPr lang="en-US" sz="4200" dirty="0">
              <a:solidFill>
                <a:srgbClr val="000000"/>
              </a:solidFill>
              <a:ea typeface="Microsoft YaHei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17460784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bar 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sz="2200" i="1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size) 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{</a:t>
            </a:r>
            <a:b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i="1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= 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size+1;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return </a:t>
            </a:r>
            <a:r>
              <a:rPr lang="en-US" sz="2200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}</a:t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foo (</a:t>
            </a:r>
            <a:r>
              <a:rPr lang="en-US" sz="2200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n) {</a:t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ret = 3;</a:t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bar(4);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bar(8);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return ret;</a:t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}   </a:t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main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() {</a:t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foo(5);</a:t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return </a:t>
            </a: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</a:t>
            </a: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b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200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}</a:t>
            </a:r>
            <a:endParaRPr lang="en-US" sz="2200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sz="4200" dirty="0" smtClean="0">
                <a:solidFill>
                  <a:srgbClr val="000000"/>
                </a:solidFill>
                <a:ea typeface="Microsoft YaHei" pitchFamily="2"/>
              </a:rPr>
              <a:t>Execution </a:t>
            </a:r>
            <a:r>
              <a:rPr lang="en-US" sz="4200" dirty="0">
                <a:solidFill>
                  <a:srgbClr val="000000"/>
                </a:solidFill>
                <a:ea typeface="Microsoft YaHei" pitchFamily="2"/>
              </a:rPr>
              <a:t>stack and scope of </a:t>
            </a:r>
            <a:r>
              <a:rPr lang="en-US" sz="4200" dirty="0" smtClean="0">
                <a:solidFill>
                  <a:srgbClr val="000000"/>
                </a:solidFill>
                <a:ea typeface="Microsoft YaHei" pitchFamily="2"/>
              </a:rPr>
              <a:t>variables</a:t>
            </a:r>
            <a:endParaRPr lang="en-US" sz="4200" dirty="0">
              <a:solidFill>
                <a:srgbClr val="000000"/>
              </a:solidFill>
              <a:ea typeface="Microsoft YaHei" pitchFamily="2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4446872" y="5813147"/>
            <a:ext cx="3176336" cy="1376413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CA" i="1" u="sng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main()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params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--</a:t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variables: </a:t>
            </a:r>
            <a:r>
              <a:rPr lang="en-CA" i="1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 3;…</a:t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value: ?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address: 0x128fbad</a:t>
            </a:r>
            <a:endParaRPr lang="en-CA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446872" y="4340991"/>
            <a:ext cx="3176336" cy="1386038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CA" i="1" u="sng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foo()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params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n = 5</a:t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variables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n= 5; ret = ?</a:t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value: 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address: 0x9378ad</a:t>
            </a:r>
            <a:endParaRPr lang="en-CA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446872" y="2890873"/>
            <a:ext cx="3176336" cy="1386038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CA" i="1" u="sng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bar()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params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size = 4</a:t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variables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=?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value: ?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address: …</a:t>
            </a:r>
            <a:endParaRPr lang="en-CA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4446872" y="2908221"/>
            <a:ext cx="3176336" cy="1386038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CA" i="1" u="sng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bar()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params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size = 8</a:t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variables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size = 8;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= …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value: ?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address: …</a:t>
            </a:r>
            <a:endParaRPr lang="en-CA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4446867" y="4340991"/>
            <a:ext cx="3176336" cy="1386038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CA" i="1" u="sng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foo()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params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n = 5;</a:t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variables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n= 5; ret </a:t>
            </a:r>
            <a:r>
              <a:rPr lang="en-CA" i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= 3;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value: 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address: 0x9378ad</a:t>
            </a:r>
            <a:endParaRPr lang="en-CA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4446872" y="2895431"/>
            <a:ext cx="3176336" cy="1386038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CA" i="1" u="sng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bar()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params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size = 4</a:t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variables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=5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value: ?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address: …</a:t>
            </a:r>
            <a:endParaRPr lang="en-CA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4446867" y="2904127"/>
            <a:ext cx="3176336" cy="1386038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CA" i="1" u="sng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bar()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params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size = 8;</a:t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variables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size = 8;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CA" i="1" dirty="0" err="1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= 9;</a:t>
            </a:r>
            <a:b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value: ?</a:t>
            </a:r>
            <a: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CA" i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CA" i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return address: …</a:t>
            </a:r>
            <a:endParaRPr lang="en-CA" i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6" name="Right Arrow 35"/>
          <p:cNvSpPr/>
          <p:nvPr/>
        </p:nvSpPr>
        <p:spPr>
          <a:xfrm flipH="1">
            <a:off x="3214838" y="6015790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ight Arrow 36"/>
          <p:cNvSpPr/>
          <p:nvPr/>
        </p:nvSpPr>
        <p:spPr>
          <a:xfrm flipH="1">
            <a:off x="3214837" y="6314173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Right Arrow 38"/>
          <p:cNvSpPr/>
          <p:nvPr/>
        </p:nvSpPr>
        <p:spPr>
          <a:xfrm flipH="1">
            <a:off x="3214836" y="3664782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Right Arrow 39"/>
          <p:cNvSpPr/>
          <p:nvPr/>
        </p:nvSpPr>
        <p:spPr>
          <a:xfrm flipH="1">
            <a:off x="3214836" y="4001410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ight Arrow 40"/>
          <p:cNvSpPr/>
          <p:nvPr/>
        </p:nvSpPr>
        <p:spPr>
          <a:xfrm flipH="1">
            <a:off x="3214835" y="4320179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ight Arrow 41"/>
          <p:cNvSpPr/>
          <p:nvPr/>
        </p:nvSpPr>
        <p:spPr>
          <a:xfrm flipH="1">
            <a:off x="3214834" y="2007416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Right Arrow 42"/>
          <p:cNvSpPr/>
          <p:nvPr/>
        </p:nvSpPr>
        <p:spPr>
          <a:xfrm flipH="1">
            <a:off x="3214833" y="2334419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ight Arrow 43"/>
          <p:cNvSpPr/>
          <p:nvPr/>
        </p:nvSpPr>
        <p:spPr>
          <a:xfrm flipH="1">
            <a:off x="3214832" y="2649926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Right Arrow 44"/>
          <p:cNvSpPr/>
          <p:nvPr/>
        </p:nvSpPr>
        <p:spPr>
          <a:xfrm flipH="1">
            <a:off x="3214831" y="4676057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Right Arrow 45"/>
          <p:cNvSpPr/>
          <p:nvPr/>
        </p:nvSpPr>
        <p:spPr>
          <a:xfrm flipH="1">
            <a:off x="3214830" y="5010461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ight Arrow 46"/>
          <p:cNvSpPr/>
          <p:nvPr/>
        </p:nvSpPr>
        <p:spPr>
          <a:xfrm flipH="1">
            <a:off x="3214829" y="6658300"/>
            <a:ext cx="779645" cy="25988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8053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grpId="3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xit" presetSubtype="0" fill="hold" grpId="4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xit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grpId="5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xit" presetSubtype="0" fill="hold" grpId="6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" presetClass="entr" presetSubtype="0" fill="hold" grpId="4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1" presetID="1" presetClass="exit" presetSubtype="0" fill="hold" grpId="5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1" presetClass="entr" presetSubtype="0" fill="hold" grpId="3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1" presetClass="entr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3" presetID="1" presetClass="exit" presetSubtype="0" fill="hold" grpId="4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" presetClass="exit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" presetClass="entr" presetSubtype="0" fill="hold" grpId="3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5" presetID="1" presetClass="exit" presetSubtype="0" fill="hold" grpId="5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7" presetID="1" presetClass="entr" presetSubtype="0" fill="hold" grpId="6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1" presetClass="exit" presetSubtype="0" fill="hold" grpId="7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3" presetID="1" presetClass="entr" presetSubtype="0" fill="hold" grpId="3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" presetClass="exit" presetSubtype="0" fill="hold" grpId="4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1" presetID="1" presetClass="entr" presetSubtype="0" fill="hold" grpId="3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" presetClass="exit" presetSubtype="0" fill="hold" grpId="4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5" grpId="1" animBg="1"/>
      <p:bldP spid="7" grpId="0" animBg="1"/>
      <p:bldP spid="7" grpId="1" animBg="1"/>
      <p:bldP spid="8" grpId="0" animBg="1"/>
      <p:bldP spid="8" grpId="1" animBg="1"/>
      <p:bldP spid="10" grpId="0" animBg="1"/>
      <p:bldP spid="10" grpId="1" animBg="1"/>
      <p:bldP spid="22" grpId="0" animBg="1"/>
      <p:bldP spid="22" grpId="1" animBg="1"/>
      <p:bldP spid="24" grpId="0" animBg="1"/>
      <p:bldP spid="24" grpId="2" animBg="1"/>
      <p:bldP spid="25" grpId="0" animBg="1"/>
      <p:bldP spid="25" grpId="1" animBg="1"/>
      <p:bldP spid="36" grpId="0" animBg="1"/>
      <p:bldP spid="36" grpId="1" animBg="1"/>
      <p:bldP spid="37" grpId="1" animBg="1"/>
      <p:bldP spid="37" grpId="2" animBg="1"/>
      <p:bldP spid="37" grpId="3" animBg="1"/>
      <p:bldP spid="37" grpId="4" animBg="1"/>
      <p:bldP spid="39" grpId="1" animBg="1"/>
      <p:bldP spid="39" grpId="2" animBg="1"/>
      <p:bldP spid="40" grpId="2" animBg="1"/>
      <p:bldP spid="40" grpId="3" animBg="1"/>
      <p:bldP spid="41" grpId="3" animBg="1"/>
      <p:bldP spid="41" grpId="4" animBg="1"/>
      <p:bldP spid="41" grpId="5" animBg="1"/>
      <p:bldP spid="41" grpId="6" animBg="1"/>
      <p:bldP spid="42" grpId="1" animBg="1"/>
      <p:bldP spid="42" grpId="2" animBg="1"/>
      <p:bldP spid="42" grpId="3" animBg="1"/>
      <p:bldP spid="42" grpId="4" animBg="1"/>
      <p:bldP spid="43" grpId="0" animBg="1"/>
      <p:bldP spid="43" grpId="1" animBg="1"/>
      <p:bldP spid="43" grpId="2" animBg="1"/>
      <p:bldP spid="43" grpId="3" animBg="1"/>
      <p:bldP spid="44" grpId="1" animBg="1"/>
      <p:bldP spid="44" grpId="2" animBg="1"/>
      <p:bldP spid="44" grpId="3" animBg="1"/>
      <p:bldP spid="44" grpId="5" animBg="1"/>
      <p:bldP spid="45" grpId="4" animBg="1"/>
      <p:bldP spid="45" grpId="5" animBg="1"/>
      <p:bldP spid="45" grpId="6" animBg="1"/>
      <p:bldP spid="45" grpId="7" animBg="1"/>
      <p:bldP spid="46" grpId="3" animBg="1"/>
      <p:bldP spid="46" grpId="4" animBg="1"/>
      <p:bldP spid="47" grpId="0" animBg="1"/>
      <p:bldP spid="47" grpId="1" animBg="1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All local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variables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 a function are stored in the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corresponding stack-frame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When the function completes, the variables become unavailable.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Variables obtained from </a:t>
            </a:r>
            <a:r>
              <a:rPr lang="en-US" sz="22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malloc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() are stored in 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"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global memory</a:t>
            </a:r>
            <a:r>
              <a:rPr lang="en-CA" sz="2200" dirty="0">
                <a:solidFill>
                  <a:srgbClr val="002060"/>
                </a:solidFill>
                <a:latin typeface="Times New Roman" pitchFamily="18"/>
              </a:rPr>
              <a:t>"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</a:t>
            </a:r>
            <a:b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and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 not die when the function completes.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sz="4200" dirty="0" smtClean="0">
                <a:solidFill>
                  <a:srgbClr val="000000"/>
                </a:solidFill>
                <a:ea typeface="Microsoft YaHei" pitchFamily="2"/>
              </a:rPr>
              <a:t>Execution </a:t>
            </a:r>
            <a:r>
              <a:rPr lang="en-US" sz="4200" dirty="0">
                <a:solidFill>
                  <a:srgbClr val="000000"/>
                </a:solidFill>
                <a:ea typeface="Microsoft YaHei" pitchFamily="2"/>
              </a:rPr>
              <a:t>stack and scope of </a:t>
            </a:r>
            <a:r>
              <a:rPr lang="en-US" sz="4200" dirty="0" smtClean="0">
                <a:solidFill>
                  <a:srgbClr val="000000"/>
                </a:solidFill>
                <a:ea typeface="Microsoft YaHei" pitchFamily="2"/>
              </a:rPr>
              <a:t>variables</a:t>
            </a:r>
            <a:endParaRPr lang="en-US" sz="4200" dirty="0">
              <a:solidFill>
                <a:srgbClr val="000000"/>
              </a:solidFill>
              <a:ea typeface="Microsoft YaHei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18745164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r>
              <a:rPr lang="de-DE"/>
              <a:t>Enum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User 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defined data types. Mainly used to assign names to integers.</a:t>
            </a:r>
          </a:p>
          <a:p>
            <a:pPr lvl="0">
              <a:buSzPct val="45000"/>
            </a:pPr>
            <a:r>
              <a:rPr lang="de-DE" sz="2400" b="1" u="sng" dirty="0" smtClean="0">
                <a:solidFill>
                  <a:schemeClr val="tx1"/>
                </a:solidFill>
                <a:latin typeface="Times New Roman" pitchFamily="18"/>
              </a:rPr>
              <a:t>Examples:</a:t>
            </a:r>
            <a: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  <a:t/>
            </a:r>
            <a:b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  <a:t>	enum </a:t>
            </a: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suit {Hearts, Spades, Clubs, Diamonds};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/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	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	// default values are assigned starting from 0</a:t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		// i.e., Hearts = 0, Spades = 1, Clubs = 2, Diamonds = 3;</a:t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endParaRPr lang="de-DE" sz="2400" dirty="0" smtClean="0">
              <a:solidFill>
                <a:srgbClr val="000000"/>
              </a:solidFill>
              <a:latin typeface="Times New Roman" pitchFamily="18"/>
            </a:endParaRPr>
          </a:p>
          <a:p>
            <a:pPr lvl="0">
              <a:buSzPct val="45000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	e</a:t>
            </a:r>
            <a: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  <a:t>num </a:t>
            </a: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emphasis {Bold = 1, Italic = 2, Underline = 4</a:t>
            </a:r>
            <a: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  <a:t>};</a:t>
            </a:r>
            <a:b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  <a:t>		</a:t>
            </a:r>
            <a:r>
              <a:rPr lang="de-DE" sz="2400" dirty="0" smtClean="0">
                <a:solidFill>
                  <a:schemeClr val="tx1"/>
                </a:solidFill>
                <a:latin typeface="Times New Roman" pitchFamily="18"/>
              </a:rPr>
              <a:t>// can define integer values of the names</a:t>
            </a:r>
          </a:p>
          <a:p>
            <a:pPr lvl="0">
              <a:buSzPct val="45000"/>
            </a:pPr>
            <a:r>
              <a:rPr lang="de-DE" sz="2400" b="1" u="sng" dirty="0" smtClean="0">
                <a:solidFill>
                  <a:schemeClr val="tx1"/>
                </a:solidFill>
                <a:latin typeface="Times New Roman" pitchFamily="18"/>
              </a:rPr>
              <a:t>Usage:</a:t>
            </a:r>
            <a:r>
              <a:rPr lang="de-DE" sz="2400" dirty="0" smtClean="0">
                <a:solidFill>
                  <a:schemeClr val="tx1"/>
                </a:solidFill>
                <a:latin typeface="Times New Roman" pitchFamily="18"/>
              </a:rPr>
              <a:t/>
            </a:r>
            <a:br>
              <a:rPr lang="de-DE" sz="2400" dirty="0" smtClean="0">
                <a:solidFill>
                  <a:schemeClr val="tx1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chemeClr val="tx1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  <a:t>enum 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suit card = Spades; 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// variable of type enum suit</a:t>
            </a:r>
          </a:p>
        </p:txBody>
      </p:sp>
      <p:sp>
        <p:nvSpPr>
          <p:cNvPr id="4" name="Oval 3"/>
          <p:cNvSpPr/>
          <p:nvPr/>
        </p:nvSpPr>
        <p:spPr>
          <a:xfrm>
            <a:off x="1549667" y="5755905"/>
            <a:ext cx="1347537" cy="433139"/>
          </a:xfrm>
          <a:prstGeom prst="ellipse">
            <a:avLst/>
          </a:prstGeom>
          <a:solidFill>
            <a:schemeClr val="accent6">
              <a:lumMod val="60000"/>
              <a:lumOff val="40000"/>
              <a:alpha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Arrow Connector 4"/>
          <p:cNvCxnSpPr>
            <a:stCxn id="6" idx="1"/>
            <a:endCxn id="4" idx="5"/>
          </p:cNvCxnSpPr>
          <p:nvPr/>
        </p:nvCxnSpPr>
        <p:spPr>
          <a:xfrm flipH="1" flipV="1">
            <a:off x="2699862" y="6125612"/>
            <a:ext cx="1160412" cy="6315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3860274" y="6348221"/>
            <a:ext cx="3098791" cy="81795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002060"/>
                </a:solidFill>
              </a:rPr>
              <a:t>The name of the type is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err="1" smtClean="0">
                <a:solidFill>
                  <a:srgbClr val="C00000"/>
                </a:solidFill>
              </a:rPr>
              <a:t>enum</a:t>
            </a:r>
            <a:r>
              <a:rPr lang="en-US" dirty="0" smtClean="0">
                <a:solidFill>
                  <a:srgbClr val="C00000"/>
                </a:solidFill>
              </a:rPr>
              <a:t> suit</a:t>
            </a:r>
            <a:endParaRPr lang="en-US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6" grpId="0" animBg="1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Stack is a data structure with two principal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operations:</a:t>
            </a:r>
            <a:b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i="1" u="sng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Push(element)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adds an element to the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collection</a:t>
            </a:r>
            <a:b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i="1" u="sng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Pop</a:t>
            </a:r>
            <a:r>
              <a:rPr lang="en-US" sz="2200" i="1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()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- removes the most recently added element from the collection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Example: Stack of blocks</a:t>
            </a:r>
            <a:b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we add and remove only to/from the top.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US" sz="2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Same with function calls:</a:t>
            </a:r>
            <a:b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Each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function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call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 added to </a:t>
            </a:r>
            <a:r>
              <a:rPr lang="en-US" sz="22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</a:t>
            </a:r>
            <a:r>
              <a:rPr lang="en-US" sz="220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stack.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When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finished, we remove it from the stack</a:t>
            </a:r>
            <a:b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and continue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 the next </a:t>
            </a:r>
            <a:r>
              <a:rPr lang="en-US" sz="2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function on </a:t>
            </a:r>
            <a:r>
              <a:rPr lang="en-US" sz="22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top.</a:t>
            </a:r>
            <a:endParaRPr lang="en-CA" sz="2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sz="4200" dirty="0" smtClean="0">
                <a:solidFill>
                  <a:srgbClr val="000000"/>
                </a:solidFill>
                <a:ea typeface="Microsoft YaHei" pitchFamily="2"/>
              </a:rPr>
              <a:t>Stack (data structure)</a:t>
            </a:r>
            <a:endParaRPr lang="en-US" sz="4200" dirty="0">
              <a:solidFill>
                <a:srgbClr val="000000"/>
              </a:solidFill>
              <a:ea typeface="Microsoft YaHei" pitchFamily="2"/>
            </a:endParaRPr>
          </a:p>
        </p:txBody>
      </p:sp>
      <p:pic>
        <p:nvPicPr>
          <p:cNvPr id="11" name="Picture 10">
            <a:extLst>
              <a:ext uri="{FF2B5EF4-FFF2-40B4-BE49-F238E27FC236}">
                <a16:creationId xmlns:a16="http://schemas.microsoft.com/office/drawing/2014/main" id="{00000000-0000-0000-0000-000000000000}"/>
              </a:ext>
            </a:extLst>
          </p:cNvPr>
          <p:cNvPicPr>
            <a:picLocks noChangeAspect="1"/>
          </p:cNvPicPr>
          <p:nvPr/>
        </p:nvPicPr>
        <p:blipFill>
          <a:blip r:embed="rId3">
            <a:lum/>
            <a:alphaModFix/>
          </a:blip>
          <a:srcRect/>
          <a:stretch>
            <a:fillRect/>
          </a:stretch>
        </p:blipFill>
        <p:spPr>
          <a:xfrm>
            <a:off x="6983127" y="2954955"/>
            <a:ext cx="2286000" cy="389736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687310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endParaRPr lang="de-DE" dirty="0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 algn="ctr"/>
            <a:endParaRPr lang="de-DE" sz="6800" dirty="0" smtClean="0">
              <a:solidFill>
                <a:srgbClr val="000080"/>
              </a:solidFill>
              <a:latin typeface="Times New Roman" pitchFamily="18"/>
            </a:endParaRPr>
          </a:p>
          <a:p>
            <a:pPr lvl="0" algn="ctr"/>
            <a:r>
              <a:rPr lang="de-DE" sz="6800" dirty="0" smtClean="0">
                <a:solidFill>
                  <a:srgbClr val="000080"/>
                </a:solidFill>
                <a:latin typeface="Times New Roman" pitchFamily="18"/>
              </a:rPr>
              <a:t>Questions so far?</a:t>
            </a:r>
            <a:endParaRPr lang="de-DE" sz="6800" dirty="0">
              <a:solidFill>
                <a:srgbClr val="000080"/>
              </a:solidFill>
              <a:latin typeface="Times New Roman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2951609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5240520"/>
          </a:xfrm>
        </p:spPr>
        <p:txBody>
          <a:bodyPr/>
          <a:lstStyle/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Recursion </a:t>
            </a:r>
            <a:r>
              <a:rPr lang="en-US" sz="2200" dirty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is a powerful tool for solving certain kinds of problems</a:t>
            </a: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Recursion </a:t>
            </a:r>
            <a:r>
              <a:rPr lang="en-US" sz="2200" dirty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breaks a problem into smaller </a:t>
            </a: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sub-problems </a:t>
            </a:r>
            <a:r>
              <a:rPr lang="en-US" sz="2200" dirty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that are, in some sense, identical to the </a:t>
            </a: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original.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Use the solution of the smaller sub-problems to solve the original problem.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b="1" u="sng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Examples</a:t>
            </a: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:</a:t>
            </a: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i="1" u="sng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Factorial</a:t>
            </a: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: Write a function that gets an integer n&gt;=0, and computes n!</a:t>
            </a:r>
          </a:p>
          <a:p>
            <a:pPr marL="1028700" lvl="1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>
                <a:latin typeface="Albany"/>
                <a:cs typeface="Arial" panose="020B0604020202020204" pitchFamily="34" charset="0"/>
              </a:rPr>
              <a:t>n</a:t>
            </a:r>
            <a:r>
              <a:rPr lang="en-US" sz="2200" dirty="0" smtClean="0">
                <a:latin typeface="Albany"/>
                <a:cs typeface="Arial" panose="020B0604020202020204" pitchFamily="34" charset="0"/>
              </a:rPr>
              <a:t>! = 1*2*…*(n-1)*n = (n-1)! * n</a:t>
            </a:r>
          </a:p>
          <a:p>
            <a:pPr lvl="1" indent="0">
              <a:buSzPct val="45000"/>
              <a:buNone/>
            </a:pPr>
            <a:endParaRPr lang="en-US" sz="2200" dirty="0" smtClean="0">
              <a:solidFill>
                <a:schemeClr val="tx1"/>
              </a:solidFill>
              <a:latin typeface="Albany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r>
              <a:rPr lang="en-CA" sz="2200" i="1" u="sng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Fibonacci numbers</a:t>
            </a:r>
            <a:r>
              <a:rPr lang="en-CA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: </a:t>
            </a:r>
            <a:r>
              <a:rPr lang="en-US" sz="2200" dirty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Write a function that gets </a:t>
            </a: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an integer n&gt;=0,</a:t>
            </a:r>
            <a:b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</a:br>
            <a:r>
              <a:rPr lang="en-US" sz="2200" dirty="0" smtClean="0">
                <a:solidFill>
                  <a:schemeClr val="tx1"/>
                </a:solidFill>
                <a:latin typeface="Albany"/>
                <a:cs typeface="Arial" panose="020B0604020202020204" pitchFamily="34" charset="0"/>
              </a:rPr>
              <a:t>and computes Fib(n) defined as follows:</a:t>
            </a:r>
          </a:p>
          <a:p>
            <a:pPr marL="1028700" lvl="1" indent="-342900">
              <a:buSzPct val="45000"/>
              <a:buFont typeface="Wingdings" panose="05000000000000000000" pitchFamily="2" charset="2"/>
              <a:buChar char="q"/>
            </a:pPr>
            <a:r>
              <a:rPr lang="en-US" sz="2200" dirty="0" smtClean="0">
                <a:latin typeface="Albany"/>
                <a:cs typeface="Arial" panose="020B0604020202020204" pitchFamily="34" charset="0"/>
              </a:rPr>
              <a:t>Fib(0) = 0, Fib(1) = 1, Fib(n) = Fib(n-1)+Fib(n-2) for n &gt;=2</a:t>
            </a:r>
            <a:endParaRPr lang="en-US" sz="2200" dirty="0">
              <a:solidFill>
                <a:schemeClr val="tx1"/>
              </a:solidFill>
              <a:latin typeface="Albany"/>
              <a:cs typeface="Arial" panose="020B0604020202020204" pitchFamily="34" charset="0"/>
            </a:endParaRPr>
          </a:p>
          <a:p>
            <a:pPr marL="342900" indent="-342900">
              <a:buSzPct val="45000"/>
              <a:buFont typeface="Wingdings" panose="05000000000000000000" pitchFamily="2" charset="2"/>
              <a:buChar char="q"/>
            </a:pPr>
            <a:endParaRPr lang="en-CA" sz="2200" dirty="0" smtClean="0">
              <a:solidFill>
                <a:schemeClr val="tx1"/>
              </a:solidFill>
              <a:latin typeface="Albany"/>
              <a:cs typeface="Arial" panose="020B0604020202020204" pitchFamily="34" charset="0"/>
            </a:endParaRPr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720000" y="570600"/>
            <a:ext cx="8635756" cy="12502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lvl1pPr algn="ctr" rtl="0" hangingPunct="0">
              <a:tabLst/>
              <a:defRPr lang="de-DE" sz="4400" b="0" i="0" u="none" strike="noStrike">
                <a:ln>
                  <a:noFill/>
                </a:ln>
                <a:latin typeface="Albany" pitchFamily="18"/>
                <a:cs typeface="Tahoma" pitchFamily="2"/>
              </a:defRPr>
            </a:lvl1pPr>
          </a:lstStyle>
          <a:p>
            <a:pPr algn="l"/>
            <a:r>
              <a:rPr lang="en-US" sz="4200" dirty="0" smtClean="0">
                <a:solidFill>
                  <a:srgbClr val="000000"/>
                </a:solidFill>
                <a:ea typeface="Microsoft YaHei" pitchFamily="2"/>
              </a:rPr>
              <a:t>Recursion</a:t>
            </a:r>
            <a:endParaRPr lang="en-US" sz="4200" dirty="0">
              <a:solidFill>
                <a:srgbClr val="000000"/>
              </a:solidFill>
              <a:ea typeface="Microsoft YaHei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41611483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2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 algn="ctr"/>
            <a:r>
              <a:rPr lang="de-DE" sz="6000">
                <a:solidFill>
                  <a:srgbClr val="0000CC"/>
                </a:solidFill>
                <a:latin typeface="Albany" pitchFamily="34"/>
              </a:rPr>
              <a:t>Questions?</a:t>
            </a:r>
          </a:p>
          <a:p>
            <a:pPr lvl="0" algn="ctr"/>
            <a:r>
              <a:rPr lang="de-DE" sz="6000">
                <a:solidFill>
                  <a:srgbClr val="0000CC"/>
                </a:solidFill>
                <a:latin typeface="Albany" pitchFamily="34"/>
              </a:rPr>
              <a:t>Comments?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1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r>
              <a:rPr lang="de-DE"/>
              <a:t>Typedef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Typedef is used to give a name to a data type.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u="sng" dirty="0" smtClean="0">
                <a:solidFill>
                  <a:srgbClr val="000000"/>
                </a:solidFill>
                <a:latin typeface="Times New Roman" pitchFamily="18"/>
              </a:rPr>
              <a:t>Examples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:</a:t>
            </a:r>
          </a:p>
          <a:p>
            <a:pPr lvl="0">
              <a:buSzPct val="45000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003300"/>
                </a:solidFill>
                <a:latin typeface="Times New Roman" pitchFamily="18"/>
              </a:rPr>
              <a:t>typedef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 </a:t>
            </a: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int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 </a:t>
            </a:r>
            <a:r>
              <a:rPr lang="de-DE" sz="2400" dirty="0" smtClean="0">
                <a:solidFill>
                  <a:srgbClr val="FF3333"/>
                </a:solidFill>
                <a:latin typeface="Times New Roman" pitchFamily="18"/>
              </a:rPr>
              <a:t>whole_number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;</a:t>
            </a:r>
          </a:p>
          <a:p>
            <a:pPr lvl="0">
              <a:buSzPct val="45000"/>
            </a:pPr>
            <a: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  <a:t>	enum </a:t>
            </a: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months {January, February,...};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/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	</a:t>
            </a:r>
            <a:r>
              <a:rPr lang="de-DE" sz="2400" dirty="0">
                <a:solidFill>
                  <a:srgbClr val="003300"/>
                </a:solidFill>
                <a:latin typeface="Times New Roman" pitchFamily="18"/>
              </a:rPr>
              <a:t>typedef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 </a:t>
            </a: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enum months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 </a:t>
            </a:r>
            <a:r>
              <a:rPr lang="de-DE" sz="2400" dirty="0">
                <a:solidFill>
                  <a:srgbClr val="FF3333"/>
                </a:solidFill>
                <a:latin typeface="Times New Roman" pitchFamily="18"/>
              </a:rPr>
              <a:t>month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;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	</a:t>
            </a:r>
            <a:endParaRPr lang="de-DE" sz="2400" dirty="0" smtClean="0">
              <a:solidFill>
                <a:srgbClr val="000000"/>
              </a:solidFill>
              <a:latin typeface="Times New Roman" pitchFamily="18"/>
            </a:endParaRPr>
          </a:p>
          <a:p>
            <a:pPr lvl="0">
              <a:buSzPct val="45000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003300"/>
                </a:solidFill>
                <a:latin typeface="Times New Roman" pitchFamily="18"/>
              </a:rPr>
              <a:t>typedef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 </a:t>
            </a:r>
            <a: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  <a:t>enum boolean_values {false, true} </a:t>
            </a:r>
            <a:r>
              <a:rPr lang="de-DE" sz="2400" dirty="0" smtClean="0">
                <a:solidFill>
                  <a:srgbClr val="FF0000"/>
                </a:solidFill>
                <a:latin typeface="Times New Roman" pitchFamily="18"/>
              </a:rPr>
              <a:t>bool</a:t>
            </a:r>
            <a:r>
              <a:rPr lang="de-DE" sz="2400" dirty="0" smtClean="0">
                <a:solidFill>
                  <a:srgbClr val="000080"/>
                </a:solidFill>
                <a:latin typeface="Times New Roman" pitchFamily="18"/>
              </a:rPr>
              <a:t>; </a:t>
            </a:r>
            <a:r>
              <a:rPr lang="de-DE" sz="2400" dirty="0" smtClean="0">
                <a:solidFill>
                  <a:schemeClr val="tx1"/>
                </a:solidFill>
                <a:latin typeface="Times New Roman" pitchFamily="18"/>
              </a:rPr>
              <a:t>// all in one line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/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endParaRPr lang="de-DE" sz="2400" dirty="0" smtClean="0">
              <a:solidFill>
                <a:srgbClr val="000000"/>
              </a:solidFill>
              <a:latin typeface="Times New Roman" pitchFamily="18"/>
            </a:endParaRP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u="sng" dirty="0" smtClean="0">
                <a:solidFill>
                  <a:srgbClr val="000000"/>
                </a:solidFill>
                <a:latin typeface="Times New Roman" pitchFamily="18"/>
              </a:rPr>
              <a:t>Usage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: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FF0000"/>
                </a:solidFill>
                <a:latin typeface="Times New Roman" pitchFamily="18"/>
              </a:rPr>
              <a:t>whole_number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 amount = 23;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FF0000"/>
                </a:solidFill>
                <a:latin typeface="Times New Roman" pitchFamily="18"/>
              </a:rPr>
              <a:t>bool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 flag = true;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	</a:t>
            </a:r>
            <a:r>
              <a:rPr lang="de-DE" sz="2400" dirty="0" smtClean="0">
                <a:solidFill>
                  <a:srgbClr val="FF0000"/>
                </a:solidFill>
                <a:latin typeface="Times New Roman" pitchFamily="18"/>
              </a:rPr>
              <a:t>month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 my_month = January;</a:t>
            </a:r>
            <a:r>
              <a:rPr lang="de-DE" sz="1600" dirty="0">
                <a:solidFill>
                  <a:srgbClr val="000000"/>
                </a:solidFill>
                <a:latin typeface="Times New Roman" pitchFamily="18"/>
              </a:rPr>
              <a:t/>
            </a:r>
            <a:br>
              <a:rPr lang="de-DE" sz="1600" dirty="0">
                <a:solidFill>
                  <a:srgbClr val="000000"/>
                </a:solidFill>
                <a:latin typeface="Times New Roman" pitchFamily="18"/>
              </a:rPr>
            </a:br>
            <a:endParaRPr lang="de-DE" sz="1600" dirty="0">
              <a:solidFill>
                <a:srgbClr val="000000"/>
              </a:solidFill>
              <a:latin typeface="Times New Roman" pitchFamily="18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r>
              <a:rPr lang="de-DE"/>
              <a:t>Typedef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Typically 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we define 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new types 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outside of all functions.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This allows the types to be used everywhere in the program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More examples in types.c</a:t>
            </a:r>
          </a:p>
        </p:txBody>
      </p:sp>
    </p:spTree>
    <p:extLst>
      <p:ext uri="{BB962C8B-B14F-4D97-AF65-F5344CB8AC3E}">
        <p14:creationId xmlns:p14="http://schemas.microsoft.com/office/powerpoint/2010/main" val="8021708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1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r>
              <a:rPr lang="de-DE"/>
              <a:t>Structs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So far we have considered only simple types of 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variables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(int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, float, char, 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pointers).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What 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if we want a more complicated data 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type?</a:t>
            </a:r>
            <a:endParaRPr lang="de-DE" sz="2400" dirty="0">
              <a:solidFill>
                <a:srgbClr val="000000"/>
              </a:solidFill>
              <a:latin typeface="Times New Roman" pitchFamily="18"/>
            </a:endParaRP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u="sng" dirty="0">
                <a:solidFill>
                  <a:srgbClr val="000000"/>
                </a:solidFill>
                <a:latin typeface="Times New Roman" pitchFamily="18"/>
              </a:rPr>
              <a:t>Example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: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	A student has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: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		First 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name</a:t>
            </a:r>
            <a:b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		Last name</a:t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		ID</a:t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		List of grades in </a:t>
            </a: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homeworks</a:t>
            </a: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We want an array of students.</a:t>
            </a:r>
            <a:endParaRPr lang="de-DE" sz="2400" dirty="0">
              <a:solidFill>
                <a:srgbClr val="000000"/>
              </a:solidFill>
              <a:latin typeface="Times New Roman" pitchFamily="18"/>
            </a:endParaRPr>
          </a:p>
          <a:p>
            <a:pPr marL="342900" lvl="0" indent="-342900">
              <a:buSzPct val="45000"/>
              <a:buFont typeface="Wingdings" panose="05000000000000000000" pitchFamily="2" charset="2"/>
              <a:buChar char="q"/>
            </a:pPr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We can have array of first names, array of last names, array of IDs...</a:t>
            </a:r>
          </a:p>
        </p:txBody>
      </p:sp>
      <p:cxnSp>
        <p:nvCxnSpPr>
          <p:cNvPr id="4" name="Straight Arrow Connector 3"/>
          <p:cNvCxnSpPr/>
          <p:nvPr/>
        </p:nvCxnSpPr>
        <p:spPr>
          <a:xfrm flipH="1">
            <a:off x="5832909" y="4091541"/>
            <a:ext cx="2047680" cy="23188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/>
          <p:cNvSpPr/>
          <p:nvPr/>
        </p:nvSpPr>
        <p:spPr>
          <a:xfrm>
            <a:off x="5621155" y="3585348"/>
            <a:ext cx="3645474" cy="770826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002060"/>
                </a:solidFill>
              </a:rPr>
              <a:t>Hard to keep track of all the information in different arrays.</a:t>
            </a:r>
            <a:endParaRPr lang="en-US" dirty="0">
              <a:solidFill>
                <a:srgbClr val="002060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1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r>
              <a:rPr lang="de-DE"/>
              <a:t>Structs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/>
            <a:r>
              <a:rPr lang="de-DE" sz="2400" dirty="0">
                <a:solidFill>
                  <a:srgbClr val="C00000"/>
                </a:solidFill>
                <a:latin typeface="Times New Roman" pitchFamily="18"/>
              </a:rPr>
              <a:t>struct student_info </a:t>
            </a:r>
            <a:r>
              <a:rPr lang="de-DE" sz="2400" dirty="0">
                <a:solidFill>
                  <a:srgbClr val="002060"/>
                </a:solidFill>
                <a:latin typeface="Times New Roman" pitchFamily="18"/>
              </a:rPr>
              <a:t>{</a:t>
            </a:r>
            <a:br>
              <a:rPr lang="de-DE" sz="2400" dirty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2060"/>
                </a:solidFill>
                <a:latin typeface="Times New Roman" pitchFamily="18"/>
              </a:rPr>
              <a:t>	char* first_name;</a:t>
            </a:r>
            <a:br>
              <a:rPr lang="de-DE" sz="2400" dirty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2060"/>
                </a:solidFill>
                <a:latin typeface="Times New Roman" pitchFamily="18"/>
              </a:rPr>
              <a:t>	char* last_name;</a:t>
            </a:r>
            <a:br>
              <a:rPr lang="de-DE" sz="2400" dirty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2060"/>
                </a:solidFill>
                <a:latin typeface="Times New Roman" pitchFamily="18"/>
              </a:rPr>
              <a:t>	int ID;</a:t>
            </a:r>
            <a:br>
              <a:rPr lang="de-DE" sz="2400" dirty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2060"/>
                </a:solidFill>
                <a:latin typeface="Times New Roman" pitchFamily="18"/>
              </a:rPr>
              <a:t>	int grades[5];</a:t>
            </a:r>
            <a:br>
              <a:rPr lang="de-DE" sz="2400" dirty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};</a:t>
            </a:r>
          </a:p>
          <a:p>
            <a:r>
              <a:rPr lang="de-DE" sz="2400" dirty="0" smtClean="0">
                <a:solidFill>
                  <a:srgbClr val="C00000"/>
                </a:solidFill>
                <a:latin typeface="Times New Roman" pitchFamily="18"/>
              </a:rPr>
              <a:t>struct student_info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 var_student;</a:t>
            </a:r>
            <a:endParaRPr lang="de-DE" sz="2400" dirty="0">
              <a:solidFill>
                <a:srgbClr val="002060"/>
              </a:solidFill>
              <a:latin typeface="Times New Roman" pitchFamily="18"/>
            </a:endParaRPr>
          </a:p>
          <a:p>
            <a:pPr lvl="0"/>
            <a:r>
              <a:rPr lang="de-DE" sz="2400" dirty="0" smtClean="0">
                <a:solidFill>
                  <a:schemeClr val="accent6">
                    <a:lumMod val="75000"/>
                  </a:schemeClr>
                </a:solidFill>
                <a:latin typeface="Times New Roman" pitchFamily="18"/>
              </a:rPr>
              <a:t>typedef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de-DE" sz="2400" dirty="0">
                <a:solidFill>
                  <a:srgbClr val="002060"/>
                </a:solidFill>
                <a:latin typeface="Times New Roman" pitchFamily="18"/>
              </a:rPr>
              <a:t>struct student_info </a:t>
            </a:r>
            <a:r>
              <a:rPr lang="de-DE" sz="2400" dirty="0">
                <a:solidFill>
                  <a:srgbClr val="FF0000"/>
                </a:solidFill>
                <a:latin typeface="Times New Roman" pitchFamily="18"/>
              </a:rPr>
              <a:t>student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;</a:t>
            </a:r>
          </a:p>
          <a:p>
            <a:pPr lvl="0"/>
            <a:r>
              <a:rPr lang="de-DE" sz="2400" dirty="0" smtClean="0">
                <a:solidFill>
                  <a:srgbClr val="FF0000"/>
                </a:solidFill>
                <a:latin typeface="Times New Roman" pitchFamily="18"/>
              </a:rPr>
              <a:t>student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 </a:t>
            </a:r>
            <a:r>
              <a:rPr lang="de-DE" sz="2400" dirty="0">
                <a:solidFill>
                  <a:srgbClr val="002060"/>
                </a:solidFill>
                <a:latin typeface="Times New Roman" pitchFamily="18"/>
              </a:rPr>
              <a:t>list_of_students[180</a:t>
            </a: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];</a:t>
            </a:r>
          </a:p>
          <a:p>
            <a:pPr lvl="0"/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list_of_students[10].first_name = "Jack";</a:t>
            </a:r>
            <a:b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</a:br>
            <a:r>
              <a:rPr lang="de-DE" sz="2400" dirty="0" smtClean="0">
                <a:solidFill>
                  <a:srgbClr val="002060"/>
                </a:solidFill>
                <a:latin typeface="Times New Roman" pitchFamily="18"/>
              </a:rPr>
              <a:t>...</a:t>
            </a:r>
            <a:endParaRPr lang="de-DE" sz="2400" dirty="0">
              <a:solidFill>
                <a:srgbClr val="002060"/>
              </a:solidFill>
              <a:latin typeface="Times New Roman" pitchFamily="18"/>
            </a:endParaRPr>
          </a:p>
        </p:txBody>
      </p:sp>
      <p:sp>
        <p:nvSpPr>
          <p:cNvPr id="4" name="Oval 3"/>
          <p:cNvSpPr/>
          <p:nvPr/>
        </p:nvSpPr>
        <p:spPr>
          <a:xfrm>
            <a:off x="558265" y="4263992"/>
            <a:ext cx="2502569" cy="522267"/>
          </a:xfrm>
          <a:prstGeom prst="ellipse">
            <a:avLst/>
          </a:prstGeom>
          <a:solidFill>
            <a:schemeClr val="accent6">
              <a:lumMod val="60000"/>
              <a:lumOff val="40000"/>
              <a:alpha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Arrow Connector 4"/>
          <p:cNvCxnSpPr>
            <a:stCxn id="6" idx="1"/>
            <a:endCxn id="4" idx="5"/>
          </p:cNvCxnSpPr>
          <p:nvPr/>
        </p:nvCxnSpPr>
        <p:spPr>
          <a:xfrm flipH="1">
            <a:off x="2694341" y="3157352"/>
            <a:ext cx="1647197" cy="155242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4341538" y="2748373"/>
            <a:ext cx="3098791" cy="81795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002060"/>
                </a:solidFill>
              </a:rPr>
              <a:t>The name of the type is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err="1" smtClean="0">
                <a:solidFill>
                  <a:srgbClr val="C00000"/>
                </a:solidFill>
              </a:rPr>
              <a:t>struct</a:t>
            </a: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student_info</a:t>
            </a:r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11" name="Oval 10"/>
          <p:cNvSpPr/>
          <p:nvPr/>
        </p:nvSpPr>
        <p:spPr>
          <a:xfrm>
            <a:off x="3994484" y="4835714"/>
            <a:ext cx="1116531" cy="522267"/>
          </a:xfrm>
          <a:prstGeom prst="ellipse">
            <a:avLst/>
          </a:prstGeom>
          <a:solidFill>
            <a:schemeClr val="accent6">
              <a:lumMod val="60000"/>
              <a:lumOff val="40000"/>
              <a:alpha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" name="Straight Arrow Connector 11"/>
          <p:cNvCxnSpPr>
            <a:stCxn id="13" idx="1"/>
            <a:endCxn id="11" idx="5"/>
          </p:cNvCxnSpPr>
          <p:nvPr/>
        </p:nvCxnSpPr>
        <p:spPr>
          <a:xfrm flipH="1">
            <a:off x="4947503" y="4201022"/>
            <a:ext cx="2223318" cy="10804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/>
          <p:cNvSpPr/>
          <p:nvPr/>
        </p:nvSpPr>
        <p:spPr>
          <a:xfrm>
            <a:off x="7170821" y="3792043"/>
            <a:ext cx="2140597" cy="81795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002060"/>
                </a:solidFill>
              </a:rPr>
              <a:t>Same as</a:t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err="1" smtClean="0">
                <a:solidFill>
                  <a:srgbClr val="C00000"/>
                </a:solidFill>
              </a:rPr>
              <a:t>struct</a:t>
            </a:r>
            <a:r>
              <a:rPr lang="en-US" dirty="0" smtClean="0">
                <a:solidFill>
                  <a:srgbClr val="C00000"/>
                </a:solidFill>
              </a:rPr>
              <a:t> </a:t>
            </a:r>
            <a:r>
              <a:rPr lang="en-US" dirty="0" err="1" smtClean="0">
                <a:solidFill>
                  <a:srgbClr val="C00000"/>
                </a:solidFill>
              </a:rPr>
              <a:t>student_info</a:t>
            </a:r>
            <a:endParaRPr lang="en-US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6" grpId="0" animBg="1"/>
      <p:bldP spid="11" grpId="0" animBg="1"/>
      <p:bldP spid="13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1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r>
              <a:rPr lang="de-DE"/>
              <a:t>Structs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/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>Can also define</a:t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typedef </a:t>
            </a:r>
            <a:r>
              <a:rPr lang="de-DE" sz="2400" dirty="0">
                <a:solidFill>
                  <a:srgbClr val="C00000"/>
                </a:solidFill>
                <a:latin typeface="Times New Roman" pitchFamily="18"/>
              </a:rPr>
              <a:t>struct student_info </a:t>
            </a: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{</a:t>
            </a:r>
            <a:br>
              <a:rPr lang="de-DE" sz="2400" dirty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	char* first_name;</a:t>
            </a:r>
            <a:br>
              <a:rPr lang="de-DE" sz="2400" dirty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	char* last_name;</a:t>
            </a:r>
            <a:br>
              <a:rPr lang="de-DE" sz="2400" dirty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	int ID;</a:t>
            </a:r>
            <a:br>
              <a:rPr lang="de-DE" sz="2400" dirty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} </a:t>
            </a:r>
            <a:r>
              <a:rPr lang="de-DE" sz="2400" dirty="0">
                <a:solidFill>
                  <a:srgbClr val="FF0000"/>
                </a:solidFill>
                <a:latin typeface="Times New Roman" pitchFamily="18"/>
              </a:rPr>
              <a:t>student</a:t>
            </a: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;</a:t>
            </a: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/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/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endParaRPr lang="de-DE" sz="2400" dirty="0">
              <a:solidFill>
                <a:srgbClr val="000080"/>
              </a:solidFill>
              <a:latin typeface="Times New Roman" pitchFamily="18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lvl="0" algn="l"/>
            <a:r>
              <a:rPr lang="de-DE"/>
              <a:t>Structs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20000" y="1949040"/>
            <a:ext cx="8855640" cy="4808160"/>
          </a:xfrm>
        </p:spPr>
        <p:txBody>
          <a:bodyPr/>
          <a:lstStyle/>
          <a:p>
            <a:pPr lvl="0"/>
            <a:r>
              <a:rPr lang="de-DE" sz="2400" dirty="0" smtClean="0">
                <a:solidFill>
                  <a:srgbClr val="000000"/>
                </a:solidFill>
                <a:latin typeface="Times New Roman" pitchFamily="18"/>
              </a:rPr>
              <a:t>Using pointers with structs: </a:t>
            </a:r>
          </a:p>
          <a:p>
            <a:pPr lvl="0"/>
            <a:r>
              <a:rPr lang="de-DE" sz="2400" dirty="0">
                <a:solidFill>
                  <a:srgbClr val="000000"/>
                </a:solidFill>
                <a:latin typeface="Times New Roman" pitchFamily="18"/>
              </a:rPr>
              <a:t/>
            </a:r>
            <a:br>
              <a:rPr lang="de-DE" sz="2400" dirty="0">
                <a:solidFill>
                  <a:srgbClr val="00000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</a:t>
            </a:r>
            <a:r>
              <a:rPr lang="de-DE" sz="2400" dirty="0">
                <a:solidFill>
                  <a:srgbClr val="FF0000"/>
                </a:solidFill>
                <a:latin typeface="Times New Roman" pitchFamily="18"/>
              </a:rPr>
              <a:t>student</a:t>
            </a: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 clark;</a:t>
            </a:r>
            <a:br>
              <a:rPr lang="de-DE" sz="2400" dirty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clark.first_name = "Clark";</a:t>
            </a:r>
            <a:br>
              <a:rPr lang="de-DE" sz="2400" dirty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</a:t>
            </a:r>
            <a:endParaRPr lang="de-DE" sz="2400" dirty="0" smtClean="0">
              <a:solidFill>
                <a:srgbClr val="000080"/>
              </a:solidFill>
              <a:latin typeface="Times New Roman" pitchFamily="18"/>
            </a:endParaRPr>
          </a:p>
          <a:p>
            <a:pPr lvl="0"/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/>
            </a:r>
            <a:br>
              <a:rPr lang="de-DE" sz="2400" dirty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</a:t>
            </a:r>
            <a:r>
              <a:rPr lang="de-DE" sz="2400" dirty="0">
                <a:solidFill>
                  <a:srgbClr val="FF0000"/>
                </a:solidFill>
                <a:latin typeface="Times New Roman" pitchFamily="18"/>
              </a:rPr>
              <a:t>student* </a:t>
            </a: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student_ptr = &amp;clark;</a:t>
            </a:r>
            <a:br>
              <a:rPr lang="de-DE" sz="2400" dirty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(*student_ptr).last_name = "Kent";</a:t>
            </a:r>
            <a:br>
              <a:rPr lang="de-DE" sz="2400" dirty="0">
                <a:solidFill>
                  <a:srgbClr val="000080"/>
                </a:solidFill>
                <a:latin typeface="Times New Roman" pitchFamily="18"/>
              </a:rPr>
            </a:br>
            <a:r>
              <a:rPr lang="de-DE" sz="2400" dirty="0">
                <a:solidFill>
                  <a:srgbClr val="000080"/>
                </a:solidFill>
                <a:latin typeface="Times New Roman" pitchFamily="18"/>
              </a:rPr>
              <a:t>	student_ptr-&gt;id = 123;</a:t>
            </a:r>
          </a:p>
        </p:txBody>
      </p:sp>
    </p:spTree>
    <p:extLst>
      <p:ext uri="{BB962C8B-B14F-4D97-AF65-F5344CB8AC3E}">
        <p14:creationId xmlns:p14="http://schemas.microsoft.com/office/powerpoint/2010/main" val="296500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water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lyt-blackandwhit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../../../Program%20Files%20(x86)/OpenOffice%204/share/template/en-US/layout/lyt-water.otp</Template>
  <TotalTime>2046</TotalTime>
  <Words>604</Words>
  <Application>Microsoft Office PowerPoint</Application>
  <PresentationFormat>Custom</PresentationFormat>
  <Paragraphs>181</Paragraphs>
  <Slides>33</Slides>
  <Notes>33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33</vt:i4>
      </vt:variant>
    </vt:vector>
  </HeadingPairs>
  <TitlesOfParts>
    <vt:vector size="43" baseType="lpstr">
      <vt:lpstr>Arial Unicode MS</vt:lpstr>
      <vt:lpstr>Microsoft YaHei</vt:lpstr>
      <vt:lpstr>Albany</vt:lpstr>
      <vt:lpstr>Arial</vt:lpstr>
      <vt:lpstr>Calibri</vt:lpstr>
      <vt:lpstr>Tahoma</vt:lpstr>
      <vt:lpstr>Times New Roman</vt:lpstr>
      <vt:lpstr>Wingdings</vt:lpstr>
      <vt:lpstr>water</vt:lpstr>
      <vt:lpstr>lyt-blackandwhite</vt:lpstr>
      <vt:lpstr>PowerPoint Presentation</vt:lpstr>
      <vt:lpstr>Today</vt:lpstr>
      <vt:lpstr>Enum</vt:lpstr>
      <vt:lpstr>Typedef</vt:lpstr>
      <vt:lpstr>Typedef</vt:lpstr>
      <vt:lpstr>Structs</vt:lpstr>
      <vt:lpstr>Structs</vt:lpstr>
      <vt:lpstr>Structs</vt:lpstr>
      <vt:lpstr>Structs</vt:lpstr>
      <vt:lpstr>PowerPoint Presentation</vt:lpstr>
      <vt:lpstr>Return values and conditions</vt:lpstr>
      <vt:lpstr>Multiple conditions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Water</dc:title>
  <dc:creator>Igor Shinkar</dc:creator>
  <cp:lastModifiedBy>Igor Shinkar</cp:lastModifiedBy>
  <cp:revision>459</cp:revision>
  <dcterms:created xsi:type="dcterms:W3CDTF">2017-07-19T12:15:02Z</dcterms:created>
  <dcterms:modified xsi:type="dcterms:W3CDTF">2018-12-05T05:49:44Z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nfo 1">
    <vt:lpwstr/>
  </property>
  <property fmtid="{D5CDD505-2E9C-101B-9397-08002B2CF9AE}" pid="3" name="Info 2">
    <vt:lpwstr/>
  </property>
  <property fmtid="{D5CDD505-2E9C-101B-9397-08002B2CF9AE}" pid="4" name="Info 3">
    <vt:lpwstr/>
  </property>
  <property fmtid="{D5CDD505-2E9C-101B-9397-08002B2CF9AE}" pid="5" name="Info 4">
    <vt:lpwstr/>
  </property>
</Properties>
</file>

<file path=docProps/thumbnail.jpeg>
</file>