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5"/>
  </p:notesMasterIdLst>
  <p:sldIdLst>
    <p:sldId id="256" r:id="rId3"/>
    <p:sldId id="474" r:id="rId4"/>
    <p:sldId id="559" r:id="rId5"/>
    <p:sldId id="543" r:id="rId6"/>
    <p:sldId id="549" r:id="rId7"/>
    <p:sldId id="542" r:id="rId8"/>
    <p:sldId id="531" r:id="rId9"/>
    <p:sldId id="532" r:id="rId10"/>
    <p:sldId id="547" r:id="rId11"/>
    <p:sldId id="546" r:id="rId12"/>
    <p:sldId id="535" r:id="rId13"/>
    <p:sldId id="550" r:id="rId14"/>
    <p:sldId id="554" r:id="rId15"/>
    <p:sldId id="558" r:id="rId16"/>
    <p:sldId id="555" r:id="rId17"/>
    <p:sldId id="553" r:id="rId18"/>
    <p:sldId id="551" r:id="rId19"/>
    <p:sldId id="548" r:id="rId20"/>
    <p:sldId id="552" r:id="rId21"/>
    <p:sldId id="556" r:id="rId22"/>
    <p:sldId id="557" r:id="rId23"/>
    <p:sldId id="291" r:id="rId2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5" autoAdjust="0"/>
    <p:restoredTop sz="91279" autoAdjust="0"/>
  </p:normalViewPr>
  <p:slideViewPr>
    <p:cSldViewPr>
      <p:cViewPr varScale="1">
        <p:scale>
          <a:sx n="95" d="100"/>
          <a:sy n="95" d="100"/>
        </p:scale>
        <p:origin x="1758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3644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8053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1847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6688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18499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8167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8152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0943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28815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14493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2419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63703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542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2500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8159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884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426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7304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11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27,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" sz="3800" dirty="0"/>
              <a:t>Reasonable vs Unreasonable Time</a:t>
            </a:r>
            <a:endParaRPr lang="de-DE" altLang="en-US" sz="38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Your laptop runs about 1 billion (10</a:t>
            </a:r>
            <a:r>
              <a:rPr lang="en-US" sz="2000" baseline="30000" dirty="0" smtClean="0">
                <a:latin typeface="+mj-lt"/>
                <a:sym typeface="Wingdings" panose="05000000000000000000" pitchFamily="2" charset="2"/>
              </a:rPr>
              <a:t>9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) instructions per second.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Maybe 2 billion, but probably no more than 5 </a:t>
            </a:r>
            <a:r>
              <a:rPr lang="en-US" sz="2000" dirty="0" smtClean="0">
                <a:sym typeface="Wingdings" panose="05000000000000000000" pitchFamily="2" charset="2"/>
              </a:rPr>
              <a:t>billion / second.</a:t>
            </a:r>
            <a:endParaRPr lang="en-US" sz="20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Some basic arithmetic: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86400 seconds in a day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 ~3*10</a:t>
            </a:r>
            <a:r>
              <a:rPr lang="en-US" sz="1600" baseline="30000" dirty="0" smtClean="0">
                <a:latin typeface="+mj-lt"/>
                <a:sym typeface="Wingdings" panose="05000000000000000000" pitchFamily="2" charset="2"/>
              </a:rPr>
              <a:t>7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 seconds in a year</a:t>
            </a:r>
            <a:endParaRPr lang="en-US" sz="1600" baseline="30000" dirty="0" smtClean="0">
              <a:latin typeface="+mj-lt"/>
              <a:sym typeface="Wingdings" panose="05000000000000000000" pitchFamily="2" charset="2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 Our laptop can run ~10</a:t>
            </a:r>
            <a:r>
              <a:rPr lang="en-US" sz="2000" baseline="30000" dirty="0" smtClean="0">
                <a:latin typeface="+mj-lt"/>
                <a:sym typeface="Wingdings" panose="05000000000000000000" pitchFamily="2" charset="2"/>
              </a:rPr>
              <a:t>17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 operations in a year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What is the maximal practical N?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233236"/>
              </p:ext>
            </p:extLst>
          </p:nvPr>
        </p:nvGraphicFramePr>
        <p:xfrm>
          <a:off x="1001712" y="5726006"/>
          <a:ext cx="8000998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039">
                  <a:extLst>
                    <a:ext uri="{9D8B030D-6E8A-4147-A177-3AD203B41FA5}">
                      <a16:colId xmlns:a16="http://schemas.microsoft.com/office/drawing/2014/main" val="3836339421"/>
                    </a:ext>
                  </a:extLst>
                </a:gridCol>
                <a:gridCol w="1298431">
                  <a:extLst>
                    <a:ext uri="{9D8B030D-6E8A-4147-A177-3AD203B41FA5}">
                      <a16:colId xmlns:a16="http://schemas.microsoft.com/office/drawing/2014/main" val="1674961716"/>
                    </a:ext>
                  </a:extLst>
                </a:gridCol>
                <a:gridCol w="1173235">
                  <a:extLst>
                    <a:ext uri="{9D8B030D-6E8A-4147-A177-3AD203B41FA5}">
                      <a16:colId xmlns:a16="http://schemas.microsoft.com/office/drawing/2014/main" val="1088567353"/>
                    </a:ext>
                  </a:extLst>
                </a:gridCol>
                <a:gridCol w="1173235">
                  <a:extLst>
                    <a:ext uri="{9D8B030D-6E8A-4147-A177-3AD203B41FA5}">
                      <a16:colId xmlns:a16="http://schemas.microsoft.com/office/drawing/2014/main" val="3544013955"/>
                    </a:ext>
                  </a:extLst>
                </a:gridCol>
                <a:gridCol w="1784058">
                  <a:extLst>
                    <a:ext uri="{9D8B030D-6E8A-4147-A177-3AD203B41FA5}">
                      <a16:colId xmlns:a16="http://schemas.microsoft.com/office/drawing/2014/main" val="175149443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8898462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N*log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(N)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N!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59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1024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3,628,800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769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664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157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088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~2.9*10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301,000,000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gazillion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263098"/>
                  </a:ext>
                </a:extLst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107112" y="4862304"/>
            <a:ext cx="3338513" cy="4474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N! = 1*2*3*4*…*(N-1)*N</a:t>
            </a:r>
            <a:endParaRPr lang="en-US" sz="22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35512" y="3000917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Even for inputs of length 100,</a:t>
            </a:r>
            <a:br>
              <a:rPr lang="en-US" sz="2200" dirty="0" smtClean="0"/>
            </a:br>
            <a:r>
              <a:rPr lang="en-US" sz="2200" dirty="0" smtClean="0"/>
              <a:t>the runtime 2</a:t>
            </a:r>
            <a:r>
              <a:rPr lang="en-US" sz="2200" baseline="30000" dirty="0" smtClean="0"/>
              <a:t>100</a:t>
            </a:r>
            <a:r>
              <a:rPr lang="en-US" sz="2200" dirty="0" smtClean="0"/>
              <a:t> </a:t>
            </a:r>
            <a:r>
              <a:rPr lang="en-US" sz="2200" dirty="0" smtClean="0"/>
              <a:t>is </a:t>
            </a:r>
            <a:r>
              <a:rPr lang="en-US" sz="2200" dirty="0" smtClean="0"/>
              <a:t>infeasible</a:t>
            </a:r>
          </a:p>
          <a:p>
            <a:r>
              <a:rPr lang="en-US" sz="2200" dirty="0" smtClean="0"/>
              <a:t>…unless we can wait for 10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 years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52628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Focus on graph problems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199" y="2325100"/>
            <a:ext cx="5857081" cy="44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01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</a:t>
            </a:r>
            <a:r>
              <a:rPr lang="en-US" sz="2200" u="sng" dirty="0" smtClean="0">
                <a:sym typeface="Wingdings" panose="05000000000000000000" pitchFamily="2" charset="2"/>
              </a:rPr>
              <a:t>Hamiltonian </a:t>
            </a:r>
            <a:r>
              <a:rPr lang="en-US" sz="2200" u="sng" dirty="0" smtClean="0">
                <a:sym typeface="Wingdings" panose="05000000000000000000" pitchFamily="2" charset="2"/>
              </a:rPr>
              <a:t>path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</a:t>
            </a:r>
            <a:r>
              <a:rPr lang="en-US" sz="2200" dirty="0" smtClean="0"/>
              <a:t>route that passes through each vertex exactly once.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3398837"/>
            <a:ext cx="24574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624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</a:t>
            </a:r>
            <a:r>
              <a:rPr lang="en-US" sz="2200" u="sng" dirty="0" smtClean="0">
                <a:sym typeface="Wingdings" panose="05000000000000000000" pitchFamily="2" charset="2"/>
              </a:rPr>
              <a:t>Hamiltonian </a:t>
            </a:r>
            <a:r>
              <a:rPr lang="en-US" sz="2200" u="sng" dirty="0" smtClean="0">
                <a:sym typeface="Wingdings" panose="05000000000000000000" pitchFamily="2" charset="2"/>
              </a:rPr>
              <a:t>path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</a:t>
            </a:r>
            <a:r>
              <a:rPr lang="en-US" sz="2200" dirty="0" smtClean="0"/>
              <a:t>route that passes through each vertex exactly once.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287" y="2951161"/>
            <a:ext cx="6863370" cy="2147889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449512" y="5714205"/>
            <a:ext cx="5715000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All these graphs contain a Hamiltonian path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70651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</a:t>
            </a:r>
            <a:r>
              <a:rPr lang="en-US" sz="2200" u="sng" dirty="0" smtClean="0">
                <a:sym typeface="Wingdings" panose="05000000000000000000" pitchFamily="2" charset="2"/>
              </a:rPr>
              <a:t>Hamiltonian </a:t>
            </a:r>
            <a:r>
              <a:rPr lang="en-US" sz="2200" u="sng" dirty="0" smtClean="0">
                <a:sym typeface="Wingdings" panose="05000000000000000000" pitchFamily="2" charset="2"/>
              </a:rPr>
              <a:t>path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</a:t>
            </a:r>
            <a:r>
              <a:rPr lang="en-US" sz="2200" dirty="0" smtClean="0"/>
              <a:t>route that passes through each vertex exactly once.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63712" y="5913437"/>
            <a:ext cx="6096000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This graph does not contain a Hamiltonian path</a:t>
            </a:r>
            <a:endParaRPr lang="en-US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05" y="3170237"/>
            <a:ext cx="2238413" cy="22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711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HAM-PATH problem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HAM-PATH = {all graphs containing a Hamiltonian path}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The decision problem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Input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A graph G=(V,E) on N vertices.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Output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Does G contain a 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Hamiltonian 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path?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A </a:t>
            </a: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naive </a:t>
            </a: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solution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go over all possible permutations.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Q: What is the running time of this?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A: approximately ~N!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Infeasible already for N=100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Can you suggest ways to optimize the algorithm?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512" y="2484437"/>
            <a:ext cx="2250248" cy="14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23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CLIQUE problem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clique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subset S⊂V of the vertices,</a:t>
            </a:r>
            <a:br>
              <a:rPr lang="en-US" sz="2200" dirty="0"/>
            </a:br>
            <a:r>
              <a:rPr lang="en-US" sz="2200" dirty="0"/>
              <a:t>where every two vertices in S are adjacent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8312" y="5645948"/>
            <a:ext cx="4419600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 smtClean="0"/>
              <a:t>This graph contains a clique of size 4</a:t>
            </a:r>
          </a:p>
          <a:p>
            <a:pPr algn="ctr"/>
            <a:r>
              <a:rPr lang="en-US" sz="2000" dirty="0" smtClean="0"/>
              <a:t>S = {3,4,5,6}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12" y="2962277"/>
            <a:ext cx="3152775" cy="20574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775717" y="3241199"/>
          <a:ext cx="1905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50">
                  <a:extLst>
                    <a:ext uri="{9D8B030D-6E8A-4147-A177-3AD203B41FA5}">
                      <a16:colId xmlns:a16="http://schemas.microsoft.com/office/drawing/2014/main" val="324897228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3503564392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3307410924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8971754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970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89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695581"/>
                  </a:ext>
                </a:extLst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26112" y="5645948"/>
            <a:ext cx="4102101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 smtClean="0"/>
              <a:t>Here maximal cliques are of size 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743160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CLIQUE problem</a:t>
            </a:r>
            <a:endParaRPr lang="de-DE" altLang="en-US" sz="33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2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21240"/>
              <a:lstStyle/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CLIQUE</a:t>
                </a:r>
                <a:r>
                  <a:rPr lang="en-US" sz="2000" baseline="-25000" dirty="0" smtClean="0">
                    <a:latin typeface="+mj-lt"/>
                    <a:sym typeface="Wingdings" panose="05000000000000000000" pitchFamily="2" charset="2"/>
                  </a:rPr>
                  <a:t>N/3</a:t>
                </a: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 = {all graphs on N vertices containing a clique of size &gt;= N/3}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The decision problem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Input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 A graph G=(V,E) on N vertices.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Output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 Does G contain a clique of size N/3?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+mj-lt"/>
                  <a:sym typeface="Wingdings" panose="05000000000000000000" pitchFamily="2" charset="2"/>
                </a:endParaRP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A </a:t>
                </a: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naive </a:t>
                </a: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solution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 go over all subsets of vertices of size &gt;= N/3, and check if the subset forms a clique.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What is the running time of this?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20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>
                        <m:r>
                          <a:rPr lang="pt-BR" sz="20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</m:t>
                        </m:r>
                        <m:r>
                          <a:rPr lang="pt-BR" sz="20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/3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sup>
                      <m:e>
                        <m:d>
                          <m:dPr>
                            <m:ctrlPr>
                              <a:rPr lang="pt-BR" sz="200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pt-BR" sz="200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pt-BR" sz="200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</m:nary>
                    <m:r>
                      <a:rPr lang="en-US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  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This is more than 2</a:t>
                </a:r>
                <a:r>
                  <a:rPr lang="en-US" sz="2000" baseline="30000" dirty="0" smtClean="0">
                    <a:latin typeface="+mj-lt"/>
                    <a:sym typeface="Wingdings" panose="05000000000000000000" pitchFamily="2" charset="2"/>
                  </a:rPr>
                  <a:t>N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/2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Can you suggest ways to optimize the algorithm?</a:t>
                </a:r>
              </a:p>
            </p:txBody>
          </p:sp>
        </mc:Choice>
        <mc:Fallback>
          <p:sp>
            <p:nvSpPr>
              <p:cNvPr id="512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652" t="-887" r="-1170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512" y="2484437"/>
            <a:ext cx="2250248" cy="14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98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CLIQUE problem</a:t>
            </a:r>
            <a:endParaRPr lang="de-DE" altLang="en-US" sz="33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21240"/>
              <a:lstStyle/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CLIQUE</a:t>
                </a:r>
                <a:r>
                  <a:rPr lang="en-US" sz="2000" baseline="-25000" dirty="0">
                    <a:latin typeface="+mj-lt"/>
                    <a:sym typeface="Wingdings" panose="05000000000000000000" pitchFamily="2" charset="2"/>
                  </a:rPr>
                  <a:t>N/3</a:t>
                </a: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 = {all graphs on N vertices containing a clique of size &gt;= N/3}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The decision problem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: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Input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: A graph G=(V,E) on N vertices.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Output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: Does G contain a clique of size N/3?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+mj-lt"/>
                  <a:sym typeface="Wingdings" panose="05000000000000000000" pitchFamily="2" charset="2"/>
                </a:endParaRP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A less naïve solution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i="1" u="sng" dirty="0" smtClean="0">
                    <a:latin typeface="+mj-lt"/>
                    <a:sym typeface="Wingdings" panose="05000000000000000000" pitchFamily="2" charset="2"/>
                  </a:rPr>
                  <a:t>Observation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 We only need to consider subsets of 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size ⌈N/3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⌉.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What is the running time of this?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d>
                      <m:dPr>
                        <m:ctrlPr>
                          <a:rPr lang="pt-BR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pt-BR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/3</m:t>
                            </m:r>
                          </m:den>
                        </m:f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~1.889</m:t>
                    </m:r>
                    <m:r>
                      <m:rPr>
                        <m:sty m:val="p"/>
                      </m:rPr>
                      <a:rPr lang="en-US" sz="2000" b="0" i="0" baseline="3000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N</m:t>
                    </m:r>
                  </m:oMath>
                </a14:m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Can you suggest other optimizations?</a:t>
                </a:r>
              </a:p>
            </p:txBody>
          </p:sp>
        </mc:Choice>
        <mc:Fallback xmlns="">
          <p:sp>
            <p:nvSpPr>
              <p:cNvPr id="512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652" t="-88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512" y="2484437"/>
            <a:ext cx="2250248" cy="14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656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Search vs Decision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have discussed the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decision version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of the problem.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could equivalently discuss the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search versions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Find a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Hamiltonain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path in 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Find a large clique in G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Fact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The two problems are computationally equivalent.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- If we can solve the decision version in time poly(N),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then we can solve the search version in time poly(N).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- And vice-versa.</a:t>
            </a:r>
            <a:endParaRPr lang="en-US" sz="2200" dirty="0"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71185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Assignment 5 </a:t>
            </a:r>
            <a:r>
              <a:rPr lang="de-DE" altLang="en-US" smtClean="0"/>
              <a:t>Question 3b – removed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03" y="2865437"/>
            <a:ext cx="8811097" cy="341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Fact</a:t>
            </a:r>
            <a:r>
              <a:rPr lang="en-US" sz="2200" dirty="0" smtClean="0">
                <a:sym typeface="Wingdings" panose="05000000000000000000" pitchFamily="2" charset="2"/>
              </a:rPr>
              <a:t>: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CLIQUE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2200" dirty="0" smtClean="0">
                <a:sym typeface="Wingdings" panose="05000000000000000000" pitchFamily="2" charset="2"/>
              </a:rPr>
              <a:t> and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HAM-PATH</a:t>
            </a:r>
            <a:r>
              <a:rPr lang="en-US" sz="2200" dirty="0" smtClean="0">
                <a:sym typeface="Wingdings" panose="05000000000000000000" pitchFamily="2" charset="2"/>
              </a:rPr>
              <a:t> are </a:t>
            </a:r>
            <a:r>
              <a:rPr lang="en-US" sz="2200" i="1" u="sng" dirty="0" smtClean="0">
                <a:sym typeface="Wingdings" panose="05000000000000000000" pitchFamily="2" charset="2"/>
              </a:rPr>
              <a:t>computationally equivalent</a:t>
            </a:r>
            <a:r>
              <a:rPr lang="en-US" sz="2200" dirty="0" smtClean="0">
                <a:sym typeface="Wingdings" panose="05000000000000000000" pitchFamily="2" charset="2"/>
              </a:rPr>
              <a:t>.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If there is a polynomial time algorithm for one of them, then there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is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a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polynomial time algorithm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for another one.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There is a whole class of such problems (NP Complete problems).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  <a:sym typeface="Wingdings" panose="05000000000000000000" pitchFamily="2" charset="2"/>
              </a:rPr>
              <a:t>Reduction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: Reduce the CLIQUE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problem to HAM-PATH: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Given an instance of the CLIQUE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problem: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 (Body)"/>
                <a:sym typeface="Wingdings" panose="05000000000000000000" pitchFamily="2" charset="2"/>
              </a:rPr>
              <a:t>we create an instance of the HAM-PATH problem,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 (Body)"/>
                <a:sym typeface="Wingdings" panose="05000000000000000000" pitchFamily="2" charset="2"/>
              </a:rPr>
              <a:t>so that a solution to HAM-PATH implies a solution to the CLIQUE</a:t>
            </a:r>
            <a:r>
              <a:rPr lang="en-US" sz="18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1800" dirty="0" smtClean="0">
                <a:latin typeface="Arial (Body)"/>
                <a:sym typeface="Wingdings" panose="05000000000000000000" pitchFamily="2" charset="2"/>
              </a:rPr>
              <a:t> problem.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4890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P vs NP problem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Can we solve HAM-PATH in polynomial time?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If yes, all you need to do is propose an algorithm and analyze it.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Prove that it produces a correct output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And runs in polynomial time on all inputs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If not…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You need to rule out every possible 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algorithm</a:t>
            </a: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But how??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latin typeface="+mj-lt"/>
                <a:sym typeface="Wingdings" panose="05000000000000000000" pitchFamily="2" charset="2"/>
              </a:rPr>
              <a:t>Clay Mathematics </a:t>
            </a:r>
            <a:r>
              <a:rPr lang="en-US" sz="2000" i="1" dirty="0" smtClean="0">
                <a:latin typeface="+mj-lt"/>
                <a:sym typeface="Wingdings" panose="05000000000000000000" pitchFamily="2" charset="2"/>
              </a:rPr>
              <a:t>Institute 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offered 1US$ million for a correct solution.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Probably there are easier ways to make a million…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534" y="4618037"/>
            <a:ext cx="1371603" cy="10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7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Final exam</a:t>
            </a:r>
            <a:r>
              <a:rPr lang="en-US" sz="2600" dirty="0" smtClean="0"/>
              <a:t>: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Wednesday, December 5, at 3:30</a:t>
            </a:r>
            <a:br>
              <a:rPr lang="en-US" sz="2600" dirty="0" smtClean="0"/>
            </a:br>
            <a:r>
              <a:rPr lang="en-US" sz="2600" dirty="0" smtClean="0"/>
              <a:t>Robert C </a:t>
            </a:r>
            <a:r>
              <a:rPr lang="en-US" sz="2600" dirty="0"/>
              <a:t>Brown Hall, Images Theatre</a:t>
            </a:r>
            <a:endParaRPr lang="en-US" sz="2600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Send me your question before Thursday.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8727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Bug hunting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If I didn’t respond to you, please let me know.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226819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Your feedback on the course</a:t>
            </a:r>
            <a:r>
              <a:rPr lang="en-US" sz="2600" dirty="0" smtClean="0"/>
              <a:t>: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If you have nice things to say, please leave your feedback on </a:t>
            </a:r>
            <a:r>
              <a:rPr lang="en-US" sz="2600" i="1" u="sng" dirty="0" smtClean="0">
                <a:solidFill>
                  <a:srgbClr val="0070C0"/>
                </a:solidFill>
              </a:rPr>
              <a:t>http</a:t>
            </a:r>
            <a:r>
              <a:rPr lang="en-US" sz="2600" i="1" u="sng" dirty="0">
                <a:solidFill>
                  <a:srgbClr val="0070C0"/>
                </a:solidFill>
              </a:rPr>
              <a:t>://www.ratemyprofessors.com</a:t>
            </a:r>
            <a:r>
              <a:rPr lang="en-US" sz="2600" dirty="0"/>
              <a:t> </a:t>
            </a:r>
            <a:r>
              <a:rPr lang="en-US" sz="2600" dirty="0" smtClean="0"/>
              <a:t>(use my SFU profile)</a:t>
            </a:r>
            <a:endParaRPr lang="en-US" sz="2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912" y="3170237"/>
            <a:ext cx="5079365" cy="31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86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Exponential time algorithms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(A taste of) NP Completeness</a:t>
            </a:r>
          </a:p>
        </p:txBody>
      </p:sp>
    </p:spTree>
    <p:extLst>
      <p:ext uri="{BB962C8B-B14F-4D97-AF65-F5344CB8AC3E}">
        <p14:creationId xmlns:p14="http://schemas.microsoft.com/office/powerpoint/2010/main" val="2974034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smtClean="0"/>
              <a:t>NP Completeness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600871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Decidability</a:t>
            </a:r>
            <a:r>
              <a:rPr lang="en-US" altLang="he-IL" sz="3300" dirty="0" smtClean="0"/>
              <a:t>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decision problem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Fix a language L.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Given an input x we need to decide whether </a:t>
            </a:r>
            <a:r>
              <a:rPr lang="en-US" sz="2200" dirty="0" err="1" smtClean="0">
                <a:sym typeface="Wingdings" panose="05000000000000000000" pitchFamily="2" charset="2"/>
              </a:rPr>
              <a:t>x</a:t>
            </a:r>
            <a:r>
              <a:rPr lang="en-US" sz="2200" dirty="0" err="1" smtClean="0"/>
              <a:t>∈L</a:t>
            </a:r>
            <a:r>
              <a:rPr lang="en-US" sz="2200" dirty="0"/>
              <a:t>.</a:t>
            </a:r>
            <a:endParaRPr lang="en-US" sz="2200" dirty="0" smtClean="0">
              <a:sym typeface="Wingdings" panose="05000000000000000000" pitchFamily="2" charset="2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Answer “YES”/”NO</a:t>
            </a:r>
            <a:r>
              <a:rPr lang="en-US" sz="2200" dirty="0" smtClean="0">
                <a:sym typeface="Wingdings" panose="05000000000000000000" pitchFamily="2" charset="2"/>
              </a:rPr>
              <a:t>”.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Most problems we’ve seen so far can be decided in polynomial time.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Check (decide) if a given array is sorted.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Check if a string has </a:t>
            </a:r>
            <a:r>
              <a:rPr lang="en-US" sz="2200" dirty="0" smtClean="0">
                <a:sym typeface="Wingdings" panose="05000000000000000000" pitchFamily="2" charset="2"/>
              </a:rPr>
              <a:t>an odd </a:t>
            </a:r>
            <a:r>
              <a:rPr lang="en-US" sz="2200" dirty="0" smtClean="0">
                <a:sym typeface="Wingdings" panose="05000000000000000000" pitchFamily="2" charset="2"/>
              </a:rPr>
              <a:t>number of 0’s.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Last week we saw a problem that does not have a solution.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The Halting Problem is undecidable.</a:t>
            </a:r>
            <a:endParaRPr lang="en-US" sz="2200" dirty="0">
              <a:sym typeface="Wingdings" panose="05000000000000000000" pitchFamily="2" charset="2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2404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" sz="3800" dirty="0"/>
              <a:t>Exponential time algorithms</a:t>
            </a:r>
            <a:endParaRPr lang="de-DE" altLang="en-US" sz="38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Today we will see some problems for which a polynomial time algorithm is </a:t>
            </a:r>
            <a:r>
              <a:rPr lang="en-US" sz="2200" i="1" u="sng" dirty="0" smtClean="0">
                <a:latin typeface="+mj-lt"/>
                <a:sym typeface="Wingdings" panose="05000000000000000000" pitchFamily="2" charset="2"/>
              </a:rPr>
              <a:t>not known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The best known algorithms run in exponential time!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49377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5711</TotalTime>
  <Words>878</Words>
  <Application>Microsoft Office PowerPoint</Application>
  <PresentationFormat>Custom</PresentationFormat>
  <Paragraphs>167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 Unicode MS</vt:lpstr>
      <vt:lpstr>Arial</vt:lpstr>
      <vt:lpstr>Arial (Body)</vt:lpstr>
      <vt:lpstr>Cambria Math</vt:lpstr>
      <vt:lpstr>Times New Roman</vt:lpstr>
      <vt:lpstr>Wingdings</vt:lpstr>
      <vt:lpstr>Office Theme</vt:lpstr>
      <vt:lpstr>Office Theme</vt:lpstr>
      <vt:lpstr>PowerPoint Presentation</vt:lpstr>
      <vt:lpstr>Assignment 5 Question 3b – removed</vt:lpstr>
      <vt:lpstr>PowerPoint Presentation</vt:lpstr>
      <vt:lpstr>Bug hunting</vt:lpstr>
      <vt:lpstr>PowerPoint Presentation</vt:lpstr>
      <vt:lpstr>Today</vt:lpstr>
      <vt:lpstr>PowerPoint Presentation</vt:lpstr>
      <vt:lpstr>Decidability </vt:lpstr>
      <vt:lpstr>Exponential time algorithms</vt:lpstr>
      <vt:lpstr>Reasonable vs Unreasonable Time</vt:lpstr>
      <vt:lpstr>NP-complete problems</vt:lpstr>
      <vt:lpstr>NP-complete problems</vt:lpstr>
      <vt:lpstr>NP-complete problems</vt:lpstr>
      <vt:lpstr>NP-complete problems</vt:lpstr>
      <vt:lpstr>The HAM-PATH problem</vt:lpstr>
      <vt:lpstr>The CLIQUE problem</vt:lpstr>
      <vt:lpstr>The CLIQUE problem</vt:lpstr>
      <vt:lpstr>The CLIQUE problem</vt:lpstr>
      <vt:lpstr>Search vs Decision</vt:lpstr>
      <vt:lpstr>NP-complete problems</vt:lpstr>
      <vt:lpstr>P vs NP problem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2135</cp:revision>
  <cp:lastPrinted>1601-01-01T00:00:00Z</cp:lastPrinted>
  <dcterms:created xsi:type="dcterms:W3CDTF">2017-07-19T19:15:02Z</dcterms:created>
  <dcterms:modified xsi:type="dcterms:W3CDTF">2018-11-28T17:24:22Z</dcterms:modified>
</cp:coreProperties>
</file>