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6"/>
  </p:notesMasterIdLst>
  <p:handoutMasterIdLst>
    <p:handoutMasterId r:id="rId67"/>
  </p:handoutMasterIdLst>
  <p:sldIdLst>
    <p:sldId id="256" r:id="rId3"/>
    <p:sldId id="445" r:id="rId4"/>
    <p:sldId id="380" r:id="rId5"/>
    <p:sldId id="368" r:id="rId6"/>
    <p:sldId id="369" r:id="rId7"/>
    <p:sldId id="370" r:id="rId8"/>
    <p:sldId id="371" r:id="rId9"/>
    <p:sldId id="372" r:id="rId10"/>
    <p:sldId id="373" r:id="rId11"/>
    <p:sldId id="374" r:id="rId12"/>
    <p:sldId id="375" r:id="rId13"/>
    <p:sldId id="381" r:id="rId14"/>
    <p:sldId id="377" r:id="rId15"/>
    <p:sldId id="378" r:id="rId16"/>
    <p:sldId id="379" r:id="rId17"/>
    <p:sldId id="384" r:id="rId18"/>
    <p:sldId id="383" r:id="rId19"/>
    <p:sldId id="392" r:id="rId20"/>
    <p:sldId id="393" r:id="rId21"/>
    <p:sldId id="394" r:id="rId22"/>
    <p:sldId id="398" r:id="rId23"/>
    <p:sldId id="396" r:id="rId24"/>
    <p:sldId id="397" r:id="rId25"/>
    <p:sldId id="399" r:id="rId26"/>
    <p:sldId id="414" r:id="rId27"/>
    <p:sldId id="415" r:id="rId28"/>
    <p:sldId id="417" r:id="rId29"/>
    <p:sldId id="416" r:id="rId30"/>
    <p:sldId id="418" r:id="rId31"/>
    <p:sldId id="419" r:id="rId32"/>
    <p:sldId id="413" r:id="rId33"/>
    <p:sldId id="400" r:id="rId34"/>
    <p:sldId id="401" r:id="rId35"/>
    <p:sldId id="402" r:id="rId36"/>
    <p:sldId id="409" r:id="rId37"/>
    <p:sldId id="410" r:id="rId38"/>
    <p:sldId id="411" r:id="rId39"/>
    <p:sldId id="412" r:id="rId40"/>
    <p:sldId id="334" r:id="rId41"/>
    <p:sldId id="420" r:id="rId42"/>
    <p:sldId id="421" r:id="rId43"/>
    <p:sldId id="422" r:id="rId44"/>
    <p:sldId id="423" r:id="rId45"/>
    <p:sldId id="429" r:id="rId46"/>
    <p:sldId id="430" r:id="rId47"/>
    <p:sldId id="424" r:id="rId48"/>
    <p:sldId id="431" r:id="rId49"/>
    <p:sldId id="432" r:id="rId50"/>
    <p:sldId id="425" r:id="rId51"/>
    <p:sldId id="433" r:id="rId52"/>
    <p:sldId id="426" r:id="rId53"/>
    <p:sldId id="434" r:id="rId54"/>
    <p:sldId id="435" r:id="rId55"/>
    <p:sldId id="436" r:id="rId56"/>
    <p:sldId id="438" r:id="rId57"/>
    <p:sldId id="439" r:id="rId58"/>
    <p:sldId id="440" r:id="rId59"/>
    <p:sldId id="427" r:id="rId60"/>
    <p:sldId id="441" r:id="rId61"/>
    <p:sldId id="443" r:id="rId62"/>
    <p:sldId id="442" r:id="rId63"/>
    <p:sldId id="444" r:id="rId64"/>
    <p:sldId id="408" r:id="rId65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85" autoAdjust="0"/>
    <p:restoredTop sz="94660"/>
  </p:normalViewPr>
  <p:slideViewPr>
    <p:cSldViewPr snapToGrid="0">
      <p:cViewPr varScale="1">
        <p:scale>
          <a:sx n="75" d="100"/>
          <a:sy n="75" d="100"/>
        </p:scale>
        <p:origin x="13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presProps" Target="presProps.xml"/><Relationship Id="rId7" Type="http://schemas.openxmlformats.org/officeDocument/2006/relationships/slide" Target="slides/slide5.xml"/><Relationship Id="rId71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4189306995_2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g4189306995_2_6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401432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93062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522271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83915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909086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18068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3309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234840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0048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1775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0399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30155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176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556239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411213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9671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57724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073348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4111671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743545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638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26414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577756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26953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6480476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361386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95915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376078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893068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646329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4444453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4189306995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4189306995_0_4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924008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5623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255457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082236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27501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0475271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794713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9426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372805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7597243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5191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5230161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3906920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48195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731785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3643748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6384535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0742228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4941566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97013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18137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05064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859189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325728264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891313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83044826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15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743468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4189306995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g4189306995_0_1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11479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4189306995_2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9" name="Google Shape;199;g4189306995_2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5395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8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8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</a:t>
            </a:r>
            <a:r>
              <a:rPr lang="de-DE" sz="3600" b="1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16, 2019</a:t>
            </a:r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33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guess = “ABC”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</a:t>
            </a:r>
            <a:r>
              <a:rPr lang="en-US" sz="2200" dirty="0" err="1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password,guess</a:t>
            </a:r>
            <a:r>
              <a:rPr lang="en-US" sz="2200" dirty="0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i="1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0" name="Google Shape;210;p33"/>
          <p:cNvCxnSpPr>
            <a:stCxn id="6" idx="2"/>
          </p:cNvCxnSpPr>
          <p:nvPr/>
        </p:nvCxnSpPr>
        <p:spPr>
          <a:xfrm flipH="1">
            <a:off x="2692400" y="3463493"/>
            <a:ext cx="4988950" cy="96579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" name="Rectangle 5"/>
          <p:cNvSpPr/>
          <p:nvPr/>
        </p:nvSpPr>
        <p:spPr>
          <a:xfrm>
            <a:off x="5521397" y="2139934"/>
            <a:ext cx="4319905" cy="132355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lvl="0"/>
            <a:r>
              <a:rPr lang="en-US" sz="2400" dirty="0"/>
              <a:t>returns 0 if the strings are equal</a:t>
            </a:r>
            <a:br>
              <a:rPr lang="en-US" sz="2400" dirty="0"/>
            </a:br>
            <a:r>
              <a:rPr lang="en-US" sz="2400" dirty="0"/>
              <a:t>returns </a:t>
            </a:r>
            <a:r>
              <a:rPr lang="en-US" sz="2400" dirty="0" err="1"/>
              <a:t>i</a:t>
            </a:r>
            <a:r>
              <a:rPr lang="en-US" sz="2400" dirty="0"/>
              <a:t>&gt;0 if first &gt; last</a:t>
            </a:r>
            <a:br>
              <a:rPr lang="en-US" sz="2400" dirty="0"/>
            </a:br>
            <a:r>
              <a:rPr lang="en-US" sz="2400" dirty="0"/>
              <a:t>returns </a:t>
            </a:r>
            <a:r>
              <a:rPr lang="en-US" sz="2400" dirty="0" err="1"/>
              <a:t>i</a:t>
            </a:r>
            <a:r>
              <a:rPr lang="en-US" sz="2400" dirty="0"/>
              <a:t>&lt;0 if first &lt; last</a:t>
            </a:r>
          </a:p>
        </p:txBody>
      </p:sp>
    </p:spTree>
    <p:extLst>
      <p:ext uri="{BB962C8B-B14F-4D97-AF65-F5344CB8AC3E}">
        <p14:creationId xmlns:p14="http://schemas.microsoft.com/office/powerpoint/2010/main" val="1538793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</a:t>
            </a:r>
            <a:r>
              <a:rPr lang="en-US" dirty="0" err="1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38119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*s1,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*s2);</a:t>
            </a: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If 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the strings are </a:t>
            </a: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equal</a:t>
            </a:r>
            <a:b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returns 0</a:t>
            </a: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Otherwise,</a:t>
            </a:r>
            <a:b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returns 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s1[j] – s2[j]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for the minimal j where they differ</a:t>
            </a: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829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- two </a:t>
            </a: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useful functions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38119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s[])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</a:t>
            </a: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eturns 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the length of the strin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g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Counts 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until null terminator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What 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happens if there is no ‘\0’ in the </a:t>
            </a:r>
            <a:r>
              <a:rPr lang="en-US" sz="22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string?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144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(char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</a:t>
            </a:r>
            <a:r>
              <a:rPr lang="en-US" sz="22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opies 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the string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into </a:t>
            </a:r>
            <a:r>
              <a:rPr lang="en-US" sz="2200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Returns the pointer to </a:t>
            </a:r>
            <a:r>
              <a:rPr lang="en-US" sz="2200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lang="en-US" sz="2200" dirty="0" smtClean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SzPts val="2200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What are our requirements about the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parameters?</a:t>
            </a:r>
          </a:p>
          <a:p>
            <a:pPr marL="1460500" lvl="2" indent="0">
              <a:spcBef>
                <a:spcPts val="0"/>
              </a:spcBef>
              <a:buSzPts val="2200"/>
              <a:buNone/>
            </a:pP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length of </a:t>
            </a:r>
            <a:r>
              <a:rPr lang="en-US" sz="2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must be sufficient to copy </a:t>
            </a:r>
            <a:r>
              <a:rPr lang="en-US" sz="2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endParaRPr sz="2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1800" marR="0" lvl="0" indent="-34290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the two functions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674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4400" b="0" i="0" u="none" strike="noStrike" cap="none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– </a:t>
            </a:r>
            <a:r>
              <a:rPr lang="en-US" sz="4400" b="0" i="0" u="none" strike="noStrike" cap="none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strlen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() and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lvl="0" indent="0">
              <a:spcBef>
                <a:spcPts val="1417"/>
              </a:spcBef>
            </a:pP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str1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[]=“Hello";</a:t>
            </a:r>
            <a:b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str2[40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(str2,str1);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prints Hello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("%d\n", 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(str2));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prints 5</a:t>
            </a:r>
          </a:p>
          <a:p>
            <a:pPr marL="914400" indent="0">
              <a:spcBef>
                <a:spcPts val="1417"/>
              </a:spcBef>
            </a:pP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str2[4] = ‘\0’;</a:t>
            </a:r>
          </a:p>
          <a:p>
            <a:pPr marL="914400" indent="0">
              <a:spcBef>
                <a:spcPts val="1417"/>
              </a:spcBef>
            </a:pP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prints Hell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d\n",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(str2));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prints 4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0">
              <a:spcBef>
                <a:spcPts val="1417"/>
              </a:spcBef>
            </a:pP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303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– </a:t>
            </a:r>
            <a:r>
              <a:rPr lang="en-US" sz="44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strcat</a:t>
            </a:r>
            <a:r>
              <a:rPr lang="en-US" dirty="0" smtClean="0"/>
              <a:t>()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(char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buSzPts val="2200"/>
            </a:pPr>
            <a:r>
              <a:rPr lang="en-US" sz="22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Appends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to the end of </a:t>
            </a:r>
            <a:r>
              <a:rPr lang="en-US" sz="2200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What 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are our requirements about the parameters?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0">
              <a:spcBef>
                <a:spcPts val="1417"/>
              </a:spcBef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[80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];</a:t>
            </a:r>
            <a:b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[0] = ‘\0’;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,"these 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");</a:t>
            </a:r>
            <a:b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,"strings 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");</a:t>
            </a:r>
            <a:b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,"are 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");</a:t>
            </a:r>
            <a:b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,"concatenated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.");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%s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“these strings are concatenated.”</a:t>
            </a:r>
            <a:endParaRPr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174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en-US" sz="44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strcat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#include &lt;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#include &lt;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*colors[] = {"Red", “Blue", "Green"};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array of char*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*widths[] = {"Thin", "Medium", "Thick", "Bold" };</a:t>
            </a:r>
            <a:b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char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[20];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array not initialized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  <a:b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penColor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2,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penThickness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2;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colors[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penColor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]);</a:t>
            </a:r>
            <a:b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widths[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penThickness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]);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("My pen is %s\n",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“My pen is </a:t>
            </a:r>
            <a:r>
              <a:rPr 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GreenThick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331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Reading user input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00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Reading user input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31800" lvl="0" indent="-342900" algn="l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far we interacted with the user using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  <a:p>
            <a:pPr marL="431800" lvl="0" indent="-342900" algn="l"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also read user’s input using the function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  <a:p>
            <a:pPr marL="431800" lvl="0" indent="-342900" algn="l">
              <a:spcAft>
                <a:spcPts val="0"/>
              </a:spcAft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parameter to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is a reference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(address) to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 variable 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 </a:t>
            </a:r>
            <a:r>
              <a:rPr lang="en-US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name[];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age;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(“Enter your name: ”);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(“%s”, name</a:t>
            </a:r>
            <a:r>
              <a:rPr lang="en-US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//&amp;name[0]</a:t>
            </a:r>
            <a:endParaRPr lang="en-US"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(“Enter your age: ”);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(“%d”, &amp;age);</a:t>
            </a:r>
          </a:p>
          <a:p>
            <a:pPr lvl="0">
              <a:spcBef>
                <a:spcPts val="1417"/>
              </a:spcBef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(“%s is %d years old\n”, name, age);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57282" y="4270208"/>
            <a:ext cx="3419280" cy="132355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For </a:t>
            </a:r>
            <a:r>
              <a:rPr lang="en-US" sz="2200" b="1" i="0" u="none" strike="noStrike" kern="1200" dirty="0" err="1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scanf</a:t>
            </a:r>
            <a:r>
              <a:rPr lang="en-US" sz="2200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 smtClean="0">
                <a:latin typeface="Arial" pitchFamily="18"/>
                <a:ea typeface="Arial Unicode MS" pitchFamily="2"/>
                <a:cs typeface="Tahoma" pitchFamily="2"/>
              </a:rPr>
              <a:t>Why are we using &amp;age?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 smtClean="0">
                <a:latin typeface="Arial" pitchFamily="18"/>
                <a:ea typeface="Arial Unicode MS" pitchFamily="2"/>
                <a:cs typeface="Tahoma" pitchFamily="2"/>
              </a:rPr>
              <a:t>Why name without &amp;?</a:t>
            </a:r>
            <a:endParaRPr lang="en-US" sz="220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611920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Initializing Arrays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9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Initializing arrays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arr1[5]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initializing the 5 values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arr2[]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same as above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arr3[10]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values have been initialized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arr_ptr1 = arr1;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arr1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arr_ptr2 = {31, 12, 5, -89, 3};</a:t>
            </a:r>
          </a:p>
        </p:txBody>
      </p:sp>
    </p:spTree>
    <p:extLst>
      <p:ext uri="{BB962C8B-B14F-4D97-AF65-F5344CB8AC3E}">
        <p14:creationId xmlns:p14="http://schemas.microsoft.com/office/powerpoint/2010/main" val="1160546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Announcements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Reminder: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sign up for </a:t>
            </a:r>
            <a:r>
              <a:rPr lang="en-US" sz="28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Piazza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US" sz="2800" dirty="0" smtClean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TA’s office </a:t>
            </a:r>
            <a:r>
              <a:rPr lang="en-US" sz="280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hours: on </a:t>
            </a:r>
            <a:r>
              <a:rPr lang="en-US" sz="28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course homepage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US" sz="2800" dirty="0" smtClean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CS peer tutors:</a:t>
            </a:r>
            <a:br>
              <a:rPr lang="en-US" sz="28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8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Monday-Friday 10:30-3:30 </a:t>
            </a: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 ASB 9816 </a:t>
            </a:r>
            <a:r>
              <a:rPr lang="en-US" sz="28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(CSIL)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502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Initializing arrays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arr1[5]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initializing the 5 values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arr2[]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same as above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arr3[10]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values have been initialized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arr_ptr1 = arr1;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arr1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2200" strike="sngStrike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</a:t>
            </a:r>
            <a:r>
              <a:rPr lang="de-DE" sz="2200" strike="sngStrik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arr_ptr2 = {31, 12, 5, -89, 3</a:t>
            </a:r>
            <a:r>
              <a:rPr lang="de-DE" sz="2200" strike="sngStrike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};</a:t>
            </a:r>
          </a:p>
          <a:p>
            <a:pPr lvl="0">
              <a:buSzPct val="100000"/>
            </a:pPr>
            <a:r>
              <a:rPr lang="de-DE" sz="2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de-DE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NO!!! The effect is arr_ptr2 = 31</a:t>
            </a:r>
            <a:endParaRPr lang="de-DE" sz="22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5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Initializing Strings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73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Initializing 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str1[5]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// initializing the 5 values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 // same as above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str3[10]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chars have been initialized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str3 can store strings of length &lt;= 9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str_ptr1 = str1;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str1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str4 = "word";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creates an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immutable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string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str5 = {'w', 'o', 'r', 'd', '\0'};</a:t>
            </a:r>
          </a:p>
        </p:txBody>
      </p:sp>
      <p:sp>
        <p:nvSpPr>
          <p:cNvPr id="4" name="Rectangle 3"/>
          <p:cNvSpPr/>
          <p:nvPr/>
        </p:nvSpPr>
        <p:spPr>
          <a:xfrm>
            <a:off x="7030720" y="5110480"/>
            <a:ext cx="2778660" cy="82296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 smtClean="0">
                <a:solidFill>
                  <a:srgbClr val="0F0FCF"/>
                </a:solidFill>
                <a:latin typeface="Arial" pitchFamily="18"/>
                <a:ea typeface="Arial Unicode MS" pitchFamily="2"/>
                <a:cs typeface="Tahoma" pitchFamily="2"/>
              </a:rPr>
              <a:t>str4[3] = ‘k’</a:t>
            </a:r>
            <a:r>
              <a:rPr lang="en-US" sz="2200" dirty="0" smtClean="0">
                <a:latin typeface="Arial" pitchFamily="18"/>
                <a:ea typeface="Arial Unicode MS" pitchFamily="2"/>
                <a:cs typeface="Tahoma" pitchFamily="2"/>
              </a:rPr>
              <a:t> will crash</a:t>
            </a:r>
            <a:endParaRPr lang="en-US" sz="220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69323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Initializing 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str1[5]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// initializing the 5 values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 // same as above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str3[10]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chars have been initialized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str3 can store strings of length &lt;= 9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str_ptr1 = str1;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str1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str4 = "word";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creates an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immutable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string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strike="sngStrik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str5 = {'w', 'o', 'r', 'd', '\0</a:t>
            </a:r>
            <a:r>
              <a:rPr lang="de-DE" sz="2200" strike="sngStrike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'};</a:t>
            </a:r>
            <a:endParaRPr lang="de-DE" sz="14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NO!!! The effect is arr_ptr2 </a:t>
            </a:r>
            <a:r>
              <a:rPr lang="de-DE" sz="22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de-DE" sz="22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‘w‘</a:t>
            </a:r>
            <a:endParaRPr lang="de-DE" sz="22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100000"/>
            </a:pPr>
            <a:endParaRPr lang="de-DE" sz="2200" strike="sngStrike" dirty="0" smtClean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355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Multidimensional arrays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64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So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far we've only seen 1D arrays.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But often we need 2D / 3D arrays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sz="2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each entry in the array is color of a pixel. (~ .bmp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format)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sz="2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each point in the room.</a:t>
            </a:r>
          </a:p>
        </p:txBody>
      </p:sp>
    </p:spTree>
    <p:extLst>
      <p:ext uri="{BB962C8B-B14F-4D97-AF65-F5344CB8AC3E}">
        <p14:creationId xmlns:p14="http://schemas.microsoft.com/office/powerpoint/2010/main" val="98013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width = 640, height = 480;</a:t>
            </a:r>
            <a:b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image[height][width]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Accessing a 2D array: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i,j;</a:t>
            </a:r>
            <a:b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pPr lvl="0"/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image[i][j] = 128;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lvl="0"/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(*(image+i))[j] = 128;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each element of image is of type int[width]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	// the size of each element is sizeof(int)*width</a:t>
            </a:r>
          </a:p>
          <a:p>
            <a:pPr lvl="0"/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See multid_array.c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632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Q: Is the type </a:t>
            </a:r>
            <a:r>
              <a:rPr lang="de-DE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int**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equivalent to </a:t>
            </a:r>
            <a:r>
              <a:rPr lang="de-DE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int[][]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0"/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A: </a:t>
            </a:r>
            <a:r>
              <a:rPr lang="de-DE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Array of pointers </a:t>
            </a:r>
          </a:p>
          <a:p>
            <a:pPr marL="342900" lvl="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Array of (1-d) arrays, possibly of different lengths</a:t>
            </a:r>
          </a:p>
          <a:p>
            <a:pPr marL="342900" lvl="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Pointer to a pointer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77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Write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 function that gets a 2d array, and checks if there are two equal rows in the array.</a:t>
            </a:r>
          </a:p>
          <a:p>
            <a:pPr lvl="0"/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Homework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78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de-DE" sz="6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6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stdbool.h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525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75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stdbool.h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Write a function that gets an array of ints and a number</a:t>
            </a:r>
            <a:b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and checks if it is contained in the array</a:t>
            </a:r>
          </a:p>
          <a:p>
            <a:pPr lvl="0">
              <a:buSzPct val="45000"/>
            </a:pP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&lt;stdbool.h</a:t>
            </a: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bool contains(const int* array, int len, int elt) {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bool found = false;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int i = 0;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while (i &lt; len &amp;&amp; !found)	{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if (array[i] == elt)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found = true;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i++;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}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return found;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000240" y="4170680"/>
            <a:ext cx="273802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found == false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5" name="Google Shape;210;p33"/>
          <p:cNvCxnSpPr>
            <a:stCxn id="4" idx="1"/>
          </p:cNvCxnSpPr>
          <p:nvPr/>
        </p:nvCxnSpPr>
        <p:spPr>
          <a:xfrm flipH="1">
            <a:off x="5242560" y="4551680"/>
            <a:ext cx="1757680" cy="24337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0049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Enum/Typedef/Struct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700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Enum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User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defined data types. Mainly used to assign names to integers.</a:t>
            </a:r>
          </a:p>
          <a:p>
            <a:pPr lvl="0">
              <a:buSzPct val="45000"/>
            </a:pP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enum suit {Hearts, Spades, Clubs, Diamonds};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default values are assigned starting from 0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i.e., Hearts = 0, Spades = 1, Clubs = 2, Diamonds = 3;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e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 emphasis {Bold = 1, Italic = 2, Underline = 4};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can define integer values of the names</a:t>
            </a:r>
          </a:p>
          <a:p>
            <a:pPr lvl="0">
              <a:buSzPct val="45000"/>
            </a:pP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Usage: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enum</a:t>
            </a:r>
            <a:r>
              <a:rPr lang="en-US" sz="2200" dirty="0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siut</a:t>
            </a:r>
            <a:r>
              <a:rPr lang="de-DE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card 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Spades;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variable of type enum suit</a:t>
            </a:r>
          </a:p>
        </p:txBody>
      </p:sp>
      <p:sp>
        <p:nvSpPr>
          <p:cNvPr id="4" name="Rectangle 3"/>
          <p:cNvSpPr/>
          <p:nvPr/>
        </p:nvSpPr>
        <p:spPr>
          <a:xfrm>
            <a:off x="5405120" y="6020540"/>
            <a:ext cx="33481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The name of the type is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 err="1">
                <a:solidFill>
                  <a:srgbClr val="C00000"/>
                </a:solidFill>
              </a:rPr>
              <a:t>enum</a:t>
            </a:r>
            <a:r>
              <a:rPr lang="en-US" sz="2400" dirty="0">
                <a:solidFill>
                  <a:srgbClr val="C00000"/>
                </a:solidFill>
              </a:rPr>
              <a:t> suit</a:t>
            </a:r>
          </a:p>
        </p:txBody>
      </p:sp>
    </p:spTree>
    <p:extLst>
      <p:ext uri="{BB962C8B-B14F-4D97-AF65-F5344CB8AC3E}">
        <p14:creationId xmlns:p14="http://schemas.microsoft.com/office/powerpoint/2010/main" val="232015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Typedef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Typedef is used to give a name to a data type.</a:t>
            </a:r>
          </a:p>
          <a:p>
            <a:pPr lvl="0">
              <a:buSzPct val="45000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lvl="0" indent="-457200">
              <a:buSzPct val="100000"/>
              <a:buFont typeface="+mj-lt"/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FF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whole_number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57200" lvl="0" indent="-457200">
              <a:buSzPct val="100000"/>
              <a:buFont typeface="+mj-lt"/>
              <a:buAutoNum type="arabicPeriod"/>
            </a:pP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enum months {January, February</a:t>
            </a:r>
            <a:r>
              <a:rPr lang="de-DE" sz="2200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,...};</a:t>
            </a:r>
            <a:br>
              <a:rPr lang="de-DE" sz="2200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enum months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FF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;	</a:t>
            </a:r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>
              <a:buSzPct val="100000"/>
              <a:buFont typeface="+mj-lt"/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enum boolean_values {false, true}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bool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all in one line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Usage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whole_number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amount = 23;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bool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flag = true;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my_month = January;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846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Typedef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Typedef is used to give a name to a data type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Typically we define new types outside of all functions.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This allows the types to be used everywhere in the program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More examples in types.c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4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 far we have considered only simple types of variables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(int, float, char, pointers).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What if we want a more complicated data type?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A student has: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First name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Last name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ID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List of grades in homeworks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We want an array of students.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We can have array of first names, array of last names, array of IDs...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5018500" y="5349980"/>
            <a:ext cx="455720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Hard to keep track of all </a:t>
            </a:r>
            <a:r>
              <a:rPr lang="en-US" sz="2400" dirty="0" smtClean="0">
                <a:solidFill>
                  <a:srgbClr val="002060"/>
                </a:solidFill>
              </a:rPr>
              <a:t>the</a:t>
            </a:r>
            <a:br>
              <a:rPr lang="en-US" sz="2400" dirty="0" smtClean="0">
                <a:solidFill>
                  <a:srgbClr val="002060"/>
                </a:solidFill>
              </a:rPr>
            </a:br>
            <a:r>
              <a:rPr lang="en-US" sz="2400" dirty="0" smtClean="0">
                <a:solidFill>
                  <a:srgbClr val="002060"/>
                </a:solidFill>
              </a:rPr>
              <a:t>information </a:t>
            </a:r>
            <a:r>
              <a:rPr lang="en-US" sz="2400" dirty="0">
                <a:solidFill>
                  <a:srgbClr val="002060"/>
                </a:solidFill>
              </a:rPr>
              <a:t>in different arrays.</a:t>
            </a:r>
          </a:p>
        </p:txBody>
      </p:sp>
    </p:spTree>
    <p:extLst>
      <p:ext uri="{BB962C8B-B14F-4D97-AF65-F5344CB8AC3E}">
        <p14:creationId xmlns:p14="http://schemas.microsoft.com/office/powerpoint/2010/main" val="10304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 student_info 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first_name;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last_name;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ID;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grades[5];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};</a:t>
            </a:r>
          </a:p>
          <a:p>
            <a:r>
              <a:rPr lang="de-DE" sz="2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 student_info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var_student;</a:t>
            </a:r>
          </a:p>
          <a:p>
            <a:pPr lvl="0"/>
            <a:r>
              <a:rPr lang="de-DE" sz="2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struct student_info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/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list_of_students[180];</a:t>
            </a:r>
          </a:p>
          <a:p>
            <a:pPr lvl="0"/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list_of_students[10].first_name = "Jack";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3911600" y="2376230"/>
            <a:ext cx="35406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The </a:t>
            </a:r>
            <a:r>
              <a:rPr lang="en-US" sz="2400" dirty="0" smtClean="0">
                <a:solidFill>
                  <a:srgbClr val="002060"/>
                </a:solidFill>
              </a:rPr>
              <a:t>type is called</a:t>
            </a:r>
            <a:r>
              <a:rPr lang="en-US" sz="2400" dirty="0">
                <a:solidFill>
                  <a:srgbClr val="002060"/>
                </a:solidFill>
              </a:rPr>
              <a:t/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 err="1">
                <a:solidFill>
                  <a:srgbClr val="C00000"/>
                </a:solidFill>
              </a:rPr>
              <a:t>struct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student_info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5" name="Google Shape;210;p33"/>
          <p:cNvCxnSpPr>
            <a:stCxn id="4" idx="2"/>
          </p:cNvCxnSpPr>
          <p:nvPr/>
        </p:nvCxnSpPr>
        <p:spPr>
          <a:xfrm flipH="1">
            <a:off x="2875280" y="3138230"/>
            <a:ext cx="2806650" cy="1143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Rectangle 7"/>
          <p:cNvSpPr/>
          <p:nvPr/>
        </p:nvSpPr>
        <p:spPr>
          <a:xfrm>
            <a:off x="5953760" y="3933400"/>
            <a:ext cx="381498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Same as </a:t>
            </a:r>
            <a:r>
              <a:rPr lang="en-US" sz="2400" dirty="0" err="1" smtClean="0">
                <a:solidFill>
                  <a:srgbClr val="C00000"/>
                </a:solidFill>
              </a:rPr>
              <a:t>struct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student_info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9" name="Google Shape;210;p33"/>
          <p:cNvCxnSpPr>
            <a:stCxn id="8" idx="2"/>
          </p:cNvCxnSpPr>
          <p:nvPr/>
        </p:nvCxnSpPr>
        <p:spPr>
          <a:xfrm flipH="1">
            <a:off x="5030446" y="4695400"/>
            <a:ext cx="2830804" cy="25252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845630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also write:</a:t>
            </a:r>
          </a:p>
          <a:p>
            <a:pPr lvl="0"/>
            <a:endParaRPr lang="de-DE" sz="2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 </a:t>
            </a:r>
            <a:r>
              <a:rPr lang="de-DE" sz="2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 </a:t>
            </a:r>
            <a:r>
              <a:rPr lang="de-DE" sz="2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student_info 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first_name;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last_name;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ID;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grades[5];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 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/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list_of_students[180];</a:t>
            </a:r>
          </a:p>
          <a:p>
            <a:pPr lvl="0"/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list_of_students[10].first_name = "Jack";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862482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Using pointers with structs: 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clark;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clark.first_name = "Clark";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lvl="0"/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student*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student_ptr = &amp;clark;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(*student_ptr).last_name = "Kent</a:t>
            </a:r>
            <a:r>
              <a:rPr lang="de-DE" sz="2200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"; </a:t>
            </a:r>
            <a:r>
              <a:rPr lang="de-DE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accessing a field in struct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student_ptr-&gt;id = 123</a:t>
            </a:r>
            <a:r>
              <a:rPr lang="de-DE" sz="2200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accessing a field in </a:t>
            </a:r>
            <a:r>
              <a:rPr lang="de-DE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pointer to struct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11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endParaRPr lang="de-DE" sz="6000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so far?</a:t>
            </a:r>
            <a:endParaRPr lang="de-DE" sz="6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9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29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can we implement strings?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natural idea: an array of chars</a:t>
            </a:r>
            <a:b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- represents one symbol  (letter / digit / punctuation mark</a:t>
            </a:r>
            <a:r>
              <a:rPr lang="en-US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endParaRPr lang="en-US"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c1 = ‘a’, c2 = ‘B’, c3 = ‘;’, c4 = ‘6’;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("c1 = %c",  c1);</a:t>
            </a:r>
            <a:endParaRPr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SzPts val="22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char also represents a number (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byte</a:t>
            </a:r>
            <a:r>
              <a:rPr lang="en-US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Allows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arithmetics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chars</a:t>
            </a: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SzPts val="22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‘a’;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ch+3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// </a:t>
            </a:r>
            <a:r>
              <a:rPr lang="en-US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sets </a:t>
            </a:r>
            <a:r>
              <a:rPr lang="en-US" sz="2400" dirty="0" err="1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‘d</a:t>
            </a:r>
            <a:r>
              <a:rPr lang="en-US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endParaRPr sz="2400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292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A bit more on syntax:</a:t>
            </a:r>
            <a:b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Return values and conditions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915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Return values and conditions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All command in C return a value. (Exception: void functions)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printf("%d\n" , 3 &lt; 5); // prints 1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printf("%d\n" , 3 == 5); // prints 0</a:t>
            </a:r>
          </a:p>
          <a:p>
            <a:pPr lvl="0">
              <a:buSzPct val="100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if statements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if 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(cond)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else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do_something_else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</a:t>
            </a:r>
          </a:p>
          <a:p>
            <a:pPr>
              <a:buSzPct val="100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while statements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while 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(cond)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  <a:endParaRPr lang="de-DE"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593520" y="3850170"/>
            <a:ext cx="33481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Equivalent to: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if (</a:t>
            </a:r>
            <a:r>
              <a:rPr lang="en-US" sz="2400" dirty="0" err="1">
                <a:solidFill>
                  <a:srgbClr val="002060"/>
                </a:solidFill>
              </a:rPr>
              <a:t>cond</a:t>
            </a:r>
            <a:r>
              <a:rPr lang="en-US" sz="2400" dirty="0">
                <a:solidFill>
                  <a:srgbClr val="002060"/>
                </a:solidFill>
              </a:rPr>
              <a:t> != 0)</a:t>
            </a:r>
          </a:p>
        </p:txBody>
      </p:sp>
      <p:cxnSp>
        <p:nvCxnSpPr>
          <p:cNvPr id="5" name="Google Shape;210;p33"/>
          <p:cNvCxnSpPr>
            <a:stCxn id="4" idx="1"/>
          </p:cNvCxnSpPr>
          <p:nvPr/>
        </p:nvCxnSpPr>
        <p:spPr>
          <a:xfrm flipH="1">
            <a:off x="2428240" y="4231170"/>
            <a:ext cx="3165280" cy="14779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Rectangle 7"/>
          <p:cNvSpPr/>
          <p:nvPr/>
        </p:nvSpPr>
        <p:spPr>
          <a:xfrm>
            <a:off x="5593520" y="5912650"/>
            <a:ext cx="33481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Equivalent to: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 smtClean="0">
                <a:solidFill>
                  <a:srgbClr val="002060"/>
                </a:solidFill>
              </a:rPr>
              <a:t>while </a:t>
            </a:r>
            <a:r>
              <a:rPr lang="en-US" sz="2400" dirty="0">
                <a:solidFill>
                  <a:srgbClr val="002060"/>
                </a:solidFill>
              </a:rPr>
              <a:t>(</a:t>
            </a:r>
            <a:r>
              <a:rPr lang="en-US" sz="2400" dirty="0" err="1">
                <a:solidFill>
                  <a:srgbClr val="002060"/>
                </a:solidFill>
              </a:rPr>
              <a:t>cond</a:t>
            </a:r>
            <a:r>
              <a:rPr lang="en-US" sz="2400" dirty="0">
                <a:solidFill>
                  <a:srgbClr val="002060"/>
                </a:solidFill>
              </a:rPr>
              <a:t> != 0)</a:t>
            </a:r>
          </a:p>
        </p:txBody>
      </p:sp>
      <p:cxnSp>
        <p:nvCxnSpPr>
          <p:cNvPr id="9" name="Google Shape;210;p33"/>
          <p:cNvCxnSpPr>
            <a:stCxn id="8" idx="1"/>
          </p:cNvCxnSpPr>
          <p:nvPr/>
        </p:nvCxnSpPr>
        <p:spPr>
          <a:xfrm flipH="1">
            <a:off x="2743200" y="6293650"/>
            <a:ext cx="2850320" cy="16811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99131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Multiple conditions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de-DE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conditions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(cond1 &amp;&amp; cond2)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  <a:b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else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do_something_else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</a:t>
            </a:r>
          </a:p>
          <a:p>
            <a:pPr>
              <a:buSzPct val="45000"/>
            </a:pPr>
            <a:endParaRPr lang="de-DE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OR of conditions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while 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(cond1 || cond2)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</a:t>
            </a:r>
          </a:p>
          <a:p>
            <a:pPr>
              <a:buSzPct val="45000"/>
            </a:pP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Recall the example: while (i &lt; len &amp;&amp; !found</a:t>
            </a:r>
            <a:r>
              <a:rPr lang="de-DE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10480" y="1432750"/>
            <a:ext cx="4724400" cy="168637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400" dirty="0">
                <a:solidFill>
                  <a:srgbClr val="002060"/>
                </a:solidFill>
              </a:rPr>
              <a:t>&amp;&amp; - and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checks first if cond1 is satisfied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	(i.e., cond1 !=0)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runs cond2 </a:t>
            </a:r>
            <a:r>
              <a:rPr lang="en-US" sz="2400" b="1" dirty="0">
                <a:solidFill>
                  <a:srgbClr val="FF0000"/>
                </a:solidFill>
              </a:rPr>
              <a:t>only</a:t>
            </a:r>
            <a:r>
              <a:rPr lang="en-US" sz="2400" dirty="0">
                <a:solidFill>
                  <a:srgbClr val="002060"/>
                </a:solidFill>
              </a:rPr>
              <a:t> if cond1 is satisfied</a:t>
            </a:r>
          </a:p>
        </p:txBody>
      </p:sp>
      <p:cxnSp>
        <p:nvCxnSpPr>
          <p:cNvPr id="5" name="Google Shape;210;p33"/>
          <p:cNvCxnSpPr>
            <a:stCxn id="4" idx="1"/>
          </p:cNvCxnSpPr>
          <p:nvPr/>
        </p:nvCxnSpPr>
        <p:spPr>
          <a:xfrm flipH="1">
            <a:off x="3708400" y="2275935"/>
            <a:ext cx="1402080" cy="22828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Rectangle 7"/>
          <p:cNvSpPr/>
          <p:nvPr/>
        </p:nvSpPr>
        <p:spPr>
          <a:xfrm>
            <a:off x="4797425" y="3706060"/>
            <a:ext cx="5283200" cy="1742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400" dirty="0">
                <a:solidFill>
                  <a:srgbClr val="002060"/>
                </a:solidFill>
              </a:rPr>
              <a:t>|| - or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checks first if cond1 is satisfied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	(i.e., cond1 !=0)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runs cond2 </a:t>
            </a:r>
            <a:r>
              <a:rPr lang="en-US" sz="2400" b="1" dirty="0">
                <a:solidFill>
                  <a:srgbClr val="FF0000"/>
                </a:solidFill>
              </a:rPr>
              <a:t>only</a:t>
            </a:r>
            <a:r>
              <a:rPr lang="en-US" sz="2400" dirty="0">
                <a:solidFill>
                  <a:srgbClr val="002060"/>
                </a:solidFill>
              </a:rPr>
              <a:t> if cond1 is </a:t>
            </a:r>
            <a:r>
              <a:rPr lang="en-US" sz="2400" dirty="0">
                <a:solidFill>
                  <a:srgbClr val="FF0000"/>
                </a:solidFill>
              </a:rPr>
              <a:t>not</a:t>
            </a:r>
            <a:r>
              <a:rPr lang="en-US" sz="2400" dirty="0">
                <a:solidFill>
                  <a:srgbClr val="002060"/>
                </a:solidFill>
              </a:rPr>
              <a:t> satisfied</a:t>
            </a:r>
          </a:p>
        </p:txBody>
      </p:sp>
      <p:cxnSp>
        <p:nvCxnSpPr>
          <p:cNvPr id="9" name="Google Shape;210;p33"/>
          <p:cNvCxnSpPr>
            <a:stCxn id="8" idx="1"/>
          </p:cNvCxnSpPr>
          <p:nvPr/>
        </p:nvCxnSpPr>
        <p:spPr>
          <a:xfrm flipH="1">
            <a:off x="3241040" y="4577515"/>
            <a:ext cx="1556385" cy="40088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79045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Global variables</a:t>
            </a:r>
            <a:b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b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Static variables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5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Global variables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 far we have seen only variables defined inside functions.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scope of the variables is limited only to the function.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 is possible to define a </a:t>
            </a: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variable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that is visible everywhere.</a:t>
            </a:r>
          </a:p>
          <a:p>
            <a:pPr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counter = 0; //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global variable to zero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("global counter %d\n", counter); // prints 0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counter++;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("global counter %d\n", counter); // prints 1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counter = 0; // local variable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(“local counter %d\n", counter); // prints 0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return 0</a:t>
            </a:r>
            <a:r>
              <a:rPr lang="en-CA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CA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 </a:t>
            </a: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437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Static variables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 is also possible to define a </a:t>
            </a: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static</a:t>
            </a:r>
            <a: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 variable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that will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remember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 its value in different calls</a:t>
            </a:r>
            <a:r>
              <a:rPr lang="en-CA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function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void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static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 = 0; // initialized only once!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do something...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count++;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("count = %d\n", count);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   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main(void)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64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Macros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664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macros: #define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creates a constant that can be use globally. </a:t>
            </a:r>
          </a:p>
          <a:p>
            <a:pPr lvl="0"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Macros are not variables. Cannot be changed by the program.</a:t>
            </a:r>
          </a:p>
          <a:p>
            <a:pPr lvl="0"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COURSE_NAME "CMPT125"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PI 3.1415925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("%f\n", PI); // prints 3.1415925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COURSE_NAME); // prints CMPT125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("PI\n"); // prints PI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001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macros: #define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macros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are simply textual substitutions.</a:t>
            </a:r>
          </a:p>
          <a:p>
            <a:pPr lvl="0"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Preprocessor replaces the occurrences of the macros before compiling the code.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MY_FRAC 70/14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SQR(a) a*a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float x = MY_FRAC; // replaced by 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float x = 70/14;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= SQR(5); // replaced by </a:t>
            </a:r>
            <a:r>
              <a:rPr lang="en-CA" sz="2200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= 5*5;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SQR((5+2)); // replaced by </a:t>
            </a:r>
            <a:r>
              <a:rPr lang="en-CA" sz="2200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(5+2)*(5+2);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 = SQR(5+2); // replaced by </a:t>
            </a:r>
            <a:r>
              <a:rPr lang="en-CA" sz="2200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5+2*5+2;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</a:p>
        </p:txBody>
      </p:sp>
    </p:spTree>
    <p:extLst>
      <p:ext uri="{BB962C8B-B14F-4D97-AF65-F5344CB8AC3E}">
        <p14:creationId xmlns:p14="http://schemas.microsoft.com/office/powerpoint/2010/main" val="46847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Type casting in C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91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// includes functions related to strings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”;</a:t>
            </a: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(password == guess) // WRONG –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compares pointers</a:t>
            </a: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… do something…</a:t>
            </a:r>
            <a:endParaRPr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indent="0">
              <a:spcBef>
                <a:spcPts val="1417"/>
              </a:spcBef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(password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guess)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583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Type casting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C allows conversions between different types of variable.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Done when one data type can be changed to a different data type. 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float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short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long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We can also type cast the result to make it of a particular data type. 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Need to be careful. Information may be lost!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float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char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rgbClr val="0F0FCF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75115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Memory allocation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8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Memory allocation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Motivating example: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program that gets from the input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a positive number N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N integer numbers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Prints the numbers in the reverse order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We don’t know the size of the </a:t>
            </a:r>
            <a:r>
              <a:rPr lang="en-CA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arr`ay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in advance.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Need </a:t>
            </a:r>
            <a:r>
              <a:rPr lang="en-CA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dynamic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memory allocation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// allocates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consecutive bytes</a:t>
            </a:r>
            <a:b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alias for unsigned integer type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Usage: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array = 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solidFill>
                <a:srgbClr val="002060"/>
              </a:solidFill>
              <a:latin typeface="Times New Roman" pitchFamily="1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422076" y="6527518"/>
            <a:ext cx="665015" cy="510062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ounded Rectangle 6"/>
          <p:cNvSpPr/>
          <p:nvPr/>
        </p:nvSpPr>
        <p:spPr>
          <a:xfrm>
            <a:off x="5008880" y="6532880"/>
            <a:ext cx="1613593" cy="50470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370867" y="5829746"/>
            <a:ext cx="1362320" cy="599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Casting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094650" y="5360331"/>
            <a:ext cx="1362320" cy="599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Allocating</a:t>
            </a:r>
            <a:r>
              <a:rPr lang="en-US" sz="2400" dirty="0">
                <a:solidFill>
                  <a:srgbClr val="002060"/>
                </a:solidFill>
              </a:rPr>
              <a:t/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 smtClean="0">
                <a:solidFill>
                  <a:srgbClr val="002060"/>
                </a:solidFill>
              </a:rPr>
              <a:t>n </a:t>
            </a:r>
            <a:r>
              <a:rPr lang="en-US" sz="2400" dirty="0" err="1" smtClean="0">
                <a:solidFill>
                  <a:srgbClr val="002060"/>
                </a:solidFill>
              </a:rPr>
              <a:t>ints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23" name="Google Shape;210;p33"/>
          <p:cNvCxnSpPr>
            <a:stCxn id="21" idx="2"/>
            <a:endCxn id="7" idx="3"/>
          </p:cNvCxnSpPr>
          <p:nvPr/>
        </p:nvCxnSpPr>
        <p:spPr>
          <a:xfrm flipH="1">
            <a:off x="6622473" y="5960241"/>
            <a:ext cx="2153337" cy="82498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" name="Google Shape;210;p33"/>
          <p:cNvCxnSpPr>
            <a:stCxn id="19" idx="3"/>
            <a:endCxn id="4" idx="1"/>
          </p:cNvCxnSpPr>
          <p:nvPr/>
        </p:nvCxnSpPr>
        <p:spPr>
          <a:xfrm>
            <a:off x="1733187" y="6129701"/>
            <a:ext cx="1688889" cy="65284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565679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9" grpId="0" animBg="1"/>
      <p:bldP spid="21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Memory allocation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include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stdlib.h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// allocates </a:t>
            </a:r>
            <a:r>
              <a:rPr lang="en-CA" sz="2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consecutive bytes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en-CA" sz="2200" dirty="0" err="1"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alias for unsigned integer type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return type of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returns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NULL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if allocation fails.</a:t>
            </a:r>
          </a:p>
          <a:p>
            <a:pPr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Usage: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(n*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</a:p>
          <a:p>
            <a:pPr lvl="0"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we are done, </a:t>
            </a:r>
            <a:r>
              <a:rPr lang="en-CA" sz="22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must release the memory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using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free().</a:t>
            </a:r>
          </a:p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Usage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</a:p>
          <a:p>
            <a:pPr lvl="0"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692400" y="4553590"/>
            <a:ext cx="817907" cy="43436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ounded Rectangle 6"/>
          <p:cNvSpPr/>
          <p:nvPr/>
        </p:nvSpPr>
        <p:spPr>
          <a:xfrm>
            <a:off x="4280093" y="4021190"/>
            <a:ext cx="943033" cy="50470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6708211" y="4553590"/>
            <a:ext cx="2955854" cy="751108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CA" sz="2400" dirty="0"/>
              <a:t>NULL pointer </a:t>
            </a:r>
            <a:r>
              <a:rPr lang="en-CA" sz="2400" dirty="0" smtClean="0"/>
              <a:t>does</a:t>
            </a:r>
            <a:br>
              <a:rPr lang="en-CA" sz="2400" dirty="0" smtClean="0"/>
            </a:br>
            <a:r>
              <a:rPr lang="en-CA" sz="2400" dirty="0" smtClean="0"/>
              <a:t>not </a:t>
            </a:r>
            <a:r>
              <a:rPr lang="en-CA" sz="2400" dirty="0"/>
              <a:t>point to an address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335519" y="2661920"/>
            <a:ext cx="2589314" cy="788801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Pointer without type.</a:t>
            </a:r>
            <a:br>
              <a:rPr lang="en-US" sz="2400" dirty="0" smtClean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R</a:t>
            </a:r>
            <a:r>
              <a:rPr lang="en-US" sz="2400" dirty="0" smtClean="0">
                <a:solidFill>
                  <a:srgbClr val="002060"/>
                </a:solidFill>
              </a:rPr>
              <a:t>equires casting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23" name="Google Shape;210;p33"/>
          <p:cNvCxnSpPr>
            <a:stCxn id="21" idx="2"/>
            <a:endCxn id="7" idx="3"/>
          </p:cNvCxnSpPr>
          <p:nvPr/>
        </p:nvCxnSpPr>
        <p:spPr>
          <a:xfrm flipH="1">
            <a:off x="5223126" y="3450721"/>
            <a:ext cx="3407050" cy="82281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" name="Google Shape;210;p33"/>
          <p:cNvCxnSpPr>
            <a:stCxn id="19" idx="1"/>
            <a:endCxn id="4" idx="3"/>
          </p:cNvCxnSpPr>
          <p:nvPr/>
        </p:nvCxnSpPr>
        <p:spPr>
          <a:xfrm flipH="1" flipV="1">
            <a:off x="3510307" y="4770770"/>
            <a:ext cx="3197904" cy="158374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710848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9" grpId="0" animBg="1"/>
      <p:bldP spid="21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Memory allocation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CA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Another example:</a:t>
            </a:r>
            <a:br>
              <a:rPr lang="en-CA" sz="22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function that gets a parameter 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n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and returns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the array of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of length 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array[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] = </a:t>
            </a:r>
            <a:r>
              <a:rPr lang="en-CA" sz="2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CA" sz="2200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2200" baseline="-25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baseline="-25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en-CA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the difference: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foo() {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arr1[15];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arr2 = 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(15 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CA" sz="22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arr1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 local variable!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arr2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 be returned, and used outside of 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foo()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lvl="0"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on scope of variables later today…</a:t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77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Memory allocation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expanding or contracting the existing area pointed to by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by copying to new location.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fails, returns 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NULL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area is expanded, copies the previous memory to the new area. The contents of the new part of the array are undefined. 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area is contracted, it copies the first 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bytes.</a:t>
            </a: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510307" y="2016048"/>
            <a:ext cx="943033" cy="364022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Rectangle 20"/>
          <p:cNvSpPr/>
          <p:nvPr/>
        </p:nvSpPr>
        <p:spPr>
          <a:xfrm>
            <a:off x="6342451" y="1189506"/>
            <a:ext cx="2589314" cy="554092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Unsigned </a:t>
            </a:r>
            <a:r>
              <a:rPr lang="en-US" sz="2400" dirty="0" err="1" smtClean="0">
                <a:solidFill>
                  <a:srgbClr val="002060"/>
                </a:solidFill>
              </a:rPr>
              <a:t>int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23" name="Google Shape;210;p33"/>
          <p:cNvCxnSpPr>
            <a:stCxn id="21" idx="1"/>
            <a:endCxn id="7" idx="0"/>
          </p:cNvCxnSpPr>
          <p:nvPr/>
        </p:nvCxnSpPr>
        <p:spPr>
          <a:xfrm flipH="1">
            <a:off x="3981824" y="1466552"/>
            <a:ext cx="2360627" cy="54949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430863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Memory allocation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memcpy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void* source,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copies the values of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 from source to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memset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 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//sets the first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 in the memory to be val.</a:t>
            </a:r>
          </a:p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allocates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objects of the specified 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b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memory and sets the memory to zero.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Essentially equivalent to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*size);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memset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0,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*size);</a:t>
            </a: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26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endParaRPr lang="de-DE" sz="6000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so far?</a:t>
            </a:r>
            <a:endParaRPr lang="de-DE" sz="6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957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Execution stack</a:t>
            </a:r>
            <a:b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b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scope </a:t>
            </a: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of variables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06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execution stack (call stack, run-time stack...)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 that stores the information about the functions called during the execution of a program.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each function the stack stores the following information: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 of the function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variables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value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address: When a function completes,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it returns control to the function that called it.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39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200" dirty="0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include &lt;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includes functions related to strings</a:t>
            </a:r>
            <a:endParaRPr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”;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(password, guess)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59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i="1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bar 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size) 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size+1;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</a:t>
            </a:r>
            <a:r>
              <a:rPr lang="en-US" sz="2200" i="1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foo (</a:t>
            </a:r>
            <a:r>
              <a:rPr lang="en-US" sz="2200" i="1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ret = 3;</a:t>
            </a:r>
            <a:b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bar(4);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bar(8);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ret;</a:t>
            </a:r>
            <a:b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   </a:t>
            </a:r>
            <a:b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{</a:t>
            </a:r>
            <a:b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foo(5);</a:t>
            </a:r>
            <a:b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CA" sz="2200" dirty="0" smtClean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sz="3800" dirty="0" smtClean="0">
                <a:solidFill>
                  <a:srgbClr val="000000"/>
                </a:solidFill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</a:t>
            </a:r>
            <a:r>
              <a:rPr lang="en-US" sz="3800" dirty="0">
                <a:solidFill>
                  <a:srgbClr val="000000"/>
                </a:solidFill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stack and scope of </a:t>
            </a:r>
            <a:r>
              <a:rPr lang="en-US" sz="3800" dirty="0" smtClean="0">
                <a:solidFill>
                  <a:srgbClr val="000000"/>
                </a:solidFill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variables</a:t>
            </a:r>
            <a:endParaRPr lang="en-US" sz="3800" dirty="0">
              <a:solidFill>
                <a:srgbClr val="000000"/>
              </a:solidFill>
              <a:latin typeface="Arial" panose="020B0604020202020204" pitchFamily="34" charset="0"/>
              <a:ea typeface="Microsoft YaHei" pitchFamily="2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46872" y="5813147"/>
            <a:ext cx="3176336" cy="13764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main()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--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variables:…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0x128fbad</a:t>
            </a:r>
            <a:endParaRPr lang="en-CA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46872" y="434099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n= 5; ret = ?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0x9378ad</a:t>
            </a:r>
            <a:endParaRPr lang="en-CA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46872" y="2890873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=?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  <a:endParaRPr lang="en-CA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46872" y="290822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…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  <a:endParaRPr lang="en-CA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446867" y="434099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5;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n= 5; ret </a:t>
            </a:r>
            <a:r>
              <a:rPr lang="en-CA" i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3;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0x9378ad</a:t>
            </a:r>
            <a:endParaRPr lang="en-CA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446872" y="289543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=5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  <a:endParaRPr lang="en-CA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446867" y="2904127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9;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  <a:endParaRPr lang="en-CA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Right Arrow 35"/>
          <p:cNvSpPr/>
          <p:nvPr/>
        </p:nvSpPr>
        <p:spPr>
          <a:xfrm flipH="1">
            <a:off x="3214838" y="601579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Arrow 36"/>
          <p:cNvSpPr/>
          <p:nvPr/>
        </p:nvSpPr>
        <p:spPr>
          <a:xfrm flipH="1">
            <a:off x="3214837" y="6314173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/>
          <p:nvPr/>
        </p:nvSpPr>
        <p:spPr>
          <a:xfrm flipH="1">
            <a:off x="3214836" y="3664782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flipH="1">
            <a:off x="3214836" y="400141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/>
          <p:cNvSpPr/>
          <p:nvPr/>
        </p:nvSpPr>
        <p:spPr>
          <a:xfrm flipH="1">
            <a:off x="3214835" y="4320179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/>
          <p:cNvSpPr/>
          <p:nvPr/>
        </p:nvSpPr>
        <p:spPr>
          <a:xfrm flipH="1">
            <a:off x="3214834" y="2007416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42"/>
          <p:cNvSpPr/>
          <p:nvPr/>
        </p:nvSpPr>
        <p:spPr>
          <a:xfrm flipH="1">
            <a:off x="3214833" y="2334419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Arrow 43"/>
          <p:cNvSpPr/>
          <p:nvPr/>
        </p:nvSpPr>
        <p:spPr>
          <a:xfrm flipH="1">
            <a:off x="3214832" y="2649926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Arrow 44"/>
          <p:cNvSpPr/>
          <p:nvPr/>
        </p:nvSpPr>
        <p:spPr>
          <a:xfrm flipH="1">
            <a:off x="3214831" y="4676057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Arrow 45"/>
          <p:cNvSpPr/>
          <p:nvPr/>
        </p:nvSpPr>
        <p:spPr>
          <a:xfrm flipH="1">
            <a:off x="3214830" y="5010461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ight Arrow 46"/>
          <p:cNvSpPr/>
          <p:nvPr/>
        </p:nvSpPr>
        <p:spPr>
          <a:xfrm flipH="1">
            <a:off x="3214829" y="665830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60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22" grpId="0" animBg="1"/>
      <p:bldP spid="22" grpId="1" animBg="1"/>
      <p:bldP spid="24" grpId="0" animBg="1"/>
      <p:bldP spid="24" grpId="1" animBg="1"/>
      <p:bldP spid="25" grpId="0" animBg="1"/>
      <p:bldP spid="25" grpId="1" animBg="1"/>
      <p:bldP spid="36" grpId="0" animBg="1"/>
      <p:bldP spid="36" grpId="1" animBg="1"/>
      <p:bldP spid="37" grpId="0" animBg="1"/>
      <p:bldP spid="37" grpId="1" animBg="1"/>
      <p:bldP spid="37" grpId="2" animBg="1"/>
      <p:bldP spid="37" grpId="3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1" grpId="2" animBg="1"/>
      <p:bldP spid="41" grpId="3" animBg="1"/>
      <p:bldP spid="42" grpId="0" animBg="1"/>
      <p:bldP spid="42" grpId="1" animBg="1"/>
      <p:bldP spid="42" grpId="2" animBg="1"/>
      <p:bldP spid="42" grpId="3" animBg="1"/>
      <p:bldP spid="43" grpId="0" animBg="1"/>
      <p:bldP spid="43" grpId="1" animBg="1"/>
      <p:bldP spid="43" grpId="2" animBg="1"/>
      <p:bldP spid="43" grpId="3" animBg="1"/>
      <p:bldP spid="44" grpId="0" animBg="1"/>
      <p:bldP spid="44" grpId="1" animBg="1"/>
      <p:bldP spid="44" grpId="2" animBg="1"/>
      <p:bldP spid="44" grpId="3" animBg="1"/>
      <p:bldP spid="45" grpId="0" animBg="1"/>
      <p:bldP spid="45" grpId="1" animBg="1"/>
      <p:bldP spid="45" grpId="2" animBg="1"/>
      <p:bldP spid="45" grpId="3" animBg="1"/>
      <p:bldP spid="46" grpId="0" animBg="1"/>
      <p:bldP spid="46" grpId="1" animBg="1"/>
      <p:bldP spid="47" grpId="0" animBg="1"/>
      <p:bldP spid="47" grpId="1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local variables of a function are stored in the corresponding stack-frame. When the function completes, the variables become unavailable.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Variables obtained from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are stored in 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"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memory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"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do not die when the function completes.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1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 smtClean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Stack (data structure)</a:t>
            </a:r>
            <a:endParaRPr lang="en-US" sz="3800" dirty="0">
              <a:latin typeface="Arial" panose="020B0604020202020204" pitchFamily="34" charset="0"/>
              <a:ea typeface="Microsoft YaHei" pitchFamily="2"/>
              <a:cs typeface="Arial" panose="020B0604020202020204" pitchFamily="34" charset="0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Stack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 data structure with two principal operations: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Push(element)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adds an element to the collection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Pop()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removes the most recently added element from the collection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Stack of blocks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we add and remove only to/from the top.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with function calls: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function call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adds </a:t>
            </a:r>
            <a:r>
              <a:rPr lang="en-US" sz="22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block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stack.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finished, we remove it from the stack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continue to the next function on top.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983127" y="3129279"/>
            <a:ext cx="2286000" cy="37230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026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719191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algn="l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200" dirty="0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include &lt;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includes functions related to strings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(password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guess</a:t>
            </a:r>
            <a:r>
              <a:rPr lang="en-US" sz="2200" dirty="0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sz="2200" dirty="0" smtClean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sz="22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How does </a:t>
            </a:r>
            <a:r>
              <a:rPr lang="en-US" sz="22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know the length of the strings?</a:t>
            </a:r>
            <a:endParaRPr sz="22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4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1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how does </a:t>
            </a:r>
            <a:r>
              <a:rPr lang="en-US" sz="2200" i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know the length of the strings?</a:t>
            </a: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i="1" dirty="0" smtClean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 string is an array of chars terminating with ‘\0’.</a:t>
            </a: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‘\0’ is the char with value 0.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457200">
              <a:spcBef>
                <a:spcPts val="1417"/>
              </a:spcBef>
            </a:pPr>
            <a:r>
              <a:rPr lang="en-US" sz="2200" b="1" i="1" u="sng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</a:t>
            </a:r>
            <a:r>
              <a:rPr lang="en-US" sz="2200" i="1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The length of the array can be longer than </a:t>
            </a:r>
            <a:r>
              <a:rPr lang="en-US" sz="2200" i="1" dirty="0" err="1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i="1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().</a:t>
            </a:r>
            <a:endParaRPr lang="en-US"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char* word1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= “Hello”;</a:t>
            </a: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 word2[6] = {‘H’, ‘e’, ‘l’, ‘l’, ‘o’, ‘\0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’};</a:t>
            </a:r>
            <a:b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 smtClean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</a:p>
          <a:p>
            <a:pPr marL="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(“%s \n”, word1);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</a:t>
            </a:r>
            <a:r>
              <a:rPr lang="en-US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Hello</a:t>
            </a: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 smtClean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(“%s \n”, word2);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Hello</a:t>
            </a: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Google Shape;196;p3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213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b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char* word1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= “Hello”;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 word2[6] = {‘H’, ‘e’, ‘l’, ‘l’, ‘o’, ‘\0’};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lang="en-US" sz="2200" dirty="0" smtClean="0">
              <a:solidFill>
                <a:srgbClr val="0F0FCF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b="1" u="sng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 comment</a:t>
            </a:r>
            <a:r>
              <a:rPr lang="en-US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</a:t>
            </a:r>
            <a:endParaRPr lang="en-US"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</a:t>
            </a:r>
            <a:r>
              <a:rPr lang="en-US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ord1 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- initializing with “Hello”, creates an array of </a:t>
            </a:r>
            <a:r>
              <a:rPr lang="en-US" sz="2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chars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immutable 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strings - cannot be changed</a:t>
            </a: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914400"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This 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allows the compiler to perform optimizations on the code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lvl="0">
              <a:spcBef>
                <a:spcPts val="1417"/>
              </a:spcBef>
              <a:buSzPts val="2200"/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word2 - can be modified, </a:t>
            </a:r>
            <a:r>
              <a:rPr lang="en-US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e.g.</a:t>
            </a:r>
            <a:br>
              <a:rPr lang="en-US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word2[3] = ‘p</a:t>
            </a:r>
            <a:r>
              <a:rPr lang="en-US" sz="220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’; word2[4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] = ‘\0’;</a:t>
            </a:r>
            <a:b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(“%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s\n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”, word2);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</a:t>
            </a:r>
            <a:r>
              <a:rPr lang="en-US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Help</a:t>
            </a: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914400" marR="0" lvl="0" algn="l" rtl="0">
              <a:spcBef>
                <a:spcPts val="1417"/>
              </a:spcBef>
              <a:spcAft>
                <a:spcPts val="0"/>
              </a:spcAft>
            </a:pP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02" name="Google Shape;202;p3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3617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1682</TotalTime>
  <Words>1129</Words>
  <Application>Microsoft Office PowerPoint</Application>
  <PresentationFormat>Custom</PresentationFormat>
  <Paragraphs>335</Paragraphs>
  <Slides>63</Slides>
  <Notes>63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63</vt:i4>
      </vt:variant>
    </vt:vector>
  </HeadingPairs>
  <TitlesOfParts>
    <vt:vector size="73" baseType="lpstr">
      <vt:lpstr>Arial Unicode MS</vt:lpstr>
      <vt:lpstr>Microsoft YaHei</vt:lpstr>
      <vt:lpstr>Albany</vt:lpstr>
      <vt:lpstr>Arial</vt:lpstr>
      <vt:lpstr>Calibri</vt:lpstr>
      <vt:lpstr>Tahoma</vt:lpstr>
      <vt:lpstr>Times New Roman</vt:lpstr>
      <vt:lpstr>Wingdings</vt:lpstr>
      <vt:lpstr>water</vt:lpstr>
      <vt:lpstr>lyt blackandwhite</vt:lpstr>
      <vt:lpstr>PowerPoint Presentation</vt:lpstr>
      <vt:lpstr>Announcements</vt:lpstr>
      <vt:lpstr>PowerPoint Presentation</vt:lpstr>
      <vt:lpstr>Strings</vt:lpstr>
      <vt:lpstr>Strings</vt:lpstr>
      <vt:lpstr>Strings</vt:lpstr>
      <vt:lpstr>Strings</vt:lpstr>
      <vt:lpstr>Strings</vt:lpstr>
      <vt:lpstr>Strings</vt:lpstr>
      <vt:lpstr>Strings</vt:lpstr>
      <vt:lpstr>Implement strcmp</vt:lpstr>
      <vt:lpstr>String.h - two useful functions</vt:lpstr>
      <vt:lpstr>String.h – strlen() and strcpy()</vt:lpstr>
      <vt:lpstr>String.h – strcat()</vt:lpstr>
      <vt:lpstr>String.h - strcat</vt:lpstr>
      <vt:lpstr>PowerPoint Presentation</vt:lpstr>
      <vt:lpstr>Reading user input</vt:lpstr>
      <vt:lpstr>PowerPoint Presentation</vt:lpstr>
      <vt:lpstr>Initializing arrays</vt:lpstr>
      <vt:lpstr>Initializing arrays</vt:lpstr>
      <vt:lpstr>PowerPoint Presentation</vt:lpstr>
      <vt:lpstr>Initializing strings</vt:lpstr>
      <vt:lpstr>Initializing strings</vt:lpstr>
      <vt:lpstr>PowerPoint Presentation</vt:lpstr>
      <vt:lpstr>Multidimensional array</vt:lpstr>
      <vt:lpstr>Multidimensional array</vt:lpstr>
      <vt:lpstr>Multidimensional array</vt:lpstr>
      <vt:lpstr>Multidimensional array</vt:lpstr>
      <vt:lpstr>PowerPoint Presentation</vt:lpstr>
      <vt:lpstr>stdbool.h</vt:lpstr>
      <vt:lpstr>PowerPoint Presentation</vt:lpstr>
      <vt:lpstr>Enum</vt:lpstr>
      <vt:lpstr>Typedef</vt:lpstr>
      <vt:lpstr>Typedef</vt:lpstr>
      <vt:lpstr>Struct</vt:lpstr>
      <vt:lpstr>Struct</vt:lpstr>
      <vt:lpstr>Struct</vt:lpstr>
      <vt:lpstr>Struct</vt:lpstr>
      <vt:lpstr>PowerPoint Presentation</vt:lpstr>
      <vt:lpstr>PowerPoint Presentation</vt:lpstr>
      <vt:lpstr>Return values and conditions</vt:lpstr>
      <vt:lpstr>Multiple conditions</vt:lpstr>
      <vt:lpstr>PowerPoint Presentation</vt:lpstr>
      <vt:lpstr>Global variables</vt:lpstr>
      <vt:lpstr>Static variables</vt:lpstr>
      <vt:lpstr>PowerPoint Presentation</vt:lpstr>
      <vt:lpstr>Using macros: #define</vt:lpstr>
      <vt:lpstr>Using macros: #define</vt:lpstr>
      <vt:lpstr>PowerPoint Presentation</vt:lpstr>
      <vt:lpstr>Type casting</vt:lpstr>
      <vt:lpstr>PowerPoint Presentation</vt:lpstr>
      <vt:lpstr>Memory allocation</vt:lpstr>
      <vt:lpstr>Memory allocation</vt:lpstr>
      <vt:lpstr>Memory allocation</vt:lpstr>
      <vt:lpstr>Memory allocation</vt:lpstr>
      <vt:lpstr>Memory allocation</vt:lpstr>
      <vt:lpstr>PowerPoint Presentation</vt:lpstr>
      <vt:lpstr>PowerPoint Presentation</vt:lpstr>
      <vt:lpstr>Execution stack and scope of variables</vt:lpstr>
      <vt:lpstr>PowerPoint Presentation</vt:lpstr>
      <vt:lpstr>Execution stack and scope of variables</vt:lpstr>
      <vt:lpstr>Stack (data structure)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548</cp:revision>
  <dcterms:created xsi:type="dcterms:W3CDTF">2017-07-19T12:15:02Z</dcterms:created>
  <dcterms:modified xsi:type="dcterms:W3CDTF">2019-10-22T06:28:18Z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