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7"/>
  </p:notesMasterIdLst>
  <p:sldIdLst>
    <p:sldId id="256" r:id="rId3"/>
    <p:sldId id="325" r:id="rId4"/>
    <p:sldId id="317" r:id="rId5"/>
    <p:sldId id="328" r:id="rId6"/>
    <p:sldId id="326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277" r:id="rId15"/>
    <p:sldId id="291" r:id="rId16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149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8978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74659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12532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523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0761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412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1918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63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946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6741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6471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>
                <a:solidFill>
                  <a:srgbClr val="000080"/>
                </a:solidFill>
              </a:rPr>
              <a:t>September </a:t>
            </a:r>
            <a:r>
              <a:rPr lang="de-DE" altLang="en-US" sz="3600" b="1" smtClean="0">
                <a:solidFill>
                  <a:srgbClr val="000080"/>
                </a:solidFill>
              </a:rPr>
              <a:t>25, 2019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 smtClean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</a:t>
            </a:r>
            <a:r>
              <a:rPr lang="de-DE" altLang="en-US" sz="2200" dirty="0" smtClean="0"/>
              <a:t>We </a:t>
            </a:r>
            <a:r>
              <a:rPr lang="de-DE" altLang="en-US" sz="2200" dirty="0"/>
              <a:t>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</a:t>
            </a:r>
            <a:r>
              <a:rPr lang="de-DE" altLang="en-US" sz="2200" dirty="0" smtClean="0"/>
              <a:t>enough </a:t>
            </a:r>
            <a:r>
              <a:rPr lang="de-DE" altLang="en-US" sz="2200" dirty="0"/>
              <a:t>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</a:t>
            </a:r>
            <a:r>
              <a:rPr lang="de-DE" altLang="en-US" sz="2200" dirty="0" smtClean="0"/>
              <a:t>	(</a:t>
            </a:r>
            <a:r>
              <a:rPr lang="de-DE" altLang="en-US" sz="2200" dirty="0"/>
              <a:t>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&lt; C*g(N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638175" indent="-528638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8175" indent="-528638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Let </a:t>
            </a:r>
            <a:r>
              <a:rPr lang="de-DE" altLang="en-US" sz="2200" dirty="0"/>
              <a:t>	</a:t>
            </a:r>
            <a:r>
              <a:rPr lang="de-DE" altLang="en-US" sz="2200" i="1" dirty="0" smtClean="0">
                <a:solidFill>
                  <a:srgbClr val="C00000"/>
                </a:solidFill>
              </a:rPr>
              <a:t>C=8.5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. Then f(N</a:t>
            </a:r>
            <a:r>
              <a:rPr lang="de-DE" altLang="en-US" sz="2200" i="1" dirty="0">
                <a:solidFill>
                  <a:srgbClr val="000066"/>
                </a:solidFill>
              </a:rPr>
              <a:t>)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&lt;= </a:t>
            </a:r>
            <a:r>
              <a:rPr lang="de-DE" altLang="en-US" sz="2200" i="1" dirty="0" smtClean="0">
                <a:solidFill>
                  <a:srgbClr val="C00000"/>
                </a:solidFill>
              </a:rPr>
              <a:t>C</a:t>
            </a:r>
            <a:r>
              <a:rPr lang="en-US" altLang="en-US" sz="2200" i="1" dirty="0" smtClean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 smtClean="0">
                <a:solidFill>
                  <a:srgbClr val="000066"/>
                </a:solidFill>
              </a:rPr>
              <a:t>2 </a:t>
            </a:r>
            <a:r>
              <a:rPr lang="en-US" altLang="en-US" sz="2200" i="1" dirty="0" smtClean="0">
                <a:solidFill>
                  <a:srgbClr val="000066"/>
                </a:solidFill>
              </a:rPr>
              <a:t>  </a:t>
            </a:r>
            <a:r>
              <a:rPr lang="en-US" altLang="en-US" sz="2200" i="1" dirty="0" smtClean="0">
                <a:solidFill>
                  <a:srgbClr val="000066"/>
                </a:solidFill>
                <a:sym typeface="Wingdings" panose="05000000000000000000" pitchFamily="2" charset="2"/>
              </a:rPr>
              <a:t> f = O(N</a:t>
            </a:r>
            <a:r>
              <a:rPr lang="en-US" altLang="en-US" sz="2200" i="1" baseline="30000" dirty="0" smtClean="0">
                <a:solidFill>
                  <a:srgbClr val="000066"/>
                </a:solidFill>
                <a:sym typeface="Wingdings" panose="05000000000000000000" pitchFamily="2" charset="2"/>
              </a:rPr>
              <a:t>2</a:t>
            </a:r>
            <a:r>
              <a:rPr lang="en-US" altLang="en-US" sz="2200" i="1" dirty="0" smtClean="0">
                <a:solidFill>
                  <a:srgbClr val="000066"/>
                </a:solidFill>
                <a:sym typeface="Wingdings" panose="05000000000000000000" pitchFamily="2" charset="2"/>
              </a:rPr>
              <a:t>)</a:t>
            </a:r>
            <a:endParaRPr lang="de-DE" altLang="en-US" sz="2200" i="1" baseline="30000" dirty="0">
              <a:solidFill>
                <a:srgbClr val="000066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Then</a:t>
            </a:r>
            <a:r>
              <a:rPr lang="de-DE" altLang="en-US" sz="2200" dirty="0">
                <a:solidFill>
                  <a:srgbClr val="000066"/>
                </a:solidFill>
              </a:rPr>
              <a:t/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>
                <a:solidFill>
                  <a:srgbClr val="000066"/>
                </a:solidFill>
              </a:rPr>
              <a:t>		</a:t>
            </a:r>
            <a:r>
              <a:rPr lang="de-DE" altLang="en-US" sz="2200" i="1" dirty="0">
                <a:solidFill>
                  <a:srgbClr val="000066"/>
                </a:solidFill>
              </a:rPr>
              <a:t>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O(log(</a:t>
            </a:r>
            <a:r>
              <a:rPr lang="en-US" altLang="en-US" sz="2200" i="1" dirty="0">
                <a:solidFill>
                  <a:srgbClr val="000066"/>
                </a:solidFill>
              </a:rPr>
              <a:t>N)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1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2" y="3475037"/>
            <a:ext cx="5486400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altLang="en-US" sz="2200" i="1" dirty="0">
                <a:solidFill>
                  <a:srgbClr val="002060"/>
                </a:solidFill>
              </a:rPr>
              <a:t>f = O(g) if there </a:t>
            </a:r>
            <a:r>
              <a:rPr lang="de-DE" altLang="en-US" sz="2200" i="1" dirty="0">
                <a:solidFill>
                  <a:srgbClr val="C00000"/>
                </a:solidFill>
              </a:rPr>
              <a:t>C&gt;0</a:t>
            </a:r>
            <a:r>
              <a:rPr lang="de-DE" altLang="en-US" sz="2200" i="1" dirty="0">
                <a:solidFill>
                  <a:srgbClr val="002060"/>
                </a:solidFill>
              </a:rPr>
              <a:t> 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i="1" dirty="0">
                <a:solidFill>
                  <a:srgbClr val="002060"/>
                </a:solidFill>
              </a:rPr>
              <a:t>		such that f(N)/g(N) &lt; </a:t>
            </a:r>
            <a:r>
              <a:rPr lang="de-DE" altLang="en-US" sz="2200" i="1" dirty="0">
                <a:solidFill>
                  <a:srgbClr val="C00000"/>
                </a:solidFill>
              </a:rPr>
              <a:t>C</a:t>
            </a:r>
            <a:r>
              <a:rPr lang="de-DE" altLang="en-US" sz="2200" i="1" dirty="0">
                <a:solidFill>
                  <a:srgbClr val="002060"/>
                </a:solidFill>
              </a:rPr>
              <a:t> for all N.</a:t>
            </a:r>
          </a:p>
        </p:txBody>
      </p:sp>
    </p:spTree>
    <p:extLst>
      <p:ext uri="{BB962C8B-B14F-4D97-AF65-F5344CB8AC3E}">
        <p14:creationId xmlns:p14="http://schemas.microsoft.com/office/powerpoint/2010/main" val="852465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Common orders of magnitude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O(1) </a:t>
            </a:r>
            <a:r>
              <a:rPr lang="de-DE" altLang="en-US" sz="2200" dirty="0"/>
              <a:t>– bounded by some absolute constant (e.g.,  &lt;= 100)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O(log N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</a:t>
            </a:r>
            <a:r>
              <a:rPr lang="de-DE" altLang="en-US" sz="2200" dirty="0" smtClean="0"/>
              <a:t> – logarithmic </a:t>
            </a:r>
            <a:r>
              <a:rPr lang="de-DE" altLang="en-US" sz="2200" dirty="0"/>
              <a:t>complexity – very fast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O(N) </a:t>
            </a:r>
            <a:r>
              <a:rPr lang="de-DE" altLang="en-US" sz="2200" dirty="0"/>
              <a:t>– linear: That is constant times the size of the input. We consider it very efficient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 log N) </a:t>
            </a:r>
            <a:r>
              <a:rPr lang="de-DE" altLang="en-US" sz="2200" dirty="0" smtClean="0"/>
              <a:t>– </a:t>
            </a:r>
            <a:r>
              <a:rPr lang="de-DE" altLang="en-US" sz="2200" dirty="0"/>
              <a:t>Almost as good as linear.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quadratic time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3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), O(N</a:t>
            </a:r>
            <a:r>
              <a:rPr lang="en-US" altLang="en-US" sz="2200" i="1" baseline="33000" dirty="0" smtClean="0">
                <a:solidFill>
                  <a:srgbClr val="002060"/>
                </a:solidFill>
              </a:rPr>
              <a:t>4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), ...O(N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7</a:t>
            </a:r>
            <a:r>
              <a:rPr lang="de-DE" altLang="en-US" sz="2200" i="1" dirty="0">
                <a:solidFill>
                  <a:srgbClr val="002060"/>
                </a:solidFill>
              </a:rPr>
              <a:t>)... O(N</a:t>
            </a:r>
            <a:r>
              <a:rPr lang="en-US" altLang="en-US" sz="2200" i="1" baseline="33000" dirty="0" err="1">
                <a:solidFill>
                  <a:srgbClr val="002060"/>
                </a:solidFill>
              </a:rPr>
              <a:t>const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polynomial 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considered as very </a:t>
            </a:r>
            <a:r>
              <a:rPr lang="de-DE" altLang="en-US" sz="2200" dirty="0" smtClean="0"/>
              <a:t>inefficient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rgbClr val="002060"/>
                </a:solidFill>
              </a:rPr>
              <a:t>O(4</a:t>
            </a:r>
            <a:r>
              <a:rPr lang="en-US" altLang="en-US" sz="2200" i="1" baseline="33000" dirty="0" smtClean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</a:t>
            </a:r>
            <a:r>
              <a:rPr lang="de-DE" altLang="en-US" sz="2200" dirty="0" smtClean="0"/>
              <a:t>even worse than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rgbClr val="002060"/>
                </a:solidFill>
              </a:rPr>
              <a:t>O(2</a:t>
            </a:r>
            <a:r>
              <a:rPr lang="de-DE" altLang="en-US" sz="2200" i="1" baseline="30000" dirty="0" smtClean="0">
                <a:solidFill>
                  <a:srgbClr val="002060"/>
                </a:solidFill>
              </a:rPr>
              <a:t>2</a:t>
            </a:r>
            <a:r>
              <a:rPr lang="en-US" altLang="en-US" sz="2200" i="1" baseline="50000" dirty="0" smtClean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</a:t>
            </a:r>
            <a:r>
              <a:rPr lang="de-DE" altLang="en-US" sz="2200" dirty="0" smtClean="0"/>
              <a:t>double exponential </a:t>
            </a:r>
            <a:r>
              <a:rPr lang="de-DE" altLang="en-US" sz="2200" dirty="0" smtClean="0">
                <a:sym typeface="Wingdings" panose="05000000000000000000" pitchFamily="2" charset="2"/>
              </a:rPr>
              <a:t> [too much even for N = 10]</a:t>
            </a:r>
            <a:endParaRPr lang="de-DE" altLang="en-US" sz="2200" dirty="0"/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308725" y="3657600"/>
            <a:ext cx="3054350" cy="7921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>
                <a:latin typeface="Calibri" panose="020F0502020204030204" pitchFamily="34" charset="0"/>
              </a:rPr>
              <a:t>Q: Explain what is log(N)</a:t>
            </a:r>
            <a:br>
              <a:rPr lang="en-US" altLang="en-US" sz="2200">
                <a:latin typeface="Calibri" panose="020F0502020204030204" pitchFamily="34" charset="0"/>
              </a:rPr>
            </a:br>
            <a:r>
              <a:rPr lang="en-US" altLang="en-US" sz="2200">
                <a:latin typeface="Calibri" panose="020F0502020204030204" pitchFamily="34" charset="0"/>
              </a:rPr>
              <a:t>in simple words</a:t>
            </a:r>
          </a:p>
        </p:txBody>
      </p:sp>
    </p:spTree>
    <p:extLst>
      <p:ext uri="{BB962C8B-B14F-4D97-AF65-F5344CB8AC3E}">
        <p14:creationId xmlns:p14="http://schemas.microsoft.com/office/powerpoint/2010/main" val="27083994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– simple rules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Fix </a:t>
            </a:r>
            <a:r>
              <a:rPr lang="de-DE" altLang="en-US" sz="2200" i="1" dirty="0">
                <a:solidFill>
                  <a:srgbClr val="002060"/>
                </a:solidFill>
              </a:rPr>
              <a:t>0 &lt;a &lt; b</a:t>
            </a:r>
            <a:r>
              <a:rPr lang="de-DE" altLang="en-US" sz="2200" dirty="0"/>
              <a:t> (e.g.,  </a:t>
            </a:r>
            <a:r>
              <a:rPr lang="de-DE" altLang="en-US" sz="2200" i="1" dirty="0">
                <a:solidFill>
                  <a:srgbClr val="002060"/>
                </a:solidFill>
              </a:rPr>
              <a:t>a=2, b=4</a:t>
            </a:r>
            <a:r>
              <a:rPr lang="de-DE" altLang="en-US" sz="2200" dirty="0"/>
              <a:t>)</a:t>
            </a:r>
            <a:br>
              <a:rPr lang="de-DE" altLang="en-US" sz="2200" dirty="0"/>
            </a:br>
            <a:r>
              <a:rPr lang="de-DE" altLang="en-US" sz="2200" dirty="0"/>
              <a:t>Then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de-DE" altLang="en-US" sz="2200" i="1" dirty="0">
                <a:solidFill>
                  <a:srgbClr val="002060"/>
                </a:solidFill>
              </a:rPr>
              <a:t>)</a:t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r>
              <a:rPr lang="de-DE" altLang="en-US" sz="2200" dirty="0"/>
              <a:t>But 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b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 =</a:t>
            </a: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a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 </a:t>
            </a:r>
            <a:r>
              <a:rPr lang="de-DE" altLang="en-US" sz="2200" b="1" i="1" dirty="0" smtClean="0">
                <a:solidFill>
                  <a:srgbClr val="FF0000"/>
                </a:solidFill>
              </a:rPr>
              <a:t>does not holds</a:t>
            </a:r>
            <a:endParaRPr lang="de-DE" altLang="en-US" sz="2200" b="1" i="1" dirty="0">
              <a:solidFill>
                <a:srgbClr val="FF0000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rgbClr val="002060"/>
                </a:solidFill>
              </a:rPr>
              <a:t>log(N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is smaller than any power of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2060"/>
                </a:solidFill>
              </a:rPr>
              <a:t>log(N) = O( N</a:t>
            </a:r>
            <a:r>
              <a:rPr lang="en-US" altLang="en-US" sz="2600" i="1" baseline="33000" dirty="0">
                <a:solidFill>
                  <a:srgbClr val="002060"/>
                </a:solidFill>
              </a:rPr>
              <a:t>0.1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</a:t>
            </a:r>
            <a:br>
              <a:rPr lang="de-DE" altLang="en-US" sz="2200" i="1" dirty="0" smtClean="0">
                <a:solidFill>
                  <a:srgbClr val="002060"/>
                </a:solidFill>
              </a:rPr>
            </a:br>
            <a:endParaRPr lang="de-DE" altLang="en-US" sz="2200" i="1" dirty="0" smtClean="0">
              <a:solidFill>
                <a:srgbClr val="002060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rgbClr val="002060"/>
                </a:solidFill>
              </a:rPr>
              <a:t>log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2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(N) </a:t>
            </a:r>
            <a:r>
              <a:rPr lang="de-DE" altLang="en-US" sz="2200" i="1" dirty="0">
                <a:solidFill>
                  <a:srgbClr val="002060"/>
                </a:solidFill>
              </a:rPr>
              <a:t>=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log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10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(N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* log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2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(10)</a:t>
            </a:r>
            <a:br>
              <a:rPr lang="de-DE" altLang="en-US" sz="2200" i="1" dirty="0" smtClean="0">
                <a:solidFill>
                  <a:srgbClr val="002060"/>
                </a:solidFill>
              </a:rPr>
            </a:b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If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and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g = </a:t>
            </a:r>
            <a:r>
              <a:rPr lang="de-DE" altLang="en-US" sz="2200" i="1" dirty="0">
                <a:solidFill>
                  <a:srgbClr val="002060"/>
                </a:solidFill>
              </a:rPr>
              <a:t>O(h)</a:t>
            </a:r>
            <a:r>
              <a:rPr lang="de-DE" altLang="en-US" sz="2200" dirty="0"/>
              <a:t>, then </a:t>
            </a:r>
            <a:r>
              <a:rPr lang="de-DE" altLang="en-US" sz="2200" i="1" dirty="0">
                <a:solidFill>
                  <a:srgbClr val="002060"/>
                </a:solidFill>
              </a:rPr>
              <a:t>f = O(h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</a:t>
            </a:r>
            <a:br>
              <a:rPr lang="de-DE" altLang="en-US" sz="2200" i="1" dirty="0" smtClean="0">
                <a:solidFill>
                  <a:srgbClr val="002060"/>
                </a:solidFill>
              </a:rPr>
            </a:br>
            <a:endParaRPr lang="de-DE" altLang="en-US" sz="2200" i="1" dirty="0">
              <a:solidFill>
                <a:srgbClr val="002060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If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1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= O(g)</a:t>
            </a:r>
            <a:r>
              <a:rPr lang="de-DE" altLang="en-US" sz="2200" dirty="0"/>
              <a:t> and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2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= O(g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)</a:t>
            </a:r>
            <a:r>
              <a:rPr lang="de-DE" altLang="en-US" sz="2200" dirty="0" smtClean="0"/>
              <a:t>, </a:t>
            </a:r>
            <a:r>
              <a:rPr lang="de-DE" altLang="en-US" sz="2200" dirty="0"/>
              <a:t>then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f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1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+f</a:t>
            </a:r>
            <a:r>
              <a:rPr lang="de-DE" altLang="en-US" sz="2200" i="1" baseline="-25000" dirty="0" smtClean="0">
                <a:solidFill>
                  <a:srgbClr val="002060"/>
                </a:solidFill>
              </a:rPr>
              <a:t>2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 </a:t>
            </a:r>
            <a:r>
              <a:rPr lang="de-DE" altLang="en-US" sz="2200" i="1" dirty="0">
                <a:solidFill>
                  <a:srgbClr val="002060"/>
                </a:solidFill>
              </a:rPr>
              <a:t>=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O(g)</a:t>
            </a:r>
            <a:r>
              <a:rPr lang="de-DE" altLang="en-US" sz="2200" i="1" dirty="0">
                <a:solidFill>
                  <a:srgbClr val="002060"/>
                </a:solidFill>
              </a:rPr>
              <a:t/>
            </a:r>
            <a:br>
              <a:rPr lang="de-DE" altLang="en-US" sz="2200" i="1" dirty="0">
                <a:solidFill>
                  <a:srgbClr val="002060"/>
                </a:solidFill>
              </a:rPr>
            </a:br>
            <a:endParaRPr lang="de-DE" altLang="en-US" sz="2200" i="1" dirty="0" smtClean="0">
              <a:solidFill>
                <a:srgbClr val="002060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 smtClean="0">
                <a:solidFill>
                  <a:srgbClr val="002060"/>
                </a:solidFill>
              </a:rPr>
              <a:t>f+g </a:t>
            </a:r>
            <a:r>
              <a:rPr lang="de-DE" altLang="en-US" sz="2200" i="1" dirty="0">
                <a:solidFill>
                  <a:srgbClr val="002060"/>
                </a:solidFill>
              </a:rPr>
              <a:t>&lt;= 2max(f,g) = O(max(f,g))</a:t>
            </a:r>
          </a:p>
          <a:p>
            <a:pPr marL="0" indent="104775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497512" y="3475037"/>
            <a:ext cx="3054350" cy="7921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 smtClean="0">
                <a:latin typeface="Calibri" panose="020F0502020204030204" pitchFamily="34" charset="0"/>
              </a:rPr>
              <a:t>Absolute constant:</a:t>
            </a:r>
            <a:br>
              <a:rPr lang="en-US" altLang="en-US" sz="2200" dirty="0" smtClean="0">
                <a:latin typeface="Calibri" panose="020F0502020204030204" pitchFamily="34" charset="0"/>
              </a:rPr>
            </a:br>
            <a:r>
              <a:rPr lang="en-US" altLang="en-US" sz="2200" dirty="0" smtClean="0">
                <a:latin typeface="Calibri" panose="020F0502020204030204" pitchFamily="34" charset="0"/>
              </a:rPr>
              <a:t>3&lt;log</a:t>
            </a:r>
            <a:r>
              <a:rPr lang="en-US" altLang="en-US" sz="2200" baseline="-25000" dirty="0" smtClean="0">
                <a:latin typeface="Calibri" panose="020F0502020204030204" pitchFamily="34" charset="0"/>
              </a:rPr>
              <a:t>2</a:t>
            </a:r>
            <a:r>
              <a:rPr lang="en-US" altLang="en-US" sz="2200" dirty="0" smtClean="0">
                <a:latin typeface="Calibri" panose="020F0502020204030204" pitchFamily="34" charset="0"/>
              </a:rPr>
              <a:t>(10)&lt;4</a:t>
            </a:r>
            <a:endParaRPr lang="en-US" altLang="en-US" sz="2200" dirty="0">
              <a:latin typeface="Calibri" panose="020F050202020403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744912" y="3856037"/>
            <a:ext cx="1066800" cy="4572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89514" y="4313237"/>
            <a:ext cx="4190999" cy="4310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 smtClean="0">
                <a:latin typeface="Calibri" panose="020F0502020204030204" pitchFamily="34" charset="0"/>
              </a:rPr>
              <a:t>No need to specify the base of log</a:t>
            </a:r>
            <a:endParaRPr lang="en-US" altLang="en-US" sz="2200" dirty="0">
              <a:latin typeface="Calibri" panose="020F0502020204030204" pitchFamily="34" charset="0"/>
            </a:endParaRPr>
          </a:p>
        </p:txBody>
      </p:sp>
      <p:cxnSp>
        <p:nvCxnSpPr>
          <p:cNvPr id="7" name="AutoShape 4"/>
          <p:cNvCxnSpPr>
            <a:cxnSpLocks noChangeShapeType="1"/>
            <a:endCxn id="5" idx="3"/>
          </p:cNvCxnSpPr>
          <p:nvPr/>
        </p:nvCxnSpPr>
        <p:spPr bwMode="auto">
          <a:xfrm rot="10800000" flipV="1">
            <a:off x="4811712" y="3949077"/>
            <a:ext cx="685800" cy="135560"/>
          </a:xfrm>
          <a:prstGeom prst="bentConnector3">
            <a:avLst>
              <a:gd name="adj1" fmla="val 50000"/>
            </a:avLst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3975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Sort the functions in the increasing order: 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1</a:t>
            </a:r>
            <a:r>
              <a:rPr lang="de-DE" altLang="en-US" sz="2200" dirty="0"/>
              <a:t>(N) = N</a:t>
            </a:r>
            <a:r>
              <a:rPr lang="en-US" altLang="en-US" sz="2600" baseline="33000" dirty="0"/>
              <a:t>2</a:t>
            </a:r>
            <a:r>
              <a:rPr lang="de-DE" altLang="en-US" sz="2200" dirty="0"/>
              <a:t>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2</a:t>
            </a:r>
            <a:r>
              <a:rPr lang="de-DE" altLang="en-US" sz="2200" dirty="0"/>
              <a:t>(N) = 2</a:t>
            </a:r>
            <a:r>
              <a:rPr lang="en-US" altLang="en-US" sz="2600" baseline="33000" dirty="0"/>
              <a:t>N</a:t>
            </a:r>
            <a:r>
              <a:rPr lang="de-DE" altLang="en-US" sz="2200" dirty="0"/>
              <a:t> + N</a:t>
            </a:r>
            <a:r>
              <a:rPr lang="en-US" altLang="en-US" sz="2600" baseline="33000" dirty="0"/>
              <a:t>6</a:t>
            </a:r>
            <a:r>
              <a:rPr lang="de-DE" altLang="en-US" sz="2200" dirty="0"/>
              <a:t>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3</a:t>
            </a:r>
            <a:r>
              <a:rPr lang="de-DE" altLang="en-US" sz="2200" dirty="0"/>
              <a:t>(N) = N</a:t>
            </a:r>
            <a:r>
              <a:rPr lang="en-US" altLang="en-US" sz="2600" baseline="33000" dirty="0"/>
              <a:t>3 </a:t>
            </a:r>
            <a:r>
              <a:rPr lang="de-DE" altLang="en-US" sz="2200" dirty="0"/>
              <a:t>log(N) + 400N</a:t>
            </a:r>
            <a:r>
              <a:rPr lang="en-US" altLang="en-US" sz="2600" baseline="33000" dirty="0"/>
              <a:t>2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4</a:t>
            </a:r>
            <a:r>
              <a:rPr lang="de-DE" altLang="en-US" sz="2200" dirty="0"/>
              <a:t>(N) = 2N</a:t>
            </a:r>
            <a:r>
              <a:rPr lang="en-US" altLang="en-US" sz="2600" baseline="33000" dirty="0"/>
              <a:t>3</a:t>
            </a:r>
            <a:r>
              <a:rPr lang="de-DE" altLang="en-US" sz="2200" dirty="0"/>
              <a:t> + 100N + 10</a:t>
            </a:r>
            <a:r>
              <a:rPr lang="en-US" altLang="en-US" sz="2600" baseline="33000" dirty="0"/>
              <a:t>8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5</a:t>
            </a:r>
            <a:r>
              <a:rPr lang="de-DE" altLang="en-US" sz="2200" dirty="0"/>
              <a:t>(N) = (log(N))</a:t>
            </a:r>
            <a:r>
              <a:rPr lang="en-US" altLang="en-US" sz="2600" baseline="33000" dirty="0"/>
              <a:t>10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6</a:t>
            </a:r>
            <a:r>
              <a:rPr lang="de-DE" altLang="en-US" sz="2200" dirty="0"/>
              <a:t>(N) = 99N + log(N) + 4</a:t>
            </a:r>
            <a:r>
              <a:rPr lang="en-US" altLang="en-US" sz="2600" baseline="33000" dirty="0"/>
              <a:t>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7</a:t>
            </a:r>
            <a:r>
              <a:rPr lang="de-DE" altLang="en-US" sz="2200" dirty="0"/>
              <a:t>(N) = N log(N) + 100N</a:t>
            </a:r>
          </a:p>
          <a:p>
            <a:pPr marL="1479550" lvl="1" indent="-565150">
              <a:buFont typeface="Times New Roman" panose="02020603050405020304" pitchFamily="18" charset="0"/>
              <a:buChar char="–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f</a:t>
            </a:r>
            <a:r>
              <a:rPr lang="de-DE" altLang="en-US" sz="2200" baseline="-33000" dirty="0"/>
              <a:t>8</a:t>
            </a:r>
            <a:r>
              <a:rPr lang="de-DE" altLang="en-US" sz="2200" dirty="0"/>
              <a:t>(N) = log(N/2)</a:t>
            </a:r>
          </a:p>
          <a:p>
            <a:pPr marL="639763" indent="-528638">
              <a:lnSpc>
                <a:spcPct val="95000"/>
              </a:lnSpc>
              <a:buClrTx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Announcements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Fixed </a:t>
            </a:r>
            <a:r>
              <a:rPr lang="en-US" sz="28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</a:t>
            </a:r>
            <a:r>
              <a:rPr lang="en-US" sz="2800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akefile</a:t>
            </a: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in the assignment</a:t>
            </a:r>
          </a:p>
          <a:p>
            <a:pPr marL="0" lvl="0" indent="0">
              <a:buSzPct val="100000"/>
            </a:pPr>
            <a:endParaRPr lang="en-US" sz="2800" dirty="0" smtClean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CS peer tutors:</a:t>
            </a:r>
            <a:b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Monday-Friday 10:30-3:30 </a:t>
            </a: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 ASB 9816 </a:t>
            </a: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(CSIL)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06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2718290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Two </a:t>
            </a:r>
            <a:r>
              <a:rPr lang="de-DE" altLang="en-US" dirty="0" smtClean="0"/>
              <a:t>examples</a:t>
            </a:r>
            <a:endParaRPr lang="de-DE" altLang="en-US" dirty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5120"/>
          <a:lstStyle/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>
                <a:latin typeface="+mj-lt"/>
              </a:rPr>
              <a:t>Write a function with the following </a:t>
            </a:r>
            <a:r>
              <a:rPr lang="de-DE" altLang="en-US" sz="2200" dirty="0" smtClean="0">
                <a:latin typeface="+mj-lt"/>
              </a:rPr>
              <a:t>guarantees:</a:t>
            </a:r>
            <a:r>
              <a:rPr lang="de-DE" altLang="en-US" sz="2200" dirty="0">
                <a:latin typeface="+mj-lt"/>
              </a:rPr>
              <a:t/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</a:t>
            </a:r>
            <a:r>
              <a:rPr lang="de-DE" altLang="en-US" sz="2200" u="sng" dirty="0">
                <a:latin typeface="+mj-lt"/>
              </a:rPr>
              <a:t>Input</a:t>
            </a:r>
            <a:r>
              <a:rPr lang="de-DE" altLang="en-US" sz="2200" dirty="0">
                <a:latin typeface="+mj-lt"/>
              </a:rPr>
              <a:t>: An array of ints of length n</a:t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</a:t>
            </a:r>
            <a:r>
              <a:rPr lang="de-DE" altLang="en-US" sz="2200" u="sng" dirty="0">
                <a:latin typeface="+mj-lt"/>
              </a:rPr>
              <a:t>Output</a:t>
            </a:r>
            <a:r>
              <a:rPr lang="de-DE" altLang="en-US" sz="2200" dirty="0">
                <a:latin typeface="+mj-lt"/>
              </a:rPr>
              <a:t>: Returns 0 if all entries are distinct. Returns 1 otherwise.</a:t>
            </a:r>
            <a:br>
              <a:rPr lang="de-DE" altLang="en-US" sz="2200" dirty="0">
                <a:latin typeface="+mj-lt"/>
              </a:rPr>
            </a:br>
            <a:endParaRPr lang="de-DE" altLang="en-US" sz="2200" dirty="0">
              <a:latin typeface="+mj-lt"/>
            </a:endParaRPr>
          </a:p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>
                <a:latin typeface="+mj-lt"/>
              </a:rPr>
              <a:t>Write a function with the following </a:t>
            </a:r>
            <a:r>
              <a:rPr lang="de-DE" altLang="en-US" sz="2200" dirty="0" smtClean="0">
                <a:latin typeface="+mj-lt"/>
              </a:rPr>
              <a:t>guarantees:</a:t>
            </a:r>
            <a:r>
              <a:rPr lang="de-DE" altLang="en-US" sz="2200" dirty="0">
                <a:latin typeface="+mj-lt"/>
              </a:rPr>
              <a:t/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</a:t>
            </a:r>
            <a:r>
              <a:rPr lang="de-DE" altLang="en-US" sz="2200" u="sng" dirty="0">
                <a:latin typeface="+mj-lt"/>
              </a:rPr>
              <a:t>Input</a:t>
            </a:r>
            <a:r>
              <a:rPr lang="de-DE" altLang="en-US" sz="2200" dirty="0">
                <a:latin typeface="+mj-lt"/>
              </a:rPr>
              <a:t>: An array of ints of length n.</a:t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</a:t>
            </a:r>
            <a:r>
              <a:rPr lang="de-DE" altLang="en-US" sz="2200" u="sng" dirty="0">
                <a:latin typeface="+mj-lt"/>
              </a:rPr>
              <a:t>Promise</a:t>
            </a:r>
            <a:r>
              <a:rPr lang="de-DE" altLang="en-US" sz="2200" dirty="0">
                <a:latin typeface="+mj-lt"/>
              </a:rPr>
              <a:t>: The array contains all but one number among {0...n}.</a:t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</a:t>
            </a:r>
            <a:r>
              <a:rPr lang="de-DE" altLang="en-US" sz="2200" u="sng" dirty="0">
                <a:latin typeface="+mj-lt"/>
              </a:rPr>
              <a:t>Output</a:t>
            </a:r>
            <a:r>
              <a:rPr lang="de-DE" altLang="en-US" sz="2200" dirty="0">
                <a:latin typeface="+mj-lt"/>
              </a:rPr>
              <a:t>: Returns the missing number.</a:t>
            </a:r>
          </a:p>
          <a:p>
            <a:pPr marL="431800" indent="-307975">
              <a:lnSpc>
                <a:spcPct val="95000"/>
              </a:lnSpc>
              <a:buClrTx/>
              <a:buSzPct val="45000"/>
              <a:buFontTx/>
              <a:buNone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200" dirty="0">
              <a:latin typeface="+mj-lt"/>
            </a:endParaRPr>
          </a:p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 smtClean="0">
                <a:latin typeface="+mj-lt"/>
              </a:rPr>
              <a:t>What is the running time of each algorithm on inputs of length n?</a:t>
            </a:r>
            <a:endParaRPr lang="de-DE" alt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66666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mtClean="0"/>
              <a:t>Three more examples</a:t>
            </a:r>
            <a:endParaRPr lang="de-DE" altLang="en-US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5120"/>
          <a:lstStyle/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>
                <a:latin typeface="+mj-lt"/>
              </a:rPr>
              <a:t>Summation:</a:t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Input: Two </a:t>
            </a:r>
            <a:r>
              <a:rPr lang="de-DE" altLang="en-US" sz="2200" dirty="0" smtClean="0">
                <a:latin typeface="+mj-lt"/>
              </a:rPr>
              <a:t>numbers </a:t>
            </a:r>
            <a:r>
              <a:rPr lang="de-DE" altLang="en-US" sz="2200" dirty="0">
                <a:latin typeface="+mj-lt"/>
              </a:rPr>
              <a:t>each of length n</a:t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Outputs: The sum of the two </a:t>
            </a:r>
            <a:r>
              <a:rPr lang="de-DE" altLang="en-US" sz="2200" dirty="0" smtClean="0">
                <a:latin typeface="+mj-lt"/>
              </a:rPr>
              <a:t>numbers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200" dirty="0">
              <a:latin typeface="+mj-lt"/>
            </a:endParaRPr>
          </a:p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 smtClean="0">
                <a:latin typeface="+mj-lt"/>
              </a:rPr>
              <a:t>Multiplication</a:t>
            </a:r>
            <a:r>
              <a:rPr lang="de-DE" altLang="en-US" sz="2200" dirty="0">
                <a:latin typeface="+mj-lt"/>
              </a:rPr>
              <a:t>:</a:t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Input: Two </a:t>
            </a:r>
            <a:r>
              <a:rPr lang="de-DE" altLang="en-US" sz="2200" dirty="0" smtClean="0">
                <a:latin typeface="+mj-lt"/>
              </a:rPr>
              <a:t>numbers </a:t>
            </a:r>
            <a:r>
              <a:rPr lang="de-DE" altLang="en-US" sz="2200" dirty="0">
                <a:latin typeface="+mj-lt"/>
              </a:rPr>
              <a:t>each of length n</a:t>
            </a:r>
            <a:br>
              <a:rPr lang="de-DE" altLang="en-US" sz="2200" dirty="0">
                <a:latin typeface="+mj-lt"/>
              </a:rPr>
            </a:br>
            <a:r>
              <a:rPr lang="de-DE" altLang="en-US" sz="2200" dirty="0">
                <a:latin typeface="+mj-lt"/>
              </a:rPr>
              <a:t>	Outputs: The product of the </a:t>
            </a:r>
            <a:r>
              <a:rPr lang="de-DE" altLang="en-US" sz="2200">
                <a:latin typeface="+mj-lt"/>
              </a:rPr>
              <a:t>two </a:t>
            </a:r>
            <a:r>
              <a:rPr lang="de-DE" altLang="en-US" sz="2200" smtClean="0">
                <a:latin typeface="+mj-lt"/>
              </a:rPr>
              <a:t>numbers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200" dirty="0">
              <a:latin typeface="+mj-lt"/>
            </a:endParaRPr>
          </a:p>
          <a:p>
            <a:pPr marL="415925" indent="-311150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 smtClean="0">
                <a:latin typeface="+mj-lt"/>
              </a:rPr>
              <a:t>Decomposing a number into primes</a:t>
            </a:r>
            <a:br>
              <a:rPr lang="de-DE" altLang="en-US" sz="2200" dirty="0" smtClean="0">
                <a:latin typeface="+mj-lt"/>
              </a:rPr>
            </a:br>
            <a:r>
              <a:rPr lang="de-DE" altLang="en-US" sz="2200" dirty="0"/>
              <a:t>	Input: </a:t>
            </a:r>
            <a:r>
              <a:rPr lang="de-DE" altLang="en-US" sz="2200" dirty="0" smtClean="0"/>
              <a:t>A number N of length n that is a product of two primes</a:t>
            </a:r>
            <a:r>
              <a:rPr lang="de-DE" altLang="en-US" sz="2200" dirty="0"/>
              <a:t/>
            </a:r>
            <a:br>
              <a:rPr lang="de-DE" altLang="en-US" sz="2200" dirty="0"/>
            </a:br>
            <a:r>
              <a:rPr lang="de-DE" altLang="en-US" sz="2200" dirty="0"/>
              <a:t>	Outputs: </a:t>
            </a:r>
            <a:r>
              <a:rPr lang="de-DE" altLang="en-US" sz="2200" dirty="0" smtClean="0"/>
              <a:t>find primes p,q such that N = p*q</a:t>
            </a:r>
            <a:endParaRPr lang="de-DE" alt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51681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We will use the Big-O notation to express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(running time) of algorithms.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Denote by f(N) the running time of a program for inputs of size N.</a:t>
            </a:r>
            <a:br>
              <a:rPr lang="de-DE" altLang="en-US" sz="2200" dirty="0"/>
            </a:br>
            <a:r>
              <a:rPr lang="de-DE" altLang="en-US" sz="2200" dirty="0" smtClean="0"/>
              <a:t>Examples: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rgbClr val="000066"/>
                </a:solidFill>
              </a:rPr>
              <a:t>	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f(N</a:t>
            </a:r>
            <a:r>
              <a:rPr lang="de-DE" altLang="en-US" sz="2200" i="1" dirty="0">
                <a:solidFill>
                  <a:srgbClr val="000066"/>
                </a:solidFill>
              </a:rPr>
              <a:t>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/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 smtClean="0">
                <a:solidFill>
                  <a:srgbClr val="000066"/>
                </a:solidFill>
              </a:rPr>
              <a:t>	f(N</a:t>
            </a:r>
            <a:r>
              <a:rPr lang="de-DE" altLang="en-US" sz="2200" i="1" dirty="0">
                <a:solidFill>
                  <a:srgbClr val="000066"/>
                </a:solidFill>
              </a:rPr>
              <a:t>)  =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2</a:t>
            </a:r>
            <a:r>
              <a:rPr lang="en-US" altLang="en-US" sz="2200" i="1" dirty="0" smtClean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 smtClean="0">
                <a:solidFill>
                  <a:srgbClr val="000066"/>
                </a:solidFill>
              </a:rPr>
              <a:t>4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</a:t>
            </a:r>
            <a:r>
              <a:rPr lang="de-DE" altLang="en-US" sz="2200" i="1" dirty="0">
                <a:solidFill>
                  <a:srgbClr val="000066"/>
                </a:solidFill>
              </a:rPr>
              <a:t>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+ 3000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= </a:t>
            </a:r>
            <a:r>
              <a:rPr lang="en-US" altLang="en-US" sz="2200" i="1" dirty="0">
                <a:solidFill>
                  <a:srgbClr val="000066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–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100 </a:t>
            </a:r>
            <a:r>
              <a:rPr lang="de-DE" altLang="en-US" sz="2200" i="1" dirty="0" smtClean="0">
                <a:solidFill>
                  <a:schemeClr val="tx1"/>
                </a:solidFill>
              </a:rPr>
              <a:t>(for N&gt;10)</a:t>
            </a:r>
            <a:endParaRPr lang="de-DE" altLang="en-US" sz="2200" i="1" dirty="0">
              <a:solidFill>
                <a:schemeClr val="tx1"/>
              </a:solidFill>
            </a:endParaRP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 </a:t>
            </a:r>
            <a:r>
              <a:rPr lang="de-DE" altLang="en-US" sz="2200" u="sng" dirty="0"/>
              <a:t>big-O notation </a:t>
            </a:r>
            <a:r>
              <a:rPr lang="de-DE" altLang="en-US" sz="2200" dirty="0"/>
              <a:t>will be the term</a:t>
            </a:r>
            <a:br>
              <a:rPr lang="de-DE" altLang="en-US" sz="2200" dirty="0"/>
            </a:br>
            <a:r>
              <a:rPr lang="de-DE" altLang="en-US" sz="2200" dirty="0"/>
              <a:t>that </a:t>
            </a:r>
            <a:r>
              <a:rPr lang="de-DE" altLang="en-US" sz="2200" u="sng" dirty="0"/>
              <a:t>increases the fastest</a:t>
            </a:r>
            <a:r>
              <a:rPr lang="de-DE" altLang="en-US" sz="2200" dirty="0"/>
              <a:t> for large inputs.</a:t>
            </a:r>
          </a:p>
          <a:p>
            <a:pPr marL="646113" indent="-525463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if </a:t>
            </a:r>
            <a:r>
              <a:rPr lang="de-DE" altLang="en-US" sz="2200" i="1" dirty="0">
                <a:solidFill>
                  <a:srgbClr val="000066"/>
                </a:solidFill>
              </a:rPr>
              <a:t>f(N)  =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2</a:t>
            </a:r>
            <a:r>
              <a:rPr lang="en-US" altLang="en-US" sz="2200" i="1" dirty="0" smtClean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 smtClean="0">
                <a:solidFill>
                  <a:srgbClr val="000066"/>
                </a:solidFill>
              </a:rPr>
              <a:t>4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 </a:t>
            </a:r>
            <a:r>
              <a:rPr lang="de-DE" altLang="en-US" sz="2200" i="1" dirty="0">
                <a:solidFill>
                  <a:srgbClr val="000066"/>
                </a:solidFill>
              </a:rPr>
              <a:t>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</a:t>
            </a:r>
            <a:r>
              <a:rPr lang="de-DE" altLang="en-US" sz="2200" dirty="0">
                <a:solidFill>
                  <a:srgbClr val="000066"/>
                </a:solidFill>
              </a:rPr>
              <a:t/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/>
              <a:t>we will say that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is </a:t>
            </a:r>
            <a:r>
              <a:rPr lang="de-DE" altLang="en-US" sz="2200" i="1" dirty="0">
                <a:solidFill>
                  <a:srgbClr val="000066"/>
                </a:solidFill>
              </a:rPr>
              <a:t>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/>
              <a:t>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583363" y="4324350"/>
            <a:ext cx="3292475" cy="134461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We are ignoring:</a:t>
            </a:r>
            <a:br>
              <a:rPr lang="en-US" altLang="en-US" sz="2000" dirty="0">
                <a:latin typeface="+mj-lt"/>
              </a:rPr>
            </a:br>
            <a:r>
              <a:rPr lang="en-US" altLang="en-US" sz="2000" dirty="0">
                <a:latin typeface="+mj-lt"/>
              </a:rPr>
              <a:t>1) low order terms</a:t>
            </a:r>
            <a:br>
              <a:rPr lang="en-US" altLang="en-US" sz="2000" dirty="0">
                <a:latin typeface="+mj-lt"/>
              </a:rPr>
            </a:br>
            <a:r>
              <a:rPr lang="en-US" altLang="en-US" sz="2000" dirty="0">
                <a:latin typeface="+mj-lt"/>
              </a:rPr>
              <a:t>2) multiplicative constants</a:t>
            </a:r>
          </a:p>
        </p:txBody>
      </p:sp>
    </p:spTree>
    <p:extLst>
      <p:ext uri="{BB962C8B-B14F-4D97-AF65-F5344CB8AC3E}">
        <p14:creationId xmlns:p14="http://schemas.microsoft.com/office/powerpoint/2010/main" val="36800700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low order terms?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they become negligible as </a:t>
            </a:r>
            <a:r>
              <a:rPr lang="de-DE" altLang="en-US" sz="2200" dirty="0">
                <a:solidFill>
                  <a:srgbClr val="000066"/>
                </a:solidFill>
              </a:rPr>
              <a:t>N</a:t>
            </a:r>
            <a:r>
              <a:rPr lang="de-DE" altLang="en-US" sz="2200" dirty="0"/>
              <a:t> grows</a:t>
            </a: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</a:t>
            </a:r>
            <a:r>
              <a:rPr lang="de-DE" altLang="en-US" sz="2200" i="1" dirty="0">
                <a:solidFill>
                  <a:srgbClr val="000066"/>
                </a:solidFill>
              </a:rPr>
              <a:t>f(N) =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+ 9000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</a:t>
            </a:r>
            <a:r>
              <a:rPr lang="de-DE" altLang="en-US" sz="2200" i="1" dirty="0" smtClean="0">
                <a:solidFill>
                  <a:srgbClr val="000066"/>
                </a:solidFill>
              </a:rPr>
              <a:t>N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>
              <a:solidFill>
                <a:srgbClr val="000066"/>
              </a:solidFill>
            </a:endParaRPr>
          </a:p>
        </p:txBody>
      </p:sp>
      <p:graphicFrame>
        <p:nvGraphicFramePr>
          <p:cNvPr id="23555" name="Group 3"/>
          <p:cNvGraphicFramePr>
            <a:graphicFrameLocks noGrp="1"/>
          </p:cNvGraphicFramePr>
          <p:nvPr>
            <p:extLst/>
          </p:nvPr>
        </p:nvGraphicFramePr>
        <p:xfrm>
          <a:off x="1551781" y="3985891"/>
          <a:ext cx="6797675" cy="3436560"/>
        </p:xfrm>
        <a:graphic>
          <a:graphicData uri="http://schemas.openxmlformats.org/drawingml/2006/table">
            <a:tbl>
              <a:tblPr/>
              <a:tblGrid>
                <a:gridCol w="1323975">
                  <a:extLst>
                    <a:ext uri="{9D8B030D-6E8A-4147-A177-3AD203B41FA5}">
                      <a16:colId xmlns:a16="http://schemas.microsoft.com/office/drawing/2014/main" val="1711434926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val="537012309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579728159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val="23179581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445135142"/>
                    </a:ext>
                  </a:extLst>
                </a:gridCol>
              </a:tblGrid>
              <a:tr h="708346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5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602568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9000</a:t>
                      </a: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kumimoji="0" lang="de-DE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 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728134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67828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26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19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90620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8823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multiplicative constants?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if we buy a computer that runs twice as fast, then the running time decreases accordingly.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But it will not change the </a:t>
            </a:r>
            <a:r>
              <a:rPr lang="de-DE" altLang="en-US" sz="2200" b="1" u="sng" dirty="0"/>
              <a:t>order of </a:t>
            </a:r>
            <a:r>
              <a:rPr lang="de-DE" altLang="en-US" sz="2200" b="1" u="sng" dirty="0" smtClean="0"/>
              <a:t>magnitude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In practice constants do matter!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In theory we ignore them.</a:t>
            </a:r>
            <a:endParaRPr lang="de-DE" altLang="en-US" sz="2200" dirty="0"/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</p:txBody>
      </p:sp>
    </p:spTree>
    <p:extLst>
      <p:ext uri="{BB962C8B-B14F-4D97-AF65-F5344CB8AC3E}">
        <p14:creationId xmlns:p14="http://schemas.microsoft.com/office/powerpoint/2010/main" val="32129194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</a:t>
            </a:r>
            <a:r>
              <a:rPr lang="de-DE" altLang="en-US" sz="2200" dirty="0" smtClean="0"/>
              <a:t>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A naive attempt:</a:t>
            </a:r>
            <a:br>
              <a:rPr lang="de-DE" altLang="en-US" sz="2200" dirty="0" smtClean="0"/>
            </a:br>
            <a:r>
              <a:rPr lang="de-DE" altLang="en-US" sz="2200" u="sng" dirty="0" smtClean="0"/>
              <a:t>Wrong definition</a:t>
            </a:r>
            <a:r>
              <a:rPr lang="de-DE" altLang="en-US" sz="2200" dirty="0" smtClean="0"/>
              <a:t>: f = O(g) if f(N) &lt;= g(N) for all N.</a:t>
            </a: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	Example</a:t>
            </a:r>
            <a:r>
              <a:rPr lang="de-DE" altLang="en-US" sz="2200" dirty="0"/>
              <a:t>: f(N) </a:t>
            </a:r>
            <a:r>
              <a:rPr lang="de-DE" altLang="en-US" sz="2200" dirty="0" smtClean="0"/>
              <a:t>= 2N, g(N) = N.</a:t>
            </a:r>
            <a:br>
              <a:rPr lang="de-DE" altLang="en-US" sz="2200" dirty="0" smtClean="0"/>
            </a:br>
            <a:r>
              <a:rPr lang="de-DE" altLang="en-US" sz="2200" dirty="0" smtClean="0"/>
              <a:t>	Then, we want f = O(g), but it is not true that f(N) &lt;= g(N) for all N.</a:t>
            </a:r>
          </a:p>
          <a:p>
            <a:pPr marL="633413" indent="-528638">
              <a:lnSpc>
                <a:spcPct val="95000"/>
              </a:lnSpc>
              <a:buSzPct val="45000"/>
              <a:buFont typeface="Wingdings" panose="05000000000000000000" pitchFamily="2" charset="2"/>
              <a:buChar char="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Wrong </a:t>
            </a:r>
            <a:r>
              <a:rPr lang="de-DE" altLang="en-US" sz="2200" u="sng" dirty="0" smtClean="0"/>
              <a:t>definition2</a:t>
            </a:r>
            <a:r>
              <a:rPr lang="de-DE" altLang="en-US" sz="2200" dirty="0" smtClean="0"/>
              <a:t>: </a:t>
            </a:r>
            <a:r>
              <a:rPr lang="de-DE" altLang="en-US" sz="2200" dirty="0"/>
              <a:t>f = O(g) if f(N) </a:t>
            </a:r>
            <a:r>
              <a:rPr lang="de-DE" altLang="en-US" sz="2200" dirty="0" smtClean="0"/>
              <a:t>&lt;= 2g(N</a:t>
            </a:r>
            <a:r>
              <a:rPr lang="de-DE" altLang="en-US" sz="2200" dirty="0"/>
              <a:t>) for all N</a:t>
            </a:r>
            <a:r>
              <a:rPr lang="de-DE" altLang="en-US" sz="2200" dirty="0" smtClean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</a:t>
            </a:r>
            <a:r>
              <a:rPr lang="de-DE" altLang="en-US" sz="2200" dirty="0" smtClean="0"/>
              <a:t>3N</a:t>
            </a:r>
            <a:r>
              <a:rPr lang="de-DE" altLang="en-US" sz="2200" dirty="0"/>
              <a:t>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</a:t>
            </a:r>
            <a:r>
              <a:rPr lang="de-DE" altLang="en-US" sz="2200" dirty="0" smtClean="0"/>
              <a:t>&lt;= </a:t>
            </a:r>
            <a:r>
              <a:rPr lang="de-DE" altLang="en-US" sz="2200" dirty="0"/>
              <a:t>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 smtClean="0"/>
              <a:t>	</a:t>
            </a:r>
            <a:r>
              <a:rPr lang="de-DE" altLang="en-US" sz="2200" u="sng" dirty="0" smtClean="0"/>
              <a:t>Correct definition</a:t>
            </a:r>
            <a:r>
              <a:rPr lang="de-DE" altLang="en-US" sz="2200" dirty="0" smtClean="0"/>
              <a:t>: We </a:t>
            </a:r>
            <a:r>
              <a:rPr lang="de-DE" altLang="en-US" sz="2200" dirty="0"/>
              <a:t>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</a:t>
            </a:r>
            <a:r>
              <a:rPr lang="de-DE" altLang="en-US" sz="2200" dirty="0" smtClean="0"/>
              <a:t>if</a:t>
            </a:r>
            <a:br>
              <a:rPr lang="de-DE" altLang="en-US" sz="2200" dirty="0" smtClean="0"/>
            </a:br>
            <a:r>
              <a:rPr lang="de-DE" altLang="en-US" sz="2200" dirty="0" smtClean="0"/>
              <a:t>	there </a:t>
            </a:r>
            <a:r>
              <a:rPr lang="de-DE" altLang="en-US" sz="2200" dirty="0"/>
              <a:t>exists a </a:t>
            </a:r>
            <a:r>
              <a:rPr lang="de-DE" altLang="en-US" sz="2200" dirty="0" smtClean="0"/>
              <a:t>large	enough </a:t>
            </a:r>
            <a:r>
              <a:rPr lang="de-DE" altLang="en-US" sz="2200" dirty="0"/>
              <a:t>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</a:t>
            </a:r>
            <a:r>
              <a:rPr lang="de-DE" altLang="en-US" sz="2200" dirty="0" smtClean="0"/>
              <a:t>(</a:t>
            </a:r>
            <a:r>
              <a:rPr lang="de-DE" altLang="en-US" sz="2200" dirty="0"/>
              <a:t>e.g. </a:t>
            </a:r>
            <a:r>
              <a:rPr lang="de-DE" altLang="en-US" sz="2200" i="1" dirty="0">
                <a:solidFill>
                  <a:srgbClr val="C00000"/>
                </a:solidFill>
              </a:rPr>
              <a:t>C = </a:t>
            </a:r>
            <a:r>
              <a:rPr lang="de-DE" altLang="en-US" sz="2200" i="1" dirty="0" smtClean="0">
                <a:solidFill>
                  <a:srgbClr val="C00000"/>
                </a:solidFill>
              </a:rPr>
              <a:t>1000</a:t>
            </a:r>
            <a:r>
              <a:rPr lang="de-DE" altLang="en-US" sz="2200" dirty="0" smtClean="0"/>
              <a:t>)</a:t>
            </a:r>
            <a:br>
              <a:rPr lang="de-DE" altLang="en-US" sz="2200" dirty="0" smtClean="0"/>
            </a:br>
            <a:r>
              <a:rPr lang="de-DE" altLang="en-US" sz="2200" dirty="0" smtClean="0"/>
              <a:t>	such </a:t>
            </a:r>
            <a:r>
              <a:rPr lang="de-DE" altLang="en-US" sz="2200" dirty="0"/>
              <a:t>that </a:t>
            </a:r>
            <a:r>
              <a:rPr lang="de-DE" altLang="en-US" sz="2200" i="1" dirty="0">
                <a:solidFill>
                  <a:srgbClr val="002060"/>
                </a:solidFill>
              </a:rPr>
              <a:t>f(N) </a:t>
            </a:r>
            <a:r>
              <a:rPr lang="de-DE" altLang="en-US" sz="2200" i="1" dirty="0" smtClean="0">
                <a:solidFill>
                  <a:srgbClr val="002060"/>
                </a:solidFill>
              </a:rPr>
              <a:t>&lt;= C*g(N) </a:t>
            </a:r>
            <a:r>
              <a:rPr lang="de-DE" altLang="en-US" sz="2200" dirty="0" smtClean="0"/>
              <a:t>for </a:t>
            </a:r>
            <a:r>
              <a:rPr lang="de-DE" altLang="en-US" sz="2200" dirty="0"/>
              <a:t>all </a:t>
            </a:r>
            <a:r>
              <a:rPr lang="de-DE" altLang="en-US" sz="2200" dirty="0" smtClean="0"/>
              <a:t>N.</a:t>
            </a:r>
            <a:endParaRPr lang="de-DE" altLang="en-US" sz="2200" dirty="0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25712" y="2332037"/>
            <a:ext cx="7050088" cy="609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de-DE" altLang="en-US" sz="2200" i="1" dirty="0" smtClean="0">
                <a:solidFill>
                  <a:srgbClr val="002060"/>
                </a:solidFill>
              </a:rPr>
              <a:t>f = O(g) will mean that f is “essentially smaller“ than g.</a:t>
            </a:r>
            <a:endParaRPr lang="de-DE" altLang="en-US" sz="22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012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2306</TotalTime>
  <Words>485</Words>
  <Application>Microsoft Office PowerPoint</Application>
  <PresentationFormat>Custom</PresentationFormat>
  <Paragraphs>112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 Unicode MS</vt:lpstr>
      <vt:lpstr>Microsoft YaHei</vt:lpstr>
      <vt:lpstr>Arial</vt:lpstr>
      <vt:lpstr>Calibri</vt:lpstr>
      <vt:lpstr>Times New Roman</vt:lpstr>
      <vt:lpstr>Wingdings</vt:lpstr>
      <vt:lpstr>Office Theme</vt:lpstr>
      <vt:lpstr>Office Theme</vt:lpstr>
      <vt:lpstr>PowerPoint Presentation</vt:lpstr>
      <vt:lpstr>Announcements</vt:lpstr>
      <vt:lpstr>PowerPoint Presentation</vt:lpstr>
      <vt:lpstr>Two examples</vt:lpstr>
      <vt:lpstr>Three more examples</vt:lpstr>
      <vt:lpstr>Big-O notation</vt:lpstr>
      <vt:lpstr>Big-O notation</vt:lpstr>
      <vt:lpstr>Big-O notation</vt:lpstr>
      <vt:lpstr>Big-O notation</vt:lpstr>
      <vt:lpstr>Big-O notation</vt:lpstr>
      <vt:lpstr>Common orders of magnitude</vt:lpstr>
      <vt:lpstr>Big-O notation – simple rules</vt:lpstr>
      <vt:lpstr>Big-O notation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490</cp:revision>
  <cp:lastPrinted>1601-01-01T00:00:00Z</cp:lastPrinted>
  <dcterms:created xsi:type="dcterms:W3CDTF">2017-07-19T19:15:02Z</dcterms:created>
  <dcterms:modified xsi:type="dcterms:W3CDTF">2019-09-25T22:42:29Z</dcterms:modified>
</cp:coreProperties>
</file>