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6"/>
  </p:notesMasterIdLst>
  <p:sldIdLst>
    <p:sldId id="25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291" r:id="rId15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4595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5391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3477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365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296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105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3909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3133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6125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1429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143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2,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More examples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How many iterations are performed in the following for loop?</a:t>
            </a:r>
            <a:endParaRPr lang="en-US" altLang="en-US" sz="2200" dirty="0"/>
          </a:p>
          <a:p>
            <a:r>
              <a:rPr lang="en-US" sz="2200" dirty="0" smtClean="0">
                <a:solidFill>
                  <a:srgbClr val="002060"/>
                </a:solidFill>
              </a:rPr>
              <a:t/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 		for (</a:t>
            </a:r>
            <a:r>
              <a:rPr lang="en-US" sz="2200" dirty="0" err="1" smtClean="0">
                <a:solidFill>
                  <a:srgbClr val="002060"/>
                </a:solidFill>
              </a:rPr>
              <a:t>int</a:t>
            </a: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 err="1" smtClean="0">
                <a:solidFill>
                  <a:srgbClr val="002060"/>
                </a:solidFill>
              </a:rPr>
              <a:t>i</a:t>
            </a:r>
            <a:r>
              <a:rPr lang="en-US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>
                <a:solidFill>
                  <a:srgbClr val="002060"/>
                </a:solidFill>
              </a:rPr>
              <a:t>= </a:t>
            </a:r>
            <a:r>
              <a:rPr lang="en-US" sz="2200" dirty="0" smtClean="0">
                <a:solidFill>
                  <a:srgbClr val="002060"/>
                </a:solidFill>
              </a:rPr>
              <a:t>1 </a:t>
            </a:r>
            <a:r>
              <a:rPr lang="en-US" sz="2200" dirty="0">
                <a:solidFill>
                  <a:srgbClr val="002060"/>
                </a:solidFill>
              </a:rPr>
              <a:t>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&lt; N 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 =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*2</a:t>
            </a:r>
            <a:r>
              <a:rPr lang="en-US" sz="2200" dirty="0" smtClean="0">
                <a:solidFill>
                  <a:srgbClr val="002060"/>
                </a:solidFill>
              </a:rPr>
              <a:t>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{</a:t>
            </a:r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 smtClean="0">
                <a:solidFill>
                  <a:srgbClr val="002060"/>
                </a:solidFill>
              </a:rPr>
              <a:t>				sum = </a:t>
            </a:r>
            <a:r>
              <a:rPr lang="en-US" sz="2200" dirty="0" err="1" smtClean="0">
                <a:solidFill>
                  <a:srgbClr val="002060"/>
                </a:solidFill>
              </a:rPr>
              <a:t>sum+i</a:t>
            </a:r>
            <a:r>
              <a:rPr lang="en-US" sz="2200" dirty="0" smtClean="0">
                <a:solidFill>
                  <a:srgbClr val="002060"/>
                </a:solidFill>
              </a:rPr>
              <a:t>;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}</a:t>
            </a:r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1483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More examples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Express the run time of the following program using Big-O notation.</a:t>
            </a:r>
            <a:endParaRPr lang="en-US" altLang="en-US" sz="2200" dirty="0"/>
          </a:p>
          <a:p>
            <a:r>
              <a:rPr lang="en-US" sz="2200" dirty="0" smtClean="0">
                <a:solidFill>
                  <a:srgbClr val="002060"/>
                </a:solidFill>
              </a:rPr>
              <a:t>	foo(</a:t>
            </a:r>
            <a:r>
              <a:rPr lang="en-US" sz="2200" dirty="0" err="1" smtClean="0">
                <a:solidFill>
                  <a:srgbClr val="002060"/>
                </a:solidFill>
              </a:rPr>
              <a:t>int</a:t>
            </a:r>
            <a:r>
              <a:rPr lang="en-US" sz="2200" dirty="0" smtClean="0">
                <a:solidFill>
                  <a:srgbClr val="002060"/>
                </a:solidFill>
              </a:rPr>
              <a:t> N)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{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 		if (N &gt; 1)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</a:t>
            </a:r>
            <a:r>
              <a:rPr lang="en-US" sz="2200" dirty="0" smtClean="0">
                <a:solidFill>
                  <a:srgbClr val="002060"/>
                </a:solidFill>
              </a:rPr>
              <a:t>foo(N/2);</a:t>
            </a:r>
            <a:r>
              <a:rPr lang="en-US" sz="2200" dirty="0">
                <a:solidFill>
                  <a:srgbClr val="002060"/>
                </a:solidFill>
              </a:rPr>
              <a:t/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4748151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More examples</a:t>
            </a:r>
            <a:endParaRPr lang="de-DE" altLang="en-US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smtClean="0"/>
              <a:t>Express the run time of the following program using Big-O notation.</a:t>
            </a:r>
            <a:endParaRPr lang="en-US" altLang="en-US" sz="2200" dirty="0"/>
          </a:p>
          <a:p>
            <a:r>
              <a:rPr lang="en-US" sz="2200" dirty="0" smtClean="0">
                <a:solidFill>
                  <a:srgbClr val="002060"/>
                </a:solidFill>
              </a:rPr>
              <a:t>	foo(</a:t>
            </a:r>
            <a:r>
              <a:rPr lang="en-US" sz="2200" dirty="0" err="1" smtClean="0">
                <a:solidFill>
                  <a:srgbClr val="002060"/>
                </a:solidFill>
              </a:rPr>
              <a:t>int</a:t>
            </a:r>
            <a:r>
              <a:rPr lang="en-US" sz="2200" dirty="0" smtClean="0">
                <a:solidFill>
                  <a:srgbClr val="002060"/>
                </a:solidFill>
              </a:rPr>
              <a:t> N) {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 		if (N &gt; 1)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{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	}</a:t>
            </a:r>
            <a:br>
              <a:rPr lang="en-US" sz="2200" dirty="0" smtClean="0">
                <a:solidFill>
                  <a:srgbClr val="002060"/>
                </a:solidFill>
              </a:rPr>
            </a:br>
            <a:r>
              <a:rPr lang="en-US" sz="2200" dirty="0" smtClean="0">
                <a:solidFill>
                  <a:srgbClr val="002060"/>
                </a:solidFill>
              </a:rPr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31045747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32525414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3</a:t>
            </a:r>
            <a:r>
              <a:rPr lang="de-DE" altLang="en-US" sz="2200" dirty="0" smtClean="0"/>
              <a:t>. 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3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 smtClean="0">
                <a:solidFill>
                  <a:schemeClr val="tx1"/>
                </a:solidFill>
              </a:rPr>
              <a:t>Proof</a:t>
            </a:r>
            <a:r>
              <a:rPr lang="de-DE" altLang="en-US" sz="2200" dirty="0">
                <a:solidFill>
                  <a:schemeClr val="tx1"/>
                </a:solidFill>
              </a:rPr>
              <a:t>: </a:t>
            </a: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C = 9</a:t>
            </a:r>
            <a:r>
              <a:rPr lang="de-DE" altLang="en-US" sz="2200" dirty="0" smtClean="0">
                <a:solidFill>
                  <a:schemeClr val="tx1"/>
                </a:solidFill>
              </a:rPr>
              <a:t>. We want to 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f(N) &lt; CN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3 </a:t>
            </a:r>
            <a:r>
              <a:rPr lang="de-DE" altLang="en-US" sz="2200" dirty="0" smtClean="0">
                <a:solidFill>
                  <a:schemeClr val="tx1"/>
                </a:solidFill>
              </a:rPr>
              <a:t>for all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N &gt;= 1.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Indeed,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f(N) </a:t>
            </a:r>
            <a:r>
              <a:rPr lang="de-DE" altLang="en-US" sz="2200" i="1" dirty="0">
                <a:solidFill>
                  <a:srgbClr val="000066"/>
                </a:solidFill>
              </a:rPr>
              <a:t>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+ 3</a:t>
            </a:r>
            <a:r>
              <a:rPr lang="en-US" altLang="en-US" sz="2200" dirty="0"/>
              <a:t/>
            </a:r>
            <a:br>
              <a:rPr lang="en-US" altLang="en-US" sz="2200" dirty="0"/>
            </a:br>
            <a:r>
              <a:rPr lang="en-US" altLang="en-US" sz="2200" dirty="0">
                <a:solidFill>
                  <a:srgbClr val="002060"/>
                </a:solidFill>
              </a:rPr>
              <a:t>				 &lt;  </a:t>
            </a:r>
            <a:r>
              <a:rPr lang="en-US" altLang="en-US" sz="2200" dirty="0" smtClean="0">
                <a:solidFill>
                  <a:srgbClr val="002060"/>
                </a:solidFill>
              </a:rPr>
              <a:t>1.5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3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+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4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2060"/>
                </a:solidFill>
              </a:rPr>
              <a:t>3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+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3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2060"/>
                </a:solidFill>
              </a:rPr>
              <a:t>3</a:t>
            </a:r>
            <a:r>
              <a:rPr lang="en-US" altLang="en-US" sz="2200" dirty="0">
                <a:solidFill>
                  <a:srgbClr val="002060"/>
                </a:solidFill>
              </a:rPr>
              <a:t>	</a:t>
            </a:r>
            <a:r>
              <a:rPr lang="en-US" altLang="en-US" sz="2200" dirty="0" smtClean="0">
                <a:solidFill>
                  <a:srgbClr val="002060"/>
                </a:solidFill>
              </a:rPr>
              <a:t/>
            </a:r>
            <a:br>
              <a:rPr lang="en-US" altLang="en-US" sz="2200" dirty="0" smtClean="0">
                <a:solidFill>
                  <a:srgbClr val="002060"/>
                </a:solidFill>
              </a:rPr>
            </a:br>
            <a:r>
              <a:rPr lang="en-US" altLang="en-US" sz="2200" dirty="0">
                <a:solidFill>
                  <a:srgbClr val="002060"/>
                </a:solidFill>
              </a:rPr>
              <a:t>				 </a:t>
            </a:r>
            <a:r>
              <a:rPr lang="en-US" altLang="en-US" sz="2200" dirty="0" smtClean="0">
                <a:solidFill>
                  <a:srgbClr val="002060"/>
                </a:solidFill>
              </a:rPr>
              <a:t>&lt;  9</a:t>
            </a:r>
            <a:r>
              <a:rPr lang="en-US" altLang="en-US" sz="2200" i="1" dirty="0" smtClean="0">
                <a:solidFill>
                  <a:srgbClr val="002060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2060"/>
                </a:solidFill>
              </a:rPr>
              <a:t>3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Therefore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 </a:t>
            </a:r>
            <a:r>
              <a:rPr lang="de-DE" altLang="en-US" sz="2200" i="1" dirty="0">
                <a:solidFill>
                  <a:srgbClr val="000066"/>
                </a:solidFill>
              </a:rPr>
              <a:t>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O(N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3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  <a:endParaRPr lang="de-DE" altLang="en-US" sz="2200" i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3458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 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10*2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</a:t>
            </a:r>
            <a:r>
              <a:rPr lang="de-DE" altLang="en-US" sz="2200" i="1" dirty="0">
                <a:solidFill>
                  <a:srgbClr val="000066"/>
                </a:solidFill>
              </a:rPr>
              <a:t>+ 4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0066"/>
                </a:solidFill>
              </a:rPr>
              <a:t>4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+ 3</a:t>
            </a:r>
            <a:r>
              <a:rPr lang="de-DE" altLang="en-US" sz="2200" dirty="0" smtClean="0"/>
              <a:t>. 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O(2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Use the fact that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4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&lt;100 *2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dirty="0" smtClean="0">
                <a:solidFill>
                  <a:schemeClr val="tx1"/>
                </a:solidFill>
              </a:rPr>
              <a:t> for all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N&gt;1</a:t>
            </a:r>
            <a:endParaRPr lang="en-US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6114924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T(N-1) + O(1)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O(N)</a:t>
            </a:r>
            <a:r>
              <a:rPr lang="de-DE" altLang="en-US" sz="2200" dirty="0" smtClean="0"/>
              <a:t>.</a:t>
            </a:r>
            <a:endParaRPr lang="de-DE" altLang="en-US" sz="2200" i="1" dirty="0" smtClean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 smtClean="0"/>
              <a:t>Proof</a:t>
            </a:r>
            <a:r>
              <a:rPr lang="de-DE" altLang="en-US" sz="2200" dirty="0" smtClean="0"/>
              <a:t>: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1) </a:t>
            </a:r>
            <a:r>
              <a:rPr lang="de-DE" altLang="en-US" sz="2200" smtClean="0"/>
              <a:t>By definition</a:t>
            </a:r>
            <a:r>
              <a:rPr lang="de-DE" altLang="en-US" sz="2200" dirty="0" smtClean="0"/>
              <a:t>, there exists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C </a:t>
            </a:r>
            <a:r>
              <a:rPr lang="de-DE" altLang="en-US" sz="2200" dirty="0" smtClean="0"/>
              <a:t>such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&lt; T(N-1) + C</a:t>
            </a:r>
            <a:r>
              <a:rPr lang="de-DE" altLang="en-US" sz="2200" dirty="0"/>
              <a:t>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chemeClr val="tx1"/>
                </a:solidFill>
              </a:rPr>
              <a:t>Intuition: this implies that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T(N-1) </a:t>
            </a:r>
            <a:r>
              <a:rPr lang="de-DE" altLang="en-US" sz="2200" i="1" dirty="0">
                <a:solidFill>
                  <a:srgbClr val="000066"/>
                </a:solidFill>
              </a:rPr>
              <a:t>&lt;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T(N-2) </a:t>
            </a:r>
            <a:r>
              <a:rPr lang="de-DE" altLang="en-US" sz="2200" i="1" dirty="0">
                <a:solidFill>
                  <a:srgbClr val="000066"/>
                </a:solidFill>
              </a:rPr>
              <a:t>+ C</a:t>
            </a:r>
            <a:r>
              <a:rPr lang="de-DE" altLang="en-US" sz="2200" dirty="0" smtClean="0"/>
              <a:t>...</a:t>
            </a:r>
            <a:endParaRPr lang="de-DE" altLang="en-US" sz="2200" i="1" dirty="0" smtClean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/>
              <a:t>2) Claim</a:t>
            </a:r>
            <a:r>
              <a:rPr lang="en-US" altLang="en-US" sz="2200" dirty="0"/>
              <a:t>: for all </a:t>
            </a:r>
            <a:r>
              <a:rPr lang="en-US" altLang="en-US" sz="2200" dirty="0" err="1"/>
              <a:t>i</a:t>
            </a:r>
            <a:r>
              <a:rPr lang="en-US" altLang="en-US" sz="2200" dirty="0"/>
              <a:t>=0,1,…N-1 it holds that </a:t>
            </a:r>
            <a:r>
              <a:rPr lang="de-DE" altLang="en-US" sz="2200" i="1" dirty="0">
                <a:solidFill>
                  <a:srgbClr val="000066"/>
                </a:solidFill>
              </a:rPr>
              <a:t>T(N) &lt; T(N-i) + i*C</a:t>
            </a:r>
            <a:r>
              <a:rPr lang="de-DE" altLang="en-US" sz="2200" dirty="0"/>
              <a:t>.</a:t>
            </a:r>
          </a:p>
          <a:p>
            <a:pPr marL="1033463" lvl="1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Proof: by induction on </a:t>
            </a:r>
            <a:r>
              <a:rPr lang="de-DE" altLang="en-US" sz="2000" dirty="0" smtClean="0"/>
              <a:t>i</a:t>
            </a:r>
            <a:endParaRPr lang="de-DE" altLang="en-US" sz="20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 smtClean="0"/>
              <a:t>3) Therefore, by plugging in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i = N-1 </a:t>
            </a:r>
            <a:r>
              <a:rPr lang="en-US" altLang="en-US" sz="2200" dirty="0" smtClean="0"/>
              <a:t>we get</a:t>
            </a:r>
            <a:br>
              <a:rPr lang="en-US" altLang="en-US" sz="2200" dirty="0" smtClean="0"/>
            </a:br>
            <a:r>
              <a:rPr lang="en-US" altLang="en-US" sz="2200" dirty="0" smtClean="0"/>
              <a:t>				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&lt;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T(N-(N-1)) </a:t>
            </a:r>
            <a:r>
              <a:rPr lang="de-DE" altLang="en-US" sz="2200" i="1" dirty="0">
                <a:solidFill>
                  <a:srgbClr val="000066"/>
                </a:solidFill>
              </a:rPr>
              <a:t>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(N-1)*C = T(1) + (N-1)*C = O(N)</a:t>
            </a:r>
            <a:r>
              <a:rPr lang="de-DE" altLang="en-US" sz="2200" dirty="0" smtClean="0"/>
              <a:t>.</a:t>
            </a:r>
            <a:r>
              <a:rPr lang="de-DE" altLang="en-US" sz="1800" dirty="0" smtClean="0"/>
              <a:t/>
            </a:r>
            <a:br>
              <a:rPr lang="de-DE" altLang="en-US" sz="1800" dirty="0" smtClean="0"/>
            </a:br>
            <a:endParaRPr lang="en-US" alt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0580808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T(N/2)+O(1)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O(log(N))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2114915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T(N-1)+O(N)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T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2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649588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</a:t>
            </a:r>
            <a:r>
              <a:rPr lang="de-DE" altLang="en-US" sz="2200" dirty="0">
                <a:solidFill>
                  <a:schemeClr val="tx1"/>
                </a:solidFill>
              </a:rPr>
              <a:t>the recursive </a:t>
            </a:r>
            <a:r>
              <a:rPr lang="de-DE" altLang="en-US" sz="2200" dirty="0" smtClean="0">
                <a:solidFill>
                  <a:schemeClr val="tx1"/>
                </a:solidFill>
              </a:rPr>
              <a:t>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O(N*log(N))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9483970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</a:t>
            </a:r>
            <a:r>
              <a:rPr lang="de-DE" altLang="en-US" dirty="0" smtClean="0"/>
              <a:t>notation - Examples</a:t>
            </a:r>
            <a:endParaRPr lang="de-DE" altLang="en-US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>
                <a:solidFill>
                  <a:schemeClr val="tx1"/>
                </a:solidFill>
              </a:rPr>
              <a:t>Let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>
                <a:solidFill>
                  <a:schemeClr val="tx1"/>
                </a:solidFill>
              </a:rPr>
              <a:t> </a:t>
            </a:r>
            <a:r>
              <a:rPr lang="de-DE" altLang="en-US" sz="2200" dirty="0" smtClean="0">
                <a:solidFill>
                  <a:schemeClr val="tx1"/>
                </a:solidFill>
              </a:rPr>
              <a:t>satisfy the recursive formula</a:t>
            </a:r>
            <a:br>
              <a:rPr lang="de-DE" altLang="en-US" sz="2200" dirty="0" smtClean="0">
                <a:solidFill>
                  <a:schemeClr val="tx1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T(N) = k*T(N-1)+O(N)</a:t>
            </a:r>
            <a:r>
              <a:rPr lang="de-DE" altLang="en-US" sz="2200" dirty="0" smtClean="0"/>
              <a:t> and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T(1) = O(1)</a:t>
            </a:r>
            <a:r>
              <a:rPr lang="de-DE" altLang="en-US" sz="2200" dirty="0" smtClean="0"/>
              <a:t>. (Think of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k=7</a:t>
            </a:r>
            <a:r>
              <a:rPr lang="de-DE" altLang="en-US" sz="2200" dirty="0" smtClean="0"/>
              <a:t>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Prove that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T(N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= O(k</a:t>
            </a:r>
            <a:r>
              <a:rPr lang="de-DE" altLang="en-US" sz="2200" i="1" baseline="30000" dirty="0" smtClean="0">
                <a:solidFill>
                  <a:srgbClr val="000066"/>
                </a:solidFill>
              </a:rPr>
              <a:t>N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)</a:t>
            </a:r>
            <a:endParaRPr lang="en-US" alt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5256478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2029</TotalTime>
  <Words>195</Words>
  <Application>Microsoft Office PowerPoint</Application>
  <PresentationFormat>Custom</PresentationFormat>
  <Paragraphs>49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More examples</vt:lpstr>
      <vt:lpstr>More examples</vt:lpstr>
      <vt:lpstr>More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628</cp:revision>
  <cp:lastPrinted>1601-01-01T00:00:00Z</cp:lastPrinted>
  <dcterms:created xsi:type="dcterms:W3CDTF">2017-07-19T19:15:02Z</dcterms:created>
  <dcterms:modified xsi:type="dcterms:W3CDTF">2019-10-02T22:40:36Z</dcterms:modified>
</cp:coreProperties>
</file>