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3"/>
  </p:notesMasterIdLst>
  <p:sldIdLst>
    <p:sldId id="256" r:id="rId3"/>
    <p:sldId id="317" r:id="rId4"/>
    <p:sldId id="318" r:id="rId5"/>
    <p:sldId id="285" r:id="rId6"/>
    <p:sldId id="286" r:id="rId7"/>
    <p:sldId id="320" r:id="rId8"/>
    <p:sldId id="287" r:id="rId9"/>
    <p:sldId id="289" r:id="rId10"/>
    <p:sldId id="292" r:id="rId11"/>
    <p:sldId id="322" r:id="rId12"/>
    <p:sldId id="293" r:id="rId13"/>
    <p:sldId id="300" r:id="rId14"/>
    <p:sldId id="299" r:id="rId15"/>
    <p:sldId id="302" r:id="rId16"/>
    <p:sldId id="301" r:id="rId17"/>
    <p:sldId id="308" r:id="rId18"/>
    <p:sldId id="325" r:id="rId19"/>
    <p:sldId id="303" r:id="rId20"/>
    <p:sldId id="309" r:id="rId21"/>
    <p:sldId id="304" r:id="rId22"/>
    <p:sldId id="306" r:id="rId23"/>
    <p:sldId id="326" r:id="rId24"/>
    <p:sldId id="310" r:id="rId25"/>
    <p:sldId id="311" r:id="rId26"/>
    <p:sldId id="312" r:id="rId27"/>
    <p:sldId id="313" r:id="rId28"/>
    <p:sldId id="314" r:id="rId29"/>
    <p:sldId id="323" r:id="rId30"/>
    <p:sldId id="324" r:id="rId31"/>
    <p:sldId id="332" r:id="rId32"/>
    <p:sldId id="319" r:id="rId33"/>
    <p:sldId id="315" r:id="rId34"/>
    <p:sldId id="307" r:id="rId35"/>
    <p:sldId id="331" r:id="rId36"/>
    <p:sldId id="327" r:id="rId37"/>
    <p:sldId id="328" r:id="rId38"/>
    <p:sldId id="329" r:id="rId39"/>
    <p:sldId id="333" r:id="rId40"/>
    <p:sldId id="330" r:id="rId41"/>
    <p:sldId id="291" r:id="rId42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78" d="100"/>
          <a:sy n="78" d="100"/>
        </p:scale>
        <p:origin x="1404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926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394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7,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 smtClean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Observation: The total running time is O</a:t>
            </a:r>
            <a:r>
              <a:rPr lang="en-US" altLang="en-US" sz="2200" dirty="0" smtClean="0">
                <a:solidFill>
                  <a:schemeClr val="tx1"/>
                </a:solidFill>
              </a:rPr>
              <a:t>(# time elements are copied)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Let’s count how many times each element it is </a:t>
            </a:r>
            <a:r>
              <a:rPr lang="en-US" altLang="en-US" sz="2200" dirty="0">
                <a:solidFill>
                  <a:schemeClr val="tx1"/>
                </a:solidFill>
              </a:rPr>
              <a:t>copied</a:t>
            </a:r>
            <a:r>
              <a:rPr lang="en-US" altLang="en-US" sz="2200" dirty="0" smtClean="0"/>
              <a:t>.</a:t>
            </a:r>
            <a:endParaRPr lang="en-US" altLang="en-US" sz="2200" dirty="0" smtClean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 smtClean="0">
                <a:solidFill>
                  <a:schemeClr val="tx1"/>
                </a:solidFill>
              </a:rPr>
              <a:t>Claim</a:t>
            </a:r>
            <a:r>
              <a:rPr lang="en-US" altLang="en-US" sz="2200" dirty="0" smtClean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dirty="0" smtClean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 smtClean="0">
                <a:solidFill>
                  <a:schemeClr val="tx1"/>
                </a:solidFill>
              </a:rPr>
              <a:t>Proof</a:t>
            </a:r>
            <a:r>
              <a:rPr lang="en-US" altLang="en-US" sz="2200" dirty="0" smtClean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</a:t>
            </a:r>
            <a:r>
              <a:rPr lang="en-US" altLang="en-US" sz="1800" dirty="0" smtClean="0">
                <a:solidFill>
                  <a:schemeClr val="tx1"/>
                </a:solidFill>
              </a:rPr>
              <a:t>swapped </a:t>
            </a:r>
            <a:r>
              <a:rPr lang="en-US" altLang="en-US" sz="1800" dirty="0">
                <a:solidFill>
                  <a:schemeClr val="tx1"/>
                </a:solidFill>
              </a:rPr>
              <a:t>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Q: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A: </a:t>
            </a:r>
            <a:r>
              <a:rPr lang="en-US" altLang="en-US" sz="1800" dirty="0" smtClean="0">
                <a:solidFill>
                  <a:schemeClr val="tx1"/>
                </a:solidFill>
              </a:rPr>
              <a:t>The size of the array containing the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So the number of times an element appears in a </a:t>
            </a:r>
            <a:r>
              <a:rPr lang="en-US" altLang="en-US" sz="1800" dirty="0">
                <a:solidFill>
                  <a:schemeClr val="tx1"/>
                </a:solidFill>
              </a:rPr>
              <a:t>merging </a:t>
            </a:r>
            <a:r>
              <a:rPr lang="en-US" altLang="en-US" sz="1800" dirty="0" smtClean="0">
                <a:solidFill>
                  <a:schemeClr val="tx1"/>
                </a:solidFill>
              </a:rPr>
              <a:t>procedure is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1800" dirty="0">
                <a:solidFill>
                  <a:schemeClr val="tx1"/>
                </a:solidFill>
              </a:rPr>
              <a:t>, each element is swapped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 smtClean="0"/>
              <a:t>	</a:t>
            </a:r>
            <a:r>
              <a:rPr lang="de-DE" altLang="en-US" sz="2200" b="1" u="sng" dirty="0" smtClean="0"/>
              <a:t>Merge </a:t>
            </a:r>
            <a:r>
              <a:rPr lang="de-DE" altLang="en-US" sz="2200" b="1" u="sng" dirty="0"/>
              <a:t>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</a:t>
            </a:r>
            <a:r>
              <a:rPr lang="en-US" altLang="en-US" sz="2200" dirty="0" smtClean="0"/>
              <a:t>halves</a:t>
            </a: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 smtClean="0"/>
              <a:t>Conclusion</a:t>
            </a:r>
            <a:r>
              <a:rPr lang="en-US" altLang="en-US" sz="2200" smtClean="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	Can implement </a:t>
            </a:r>
            <a:r>
              <a:rPr lang="en-US" altLang="en-US" sz="2200" i="1" u="sng" dirty="0" smtClean="0"/>
              <a:t>Merge sort </a:t>
            </a:r>
            <a:r>
              <a:rPr lang="en-US" altLang="en-US" sz="2200" dirty="0" smtClean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</a:t>
            </a:r>
            <a:r>
              <a:rPr lang="en-US" altLang="en-US" sz="2200" dirty="0" smtClean="0"/>
              <a:t>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Selection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Find </a:t>
            </a:r>
            <a:r>
              <a:rPr lang="en-US" altLang="he-IL" sz="2200" dirty="0"/>
              <a:t>the smallest element and </a:t>
            </a:r>
            <a:r>
              <a:rPr lang="en-US" altLang="he-IL" sz="2200" dirty="0" smtClean="0"/>
              <a:t>put </a:t>
            </a:r>
            <a:r>
              <a:rPr lang="en-US" altLang="he-IL" sz="2200" dirty="0"/>
              <a:t>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</a:t>
            </a:r>
            <a:r>
              <a:rPr lang="en-US" altLang="he-IL" sz="2200" dirty="0" smtClean="0"/>
              <a:t>find </a:t>
            </a:r>
            <a:r>
              <a:rPr lang="en-US" altLang="he-IL" sz="2200" dirty="0"/>
              <a:t>the second smallest, and </a:t>
            </a:r>
            <a:r>
              <a:rPr lang="en-US" altLang="he-IL" sz="2200" dirty="0" smtClean="0"/>
              <a:t>put </a:t>
            </a:r>
            <a:r>
              <a:rPr lang="en-US" altLang="he-IL" sz="2200" dirty="0"/>
              <a:t>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</a:t>
            </a:r>
            <a:r>
              <a:rPr lang="en-US" altLang="he-IL" sz="2200" dirty="0" smtClean="0"/>
              <a:t>find </a:t>
            </a:r>
            <a:r>
              <a:rPr lang="en-US" altLang="he-IL" sz="2200" dirty="0"/>
              <a:t>the third smallest, and </a:t>
            </a:r>
            <a:r>
              <a:rPr lang="en-US" altLang="he-IL" sz="2200" dirty="0" smtClean="0"/>
              <a:t>put </a:t>
            </a:r>
            <a:r>
              <a:rPr lang="en-US" altLang="he-IL" sz="2200" dirty="0"/>
              <a:t>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</a:t>
            </a:r>
            <a:r>
              <a:rPr lang="en-US" altLang="he-IL" sz="2200" dirty="0" smtClean="0"/>
              <a:t>…</a:t>
            </a:r>
            <a:endParaRPr lang="en-US" altLang="en-US" sz="2200" dirty="0" smtClean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[4, </a:t>
            </a:r>
            <a:r>
              <a:rPr lang="en-US" altLang="en-US" sz="2000" dirty="0">
                <a:cs typeface="Times New Roman" panose="02020603050405020304" pitchFamily="18" charset="0"/>
              </a:rPr>
              <a:t>3,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cs typeface="Times New Roman" panose="02020603050405020304" pitchFamily="18" charset="0"/>
              </a:rPr>
              <a:t>, 7, 4, 10,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3, 4, 7, 10</a:t>
            </a:r>
            <a:r>
              <a:rPr lang="en-US" altLang="en-US" sz="2000" dirty="0">
                <a:cs typeface="Times New Roman" panose="02020603050405020304" pitchFamily="18" charset="0"/>
              </a:rPr>
              <a:t>, 8 ] </a:t>
            </a:r>
            <a:endParaRPr lang="en-US" altLang="en-US" sz="2000" dirty="0" smtClean="0">
              <a:cs typeface="Times New Roman" panose="02020603050405020304" pitchFamily="18" charset="0"/>
            </a:endParaRP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cs typeface="Times New Roman" panose="02020603050405020304" pitchFamily="18" charset="0"/>
              </a:rPr>
              <a:t>1, 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3</a:t>
            </a:r>
            <a:r>
              <a:rPr lang="en-US" altLang="en-US" sz="2000" dirty="0">
                <a:cs typeface="Times New Roman" panose="02020603050405020304" pitchFamily="18" charset="0"/>
              </a:rPr>
              <a:t>, 4, 7, </a:t>
            </a:r>
            <a:r>
              <a:rPr lang="en-US" alt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, </a:t>
            </a:r>
            <a:r>
              <a:rPr lang="en-US" alt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 smtClean="0"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cs typeface="Times New Roman" panose="02020603050405020304" pitchFamily="18" charset="0"/>
              </a:rPr>
              <a:t>] </a:t>
            </a:r>
            <a:endParaRPr lang="en-US" altLang="en-US" sz="2200" dirty="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in[0..5] = 1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swap(1,8)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9, 8,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  <a:b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 smtClean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i-1]</a:t>
            </a:r>
            <a:b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min element in the unsorted a[i..n-1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move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</a:t>
            </a:r>
            <a:r>
              <a:rPr lang="en-US" altLang="he-IL" sz="2200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</a:t>
            </a:r>
            <a:r>
              <a:rPr lang="en-US" altLang="he-IL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</a:t>
            </a:r>
            <a:r>
              <a:rPr lang="en-US" altLang="he-IL" sz="22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evaluates the expression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program </a:t>
            </a: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expression == false.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Selection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</a:t>
            </a:r>
            <a:r>
              <a:rPr lang="en-US" altLang="he-IL" sz="2200" baseline="300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small.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hardly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ever used in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US" altLang="he-IL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Are 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Insertion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It </a:t>
            </a:r>
            <a:r>
              <a:rPr lang="en-US" altLang="he-IL" sz="2200" dirty="0"/>
              <a:t>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</a:t>
            </a:r>
            <a:r>
              <a:rPr lang="en-US" altLang="he-IL" sz="2200" dirty="0" smtClean="0"/>
              <a:t>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 </a:t>
            </a:r>
            <a:r>
              <a:rPr lang="en-US" altLang="he-IL" sz="2200" dirty="0"/>
              <a:t>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8: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</a:t>
            </a:r>
          </a:p>
          <a:p>
            <a:pPr marL="0" indent="0"/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7: [1,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200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9]</a:t>
            </a: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 smtClean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 smtClean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 smtClean="0"/>
              <a:t>Sorting </a:t>
            </a:r>
            <a:r>
              <a:rPr lang="de-DE" altLang="en-US" sz="6000" dirty="0"/>
              <a:t>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..i-1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&amp;a[j-1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</a:t>
            </a:r>
            <a:r>
              <a:rPr lang="en-US" altLang="he-IL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&amp;a[j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Insertion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worst case.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167755" cy="1752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 smtClean="0"/>
              <a:t>Q: Why </a:t>
            </a:r>
            <a:r>
              <a:rPr lang="en-US" altLang="he-IL" sz="2200" dirty="0"/>
              <a:t>is it efficient for sorted arrays?</a:t>
            </a:r>
          </a:p>
          <a:p>
            <a:pPr lvl="1"/>
            <a:endParaRPr lang="en-US" altLang="he-IL" sz="2200" dirty="0" smtClean="0">
              <a:cs typeface="Times New Roman" panose="02020603050405020304" pitchFamily="18" charset="0"/>
            </a:endParaRPr>
          </a:p>
          <a:p>
            <a:pPr lvl="1"/>
            <a:r>
              <a:rPr lang="en-US" altLang="he-IL" sz="2200" dirty="0" smtClean="0">
                <a:cs typeface="Times New Roman" panose="02020603050405020304" pitchFamily="18" charset="0"/>
              </a:rPr>
              <a:t>Give </a:t>
            </a:r>
            <a:r>
              <a:rPr lang="en-US" altLang="he-IL" sz="2200" dirty="0">
                <a:cs typeface="Times New Roman" panose="02020603050405020304" pitchFamily="18" charset="0"/>
              </a:rPr>
              <a:t>an example of an array where in </a:t>
            </a:r>
            <a:r>
              <a:rPr lang="en-US" altLang="he-IL" sz="2200" dirty="0" smtClean="0">
                <a:cs typeface="Times New Roman" panose="02020603050405020304" pitchFamily="18" charset="0"/>
              </a:rPr>
              <a:t>each</a:t>
            </a:r>
            <a:br>
              <a:rPr lang="en-US" altLang="he-IL" sz="2200" dirty="0" smtClean="0">
                <a:cs typeface="Times New Roman" panose="02020603050405020304" pitchFamily="18" charset="0"/>
              </a:rPr>
            </a:br>
            <a:r>
              <a:rPr lang="en-US" altLang="he-IL" sz="2200" dirty="0" smtClean="0">
                <a:cs typeface="Times New Roman" panose="02020603050405020304" pitchFamily="18" charset="0"/>
              </a:rPr>
              <a:t>outer iteration </a:t>
            </a:r>
            <a:r>
              <a:rPr lang="en-US" altLang="he-IL" sz="2200" dirty="0">
                <a:cs typeface="Times New Roman" panose="02020603050405020304" pitchFamily="18" charset="0"/>
              </a:rPr>
              <a:t>we make exactly 1 swap</a:t>
            </a:r>
            <a:r>
              <a:rPr lang="en-US" altLang="he-IL" sz="2200" dirty="0" smtClean="0">
                <a:cs typeface="Times New Roman" panose="02020603050405020304" pitchFamily="18" charset="0"/>
              </a:rPr>
              <a:t>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Quick Sort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Given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Q1: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how </a:t>
            </a:r>
            <a:r>
              <a:rPr lang="en-US" altLang="he-IL" sz="2200" smtClean="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 smtClean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</a:t>
            </a:r>
            <a:r>
              <a:rPr lang="en-US" altLang="he-IL" sz="2200" smtClean="0">
                <a:ea typeface="Arial Unicode MS" pitchFamily="34" charset="-128"/>
                <a:cs typeface="Times New Roman" pitchFamily="18" charset="0"/>
              </a:rPr>
              <a:t>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 smtClean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 smtClean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 smtClean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are going to move the left pointer to the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right,</a:t>
            </a:r>
          </a:p>
          <a:p>
            <a:pPr marL="0" lvl="1" indent="0"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	making all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elements to its left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to be smaller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than </a:t>
            </a: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 smtClean="0">
                <a:ea typeface="Arial Unicode MS" pitchFamily="34" charset="-128"/>
                <a:cs typeface="Times New Roman" pitchFamily="18" charset="0"/>
              </a:rPr>
              <a:t>making all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 smtClean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Choose a pivot</a:t>
            </a:r>
            <a:endParaRPr lang="en-US" altLang="en-US" dirty="0"/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Rearranging</a:t>
            </a:r>
            <a:endParaRPr lang="en-US" altLang="en-US" dirty="0"/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Recursion</a:t>
            </a:r>
            <a:endParaRPr lang="en-US" altLang="en-US" dirty="0"/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1" animBg="1"/>
      <p:bldP spid="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</a:t>
            </a:r>
            <a:r>
              <a:rPr lang="en-US" altLang="en-US" sz="2200" u="sng" dirty="0" smtClean="0"/>
              <a:t>analysis for good pivot:</a:t>
            </a:r>
            <a:endParaRPr lang="en-US" altLang="en-US" sz="2200" u="sng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</a:t>
            </a:r>
            <a:r>
              <a:rPr lang="en-US" altLang="en-US" sz="2200" dirty="0" smtClean="0"/>
              <a:t>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	2. Each element is swapped </a:t>
            </a:r>
            <a:r>
              <a:rPr lang="en-US" altLang="en-US" sz="2200" dirty="0" smtClean="0">
                <a:solidFill>
                  <a:schemeClr val="tx1"/>
                </a:solidFill>
              </a:rPr>
              <a:t>at </a:t>
            </a:r>
            <a:r>
              <a:rPr lang="en-US" altLang="en-US" sz="2200" dirty="0">
                <a:solidFill>
                  <a:schemeClr val="tx1"/>
                </a:solidFill>
              </a:rPr>
              <a:t>most </a:t>
            </a:r>
            <a:r>
              <a:rPr lang="en-US" altLang="en-US" sz="2200" dirty="0" smtClean="0">
                <a:solidFill>
                  <a:schemeClr val="tx1"/>
                </a:solidFill>
              </a:rPr>
              <a:t>log</a:t>
            </a:r>
            <a:r>
              <a:rPr lang="en-US" alt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en-US" sz="2200" dirty="0" smtClean="0">
                <a:solidFill>
                  <a:schemeClr val="tx1"/>
                </a:solidFill>
              </a:rPr>
              <a:t>(n) </a:t>
            </a:r>
            <a:r>
              <a:rPr lang="en-US" altLang="en-US" sz="2200" dirty="0">
                <a:solidFill>
                  <a:schemeClr val="tx1"/>
                </a:solidFill>
              </a:rPr>
              <a:t>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</a:t>
            </a:r>
            <a:r>
              <a:rPr lang="en-US" altLang="en-US" sz="1800" dirty="0" smtClean="0">
                <a:solidFill>
                  <a:schemeClr val="tx1"/>
                </a:solidFill>
              </a:rPr>
              <a:t>is swapped </a:t>
            </a:r>
            <a:r>
              <a:rPr lang="en-US" altLang="en-US" sz="1800" i="1" u="sng" dirty="0" smtClean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 </a:t>
            </a:r>
            <a:r>
              <a:rPr lang="en-US" altLang="en-US" sz="1800" dirty="0" smtClean="0">
                <a:solidFill>
                  <a:schemeClr val="tx1"/>
                </a:solidFill>
              </a:rPr>
              <a:t>in </a:t>
            </a:r>
            <a:r>
              <a:rPr lang="en-US" altLang="en-US" sz="1800" dirty="0">
                <a:solidFill>
                  <a:schemeClr val="tx1"/>
                </a:solidFill>
              </a:rPr>
              <a:t>each </a:t>
            </a:r>
            <a:r>
              <a:rPr lang="en-US" altLang="en-US" sz="1800" dirty="0" smtClean="0">
                <a:solidFill>
                  <a:schemeClr val="tx1"/>
                </a:solidFill>
              </a:rPr>
              <a:t>rearrangement procedure.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Q: How many times does </a:t>
            </a:r>
            <a:r>
              <a:rPr lang="en-US" altLang="en-US" sz="1800" dirty="0" smtClean="0">
                <a:solidFill>
                  <a:schemeClr val="tx1"/>
                </a:solidFill>
              </a:rPr>
              <a:t>an element </a:t>
            </a:r>
            <a:r>
              <a:rPr lang="en-US" altLang="en-US" sz="1800" dirty="0">
                <a:solidFill>
                  <a:schemeClr val="tx1"/>
                </a:solidFill>
              </a:rPr>
              <a:t>appear in a rearrangement </a:t>
            </a:r>
            <a:r>
              <a:rPr lang="en-US" altLang="en-US" sz="1800" dirty="0" smtClean="0">
                <a:solidFill>
                  <a:schemeClr val="tx1"/>
                </a:solidFill>
              </a:rPr>
              <a:t>procedure</a:t>
            </a:r>
            <a:r>
              <a:rPr lang="en-US" altLang="en-US" sz="1800" dirty="0">
                <a:solidFill>
                  <a:schemeClr val="tx1"/>
                </a:solidFill>
              </a:rPr>
              <a:t>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A: The size of the array containing the element is divided by two each </a:t>
            </a:r>
            <a:r>
              <a:rPr lang="en-US" altLang="en-US" sz="1800" dirty="0" smtClean="0">
                <a:solidFill>
                  <a:schemeClr val="tx1"/>
                </a:solidFill>
              </a:rPr>
              <a:t>time.</a:t>
            </a:r>
            <a:endParaRPr lang="en-US" altLang="en-US" sz="1800" dirty="0">
              <a:solidFill>
                <a:schemeClr val="tx1"/>
              </a:solidFill>
            </a:endParaRP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</a:t>
            </a:r>
            <a:r>
              <a:rPr lang="en-US" altLang="en-US" sz="1800" dirty="0" smtClean="0">
                <a:solidFill>
                  <a:schemeClr val="tx1"/>
                </a:solidFill>
              </a:rPr>
              <a:t>each element </a:t>
            </a:r>
            <a:r>
              <a:rPr lang="en-US" altLang="en-US" sz="1800" dirty="0">
                <a:solidFill>
                  <a:schemeClr val="tx1"/>
                </a:solidFill>
              </a:rPr>
              <a:t>appears in </a:t>
            </a:r>
            <a:r>
              <a:rPr lang="en-US" altLang="en-US" sz="1800" dirty="0" smtClean="0">
                <a:solidFill>
                  <a:schemeClr val="tx1"/>
                </a:solidFill>
              </a:rPr>
              <a:t>at most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rearrangement</a:t>
            </a:r>
            <a:r>
              <a:rPr lang="en-US" altLang="en-US" sz="1800" dirty="0" smtClean="0">
                <a:solidFill>
                  <a:schemeClr val="tx1"/>
                </a:solidFill>
              </a:rPr>
              <a:t>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1800" dirty="0">
                <a:solidFill>
                  <a:schemeClr val="tx1"/>
                </a:solidFill>
              </a:rPr>
              <a:t>, each element is </a:t>
            </a:r>
            <a:r>
              <a:rPr lang="en-US" altLang="en-US" sz="1800" dirty="0" smtClean="0">
                <a:solidFill>
                  <a:schemeClr val="tx1"/>
                </a:solidFill>
              </a:rPr>
              <a:t>touched/swapped at most 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1800" i="1" dirty="0" smtClean="0">
                <a:solidFill>
                  <a:srgbClr val="002060"/>
                </a:solidFill>
              </a:rPr>
              <a:t>(n)</a:t>
            </a:r>
            <a:r>
              <a:rPr lang="en-US" altLang="en-US" sz="1800" dirty="0" smtClean="0">
                <a:solidFill>
                  <a:schemeClr val="tx1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Therefore</a:t>
            </a:r>
            <a:r>
              <a:rPr lang="en-US" altLang="en-US" sz="2200" dirty="0">
                <a:solidFill>
                  <a:schemeClr val="tx1"/>
                </a:solidFill>
              </a:rPr>
              <a:t>, the total running time is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.</a:t>
            </a:r>
            <a:endParaRPr lang="en-US" altLang="en-US" sz="2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Merge </a:t>
            </a:r>
            <a:r>
              <a:rPr lang="de-DE" altLang="en-US" dirty="0"/>
              <a:t>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N</a:t>
            </a:r>
            <a:endParaRPr lang="de-DE" altLang="en-US" sz="2200" i="1" dirty="0">
              <a:solidFill>
                <a:srgbClr val="002060"/>
              </a:solidFill>
            </a:endParaRP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N/2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 smtClean="0"/>
              <a:t> elements</a:t>
            </a:r>
            <a:endParaRPr lang="en-US" altLang="en-US" sz="2200" dirty="0"/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How???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Quick Sort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pivots.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More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efficient than quadratic sorts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(selection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sort, insertion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sort).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 smtClean="0"/>
              <a:t>Comparing to MergeSort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</a:t>
            </a:r>
            <a:r>
              <a:rPr lang="en-US" altLang="he-IL" sz="2200" b="1" dirty="0" smtClean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case</a:t>
            </a:r>
            <a:r>
              <a:rPr lang="en-US" altLang="he-IL" sz="2200" b="1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  <a:endParaRPr lang="en-US" altLang="he-IL" sz="2200" b="1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It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Homework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 smtClean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 smtClean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qsort() in C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&lt;</a:t>
            </a:r>
            <a:r>
              <a:rPr lang="en-US" altLang="he-IL" sz="1800" i="1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 smtClean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smtClean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*array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 smtClean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</a:t>
            </a:r>
            <a:r>
              <a:rPr lang="en-US" altLang="he-IL" sz="1800" i="1" dirty="0" smtClean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*)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of any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function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</a:t>
            </a:r>
            <a:r>
              <a:rPr lang="en-US" altLang="he-IL" sz="1800" i="1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elements.</a:t>
            </a:r>
            <a:br>
              <a:rPr lang="en-US" altLang="he-IL" sz="1800" i="1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0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arguments are equal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&gt;0 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first argument is </a:t>
            </a: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greater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qsort() in C - example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cmpfunc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*)a -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*)b 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main 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() {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/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cmpfunc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qsort() in C - example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de-DE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cmp_students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smtClean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smtClean="0"/>
              <a:t/>
            </a:r>
            <a:br>
              <a:rPr lang="de-DE" altLang="en-US" sz="6000" smtClean="0"/>
            </a:br>
            <a:r>
              <a:rPr lang="de-DE" altLang="en-US" sz="6000" smtClean="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238109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each of the number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once.</a:t>
            </a:r>
            <a:endParaRPr lang="en-US" altLang="he-IL" sz="2200" dirty="0" smtClean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rray </a:t>
            </a:r>
            <a:r>
              <a:rPr lang="en-US" altLang="he-IL" sz="2200" dirty="0" smtClean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 only number </a:t>
            </a:r>
            <a:r>
              <a:rPr lang="en-US" altLang="he-IL" sz="2200" i="1" dirty="0" smtClean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4361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[</a:t>
            </a:r>
            <a:r>
              <a:rPr lang="en-US" altLang="en-US" sz="2200" dirty="0">
                <a:cs typeface="Times New Roman" panose="02020603050405020304" pitchFamily="18" charset="0"/>
              </a:rPr>
              <a:t>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, 7, 8, </a:t>
            </a:r>
            <a:r>
              <a:rPr lang="en-US" altLang="en-US" sz="2200" dirty="0">
                <a:cs typeface="Times New Roman" panose="02020603050405020304" pitchFamily="18" charset="0"/>
              </a:rPr>
              <a:t>10 ]</a:t>
            </a:r>
            <a:endParaRPr lang="en-US" altLang="en-US" sz="2200" dirty="0" smtClean="0">
              <a:cs typeface="Times New Roman" panose="02020603050405020304" pitchFamily="18" charset="0"/>
            </a:endParaRP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 smtClean="0"/>
              <a:t>Merge </a:t>
            </a:r>
            <a:r>
              <a:rPr lang="de-DE" altLang="en-US" sz="2200" b="1" u="sng" dirty="0"/>
              <a:t>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Time(merge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 elements)</a:t>
            </a:r>
            <a:endParaRPr lang="en-US" altLang="en-US" sz="2200" i="1" dirty="0">
              <a:solidFill>
                <a:srgbClr val="002060"/>
              </a:solidFill>
            </a:endParaRP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 smtClean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What </a:t>
            </a:r>
            <a:r>
              <a:rPr lang="en-US" altLang="en-US" sz="2200" dirty="0">
                <a:solidFill>
                  <a:schemeClr val="tx1"/>
                </a:solidFill>
              </a:rPr>
              <a:t>is the running time </a:t>
            </a:r>
            <a:r>
              <a:rPr lang="en-US" altLang="en-US" sz="2200" i="1" dirty="0" smtClean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 smtClean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	- </a:t>
            </a:r>
            <a:r>
              <a:rPr lang="en-US" altLang="en-US" sz="2200" dirty="0">
                <a:cs typeface="Times New Roman" panose="02020603050405020304" pitchFamily="18" charset="0"/>
              </a:rPr>
              <a:t>merge the two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		</a:t>
            </a: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	[</a:t>
            </a:r>
            <a:r>
              <a:rPr lang="en-US" altLang="en-US" sz="2200" dirty="0">
                <a:cs typeface="Times New Roman" panose="02020603050405020304" pitchFamily="18" charset="0"/>
              </a:rPr>
              <a:t>1,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4, 8, 3, 7</a:t>
            </a:r>
            <a:r>
              <a:rPr lang="en-US" altLang="en-US" sz="2200" dirty="0">
                <a:cs typeface="Times New Roman" panose="02020603050405020304" pitchFamily="18" charset="0"/>
              </a:rPr>
              <a:t>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]</a:t>
            </a:r>
            <a:r>
              <a:rPr lang="en-US" altLang="en-US" sz="2200" dirty="0">
                <a:cs typeface="Times New Roman" panose="02020603050405020304" pitchFamily="18" charset="0"/>
              </a:rPr>
              <a:t>	</a:t>
            </a:r>
            <a:endParaRPr lang="en-US" altLang="en-US" sz="2200" dirty="0" smtClean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Each element in the </a:t>
            </a:r>
            <a:r>
              <a:rPr lang="en-US" altLang="en-US" sz="2200" dirty="0" smtClean="0"/>
              <a:t>right </a:t>
            </a:r>
            <a:r>
              <a:rPr lang="en-US" altLang="en-US" sz="2200" dirty="0" smtClean="0"/>
              <a:t>half is pushed to the </a:t>
            </a:r>
            <a:r>
              <a:rPr lang="en-US" altLang="en-US" sz="2200" dirty="0" smtClean="0"/>
              <a:t>left</a:t>
            </a:r>
            <a:endParaRPr lang="en-US" altLang="en-US" sz="2200" dirty="0" smtClean="0"/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 T(merge </a:t>
            </a:r>
            <a:r>
              <a:rPr lang="en-US" altLang="en-US" sz="2200" i="1" dirty="0">
                <a:solidFill>
                  <a:srgbClr val="002060"/>
                </a:solidFill>
              </a:rPr>
              <a:t>N elements)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=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400" i="1" baseline="33000" dirty="0" smtClean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 smtClean="0"/>
              <a:t>What </a:t>
            </a:r>
            <a:r>
              <a:rPr lang="en-US" altLang="en-US" sz="2400" dirty="0"/>
              <a:t>is the solution to </a:t>
            </a:r>
            <a:r>
              <a:rPr lang="en-US" altLang="en-US" sz="2400" dirty="0" smtClean="0"/>
              <a:t>this?</a:t>
            </a:r>
            <a:br>
              <a:rPr lang="en-US" altLang="en-US" sz="2400" dirty="0" smtClean="0"/>
            </a:br>
            <a:r>
              <a:rPr lang="en-US" altLang="en-US" sz="2400" dirty="0" smtClean="0"/>
              <a:t>				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 smtClean="0">
                <a:solidFill>
                  <a:srgbClr val="002060"/>
                </a:solidFill>
              </a:rPr>
              <a:t>2</a:t>
            </a:r>
            <a:r>
              <a:rPr lang="en-US" altLang="en-US" sz="2400" i="1" dirty="0" smtClean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 smtClean="0"/>
              <a:t>The </a:t>
            </a:r>
            <a:r>
              <a:rPr lang="en-US" altLang="en-US" sz="2400" dirty="0"/>
              <a:t>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</a:t>
            </a:r>
            <a:r>
              <a:rPr lang="en-US" altLang="en-US" sz="2200" dirty="0" smtClean="0"/>
              <a:t>: [</a:t>
            </a:r>
            <a:r>
              <a:rPr lang="en-US" altLang="en-US" sz="2200" dirty="0"/>
              <a:t>4, 1, 8, 7, 10, </a:t>
            </a:r>
            <a:r>
              <a:rPr lang="en-US" altLang="en-US" sz="2200" dirty="0" smtClean="0"/>
              <a:t>3]</a:t>
            </a:r>
            <a:endParaRPr lang="en-US" altLang="en-US" sz="2200" dirty="0"/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		1. sort </a:t>
            </a:r>
            <a:r>
              <a:rPr lang="en-US" altLang="en-US" sz="2200" dirty="0"/>
              <a:t>the left </a:t>
            </a:r>
            <a:r>
              <a:rPr lang="en-US" altLang="en-US" sz="2200" dirty="0" smtClean="0"/>
              <a:t>half: </a:t>
            </a:r>
            <a:r>
              <a:rPr lang="en-US" altLang="en-US" sz="2200" dirty="0"/>
              <a:t>		[1, 4, 8</a:t>
            </a:r>
            <a:r>
              <a:rPr lang="en-US" altLang="en-US" sz="2200" dirty="0" smtClean="0"/>
              <a:t>]</a:t>
            </a:r>
            <a:br>
              <a:rPr lang="en-US" altLang="en-US" sz="2200" dirty="0" smtClean="0"/>
            </a:br>
            <a:r>
              <a:rPr lang="en-US" altLang="en-US" sz="2200" dirty="0"/>
              <a:t>		</a:t>
            </a:r>
            <a:r>
              <a:rPr lang="en-US" altLang="en-US" sz="2200" dirty="0" smtClean="0"/>
              <a:t>2. sort </a:t>
            </a:r>
            <a:r>
              <a:rPr lang="en-US" altLang="en-US" sz="2200" dirty="0"/>
              <a:t>the right half			</a:t>
            </a:r>
            <a:r>
              <a:rPr lang="en-US" altLang="en-US" sz="2200" dirty="0" smtClean="0"/>
              <a:t>        [</a:t>
            </a:r>
            <a:r>
              <a:rPr lang="en-US" altLang="en-US" sz="2200" dirty="0"/>
              <a:t>3, 7, 10 </a:t>
            </a:r>
            <a:r>
              <a:rPr lang="en-US" altLang="en-US" sz="2200" dirty="0" smtClean="0"/>
              <a:t>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</a:t>
            </a:r>
            <a:r>
              <a:rPr lang="en-US" altLang="en-US" sz="2200" dirty="0" smtClean="0"/>
              <a:t>3. merge </a:t>
            </a:r>
            <a:r>
              <a:rPr lang="en-US" altLang="en-US" sz="2200" dirty="0"/>
              <a:t>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 smtClean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</a:t>
            </a:r>
            <a:r>
              <a:rPr lang="en-US" altLang="en-US" sz="2200" dirty="0" smtClean="0"/>
              <a:t>] </a:t>
            </a:r>
            <a:r>
              <a:rPr lang="en-US" altLang="en-US" sz="2200" dirty="0" smtClean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smtClean="0"/>
              <a:t>			[1,</a:t>
            </a:r>
            <a:r>
              <a:rPr lang="en-US" altLang="en-US" sz="2200" dirty="0" smtClean="0">
                <a:solidFill>
                  <a:srgbClr val="FF3333"/>
                </a:solidFill>
              </a:rPr>
              <a:t>4</a:t>
            </a:r>
            <a:r>
              <a:rPr lang="en-US" altLang="en-US" sz="2200" dirty="0" smtClean="0"/>
              <a:t>,8] [</a:t>
            </a:r>
            <a:r>
              <a:rPr lang="en-US" altLang="en-US" sz="2200" dirty="0" smtClean="0">
                <a:solidFill>
                  <a:srgbClr val="FF3333"/>
                </a:solidFill>
              </a:rPr>
              <a:t>3</a:t>
            </a:r>
            <a:r>
              <a:rPr lang="en-US" altLang="en-US" sz="2200" dirty="0" smtClean="0"/>
              <a:t>,7,10] </a:t>
            </a:r>
            <a:r>
              <a:rPr lang="en-US" altLang="en-US" sz="2200" dirty="0" smtClean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[1</a:t>
            </a:r>
            <a:r>
              <a:rPr lang="en-US" altLang="en-US" sz="2200" dirty="0" smtClean="0"/>
              <a:t>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[</a:t>
            </a:r>
            <a:r>
              <a:rPr lang="en-US" altLang="en-US" sz="2200" dirty="0" smtClean="0"/>
              <a:t>1, 3, 4, 7, 8, 10]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	Now </a:t>
            </a:r>
            <a:r>
              <a:rPr lang="en-US" altLang="en-US" dirty="0"/>
              <a:t>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 smtClean="0"/>
              <a:t>time.</a:t>
            </a:r>
            <a:br>
              <a:rPr lang="en-US" altLang="en-US" dirty="0" smtClean="0"/>
            </a:br>
            <a:r>
              <a:rPr lang="en-US" altLang="en-US" dirty="0" smtClean="0"/>
              <a:t>That's </a:t>
            </a:r>
            <a:r>
              <a:rPr lang="en-US" altLang="en-US" dirty="0"/>
              <a:t>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T(N) </a:t>
            </a:r>
            <a:r>
              <a:rPr lang="en-US" altLang="en-US" sz="2200" i="1" dirty="0">
                <a:solidFill>
                  <a:srgbClr val="002060"/>
                </a:solidFill>
              </a:rPr>
              <a:t>	=	2*T(N/2)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	2*(2*T(N/4)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(3N/2))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	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*(3N/2)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8*T(N/8) 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 smtClean="0">
                <a:solidFill>
                  <a:srgbClr val="002060"/>
                </a:solidFill>
              </a:rPr>
              <a:t>		</a:t>
            </a:r>
            <a:r>
              <a:rPr lang="en-US" altLang="en-US" sz="2200" i="1" dirty="0">
                <a:solidFill>
                  <a:srgbClr val="002060"/>
                </a:solidFill>
              </a:rPr>
              <a:t>	=	</a:t>
            </a:r>
            <a:r>
              <a:rPr lang="en-US" altLang="en-US" sz="2200" i="1" dirty="0">
                <a:solidFill>
                  <a:srgbClr val="002060"/>
                </a:solidFill>
              </a:rPr>
              <a:t>N*T(N/N)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(3N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… </a:t>
            </a:r>
            <a:r>
              <a:rPr lang="en-US" altLang="en-US" sz="2200" i="1" dirty="0">
                <a:solidFill>
                  <a:srgbClr val="002060"/>
                </a:solidFill>
              </a:rPr>
              <a:t>+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3N)</a:t>
            </a:r>
            <a:endParaRPr lang="en-US" altLang="en-US" sz="2200" i="1" baseline="33000" dirty="0" smtClean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= </a:t>
            </a:r>
            <a:r>
              <a:rPr lang="en-US" altLang="en-US" sz="2200" i="1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N*T(1) 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+ 3N*log</a:t>
            </a:r>
            <a:r>
              <a:rPr lang="en-US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(N) = O(N log(N))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/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How many terms?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2140</TotalTime>
  <Words>1326</Words>
  <Application>Microsoft Office PowerPoint</Application>
  <PresentationFormat>Custom</PresentationFormat>
  <Paragraphs>295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Arial Unicode MS</vt:lpstr>
      <vt:lpstr>Calibri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</vt:lpstr>
      <vt:lpstr>Running time of Merge sort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  <vt:lpstr>Can we do better than n log(n)?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650</cp:revision>
  <cp:lastPrinted>1601-01-01T00:00:00Z</cp:lastPrinted>
  <dcterms:created xsi:type="dcterms:W3CDTF">2017-07-19T19:15:02Z</dcterms:created>
  <dcterms:modified xsi:type="dcterms:W3CDTF">2019-10-07T23:18:06Z</dcterms:modified>
</cp:coreProperties>
</file>