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9"/>
  </p:notesMasterIdLst>
  <p:sldIdLst>
    <p:sldId id="256" r:id="rId3"/>
    <p:sldId id="316" r:id="rId4"/>
    <p:sldId id="333" r:id="rId5"/>
    <p:sldId id="347" r:id="rId6"/>
    <p:sldId id="334" r:id="rId7"/>
    <p:sldId id="338" r:id="rId8"/>
    <p:sldId id="335" r:id="rId9"/>
    <p:sldId id="339" r:id="rId10"/>
    <p:sldId id="358" r:id="rId11"/>
    <p:sldId id="337" r:id="rId12"/>
    <p:sldId id="349" r:id="rId13"/>
    <p:sldId id="348" r:id="rId14"/>
    <p:sldId id="360" r:id="rId15"/>
    <p:sldId id="361" r:id="rId16"/>
    <p:sldId id="359" r:id="rId17"/>
    <p:sldId id="341" r:id="rId18"/>
    <p:sldId id="344" r:id="rId19"/>
    <p:sldId id="345" r:id="rId20"/>
    <p:sldId id="342" r:id="rId21"/>
    <p:sldId id="343" r:id="rId22"/>
    <p:sldId id="352" r:id="rId23"/>
    <p:sldId id="353" r:id="rId24"/>
    <p:sldId id="350" r:id="rId25"/>
    <p:sldId id="354" r:id="rId26"/>
    <p:sldId id="355" r:id="rId27"/>
    <p:sldId id="356" r:id="rId28"/>
    <p:sldId id="357" r:id="rId29"/>
    <p:sldId id="367" r:id="rId30"/>
    <p:sldId id="362" r:id="rId31"/>
    <p:sldId id="363" r:id="rId32"/>
    <p:sldId id="365" r:id="rId33"/>
    <p:sldId id="366" r:id="rId34"/>
    <p:sldId id="368" r:id="rId35"/>
    <p:sldId id="369" r:id="rId36"/>
    <p:sldId id="370" r:id="rId37"/>
    <p:sldId id="291" r:id="rId38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75" d="100"/>
          <a:sy n="75" d="100"/>
        </p:scale>
        <p:origin x="1315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592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330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168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237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3831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246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1590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8041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3384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44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6690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9342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137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8468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8896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50808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9879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8206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5786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3396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520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5368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1571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4648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99038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87220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188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230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3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9</a:t>
            </a:r>
            <a:r>
              <a:rPr lang="de-DE" altLang="en-US" sz="3600" b="1" smtClean="0">
                <a:solidFill>
                  <a:srgbClr val="000080"/>
                </a:solidFill>
              </a:rPr>
              <a:t>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Abstract Data Type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data and a set of allowed operations on that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data + </a:t>
            </a:r>
            <a:r>
              <a:rPr lang="en-US" altLang="he-IL" sz="2000" b="1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data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operations are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1001712" y="5549106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Implementation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533112" y="5549105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4002762" y="5532437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699912" y="5989637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230262" y="5989637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4054362" y="5744376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287712" y="4125119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</a:t>
            </a:r>
            <a:r>
              <a:rPr lang="en-US" sz="2200" dirty="0" smtClean="0"/>
              <a:t>is </a:t>
            </a:r>
            <a:r>
              <a:rPr lang="en-US" sz="2200" dirty="0"/>
              <a:t>independent from </a:t>
            </a:r>
            <a:r>
              <a:rPr lang="en-US" sz="2200" dirty="0" smtClean="0"/>
              <a:t>the </a:t>
            </a:r>
            <a:r>
              <a:rPr lang="en-US" sz="2200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5163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Software Engineering Principles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Encapsulation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Bundle </a:t>
            </a:r>
            <a:r>
              <a:rPr lang="en-US" sz="2200" dirty="0"/>
              <a:t>related data and operations </a:t>
            </a:r>
            <a:r>
              <a:rPr lang="en-US" sz="2200" dirty="0" smtClean="0"/>
              <a:t>together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Modularity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break </a:t>
            </a:r>
            <a:r>
              <a:rPr lang="en-US" sz="2200" dirty="0"/>
              <a:t>up </a:t>
            </a:r>
            <a:r>
              <a:rPr lang="en-US" sz="2200" dirty="0" smtClean="0"/>
              <a:t>a problem </a:t>
            </a:r>
            <a:r>
              <a:rPr lang="en-US" sz="2200" dirty="0"/>
              <a:t>into smaller, manageable programming </a:t>
            </a:r>
            <a:r>
              <a:rPr lang="en-US" sz="2200" dirty="0" smtClean="0"/>
              <a:t>tasks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keep </a:t>
            </a:r>
            <a:r>
              <a:rPr lang="en-US" sz="2200" dirty="0"/>
              <a:t>the implementation details </a:t>
            </a:r>
            <a:r>
              <a:rPr lang="en-US" sz="2200" dirty="0" smtClean="0"/>
              <a:t>private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keep </a:t>
            </a:r>
            <a:r>
              <a:rPr lang="en-US" sz="2200" dirty="0"/>
              <a:t>the interface </a:t>
            </a:r>
            <a:r>
              <a:rPr lang="en-US" sz="2200" dirty="0" smtClean="0"/>
              <a:t>stable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Finding </a:t>
            </a:r>
            <a:r>
              <a:rPr lang="en-US" sz="2200" dirty="0"/>
              <a:t>a good selection of interfaces is the foundation for writing large scale software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58207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Interfaces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interface refers to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data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set of operations of the data.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Parametrized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by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inputs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erves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as a 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Why use interfaces?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Code re-usage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Code independence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Allows modifying parts of the implementations without the need to change the entire program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693953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 smtClean="0"/>
              <a:t>Implementing stack</a:t>
            </a:r>
            <a:endParaRPr lang="de-DE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1624129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an empty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empty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peek(): return the top element (without removing it)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727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 marL="0" indent="0"/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sz="2200" dirty="0" smtClean="0"/>
              <a:t>	</a:t>
            </a:r>
            <a:r>
              <a:rPr lang="en-US" sz="2200" dirty="0" err="1" smtClean="0"/>
              <a:t>typedef</a:t>
            </a:r>
            <a:r>
              <a:rPr lang="en-US" sz="2200" dirty="0" smtClean="0"/>
              <a:t> </a:t>
            </a:r>
            <a:r>
              <a:rPr lang="en-US" sz="2200" dirty="0" err="1"/>
              <a:t>struct</a:t>
            </a:r>
            <a:r>
              <a:rPr lang="en-US" sz="2200" dirty="0"/>
              <a:t> {</a:t>
            </a:r>
          </a:p>
          <a:p>
            <a:pPr marL="0" indent="0"/>
            <a:r>
              <a:rPr lang="en-US" sz="2200" dirty="0"/>
              <a:t>	</a:t>
            </a:r>
            <a:r>
              <a:rPr lang="en-US" sz="2200" dirty="0" smtClean="0"/>
              <a:t>	???</a:t>
            </a:r>
            <a:endParaRPr lang="en-US" sz="2200" dirty="0"/>
          </a:p>
          <a:p>
            <a:pPr marL="0" indent="0"/>
            <a:r>
              <a:rPr lang="en-US" sz="2200" dirty="0" smtClean="0"/>
              <a:t>	} </a:t>
            </a:r>
            <a:r>
              <a:rPr lang="en-US" sz="2200" dirty="0" err="1" smtClean="0"/>
              <a:t>stack_t</a:t>
            </a:r>
            <a:r>
              <a:rPr lang="en-US" sz="2200" dirty="0" smtClean="0"/>
              <a:t>; </a:t>
            </a:r>
            <a:endParaRPr lang="en-US" sz="2200" dirty="0"/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Caveat: Stack does not have a bound on its capacity.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Want the capacity to be bounded by the limitations of your computer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337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More examples of</a:t>
            </a:r>
            <a:br>
              <a:rPr lang="de-DE" altLang="en-US" sz="8000" dirty="0" smtClean="0"/>
            </a:br>
            <a:r>
              <a:rPr lang="de-DE" altLang="en-US" sz="8000" dirty="0" smtClean="0"/>
              <a:t>ADTs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018607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</a:t>
            </a: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the </a:t>
            </a:r>
            <a:r>
              <a:rPr lang="en-US" altLang="he-IL" sz="220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 is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first-in-first-out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order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 smtClean="0"/>
              <a:t>Usage</a:t>
            </a:r>
            <a:r>
              <a:rPr lang="en-US" sz="2200" b="1" u="sng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Waitlist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Documents sent to printer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Line at a supermarket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72770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queue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first-in-first-out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order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</a:t>
            </a: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Dynamic array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dynamic array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is an array with the following operations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nit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array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set_value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(index, item): set array[index]=item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get_value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index): get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array[index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There is no bound on the number of element in the array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Dynamic array?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56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Abstract data 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Stack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Queue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Linked List</a:t>
            </a:r>
            <a:br>
              <a:rPr lang="de-DE" altLang="en-US" sz="2000" dirty="0" smtClean="0"/>
            </a:b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Set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is a bag of element with the following operations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nit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add(item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):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add an item to the set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contains?(item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):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checks if the set contain 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): removes an item from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is_empty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?: checks if the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set is empty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Set?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09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Queue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84466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first-in-first-out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order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</a:t>
            </a: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968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an array + pointer to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Enqueue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Add </a:t>
            </a:r>
            <a:r>
              <a:rPr lang="en-US" altLang="he-IL" sz="2200" dirty="0"/>
              <a:t>the element in the end of the </a:t>
            </a:r>
            <a:r>
              <a:rPr lang="en-US" altLang="he-IL" sz="2200" dirty="0" smtClean="0"/>
              <a:t>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Dequeue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Remove </a:t>
            </a:r>
            <a:r>
              <a:rPr lang="en-US" altLang="he-IL" sz="2200" dirty="0"/>
              <a:t>the element from the </a:t>
            </a:r>
            <a:r>
              <a:rPr lang="en-US" altLang="he-IL" sz="2200" dirty="0">
                <a:solidFill>
                  <a:srgbClr val="FF0000"/>
                </a:solidFill>
              </a:rPr>
              <a:t>0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position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b="1" dirty="0" smtClean="0"/>
              <a:t>Note </a:t>
            </a:r>
            <a:r>
              <a:rPr lang="en-US" altLang="he-IL" sz="2200" b="1" dirty="0"/>
              <a:t>that </a:t>
            </a:r>
            <a:r>
              <a:rPr lang="en-US" altLang="he-IL" sz="2200" b="1" dirty="0" err="1" smtClean="0"/>
              <a:t>dequeue</a:t>
            </a:r>
            <a:r>
              <a:rPr lang="en-US" altLang="he-IL" sz="2200" b="1" dirty="0" smtClean="0"/>
              <a:t>() </a:t>
            </a:r>
            <a:r>
              <a:rPr lang="en-US" altLang="he-IL" sz="2200" b="1" dirty="0"/>
              <a:t>is </a:t>
            </a:r>
            <a:r>
              <a:rPr lang="en-US" altLang="he-IL" sz="2200" b="1" dirty="0">
                <a:solidFill>
                  <a:srgbClr val="FF0000"/>
                </a:solidFill>
              </a:rPr>
              <a:t>very inefficient</a:t>
            </a:r>
            <a:r>
              <a:rPr lang="en-US" altLang="he-IL" sz="2200" b="1" dirty="0" smtClean="0"/>
              <a:t>!</a:t>
            </a:r>
          </a:p>
          <a:p>
            <a:pPr marL="0" indent="0"/>
            <a:r>
              <a:rPr lang="en-US" altLang="he-IL" sz="2200" b="1" dirty="0" smtClean="0"/>
              <a:t>											(</a:t>
            </a:r>
            <a:r>
              <a:rPr lang="en-US" altLang="he-IL" sz="2200" b="1" dirty="0"/>
              <a:t>why?)</a:t>
            </a:r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3646"/>
              </p:ext>
            </p:extLst>
          </p:nvPr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304800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935910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7000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Create an array + 2 pointers:</a:t>
            </a:r>
            <a:br>
              <a:rPr lang="en-US" altLang="he-IL" sz="2200" dirty="0" smtClean="0"/>
            </a:br>
            <a:r>
              <a:rPr lang="en-US" altLang="he-IL" sz="2200" dirty="0" smtClean="0"/>
              <a:t>	one to the head, and one to the tail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Enqueue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Add </a:t>
            </a:r>
            <a:r>
              <a:rPr lang="en-US" altLang="he-IL" sz="2200" dirty="0"/>
              <a:t>the element in the </a:t>
            </a:r>
            <a:r>
              <a:rPr lang="en-US" altLang="he-IL" sz="2200" dirty="0" smtClean="0"/>
              <a:t>tail, update the tail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Dequeue</a:t>
            </a:r>
            <a:endParaRPr lang="en-US" altLang="he-IL" sz="2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Remove </a:t>
            </a:r>
            <a:r>
              <a:rPr lang="en-US" altLang="he-IL" sz="2200" dirty="0"/>
              <a:t>the element from </a:t>
            </a:r>
            <a:r>
              <a:rPr lang="en-US" altLang="he-IL" sz="2200" dirty="0" smtClean="0"/>
              <a:t>the head, update the head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29998"/>
              </p:ext>
            </p:extLst>
          </p:nvPr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939803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570913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 bwMode="auto">
          <a:xfrm>
            <a:off x="5056451" y="1927414"/>
            <a:ext cx="1203061" cy="2522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91590" y="1522907"/>
            <a:ext cx="729722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0352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	    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   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[_,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 smtClean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 [1,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(2)  [1,2, _,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 [1, 2,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03452" y="2280444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472336" y="2254250"/>
            <a:ext cx="196850" cy="452438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92312" y="317976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613024" y="3125820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35310" y="4081603"/>
            <a:ext cx="355600" cy="4016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94459" y="5020539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846143" y="4081603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748512" y="5020539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80122" y="5220564"/>
            <a:ext cx="125518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Returns 1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374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</a:t>
            </a:r>
            <a:r>
              <a:rPr lang="en-US" altLang="he-IL" sz="2200" dirty="0" smtClean="0"/>
              <a:t>the tail </a:t>
            </a:r>
            <a:r>
              <a:rPr lang="en-US" altLang="he-IL" sz="2200" dirty="0"/>
              <a:t>reaches the end of the array?</a:t>
            </a:r>
          </a:p>
          <a:p>
            <a:r>
              <a:rPr lang="en-US" altLang="he-IL" sz="2200" dirty="0" smtClean="0"/>
              <a:t>Should we increase capacity?</a:t>
            </a:r>
            <a:endParaRPr lang="en-US" altLang="he-IL" sz="2200" dirty="0"/>
          </a:p>
          <a:p>
            <a:endParaRPr lang="en-US" altLang="he-IL" sz="2200" dirty="0" smtClean="0"/>
          </a:p>
          <a:p>
            <a:r>
              <a:rPr lang="en-US" altLang="he-IL" sz="2200" dirty="0" smtClean="0"/>
              <a:t>Q2</a:t>
            </a:r>
            <a:r>
              <a:rPr lang="en-US" altLang="he-IL" sz="2200" dirty="0"/>
              <a:t>: </a:t>
            </a:r>
            <a:r>
              <a:rPr lang="en-US" altLang="he-IL" sz="2200" dirty="0" smtClean="0"/>
              <a:t>What </a:t>
            </a:r>
            <a:r>
              <a:rPr lang="en-US" altLang="he-IL" sz="2200" dirty="0"/>
              <a:t>if part of the array </a:t>
            </a:r>
            <a:r>
              <a:rPr lang="en-US" altLang="he-IL" sz="2200" i="1" dirty="0"/>
              <a:t>is not used </a:t>
            </a:r>
            <a:r>
              <a:rPr lang="en-US" altLang="he-IL" sz="2200" dirty="0"/>
              <a:t>because the head moved too?</a:t>
            </a:r>
          </a:p>
          <a:p>
            <a:r>
              <a:rPr lang="en-US" altLang="he-IL" sz="2200" dirty="0"/>
              <a:t>A: Move the indices cyclically</a:t>
            </a:r>
          </a:p>
          <a:p>
            <a:endParaRPr lang="en-US" altLang="he-IL" sz="2200" dirty="0"/>
          </a:p>
          <a:p>
            <a:r>
              <a:rPr lang="en-US" altLang="he-IL" sz="2200" dirty="0"/>
              <a:t>Q3: What happens when tail = head-1?</a:t>
            </a:r>
          </a:p>
          <a:p>
            <a:r>
              <a:rPr lang="en-US" altLang="he-IL" sz="2200" dirty="0"/>
              <a:t>A: We should increase capacity.</a:t>
            </a:r>
          </a:p>
          <a:p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602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 – a better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      [_, _, _, _,  _, 6, 7,_]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(8)  [_, _, _, _, _, 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 [9, _, _, _, _,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(13)  [9,10, 11,12, 13,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tail=5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(14) ---- Increase capacity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5537" y="2255837"/>
            <a:ext cx="177800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4354512" y="2255837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59270" y="3171826"/>
            <a:ext cx="177800" cy="42703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59270" y="4078288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297112" y="3171826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592094" y="4078288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49712" y="5456237"/>
            <a:ext cx="219075" cy="4032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68787" y="5430836"/>
            <a:ext cx="195262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353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Queue using each </a:t>
            </a:r>
            <a:r>
              <a:rPr lang="en-US" altLang="he-IL" sz="220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of the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two ideas.</a:t>
            </a:r>
          </a:p>
        </p:txBody>
      </p:sp>
    </p:spTree>
    <p:extLst>
      <p:ext uri="{BB962C8B-B14F-4D97-AF65-F5344CB8AC3E}">
        <p14:creationId xmlns:p14="http://schemas.microsoft.com/office/powerpoint/2010/main" val="4173723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Linked List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Abstract data types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60537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Linked </a:t>
            </a:r>
            <a:r>
              <a:rPr lang="en-US" altLang="he-IL" sz="2200" u="sng" dirty="0"/>
              <a:t>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</a:t>
            </a:r>
            <a:r>
              <a:rPr lang="en-US" altLang="he-IL" sz="2200" dirty="0" smtClean="0"/>
              <a:t>.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370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</a:t>
            </a:r>
            <a:r>
              <a:rPr lang="en-US" altLang="he-IL" sz="2200" dirty="0" smtClean="0"/>
              <a:t>the pointer  </a:t>
            </a:r>
            <a:r>
              <a:rPr lang="en-US" altLang="he-IL" sz="2200" dirty="0"/>
              <a:t>to the first </a:t>
            </a:r>
            <a:r>
              <a:rPr lang="en-US" altLang="he-IL" sz="2200" dirty="0" smtClean="0"/>
              <a:t>element.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</a:t>
            </a:r>
            <a:r>
              <a:rPr lang="en-US" altLang="he-IL" sz="2200" dirty="0" smtClean="0"/>
              <a:t>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How would you implement this?</a:t>
            </a: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5725460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0496" y="554926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>
            <a:off x="4950619" y="5775166"/>
            <a:ext cx="1455132" cy="2140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05751" y="5570673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085360" y="558212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2742548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0787" y="4069157"/>
            <a:ext cx="2144946" cy="148010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457401" y="3675641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Pointer to</a:t>
            </a:r>
            <a:br>
              <a:rPr lang="en-US" altLang="en-US" dirty="0" smtClean="0"/>
            </a:br>
            <a:r>
              <a:rPr lang="en-US" altLang="en-US" dirty="0" smtClean="0"/>
              <a:t>next element</a:t>
            </a:r>
            <a:endParaRPr lang="en-US" altLang="en-US" dirty="0"/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231568" y="6075286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End of list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560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data;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next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x2;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x2.data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&amp;x2;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5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7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31858" y="5150325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0724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713209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+mj-lt"/>
                <a:cs typeface="Times New Roman" panose="02020603050405020304" pitchFamily="18" charset="0"/>
              </a:rPr>
              <a:t>Q: What if we want to add an element to the tail of the list?</a:t>
            </a: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571046" y="508856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663563" y="529700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123746" y="507109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803355" y="508856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251337" y="427728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425262" y="635563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endCxn id="24" idx="2"/>
          </p:cNvCxnSpPr>
          <p:nvPr/>
        </p:nvCxnSpPr>
        <p:spPr>
          <a:xfrm flipH="1">
            <a:off x="8104871" y="637309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143159" y="5314464"/>
            <a:ext cx="961712" cy="10411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95258" y="387886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1855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What </a:t>
            </a:r>
            <a:r>
              <a:rPr lang="en-US" sz="2200" dirty="0"/>
              <a:t>operations can we perform on </a:t>
            </a:r>
            <a:r>
              <a:rPr lang="en-US" sz="2200" dirty="0" err="1" smtClean="0"/>
              <a:t>LinkedList</a:t>
            </a:r>
            <a:r>
              <a:rPr lang="en-US" sz="2200" dirty="0" smtClean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Insert </a:t>
            </a:r>
            <a:r>
              <a:rPr lang="en-US" sz="2200" dirty="0"/>
              <a:t>an element after a specific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</a:t>
            </a:r>
            <a:r>
              <a:rPr lang="en-US" sz="2200" dirty="0"/>
              <a:t>a given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Return </a:t>
            </a:r>
            <a:r>
              <a:rPr lang="en-US" sz="2200" dirty="0"/>
              <a:t>element in a specified </a:t>
            </a:r>
            <a:r>
              <a:rPr lang="en-US" sz="2200" dirty="0" smtClean="0"/>
              <a:t>index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Get </a:t>
            </a:r>
            <a:r>
              <a:rPr lang="en-US" sz="2200" dirty="0"/>
              <a:t>size</a:t>
            </a:r>
            <a:endParaRPr lang="en-US" altLang="he-I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1698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Abstract Data Type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data and a set of allowed operations on that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data + </a:t>
            </a:r>
            <a:r>
              <a:rPr lang="en-US" altLang="he-IL" sz="2000" b="1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data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</a:t>
            </a:r>
            <a:r>
              <a:rPr lang="en-US" altLang="he-IL" sz="20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operations are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773112" y="5141355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Implementation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304512" y="5141354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3774162" y="5124686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471312" y="5581886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001662" y="5581886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3825762" y="5336625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3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Example: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its value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Example: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sz="2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567520"/>
              </p:ext>
            </p:extLst>
          </p:nvPr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98966"/>
              </p:ext>
            </p:extLst>
          </p:nvPr>
        </p:nvGraphicFramePr>
        <p:xfrm>
          <a:off x="420096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206468"/>
              </p:ext>
            </p:extLst>
          </p:nvPr>
        </p:nvGraphicFramePr>
        <p:xfrm>
          <a:off x="4201691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394915"/>
              </p:ext>
            </p:extLst>
          </p:nvPr>
        </p:nvGraphicFramePr>
        <p:xfrm>
          <a:off x="4193618" y="4432796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330083"/>
              </p:ext>
            </p:extLst>
          </p:nvPr>
        </p:nvGraphicFramePr>
        <p:xfrm>
          <a:off x="4192896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199326"/>
              </p:ext>
            </p:extLst>
          </p:nvPr>
        </p:nvGraphicFramePr>
        <p:xfrm>
          <a:off x="420096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Example: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its value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 smtClean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Stacks in execution of a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smtClean="0"/>
              <a:t>Undo operation in paint/notepad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 smtClean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32313" y="4160837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</a:t>
            </a:r>
            <a:r>
              <a:rPr lang="en-US" sz="2200" dirty="0" smtClean="0"/>
              <a:t>is </a:t>
            </a:r>
            <a:r>
              <a:rPr lang="en-US" sz="2200" dirty="0"/>
              <a:t>independent from </a:t>
            </a:r>
            <a:r>
              <a:rPr lang="en-US" sz="2200" dirty="0" smtClean="0"/>
              <a:t>the </a:t>
            </a:r>
            <a:r>
              <a:rPr lang="en-US" sz="2200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776395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 smtClean="0"/>
              <a:t>Back to</a:t>
            </a:r>
            <a:br>
              <a:rPr lang="de-DE" altLang="en-US" sz="6000" dirty="0" smtClean="0"/>
            </a:br>
            <a:r>
              <a:rPr lang="de-DE" altLang="en-US" sz="6000" dirty="0" smtClean="0"/>
              <a:t>abstract data types</a:t>
            </a:r>
            <a:endParaRPr lang="de-DE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421339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2508</TotalTime>
  <Words>1231</Words>
  <Application>Microsoft Office PowerPoint</Application>
  <PresentationFormat>Custom</PresentationFormat>
  <Paragraphs>292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Abstract Data Type</vt:lpstr>
      <vt:lpstr>Example: Stack</vt:lpstr>
      <vt:lpstr>Example: Stack</vt:lpstr>
      <vt:lpstr>Example: Stack</vt:lpstr>
      <vt:lpstr>Implementing Stack</vt:lpstr>
      <vt:lpstr>PowerPoint Presentation</vt:lpstr>
      <vt:lpstr>Abstract Data Type</vt:lpstr>
      <vt:lpstr>Software Engineering Principles</vt:lpstr>
      <vt:lpstr>Interfaces</vt:lpstr>
      <vt:lpstr>PowerPoint Presentation</vt:lpstr>
      <vt:lpstr>Implementing Stack</vt:lpstr>
      <vt:lpstr>Implementing Stack</vt:lpstr>
      <vt:lpstr>PowerPoint Presentation</vt:lpstr>
      <vt:lpstr>Queue</vt:lpstr>
      <vt:lpstr>Queue</vt:lpstr>
      <vt:lpstr>Dynamic array</vt:lpstr>
      <vt:lpstr>Set</vt:lpstr>
      <vt:lpstr>PowerPoint Presentation</vt:lpstr>
      <vt:lpstr>Queue</vt:lpstr>
      <vt:lpstr>Queue -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</vt:lpstr>
      <vt:lpstr>Linked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755</cp:revision>
  <cp:lastPrinted>1601-01-01T00:00:00Z</cp:lastPrinted>
  <dcterms:created xsi:type="dcterms:W3CDTF">2017-07-19T19:15:02Z</dcterms:created>
  <dcterms:modified xsi:type="dcterms:W3CDTF">2019-10-22T04:23:30Z</dcterms:modified>
</cp:coreProperties>
</file>