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media/image7.jpg" ContentType="image/png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9.jpg" ContentType="image/png"/>
  <Override PartName="/ppt/notesSlides/notesSlide11.xml" ContentType="application/vnd.openxmlformats-officedocument.presentationml.notesSlide+xml"/>
  <Override PartName="/ppt/media/image10.jpg" ContentType="image/png"/>
  <Override PartName="/ppt/notesSlides/notesSlide12.xml" ContentType="application/vnd.openxmlformats-officedocument.presentationml.notesSlide+xml"/>
  <Override PartName="/ppt/media/image11.jpg" ContentType="image/png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1"/>
  </p:notesMasterIdLst>
  <p:sldIdLst>
    <p:sldId id="256" r:id="rId3"/>
    <p:sldId id="392" r:id="rId4"/>
    <p:sldId id="362" r:id="rId5"/>
    <p:sldId id="365" r:id="rId6"/>
    <p:sldId id="366" r:id="rId7"/>
    <p:sldId id="363" r:id="rId8"/>
    <p:sldId id="367" r:id="rId9"/>
    <p:sldId id="368" r:id="rId10"/>
    <p:sldId id="395" r:id="rId11"/>
    <p:sldId id="369" r:id="rId12"/>
    <p:sldId id="374" r:id="rId13"/>
    <p:sldId id="371" r:id="rId14"/>
    <p:sldId id="370" r:id="rId15"/>
    <p:sldId id="375" r:id="rId16"/>
    <p:sldId id="396" r:id="rId17"/>
    <p:sldId id="372" r:id="rId18"/>
    <p:sldId id="378" r:id="rId19"/>
    <p:sldId id="379" r:id="rId20"/>
    <p:sldId id="376" r:id="rId21"/>
    <p:sldId id="398" r:id="rId22"/>
    <p:sldId id="377" r:id="rId23"/>
    <p:sldId id="380" r:id="rId24"/>
    <p:sldId id="383" r:id="rId25"/>
    <p:sldId id="393" r:id="rId26"/>
    <p:sldId id="384" r:id="rId27"/>
    <p:sldId id="382" r:id="rId28"/>
    <p:sldId id="381" r:id="rId29"/>
    <p:sldId id="291" r:id="rId30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3498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5930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4339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78088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85985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6633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0179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920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4478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117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7291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6200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800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09833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8448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5718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2925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8822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526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1185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145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5312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91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749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October 30, 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A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12" y="31702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84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Not a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381" y="2865437"/>
            <a:ext cx="4190476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13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922" y="2756942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Rooted Trees</a:t>
            </a:r>
            <a:endParaRPr lang="de-DE" altLang="en-US" dirty="0"/>
          </a:p>
        </p:txBody>
      </p:sp>
      <p:cxnSp>
        <p:nvCxnSpPr>
          <p:cNvPr id="5" name="Straight Arrow Connector 4"/>
          <p:cNvCxnSpPr>
            <a:stCxn id="6" idx="1"/>
          </p:cNvCxnSpPr>
          <p:nvPr/>
        </p:nvCxnSpPr>
        <p:spPr>
          <a:xfrm flipH="1">
            <a:off x="4964112" y="2248725"/>
            <a:ext cx="1688104" cy="6929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52216" y="198092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Root</a:t>
            </a:r>
            <a:endParaRPr lang="en-US" altLang="en-US" dirty="0"/>
          </a:p>
        </p:txBody>
      </p:sp>
      <p:cxnSp>
        <p:nvCxnSpPr>
          <p:cNvPr id="9" name="Straight Arrow Connector 8"/>
          <p:cNvCxnSpPr>
            <a:stCxn id="10" idx="0"/>
          </p:cNvCxnSpPr>
          <p:nvPr/>
        </p:nvCxnSpPr>
        <p:spPr>
          <a:xfrm flipV="1">
            <a:off x="5814911" y="5834201"/>
            <a:ext cx="837305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205311" y="6673227"/>
            <a:ext cx="12192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Leaves</a:t>
            </a:r>
            <a:endParaRPr lang="en-US" altLang="en-US" dirty="0"/>
          </a:p>
        </p:txBody>
      </p:sp>
      <p:cxnSp>
        <p:nvCxnSpPr>
          <p:cNvPr id="14" name="Straight Arrow Connector 13"/>
          <p:cNvCxnSpPr>
            <a:stCxn id="10" idx="0"/>
          </p:cNvCxnSpPr>
          <p:nvPr/>
        </p:nvCxnSpPr>
        <p:spPr>
          <a:xfrm flipH="1" flipV="1">
            <a:off x="5205311" y="4919801"/>
            <a:ext cx="609600" cy="17534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0"/>
          </p:cNvCxnSpPr>
          <p:nvPr/>
        </p:nvCxnSpPr>
        <p:spPr>
          <a:xfrm flipH="1" flipV="1">
            <a:off x="4735513" y="5756900"/>
            <a:ext cx="1079398" cy="91632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0"/>
          </p:cNvCxnSpPr>
          <p:nvPr/>
        </p:nvCxnSpPr>
        <p:spPr>
          <a:xfrm flipH="1" flipV="1">
            <a:off x="5770064" y="5834201"/>
            <a:ext cx="44847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0"/>
          </p:cNvCxnSpPr>
          <p:nvPr/>
        </p:nvCxnSpPr>
        <p:spPr>
          <a:xfrm flipH="1" flipV="1">
            <a:off x="3982144" y="5850520"/>
            <a:ext cx="1832767" cy="82270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0" idx="0"/>
          </p:cNvCxnSpPr>
          <p:nvPr/>
        </p:nvCxnSpPr>
        <p:spPr>
          <a:xfrm flipH="1" flipV="1">
            <a:off x="3536064" y="4888348"/>
            <a:ext cx="2278847" cy="178487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720725" y="1949450"/>
            <a:ext cx="8855075" cy="48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smtClean="0">
                <a:latin typeface="+mj-lt"/>
              </a:rPr>
              <a:t>Structure of rooted trees</a:t>
            </a: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8035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Rooted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Structure of rooted trees</a:t>
            </a:r>
            <a:endParaRPr lang="en-US" sz="2200" dirty="0">
              <a:latin typeface="+mj-lt"/>
            </a:endParaRP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Vertex/node</a:t>
            </a:r>
            <a:endParaRPr lang="en-US" altLang="en-US" dirty="0"/>
          </a:p>
        </p:txBody>
      </p:sp>
      <p:cxnSp>
        <p:nvCxnSpPr>
          <p:cNvPr id="46" name="Straight Arrow Connector 45"/>
          <p:cNvCxnSpPr>
            <a:stCxn id="47" idx="2"/>
          </p:cNvCxnSpPr>
          <p:nvPr/>
        </p:nvCxnSpPr>
        <p:spPr>
          <a:xfrm flipH="1">
            <a:off x="6712965" y="4682513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910796" y="4146903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Children</a:t>
            </a:r>
            <a:endParaRPr lang="en-US" altLang="en-US" dirty="0"/>
          </a:p>
        </p:txBody>
      </p:sp>
      <p:cxnSp>
        <p:nvCxnSpPr>
          <p:cNvPr id="48" name="Straight Arrow Connector 47"/>
          <p:cNvCxnSpPr>
            <a:stCxn id="47" idx="2"/>
          </p:cNvCxnSpPr>
          <p:nvPr/>
        </p:nvCxnSpPr>
        <p:spPr>
          <a:xfrm flipH="1">
            <a:off x="5802313" y="4682513"/>
            <a:ext cx="3019136" cy="10014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Parent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303797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Rooted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 smtClean="0"/>
              <a:t>For </a:t>
            </a:r>
            <a:r>
              <a:rPr lang="en-US" altLang="he-IL" sz="2200" dirty="0"/>
              <a:t>every vertex in the tree there is a unique shortest path from the root to this vertex.</a:t>
            </a:r>
          </a:p>
          <a:p>
            <a:r>
              <a:rPr lang="en-US" altLang="he-IL" sz="2200" i="1" u="sng" dirty="0"/>
              <a:t>Depth of a node</a:t>
            </a:r>
            <a:r>
              <a:rPr lang="en-US" altLang="he-IL" sz="2200" u="sng" dirty="0"/>
              <a:t> </a:t>
            </a:r>
            <a:r>
              <a:rPr lang="en-US" altLang="he-IL" sz="2200" dirty="0"/>
              <a:t>is the length from the root to this node.</a:t>
            </a:r>
          </a:p>
          <a:p>
            <a:r>
              <a:rPr lang="en-US" altLang="he-IL" sz="2200" dirty="0"/>
              <a:t>Example: Depth(root) = 0, </a:t>
            </a:r>
          </a:p>
          <a:p>
            <a:r>
              <a:rPr lang="en-US" altLang="he-IL" sz="2200" i="1" u="sng" dirty="0"/>
              <a:t>Depth of a tree</a:t>
            </a:r>
            <a:r>
              <a:rPr lang="en-US" altLang="he-IL" sz="2200" dirty="0"/>
              <a:t> is the maximal depth of a node in the </a:t>
            </a:r>
            <a:r>
              <a:rPr lang="en-US" altLang="he-IL" sz="2200" dirty="0" smtClean="0"/>
              <a:t>tree.</a:t>
            </a:r>
          </a:p>
          <a:p>
            <a:r>
              <a:rPr lang="en-US" altLang="he-IL" sz="2200" u="sng" dirty="0" smtClean="0"/>
              <a:t>Claim</a:t>
            </a:r>
            <a:r>
              <a:rPr lang="en-US" altLang="he-IL" sz="2200" dirty="0" smtClean="0"/>
              <a:t>: if </a:t>
            </a:r>
            <a:r>
              <a:rPr lang="en-US" altLang="he-IL" sz="2200" i="1" dirty="0" smtClean="0">
                <a:solidFill>
                  <a:srgbClr val="002060"/>
                </a:solidFill>
              </a:rPr>
              <a:t>depth(tree) = d</a:t>
            </a:r>
            <a:r>
              <a:rPr lang="en-US" altLang="he-IL" sz="2200" dirty="0" smtClean="0"/>
              <a:t>, then there is a </a:t>
            </a:r>
            <a:r>
              <a:rPr lang="en-US" altLang="he-IL" sz="2200" dirty="0" smtClean="0">
                <a:solidFill>
                  <a:srgbClr val="002060"/>
                </a:solidFill>
              </a:rPr>
              <a:t>leaf in a tree of depth d</a:t>
            </a:r>
            <a:r>
              <a:rPr lang="en-US" altLang="he-IL" sz="2200" dirty="0" smtClean="0"/>
              <a:t>.</a:t>
            </a:r>
          </a:p>
          <a:p>
            <a:endParaRPr lang="en-US" altLang="he-IL" sz="2200" dirty="0" smtClean="0"/>
          </a:p>
          <a:p>
            <a:r>
              <a:rPr lang="en-US" altLang="he-IL" sz="2200" i="1" u="sng" dirty="0" smtClean="0"/>
              <a:t>Size </a:t>
            </a:r>
            <a:r>
              <a:rPr lang="en-US" altLang="he-IL" sz="2200" i="1" u="sng" dirty="0"/>
              <a:t>of a tree</a:t>
            </a:r>
            <a:r>
              <a:rPr lang="en-US" altLang="he-IL" sz="2200" dirty="0"/>
              <a:t> is the </a:t>
            </a:r>
            <a:r>
              <a:rPr lang="en-US" altLang="he-IL" sz="2200" dirty="0" smtClean="0"/>
              <a:t>total number of nodes </a:t>
            </a:r>
            <a:r>
              <a:rPr lang="en-US" altLang="he-IL" sz="2200" dirty="0"/>
              <a:t>in the </a:t>
            </a:r>
            <a:r>
              <a:rPr lang="en-US" altLang="he-IL" sz="2200" dirty="0" smtClean="0"/>
              <a:t>tree.</a:t>
            </a:r>
            <a:endParaRPr lang="en-US" altLang="he-IL" sz="2200" dirty="0"/>
          </a:p>
          <a:p>
            <a:endParaRPr lang="en-US" altLang="he-IL" sz="2200" dirty="0"/>
          </a:p>
          <a:p>
            <a:endParaRPr lang="en-US" altLang="he-IL" sz="2200" dirty="0" smtClean="0"/>
          </a:p>
          <a:p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40921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Binary Trees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550227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This course: focus on </a:t>
            </a:r>
            <a:r>
              <a:rPr lang="en-US" sz="2200" i="1" u="sng" dirty="0"/>
              <a:t>binary </a:t>
            </a:r>
            <a:r>
              <a:rPr lang="en-US" sz="2200" i="1" u="sng" dirty="0" smtClean="0"/>
              <a:t>trees</a:t>
            </a:r>
            <a:r>
              <a:rPr lang="en-US" sz="2200" i="1" dirty="0" smtClean="0"/>
              <a:t>: </a:t>
            </a:r>
            <a:r>
              <a:rPr lang="en-US" sz="2200" dirty="0" smtClean="0"/>
              <a:t>2-ary trees.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42867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Structure of rooted trees</a:t>
            </a:r>
            <a:endParaRPr lang="en-US" sz="2200" dirty="0">
              <a:latin typeface="+mj-lt"/>
            </a:endParaRP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Vertex/node</a:t>
            </a:r>
            <a:endParaRPr lang="en-US" altLang="en-US" dirty="0"/>
          </a:p>
        </p:txBody>
      </p:sp>
      <p:cxnSp>
        <p:nvCxnSpPr>
          <p:cNvPr id="46" name="Straight Arrow Connector 45"/>
          <p:cNvCxnSpPr>
            <a:stCxn id="47" idx="0"/>
          </p:cNvCxnSpPr>
          <p:nvPr/>
        </p:nvCxnSpPr>
        <p:spPr>
          <a:xfrm flipH="1" flipV="1">
            <a:off x="6759585" y="5683983"/>
            <a:ext cx="1510275" cy="545973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359207" y="6229956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Right child</a:t>
            </a:r>
            <a:endParaRPr lang="en-US" altLang="en-US" dirty="0"/>
          </a:p>
        </p:txBody>
      </p:sp>
      <p:cxnSp>
        <p:nvCxnSpPr>
          <p:cNvPr id="48" name="Straight Arrow Connector 47"/>
          <p:cNvCxnSpPr>
            <a:stCxn id="12" idx="0"/>
          </p:cNvCxnSpPr>
          <p:nvPr/>
        </p:nvCxnSpPr>
        <p:spPr>
          <a:xfrm flipV="1">
            <a:off x="4426965" y="5840241"/>
            <a:ext cx="1045842" cy="38213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Parent</a:t>
            </a:r>
            <a:endParaRPr lang="en-US" alt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516312" y="6222378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Left child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7591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common name for a 2-ary tree is </a:t>
            </a:r>
            <a:r>
              <a:rPr lang="en-US" sz="2200" i="1" u="sng" dirty="0"/>
              <a:t>binary tree</a:t>
            </a:r>
            <a:r>
              <a:rPr lang="en-US" sz="2200" dirty="0"/>
              <a:t>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Usage: algebraic expressions.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Represents </a:t>
            </a:r>
            <a:r>
              <a:rPr lang="en-US" sz="2200" dirty="0">
                <a:latin typeface="+mj-lt"/>
              </a:rPr>
              <a:t>the expression: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 	</a:t>
            </a:r>
            <a:r>
              <a:rPr lang="en-US" sz="2200" dirty="0" smtClean="0"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</a:t>
            </a:r>
            <a:r>
              <a:rPr lang="en-US" sz="2200" dirty="0"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4*(x/7))+(x-(y/3))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AutoNum type="alphaUcPeriod" startAt="17"/>
            </a:pPr>
            <a:r>
              <a:rPr lang="en-US" sz="2200" dirty="0" smtClean="0">
                <a:latin typeface="+mj-lt"/>
              </a:rPr>
              <a:t>How </a:t>
            </a:r>
            <a:r>
              <a:rPr lang="en-US" sz="2200" dirty="0">
                <a:latin typeface="+mj-lt"/>
              </a:rPr>
              <a:t>do you evaluate </a:t>
            </a:r>
            <a:r>
              <a:rPr lang="en-US" sz="2200" dirty="0" smtClean="0">
                <a:latin typeface="+mj-lt"/>
              </a:rPr>
              <a:t>an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expression </a:t>
            </a:r>
            <a:r>
              <a:rPr lang="en-US" sz="2200" dirty="0">
                <a:latin typeface="+mj-lt"/>
              </a:rPr>
              <a:t>tree</a:t>
            </a:r>
            <a:r>
              <a:rPr lang="en-US" sz="2200" dirty="0" smtClean="0">
                <a:latin typeface="+mj-lt"/>
              </a:rPr>
              <a:t>?</a:t>
            </a: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829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/>
              <a:t>Claim</a:t>
            </a:r>
            <a:r>
              <a:rPr lang="en-US" altLang="he-IL" sz="2200" dirty="0" smtClean="0"/>
              <a:t>: In </a:t>
            </a:r>
            <a:r>
              <a:rPr lang="en-US" altLang="he-IL" sz="2200" dirty="0"/>
              <a:t>binary tree there are </a:t>
            </a:r>
            <a:r>
              <a:rPr lang="en-US" altLang="he-IL" sz="2200" i="1" dirty="0"/>
              <a:t>at most 2</a:t>
            </a:r>
            <a:r>
              <a:rPr lang="en-US" altLang="he-IL" sz="2200" i="1" baseline="30000" dirty="0"/>
              <a:t>k</a:t>
            </a:r>
            <a:r>
              <a:rPr lang="en-US" altLang="he-IL" sz="2200" dirty="0"/>
              <a:t> nodes in level k</a:t>
            </a:r>
            <a:r>
              <a:rPr lang="en-US" altLang="he-IL" sz="22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/>
              <a:t>Proof</a:t>
            </a:r>
            <a:r>
              <a:rPr lang="en-US" altLang="he-IL" sz="2200" dirty="0" smtClean="0"/>
              <a:t>: Induction on the depth of a node.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Base case: For depth = 0.</a:t>
            </a:r>
            <a:br>
              <a:rPr lang="en-US" altLang="he-IL" sz="2200" dirty="0"/>
            </a:br>
            <a:r>
              <a:rPr lang="en-US" altLang="he-IL" sz="2200" dirty="0"/>
              <a:t>	There is only the root, So the number of nodes is 1 = 2</a:t>
            </a:r>
            <a:r>
              <a:rPr lang="en-US" altLang="he-IL" sz="2200" baseline="30000" dirty="0"/>
              <a:t>0</a:t>
            </a:r>
            <a:r>
              <a:rPr lang="en-US" altLang="he-IL" sz="2200" dirty="0"/>
              <a:t>.</a:t>
            </a:r>
            <a:endParaRPr lang="en-US" altLang="he-IL" sz="2200" baseline="30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Induction:</a:t>
            </a:r>
          </a:p>
          <a:p>
            <a:pPr marL="457200" lvl="1" indent="0"/>
            <a:r>
              <a:rPr lang="en-US" altLang="he-IL" sz="2200" dirty="0" smtClean="0"/>
              <a:t>	Suppose the claim holds for depth = d.</a:t>
            </a:r>
          </a:p>
          <a:p>
            <a:pPr marL="457200" lvl="1" indent="0"/>
            <a:r>
              <a:rPr lang="en-US" altLang="he-IL" sz="2200" dirty="0"/>
              <a:t>	</a:t>
            </a:r>
            <a:r>
              <a:rPr lang="en-US" altLang="he-IL" sz="2200" dirty="0" smtClean="0"/>
              <a:t>Let’s prove it for depth = d+1: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 smtClean="0"/>
              <a:t>	</a:t>
            </a:r>
            <a:r>
              <a:rPr lang="en-US" altLang="he-IL" sz="2000" dirty="0"/>
              <a:t>	</a:t>
            </a:r>
            <a:r>
              <a:rPr lang="en-US" altLang="he-IL" sz="2000" dirty="0" smtClean="0"/>
              <a:t>By the induction hypothesis, there are at most 2</a:t>
            </a:r>
            <a:r>
              <a:rPr lang="en-US" altLang="he-IL" sz="2000" baseline="30000" dirty="0" smtClean="0"/>
              <a:t>d</a:t>
            </a:r>
            <a:r>
              <a:rPr lang="en-US" altLang="he-IL" sz="2000" dirty="0" smtClean="0"/>
              <a:t> nodes at level 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 smtClean="0"/>
              <a:t>		Each of these node has at most 2 children.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 smtClean="0"/>
              <a:t>		Therefore, the number of nodes at level d+1 is </a:t>
            </a:r>
            <a:r>
              <a:rPr lang="en-US" altLang="he-IL" sz="2000" dirty="0"/>
              <a:t>at most </a:t>
            </a:r>
            <a:r>
              <a:rPr lang="en-US" altLang="he-IL" sz="2000" dirty="0" smtClean="0"/>
              <a:t>2*2</a:t>
            </a:r>
            <a:r>
              <a:rPr lang="en-US" altLang="he-IL" sz="2000" baseline="30000" dirty="0" smtClean="0"/>
              <a:t>d</a:t>
            </a:r>
            <a:r>
              <a:rPr lang="en-US" altLang="he-IL" sz="2000" dirty="0" smtClean="0"/>
              <a:t>=2</a:t>
            </a:r>
            <a:r>
              <a:rPr lang="en-US" altLang="he-IL" sz="2000" baseline="30000" dirty="0" smtClean="0"/>
              <a:t>d+1</a:t>
            </a:r>
            <a:r>
              <a:rPr lang="en-US" altLang="he-IL" sz="20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Therefore, if a binary tree has depth d, then it has at most 1+2+4+…+2</a:t>
            </a:r>
            <a:r>
              <a:rPr lang="en-US" altLang="he-IL" sz="2200" baseline="30000" dirty="0" smtClean="0"/>
              <a:t>d</a:t>
            </a:r>
            <a:r>
              <a:rPr lang="en-US" altLang="he-IL" sz="2200" dirty="0" smtClean="0"/>
              <a:t> = 2</a:t>
            </a:r>
            <a:r>
              <a:rPr lang="en-US" altLang="he-IL" sz="2200" baseline="30000" dirty="0" smtClean="0"/>
              <a:t>d+1</a:t>
            </a:r>
            <a:r>
              <a:rPr lang="en-US" altLang="he-IL" sz="2200" dirty="0" smtClean="0"/>
              <a:t>-1 nodes.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4766835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Introduction to Graphs</a:t>
            </a:r>
            <a:endParaRPr lang="de-DE" altLang="en-US" sz="2400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Introduction to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Binary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Traversing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 binary tree is </a:t>
            </a:r>
            <a:r>
              <a:rPr lang="en-US" altLang="he-IL" sz="2200" i="1" u="sng" dirty="0" smtClean="0"/>
              <a:t>full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if for all k&lt;=</a:t>
            </a:r>
            <a:r>
              <a:rPr lang="en-US" altLang="he-IL" sz="2200" dirty="0" smtClean="0"/>
              <a:t>depth it has </a:t>
            </a:r>
            <a:r>
              <a:rPr lang="en-US" altLang="he-IL" sz="2200" i="1" dirty="0" smtClean="0"/>
              <a:t>2</a:t>
            </a:r>
            <a:r>
              <a:rPr lang="en-US" altLang="he-IL" sz="2200" i="1" baseline="30000" dirty="0" smtClean="0"/>
              <a:t>k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nodes in level </a:t>
            </a:r>
            <a:r>
              <a:rPr lang="en-US" altLang="he-IL" sz="2200" dirty="0" smtClean="0"/>
              <a:t>k.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2" y="3627437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330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u="sng" dirty="0" smtClean="0"/>
              <a:t>Claim1</a:t>
            </a:r>
            <a:r>
              <a:rPr lang="en-US" altLang="he-IL" sz="2200" dirty="0" smtClean="0"/>
              <a:t>:If </a:t>
            </a:r>
            <a:r>
              <a:rPr lang="en-US" altLang="he-IL" sz="2200" dirty="0"/>
              <a:t>a binary tree has N vertices, then its depth is at least </a:t>
            </a:r>
            <a:r>
              <a:rPr lang="en-US" altLang="he-IL" sz="2200" dirty="0" smtClean="0"/>
              <a:t>log(N)-1.</a:t>
            </a:r>
          </a:p>
          <a:p>
            <a:r>
              <a:rPr lang="en-US" altLang="he-IL" sz="2200" u="sng" dirty="0" smtClean="0"/>
              <a:t>Claim2</a:t>
            </a:r>
            <a:r>
              <a:rPr lang="en-US" altLang="he-IL" sz="2200" dirty="0" smtClean="0"/>
              <a:t>: If </a:t>
            </a:r>
            <a:r>
              <a:rPr lang="en-US" altLang="he-IL" sz="2200" dirty="0"/>
              <a:t>a binary tree has N vertices, then its depth is at most N-1.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Prove it!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299390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 smtClean="0"/>
              <a:t>Implementing Binary Tree in C:</a:t>
            </a:r>
          </a:p>
          <a:p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data;  //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left; // left child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right; //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child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parent;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binary_tree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root;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93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a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, and checks if the node is a leaf.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is_leaf</a:t>
            </a:r>
            <a:r>
              <a:rPr lang="en-US" sz="2000" dirty="0" smtClean="0"/>
              <a:t>(</a:t>
            </a:r>
            <a:r>
              <a:rPr lang="en-US" altLang="he-IL" sz="2000" dirty="0" err="1" smtClean="0"/>
              <a:t>BTnode</a:t>
            </a:r>
            <a:r>
              <a:rPr lang="en-US" altLang="he-IL" sz="2000" dirty="0"/>
              <a:t>* </a:t>
            </a:r>
            <a:r>
              <a:rPr lang="en-US" sz="2000" dirty="0" smtClean="0"/>
              <a:t>node)</a:t>
            </a:r>
            <a:endParaRPr lang="en-US" sz="2000" dirty="0"/>
          </a:p>
          <a:p>
            <a:pPr marL="0" indent="0">
              <a:defRPr/>
            </a:pPr>
            <a:r>
              <a:rPr lang="en-US" sz="2000" dirty="0"/>
              <a:t>	</a:t>
            </a:r>
            <a:r>
              <a:rPr lang="en-US" sz="2000" dirty="0" smtClean="0"/>
              <a:t>return (node-&gt;left </a:t>
            </a:r>
            <a:r>
              <a:rPr lang="en-US" sz="2000" dirty="0"/>
              <a:t>== NULL </a:t>
            </a:r>
            <a:r>
              <a:rPr lang="en-US" sz="2000" dirty="0" smtClean="0"/>
              <a:t>&amp;&amp; node-&gt;right == NULL);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endParaRPr lang="en-US" sz="2000" dirty="0" smtClean="0"/>
          </a:p>
          <a:p>
            <a:pPr marL="0" indent="0"/>
            <a:r>
              <a:rPr lang="en-US" altLang="he-IL" sz="2200" dirty="0" smtClean="0"/>
              <a:t>Write </a:t>
            </a:r>
            <a:r>
              <a:rPr lang="en-US" altLang="he-IL" sz="2200" dirty="0"/>
              <a:t>a function that gets a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, and checks if the node is a </a:t>
            </a:r>
            <a:r>
              <a:rPr lang="en-US" altLang="he-IL" sz="2200" dirty="0" smtClean="0"/>
              <a:t>root.</a:t>
            </a:r>
            <a:endParaRPr lang="en-US" altLang="he-IL" sz="2200" dirty="0"/>
          </a:p>
          <a:p>
            <a:pPr marL="0" indent="0"/>
            <a:endParaRPr lang="en-US" altLang="he-IL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is_root</a:t>
            </a:r>
            <a:r>
              <a:rPr lang="en-US" sz="2000" dirty="0" smtClean="0"/>
              <a:t>(</a:t>
            </a:r>
            <a:r>
              <a:rPr lang="en-US" altLang="he-IL" sz="2000" dirty="0" err="1" smtClean="0"/>
              <a:t>BTnode</a:t>
            </a:r>
            <a:r>
              <a:rPr lang="en-US" altLang="he-IL" sz="2000" dirty="0"/>
              <a:t>* </a:t>
            </a:r>
            <a:r>
              <a:rPr lang="en-US" sz="2000" dirty="0"/>
              <a:t>node</a:t>
            </a:r>
            <a:r>
              <a:rPr lang="en-US" sz="2000" dirty="0" smtClean="0"/>
              <a:t>)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return (node-&gt;parent==NULL);</a:t>
            </a:r>
            <a:endParaRPr lang="en-US" altLang="he-IL" sz="2200" dirty="0" smtClean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3097102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a binary tree and computes its size.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4195310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get_size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altLang="he-IL" sz="2000" dirty="0" err="1" smtClean="0"/>
              <a:t>BTnode</a:t>
            </a:r>
            <a:r>
              <a:rPr lang="en-US" altLang="he-IL" sz="2000" dirty="0" smtClean="0"/>
              <a:t>* </a:t>
            </a:r>
            <a:r>
              <a:rPr lang="en-US" sz="2000" dirty="0"/>
              <a:t>root</a:t>
            </a:r>
            <a:r>
              <a:rPr lang="en-US" sz="2000" dirty="0" smtClean="0"/>
              <a:t>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{</a:t>
            </a:r>
          </a:p>
          <a:p>
            <a:pPr marL="0" indent="0">
              <a:defRPr/>
            </a:pPr>
            <a:r>
              <a:rPr lang="en-US" sz="2000" dirty="0" smtClean="0"/>
              <a:t>	if  </a:t>
            </a:r>
            <a:r>
              <a:rPr lang="en-US" sz="2000" dirty="0"/>
              <a:t>( root == </a:t>
            </a:r>
            <a:r>
              <a:rPr lang="en-US" sz="2000" dirty="0" smtClean="0"/>
              <a:t>NULL 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</a:t>
            </a:r>
            <a:r>
              <a:rPr lang="en-US" sz="2000" dirty="0" smtClean="0"/>
              <a:t>	return  0;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else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dirty="0" smtClean="0"/>
              <a:t>	return  </a:t>
            </a:r>
            <a:r>
              <a:rPr lang="en-US" sz="2000" dirty="0" err="1" smtClean="0"/>
              <a:t>get_size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smtClean="0"/>
              <a:t>root-&gt;left ) + </a:t>
            </a:r>
            <a:r>
              <a:rPr lang="en-US" sz="2000" dirty="0" err="1" smtClean="0"/>
              <a:t>get_size</a:t>
            </a:r>
            <a:r>
              <a:rPr lang="en-US" sz="2000" dirty="0" smtClean="0"/>
              <a:t> (root-&gt;right </a:t>
            </a:r>
            <a:r>
              <a:rPr lang="en-US" sz="2000" dirty="0"/>
              <a:t>) </a:t>
            </a:r>
            <a:r>
              <a:rPr lang="en-US" sz="2000" dirty="0" smtClean="0"/>
              <a:t>+ 1;</a:t>
            </a:r>
            <a:endParaRPr lang="en-US" sz="2000" dirty="0"/>
          </a:p>
          <a:p>
            <a:pPr marL="0" indent="0"/>
            <a:r>
              <a:rPr lang="en-US" altLang="he-IL" sz="2200" dirty="0"/>
              <a:t>}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3209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a </a:t>
            </a:r>
            <a:r>
              <a:rPr lang="en-US" altLang="he-IL" sz="2200" dirty="0"/>
              <a:t>binary </a:t>
            </a:r>
            <a:r>
              <a:rPr lang="en-US" altLang="he-IL" sz="2200" dirty="0" smtClean="0"/>
              <a:t>tree and computes its depth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3991072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get_depth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altLang="he-IL" sz="2000" dirty="0" err="1" smtClean="0"/>
              <a:t>BTnode</a:t>
            </a:r>
            <a:r>
              <a:rPr lang="en-US" altLang="he-IL" sz="2000" dirty="0" smtClean="0"/>
              <a:t>* </a:t>
            </a:r>
            <a:r>
              <a:rPr lang="en-US" sz="2000"/>
              <a:t>root</a:t>
            </a:r>
            <a:r>
              <a:rPr lang="en-US" sz="2000" smtClean="0"/>
              <a:t>) {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if  </a:t>
            </a:r>
            <a:r>
              <a:rPr lang="en-US" sz="2000" dirty="0"/>
              <a:t>( root == </a:t>
            </a:r>
            <a:r>
              <a:rPr lang="en-US" sz="2000" dirty="0" smtClean="0"/>
              <a:t>NULL 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</a:t>
            </a:r>
            <a:r>
              <a:rPr lang="en-US" sz="2000" dirty="0" smtClean="0"/>
              <a:t>	return  -1;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 smtClean="0"/>
              <a:t>// if (</a:t>
            </a:r>
            <a:r>
              <a:rPr lang="en-US" sz="2000" dirty="0" err="1" smtClean="0"/>
              <a:t>is_leaf</a:t>
            </a:r>
            <a:r>
              <a:rPr lang="en-US" sz="2000" dirty="0" smtClean="0"/>
              <a:t>(root))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 smtClean="0"/>
              <a:t>//	return 0;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else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dirty="0" smtClean="0"/>
              <a:t>	return  max(</a:t>
            </a:r>
            <a:r>
              <a:rPr lang="en-US" sz="2000" dirty="0" err="1"/>
              <a:t>get_depth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smtClean="0"/>
              <a:t>root-&gt;left </a:t>
            </a:r>
            <a:r>
              <a:rPr lang="en-US" sz="2000" dirty="0"/>
              <a:t>), </a:t>
            </a:r>
            <a:r>
              <a:rPr lang="en-US" sz="2000" dirty="0" err="1"/>
              <a:t>get_depth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smtClean="0"/>
              <a:t>root-&gt;right </a:t>
            </a:r>
            <a:r>
              <a:rPr lang="en-US" sz="2000" dirty="0"/>
              <a:t>) ) +</a:t>
            </a:r>
            <a:r>
              <a:rPr lang="en-US" sz="2000" dirty="0" smtClean="0"/>
              <a:t>1;</a:t>
            </a:r>
          </a:p>
          <a:p>
            <a:pPr marL="0" indent="0">
              <a:defRPr/>
            </a:pPr>
            <a:r>
              <a:rPr lang="en-US" sz="2000" dirty="0"/>
              <a:t>}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39733789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Graphs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Graphs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A </a:t>
            </a:r>
            <a:r>
              <a:rPr lang="en-US" sz="2200" i="1" u="sng" dirty="0"/>
              <a:t>graph</a:t>
            </a:r>
            <a:r>
              <a:rPr lang="en-US" sz="2200" dirty="0"/>
              <a:t> </a:t>
            </a:r>
            <a:r>
              <a:rPr lang="en-US" sz="2200" dirty="0" smtClean="0"/>
              <a:t>describes relationships </a:t>
            </a:r>
            <a:r>
              <a:rPr lang="en-US" sz="2200" dirty="0"/>
              <a:t>among </a:t>
            </a:r>
            <a:r>
              <a:rPr lang="en-US" sz="2200" dirty="0" smtClean="0"/>
              <a:t>items in a collection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the items are the </a:t>
            </a:r>
            <a:r>
              <a:rPr lang="en-US" sz="2200" i="1" u="sng" dirty="0"/>
              <a:t>vertices</a:t>
            </a:r>
            <a:r>
              <a:rPr lang="en-US" sz="2200" dirty="0"/>
              <a:t> (depicted by dots or </a:t>
            </a:r>
            <a:r>
              <a:rPr lang="en-US" sz="2200" dirty="0" smtClean="0"/>
              <a:t>junctions)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the relations are the </a:t>
            </a:r>
            <a:r>
              <a:rPr lang="en-US" sz="2200" i="1" u="sng" dirty="0" smtClean="0"/>
              <a:t>edges</a:t>
            </a:r>
            <a:r>
              <a:rPr lang="en-US" sz="2200" dirty="0" smtClean="0"/>
              <a:t> (depicted by lines between dots)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What </a:t>
            </a:r>
            <a:r>
              <a:rPr lang="en-US" sz="2000" dirty="0"/>
              <a:t>are the vertices and edges in these common graphs?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</p:txBody>
      </p:sp>
      <p:pic>
        <p:nvPicPr>
          <p:cNvPr id="13" name="Google Shape;45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3000" y="3932237"/>
            <a:ext cx="3550424" cy="270396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192712" y="3932237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Vertices - intersections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Edges -   roadways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5" name="Google Shape;43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9086" y="3869503"/>
            <a:ext cx="3658251" cy="282943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5192712" y="3932236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Vertices - stations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Edges - pipes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8" name="Google Shape;47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874" y="3810449"/>
            <a:ext cx="4560558" cy="290646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5192712" y="3931918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Vertices - people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Edges - friendships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76" y="3828426"/>
            <a:ext cx="2876550" cy="275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25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7" grpId="0"/>
      <p:bldP spid="17" grpId="1"/>
      <p:bldP spid="19" grpId="0"/>
      <p:bldP spid="1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Graphs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path</a:t>
            </a:r>
            <a:r>
              <a:rPr lang="en-US" sz="2200" dirty="0">
                <a:latin typeface="+mj-lt"/>
              </a:rPr>
              <a:t> from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u</a:t>
            </a:r>
            <a:r>
              <a:rPr lang="en-US" sz="2200" dirty="0">
                <a:latin typeface="+mj-lt"/>
              </a:rPr>
              <a:t> to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v</a:t>
            </a:r>
            <a:r>
              <a:rPr lang="en-US" sz="2200" dirty="0">
                <a:latin typeface="+mj-lt"/>
              </a:rPr>
              <a:t> is sequence of edges which connect a sequence of vertices between </a:t>
            </a:r>
            <a:r>
              <a:rPr lang="en-US" sz="2200" dirty="0" smtClean="0">
                <a:latin typeface="+mj-lt"/>
              </a:rPr>
              <a:t>them.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A </a:t>
            </a:r>
            <a:r>
              <a:rPr lang="en-US" sz="2200" dirty="0"/>
              <a:t>graph is </a:t>
            </a:r>
            <a:r>
              <a:rPr lang="en-US" sz="2200" i="1" dirty="0"/>
              <a:t>connected</a:t>
            </a:r>
            <a:r>
              <a:rPr lang="en-US" sz="2200" dirty="0"/>
              <a:t> if each pair of vertices has a </a:t>
            </a:r>
            <a:r>
              <a:rPr lang="en-US" sz="2200" dirty="0" smtClean="0"/>
              <a:t>path.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How </a:t>
            </a:r>
            <a:r>
              <a:rPr lang="en-US" sz="2200" dirty="0"/>
              <a:t>do you visualize a disconnected graph?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What </a:t>
            </a:r>
            <a:r>
              <a:rPr lang="en-US" sz="2200" dirty="0">
                <a:latin typeface="+mj-lt"/>
              </a:rPr>
              <a:t>if the </a:t>
            </a:r>
            <a:r>
              <a:rPr lang="en-US" sz="2200" dirty="0" err="1" smtClean="0">
                <a:latin typeface="+mj-lt"/>
              </a:rPr>
              <a:t>Skytrain</a:t>
            </a:r>
            <a:r>
              <a:rPr lang="en-US" sz="2200" dirty="0" smtClean="0">
                <a:latin typeface="+mj-lt"/>
              </a:rPr>
              <a:t> graph was </a:t>
            </a:r>
            <a:r>
              <a:rPr lang="en-US" sz="2200" dirty="0">
                <a:latin typeface="+mj-lt"/>
              </a:rPr>
              <a:t>disconnected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12" y="4761774"/>
            <a:ext cx="2259014" cy="216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23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Trees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3748657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 smtClean="0">
                <a:latin typeface="+mj-lt"/>
              </a:rPr>
              <a:t>tree </a:t>
            </a:r>
            <a:r>
              <a:rPr lang="en-US" sz="2200" dirty="0" smtClean="0">
                <a:latin typeface="+mj-lt"/>
              </a:rPr>
              <a:t>is a minimally connected graph</a:t>
            </a:r>
          </a:p>
          <a:p>
            <a:pPr marL="9144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all vertices connected</a:t>
            </a:r>
          </a:p>
          <a:p>
            <a:pPr marL="9144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no cycles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5536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39" y="2179637"/>
            <a:ext cx="820217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839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2" y="1820863"/>
            <a:ext cx="8393112" cy="471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490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2954</TotalTime>
  <Words>521</Words>
  <Application>Microsoft Office PowerPoint</Application>
  <PresentationFormat>Custom</PresentationFormat>
  <Paragraphs>137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 Unicode MS</vt:lpstr>
      <vt:lpstr>Arial</vt:lpstr>
      <vt:lpstr>Courier New</vt:lpstr>
      <vt:lpstr>PT Serif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Graphs</vt:lpstr>
      <vt:lpstr>Graphs</vt:lpstr>
      <vt:lpstr>PowerPoint Presentation</vt:lpstr>
      <vt:lpstr>Trees</vt:lpstr>
      <vt:lpstr>Trees</vt:lpstr>
      <vt:lpstr>Trees</vt:lpstr>
      <vt:lpstr>A Tree</vt:lpstr>
      <vt:lpstr>Not a Tree</vt:lpstr>
      <vt:lpstr>Rooted Trees</vt:lpstr>
      <vt:lpstr>Rooted Trees</vt:lpstr>
      <vt:lpstr>Rooted Trees</vt:lpstr>
      <vt:lpstr>PowerPoint Presentation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967</cp:revision>
  <cp:lastPrinted>1601-01-01T00:00:00Z</cp:lastPrinted>
  <dcterms:created xsi:type="dcterms:W3CDTF">2017-07-19T19:15:02Z</dcterms:created>
  <dcterms:modified xsi:type="dcterms:W3CDTF">2019-10-30T22:49:05Z</dcterms:modified>
</cp:coreProperties>
</file>