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5"/>
  </p:notesMasterIdLst>
  <p:sldIdLst>
    <p:sldId id="256" r:id="rId3"/>
    <p:sldId id="479" r:id="rId4"/>
    <p:sldId id="472" r:id="rId5"/>
    <p:sldId id="484" r:id="rId6"/>
    <p:sldId id="485" r:id="rId7"/>
    <p:sldId id="486" r:id="rId8"/>
    <p:sldId id="487" r:id="rId9"/>
    <p:sldId id="488" r:id="rId10"/>
    <p:sldId id="489" r:id="rId11"/>
    <p:sldId id="491" r:id="rId12"/>
    <p:sldId id="490" r:id="rId13"/>
    <p:sldId id="291" r:id="rId14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88721" autoAdjust="0"/>
  </p:normalViewPr>
  <p:slideViewPr>
    <p:cSldViewPr>
      <p:cViewPr varScale="1">
        <p:scale>
          <a:sx n="93" d="100"/>
          <a:sy n="93" d="100"/>
        </p:scale>
        <p:origin x="1692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431879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238941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8244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6414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22511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00827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33696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800879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260780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21743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graphemica.com/%E2%85%93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raphemica.com/%E2%85%93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November 13, </a:t>
            </a:r>
            <a:r>
              <a:rPr lang="de-DE" altLang="en-US" sz="3600" b="1" dirty="0" smtClean="0">
                <a:solidFill>
                  <a:srgbClr val="000080"/>
                </a:solidFill>
              </a:rPr>
              <a:t>2019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The number is (-1)</a:t>
            </a:r>
            <a:r>
              <a:rPr lang="en-US" sz="2200" baseline="30000" dirty="0" smtClean="0">
                <a:solidFill>
                  <a:schemeClr val="tx1"/>
                </a:solidFill>
              </a:rPr>
              <a:t>sign</a:t>
            </a:r>
            <a:r>
              <a:rPr lang="en-US" sz="2200" dirty="0" smtClean="0">
                <a:solidFill>
                  <a:schemeClr val="tx1"/>
                </a:solidFill>
              </a:rPr>
              <a:t> x (1+ fraction) x 2</a:t>
            </a:r>
            <a:r>
              <a:rPr lang="en-US" sz="2200" baseline="30000" dirty="0" smtClean="0">
                <a:solidFill>
                  <a:schemeClr val="tx1"/>
                </a:solidFill>
              </a:rPr>
              <a:t>exp-127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baseline="300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In this example: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solidFill>
                  <a:schemeClr val="tx1"/>
                </a:solidFill>
              </a:rPr>
              <a:t>	1 x (1 + 1/4) x 2</a:t>
            </a:r>
            <a:r>
              <a:rPr lang="en-US" sz="2200" baseline="30000" dirty="0" smtClean="0">
                <a:solidFill>
                  <a:schemeClr val="tx1"/>
                </a:solidFill>
              </a:rPr>
              <a:t>124-127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solidFill>
                  <a:schemeClr val="tx1"/>
                </a:solidFill>
              </a:rPr>
              <a:t>	= 1.25 x 2</a:t>
            </a:r>
            <a:r>
              <a:rPr lang="en-US" sz="2200" baseline="30000" dirty="0" smtClean="0">
                <a:solidFill>
                  <a:schemeClr val="tx1"/>
                </a:solidFill>
              </a:rPr>
              <a:t>-3</a:t>
            </a:r>
            <a:endParaRPr lang="en-US" sz="2200" dirty="0">
              <a:solidFill>
                <a:schemeClr val="tx1"/>
              </a:solidFill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smtClean="0">
                <a:solidFill>
                  <a:schemeClr val="tx1"/>
                </a:solidFill>
              </a:rPr>
              <a:t>	= </a:t>
            </a:r>
            <a:r>
              <a:rPr lang="en-US" sz="2200" dirty="0" smtClean="0">
                <a:solidFill>
                  <a:schemeClr val="tx1"/>
                </a:solidFill>
              </a:rPr>
              <a:t>1.25/8 = 0.15625</a:t>
            </a:r>
          </a:p>
        </p:txBody>
      </p:sp>
      <p:sp>
        <p:nvSpPr>
          <p:cNvPr id="2" name="AutoShape 2" descr="Float example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02" y="2103437"/>
            <a:ext cx="779272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1793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-1.625 = -(1 + 5/8</a:t>
            </a:r>
            <a:r>
              <a:rPr lang="en-US" sz="2200" dirty="0">
                <a:solidFill>
                  <a:schemeClr val="tx1"/>
                </a:solidFill>
              </a:rPr>
              <a:t>) x 2</a:t>
            </a:r>
            <a:r>
              <a:rPr lang="en-US" sz="2200" baseline="30000" dirty="0">
                <a:solidFill>
                  <a:schemeClr val="tx1"/>
                </a:solidFill>
              </a:rPr>
              <a:t>0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5/8 = 1/2 + 1/8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Set 1 for the minus sign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Set b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r>
              <a:rPr lang="en-US" sz="2200" dirty="0" smtClean="0">
                <a:solidFill>
                  <a:schemeClr val="tx1"/>
                </a:solidFill>
              </a:rPr>
              <a:t> = 1 (for ½)  and b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r>
              <a:rPr lang="en-US" sz="2200" dirty="0" smtClean="0">
                <a:solidFill>
                  <a:schemeClr val="tx1"/>
                </a:solidFill>
              </a:rPr>
              <a:t> = 1 </a:t>
            </a:r>
            <a:r>
              <a:rPr lang="en-US" sz="2200" dirty="0">
                <a:solidFill>
                  <a:schemeClr val="tx1"/>
                </a:solidFill>
              </a:rPr>
              <a:t>(for </a:t>
            </a:r>
            <a:r>
              <a:rPr lang="en-US" sz="2200" dirty="0" smtClean="0">
                <a:solidFill>
                  <a:schemeClr val="tx1"/>
                </a:solidFill>
              </a:rPr>
              <a:t>1/8) 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The 8 bits of exponent are 127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-</a:t>
            </a:r>
            <a:r>
              <a:rPr lang="en-US" sz="2200" dirty="0" smtClean="0">
                <a:solidFill>
                  <a:schemeClr val="tx1"/>
                </a:solidFill>
              </a:rPr>
              <a:t>1.625 = - (1+1/2 + 1/8) x 2</a:t>
            </a:r>
            <a:r>
              <a:rPr lang="en-US" sz="2200" baseline="30000" dirty="0" smtClean="0">
                <a:solidFill>
                  <a:schemeClr val="tx1"/>
                </a:solidFill>
              </a:rPr>
              <a:t>0</a:t>
            </a:r>
            <a:endParaRPr lang="en-US" sz="2200" baseline="30000" dirty="0">
              <a:solidFill>
                <a:schemeClr val="tx1"/>
              </a:solidFill>
            </a:endParaRPr>
          </a:p>
        </p:txBody>
      </p:sp>
      <p:sp>
        <p:nvSpPr>
          <p:cNvPr id="2" name="AutoShape 2" descr="Float example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12" y="2560637"/>
            <a:ext cx="8833613" cy="124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6180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Binary Encodings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1013387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Binary encodings of integers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 </a:t>
            </a:r>
            <a:r>
              <a:rPr lang="en-US" sz="2200" dirty="0" smtClean="0"/>
              <a:t>values </a:t>
            </a:r>
            <a:r>
              <a:rPr lang="en-US" sz="2200" dirty="0"/>
              <a:t>of </a:t>
            </a:r>
            <a:r>
              <a:rPr lang="en-US" sz="2200" dirty="0" smtClean="0"/>
              <a:t>digits in a </a:t>
            </a:r>
            <a:r>
              <a:rPr lang="en-US" sz="2200" smtClean="0"/>
              <a:t>number are positional</a:t>
            </a:r>
            <a:r>
              <a:rPr lang="en-US" sz="2200" dirty="0" smtClean="0"/>
              <a:t>: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Decimal numbers: 582 = 500 + 80 + 2  = 5*10</a:t>
            </a:r>
            <a:r>
              <a:rPr lang="en-US" altLang="he-IL" sz="2200" baseline="30000" dirty="0" smtClean="0"/>
              <a:t>2 </a:t>
            </a:r>
            <a:r>
              <a:rPr lang="en-US" altLang="he-IL" sz="2200" dirty="0" smtClean="0"/>
              <a:t>+ 8*10</a:t>
            </a:r>
            <a:r>
              <a:rPr lang="en-US" altLang="he-IL" sz="2200" baseline="30000" dirty="0" smtClean="0"/>
              <a:t>1 </a:t>
            </a:r>
            <a:r>
              <a:rPr lang="en-US" altLang="he-IL" sz="2200" dirty="0" smtClean="0"/>
              <a:t>+ 2*10</a:t>
            </a:r>
            <a:r>
              <a:rPr lang="en-US" altLang="he-IL" sz="2200" baseline="30000" dirty="0" smtClean="0"/>
              <a:t>0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baseline="30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Binary numbers</a:t>
            </a:r>
            <a:r>
              <a:rPr lang="en-US" altLang="he-IL" sz="2200" dirty="0"/>
              <a:t>: </a:t>
            </a:r>
            <a:r>
              <a:rPr lang="en-US" altLang="he-IL" sz="2200" dirty="0" smtClean="0"/>
              <a:t>10110 </a:t>
            </a:r>
            <a:r>
              <a:rPr lang="en-US" altLang="he-IL" sz="2200" dirty="0"/>
              <a:t>= </a:t>
            </a:r>
            <a:r>
              <a:rPr lang="en-US" altLang="he-IL" sz="2200" dirty="0" smtClean="0"/>
              <a:t>1*2</a:t>
            </a:r>
            <a:r>
              <a:rPr lang="en-US" altLang="he-IL" sz="2200" baseline="30000" dirty="0" smtClean="0"/>
              <a:t>4</a:t>
            </a:r>
            <a:r>
              <a:rPr lang="en-US" altLang="he-IL" sz="2200" dirty="0" smtClean="0"/>
              <a:t> </a:t>
            </a:r>
            <a:r>
              <a:rPr lang="en-US" altLang="he-IL" sz="2200" dirty="0"/>
              <a:t>+ </a:t>
            </a:r>
            <a:r>
              <a:rPr lang="en-US" altLang="he-IL" sz="2200" dirty="0" smtClean="0"/>
              <a:t>0*2</a:t>
            </a:r>
            <a:r>
              <a:rPr lang="en-US" altLang="he-IL" sz="2200" baseline="30000" dirty="0" smtClean="0"/>
              <a:t>3</a:t>
            </a:r>
            <a:r>
              <a:rPr lang="en-US" altLang="he-IL" sz="2200" dirty="0" smtClean="0"/>
              <a:t> +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1*2</a:t>
            </a:r>
            <a:r>
              <a:rPr lang="en-US" altLang="he-IL" sz="2200" baseline="30000" dirty="0" smtClean="0"/>
              <a:t>2</a:t>
            </a:r>
            <a:r>
              <a:rPr lang="en-US" altLang="he-IL" sz="2200" dirty="0" smtClean="0"/>
              <a:t> +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1*2</a:t>
            </a:r>
            <a:r>
              <a:rPr lang="en-US" altLang="he-IL" sz="2200" baseline="30000" dirty="0" smtClean="0"/>
              <a:t>1</a:t>
            </a:r>
            <a:r>
              <a:rPr lang="en-US" altLang="he-IL" sz="2200" dirty="0" smtClean="0"/>
              <a:t> +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0*2</a:t>
            </a:r>
            <a:r>
              <a:rPr lang="en-US" altLang="he-IL" sz="2200" baseline="30000" dirty="0" smtClean="0"/>
              <a:t>0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baseline="-250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Exercises: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Convert 10011011 from binary to decimal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Convert 29 </a:t>
            </a:r>
            <a:r>
              <a:rPr lang="en-US" altLang="he-IL" sz="2200" dirty="0"/>
              <a:t>from decimal to binary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</p:txBody>
      </p:sp>
    </p:spTree>
    <p:extLst>
      <p:ext uri="{BB962C8B-B14F-4D97-AF65-F5344CB8AC3E}">
        <p14:creationId xmlns:p14="http://schemas.microsoft.com/office/powerpoint/2010/main" val="688315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Binary encodings of integers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Convert 10011011 from binary to </a:t>
            </a:r>
            <a:r>
              <a:rPr lang="en-US" altLang="he-IL" sz="2200" dirty="0" smtClean="0"/>
              <a:t>decimal: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2</a:t>
            </a:r>
            <a:r>
              <a:rPr lang="en-US" altLang="he-IL" sz="2200" baseline="30000" dirty="0"/>
              <a:t>7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+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2</a:t>
            </a:r>
            <a:r>
              <a:rPr lang="en-US" altLang="he-IL" sz="2200" baseline="30000" dirty="0" smtClean="0"/>
              <a:t>4</a:t>
            </a:r>
            <a:r>
              <a:rPr lang="en-US" altLang="he-IL" sz="2200" dirty="0" smtClean="0"/>
              <a:t> +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2</a:t>
            </a:r>
            <a:r>
              <a:rPr lang="en-US" altLang="he-IL" sz="2200" baseline="30000" dirty="0" smtClean="0"/>
              <a:t>3</a:t>
            </a:r>
            <a:r>
              <a:rPr lang="en-US" altLang="he-IL" sz="2200" dirty="0" smtClean="0"/>
              <a:t> +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2</a:t>
            </a:r>
            <a:r>
              <a:rPr lang="en-US" altLang="he-IL" sz="2200" baseline="30000" dirty="0" smtClean="0"/>
              <a:t>1</a:t>
            </a:r>
            <a:r>
              <a:rPr lang="en-US" altLang="he-IL" sz="2200" dirty="0" smtClean="0"/>
              <a:t> </a:t>
            </a:r>
            <a:r>
              <a:rPr lang="en-US" altLang="he-IL" sz="2200" dirty="0"/>
              <a:t>+</a:t>
            </a:r>
            <a:r>
              <a:rPr lang="en-US" altLang="he-IL" sz="2200" baseline="30000" dirty="0" smtClean="0"/>
              <a:t> </a:t>
            </a:r>
            <a:r>
              <a:rPr lang="en-US" altLang="he-IL" sz="2200" dirty="0" smtClean="0"/>
              <a:t>2</a:t>
            </a:r>
            <a:r>
              <a:rPr lang="en-US" altLang="he-IL" sz="2200" baseline="30000" dirty="0" smtClean="0"/>
              <a:t>0</a:t>
            </a:r>
            <a:r>
              <a:rPr lang="en-US" altLang="he-IL" sz="2200" dirty="0" smtClean="0"/>
              <a:t> = 128 + 16 + 8 + 2 + 1 = 155</a:t>
            </a:r>
          </a:p>
        </p:txBody>
      </p:sp>
    </p:spTree>
    <p:extLst>
      <p:ext uri="{BB962C8B-B14F-4D97-AF65-F5344CB8AC3E}">
        <p14:creationId xmlns:p14="http://schemas.microsoft.com/office/powerpoint/2010/main" val="16772004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Binary encodings of integers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Convert 29 from decimal to binary: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Algorithm:</a:t>
            </a:r>
          </a:p>
          <a:p>
            <a:pPr marL="914400" lvl="1" indent="-457200">
              <a:buAutoNum type="arabicPeriod"/>
            </a:pPr>
            <a:r>
              <a:rPr lang="en-US" altLang="he-IL" sz="2200" dirty="0" err="1" smtClean="0"/>
              <a:t>i</a:t>
            </a:r>
            <a:r>
              <a:rPr lang="en-US" altLang="he-IL" sz="2200" dirty="0" smtClean="0"/>
              <a:t> = 0</a:t>
            </a:r>
          </a:p>
          <a:p>
            <a:pPr marL="914400" lvl="1" indent="-457200">
              <a:buAutoNum type="arabicPeriod"/>
            </a:pPr>
            <a:r>
              <a:rPr lang="en-US" altLang="he-IL" sz="2200" dirty="0" smtClean="0"/>
              <a:t>while (N &gt; 0)</a:t>
            </a:r>
          </a:p>
          <a:p>
            <a:pPr marL="857250" lvl="2" indent="0"/>
            <a:r>
              <a:rPr lang="en-US" altLang="he-IL" sz="2200" dirty="0" smtClean="0"/>
              <a:t>2.1 if N is even</a:t>
            </a:r>
          </a:p>
          <a:p>
            <a:pPr marL="857250" lvl="2" indent="0"/>
            <a:r>
              <a:rPr lang="en-US" altLang="he-IL" sz="2200" dirty="0"/>
              <a:t>	</a:t>
            </a:r>
            <a:r>
              <a:rPr lang="en-US" altLang="he-IL" sz="2200" dirty="0" smtClean="0"/>
              <a:t>	2.1.1 set the 2</a:t>
            </a:r>
            <a:r>
              <a:rPr lang="en-US" altLang="he-IL" sz="2200" baseline="30000" dirty="0" smtClean="0"/>
              <a:t>i</a:t>
            </a:r>
            <a:r>
              <a:rPr lang="en-US" altLang="he-IL" sz="2200" dirty="0" smtClean="0"/>
              <a:t>-th digit = 0</a:t>
            </a:r>
            <a:br>
              <a:rPr lang="en-US" altLang="he-IL" sz="2200" dirty="0" smtClean="0"/>
            </a:br>
            <a:r>
              <a:rPr lang="en-US" altLang="he-IL" sz="2200" dirty="0" smtClean="0"/>
              <a:t>		2.1.2 set N = N/2</a:t>
            </a:r>
          </a:p>
          <a:p>
            <a:pPr marL="857250" lvl="2" indent="0"/>
            <a:r>
              <a:rPr lang="en-US" altLang="he-IL" sz="2200" dirty="0" smtClean="0"/>
              <a:t>2.2 else</a:t>
            </a:r>
          </a:p>
          <a:p>
            <a:pPr marL="857250" lvl="2" indent="0"/>
            <a:r>
              <a:rPr lang="en-US" altLang="he-IL" sz="2200" dirty="0" smtClean="0"/>
              <a:t>		2.2.1 </a:t>
            </a:r>
            <a:r>
              <a:rPr lang="en-US" altLang="he-IL" sz="2200" dirty="0"/>
              <a:t>set the 2</a:t>
            </a:r>
            <a:r>
              <a:rPr lang="en-US" altLang="he-IL" sz="2200" baseline="30000" dirty="0"/>
              <a:t>i</a:t>
            </a:r>
            <a:r>
              <a:rPr lang="en-US" altLang="he-IL" sz="2200" dirty="0"/>
              <a:t>-th digit = </a:t>
            </a:r>
            <a:r>
              <a:rPr lang="en-US" altLang="he-IL" sz="2200" dirty="0" smtClean="0"/>
              <a:t>1</a:t>
            </a:r>
          </a:p>
          <a:p>
            <a:pPr marL="857250" lvl="2" indent="0"/>
            <a:r>
              <a:rPr lang="en-US" altLang="he-IL" sz="2200" dirty="0"/>
              <a:t>	</a:t>
            </a:r>
            <a:r>
              <a:rPr lang="en-US" altLang="he-IL" sz="2200" dirty="0" smtClean="0"/>
              <a:t>	2.2.2 N = (N-1)/2</a:t>
            </a:r>
          </a:p>
          <a:p>
            <a:pPr marL="857250" lvl="2" indent="0"/>
            <a:r>
              <a:rPr lang="en-US" altLang="he-IL" sz="2200" dirty="0" smtClean="0"/>
              <a:t>2.3 </a:t>
            </a:r>
            <a:r>
              <a:rPr lang="en-US" altLang="he-IL" sz="2200" dirty="0" err="1" smtClean="0"/>
              <a:t>i</a:t>
            </a:r>
            <a:r>
              <a:rPr lang="en-US" altLang="he-IL" sz="2200" dirty="0" smtClean="0"/>
              <a:t>++</a:t>
            </a:r>
          </a:p>
        </p:txBody>
      </p:sp>
      <p:sp>
        <p:nvSpPr>
          <p:cNvPr id="3" name="Rectangle 2"/>
          <p:cNvSpPr/>
          <p:nvPr/>
        </p:nvSpPr>
        <p:spPr>
          <a:xfrm>
            <a:off x="5573712" y="1646237"/>
            <a:ext cx="5038725" cy="62842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he-IL" sz="2200" dirty="0" err="1" smtClean="0">
                <a:solidFill>
                  <a:schemeClr val="accent6"/>
                </a:solidFill>
              </a:rPr>
              <a:t>i</a:t>
            </a:r>
            <a:r>
              <a:rPr lang="en-US" altLang="he-IL" sz="2200" dirty="0" smtClean="0">
                <a:solidFill>
                  <a:schemeClr val="accent6"/>
                </a:solidFill>
              </a:rPr>
              <a:t> = 0:	N = 29 is odd</a:t>
            </a:r>
          </a:p>
          <a:p>
            <a:r>
              <a:rPr lang="en-US" sz="2200" dirty="0" smtClean="0">
                <a:solidFill>
                  <a:schemeClr val="accent6"/>
                </a:solidFill>
              </a:rPr>
              <a:t>		</a:t>
            </a:r>
            <a:r>
              <a:rPr lang="en-US" sz="2200" u="sng" dirty="0" smtClean="0">
                <a:solidFill>
                  <a:schemeClr val="accent6"/>
                </a:solidFill>
              </a:rPr>
              <a:t>set 1*2</a:t>
            </a:r>
            <a:r>
              <a:rPr lang="en-US" sz="2200" u="sng" baseline="30000" dirty="0" smtClean="0">
                <a:solidFill>
                  <a:schemeClr val="accent6"/>
                </a:solidFill>
              </a:rPr>
              <a:t>0</a:t>
            </a:r>
            <a:r>
              <a:rPr lang="en-US" sz="2200" dirty="0" smtClean="0">
                <a:solidFill>
                  <a:schemeClr val="accent6"/>
                </a:solidFill>
              </a:rPr>
              <a:t/>
            </a:r>
            <a:br>
              <a:rPr lang="en-US" sz="2200" dirty="0" smtClean="0">
                <a:solidFill>
                  <a:schemeClr val="accent6"/>
                </a:solidFill>
              </a:rPr>
            </a:br>
            <a:r>
              <a:rPr lang="en-US" sz="2200" dirty="0" smtClean="0">
                <a:solidFill>
                  <a:schemeClr val="accent6"/>
                </a:solidFill>
              </a:rPr>
              <a:t>		set N = </a:t>
            </a:r>
            <a:r>
              <a:rPr lang="en-US" altLang="he-IL" sz="2200" dirty="0" smtClean="0">
                <a:solidFill>
                  <a:schemeClr val="accent6"/>
                </a:solidFill>
              </a:rPr>
              <a:t>(29-1)/2 </a:t>
            </a:r>
            <a:r>
              <a:rPr lang="en-US" altLang="he-IL" sz="2200" dirty="0">
                <a:solidFill>
                  <a:schemeClr val="accent6"/>
                </a:solidFill>
              </a:rPr>
              <a:t>= </a:t>
            </a:r>
            <a:r>
              <a:rPr lang="en-US" altLang="he-IL" sz="2200" dirty="0" smtClean="0">
                <a:solidFill>
                  <a:schemeClr val="accent6"/>
                </a:solidFill>
              </a:rPr>
              <a:t>14</a:t>
            </a:r>
            <a:r>
              <a:rPr lang="en-US" sz="2200" baseline="30000" dirty="0" smtClean="0">
                <a:solidFill>
                  <a:schemeClr val="accent6"/>
                </a:solidFill>
              </a:rPr>
              <a:t/>
            </a:r>
            <a:br>
              <a:rPr lang="en-US" sz="2200" baseline="30000" dirty="0" smtClean="0">
                <a:solidFill>
                  <a:schemeClr val="accent6"/>
                </a:solidFill>
              </a:rPr>
            </a:br>
            <a:endParaRPr lang="en-US" sz="2200" baseline="30000" dirty="0" smtClean="0">
              <a:solidFill>
                <a:schemeClr val="accent6"/>
              </a:solidFill>
            </a:endParaRPr>
          </a:p>
          <a:p>
            <a:r>
              <a:rPr lang="en-US" altLang="he-IL" sz="2200" dirty="0" err="1">
                <a:solidFill>
                  <a:schemeClr val="accent6"/>
                </a:solidFill>
              </a:rPr>
              <a:t>i</a:t>
            </a:r>
            <a:r>
              <a:rPr lang="en-US" altLang="he-IL" sz="2200" dirty="0">
                <a:solidFill>
                  <a:schemeClr val="accent6"/>
                </a:solidFill>
              </a:rPr>
              <a:t> = </a:t>
            </a:r>
            <a:r>
              <a:rPr lang="en-US" altLang="he-IL" sz="2200" dirty="0" smtClean="0">
                <a:solidFill>
                  <a:schemeClr val="accent6"/>
                </a:solidFill>
              </a:rPr>
              <a:t>1:</a:t>
            </a:r>
            <a:r>
              <a:rPr lang="en-US" altLang="he-IL" sz="2200" dirty="0">
                <a:solidFill>
                  <a:schemeClr val="accent6"/>
                </a:solidFill>
              </a:rPr>
              <a:t>	N = </a:t>
            </a:r>
            <a:r>
              <a:rPr lang="en-US" altLang="he-IL" sz="2200" dirty="0" smtClean="0">
                <a:solidFill>
                  <a:schemeClr val="accent6"/>
                </a:solidFill>
              </a:rPr>
              <a:t>14 </a:t>
            </a:r>
            <a:r>
              <a:rPr lang="en-US" altLang="he-IL" sz="2200" dirty="0">
                <a:solidFill>
                  <a:schemeClr val="accent6"/>
                </a:solidFill>
              </a:rPr>
              <a:t>is </a:t>
            </a:r>
            <a:r>
              <a:rPr lang="en-US" altLang="he-IL" sz="2200" dirty="0" smtClean="0">
                <a:solidFill>
                  <a:schemeClr val="accent6"/>
                </a:solidFill>
              </a:rPr>
              <a:t>even</a:t>
            </a:r>
            <a:endParaRPr lang="en-US" altLang="he-IL" sz="2200" dirty="0">
              <a:solidFill>
                <a:schemeClr val="accent6"/>
              </a:solidFill>
            </a:endParaRPr>
          </a:p>
          <a:p>
            <a:r>
              <a:rPr lang="en-US" sz="2200" dirty="0">
                <a:solidFill>
                  <a:schemeClr val="accent6"/>
                </a:solidFill>
              </a:rPr>
              <a:t>		</a:t>
            </a:r>
            <a:r>
              <a:rPr lang="en-US" sz="2200" u="sng" dirty="0">
                <a:solidFill>
                  <a:schemeClr val="accent6"/>
                </a:solidFill>
              </a:rPr>
              <a:t>set 0</a:t>
            </a:r>
            <a:r>
              <a:rPr lang="en-US" sz="2200" u="sng" dirty="0" smtClean="0">
                <a:solidFill>
                  <a:schemeClr val="accent6"/>
                </a:solidFill>
              </a:rPr>
              <a:t>*2</a:t>
            </a:r>
            <a:r>
              <a:rPr lang="en-US" sz="2200" u="sng" baseline="30000" dirty="0" smtClean="0">
                <a:solidFill>
                  <a:schemeClr val="accent6"/>
                </a:solidFill>
              </a:rPr>
              <a:t>1</a:t>
            </a:r>
          </a:p>
          <a:p>
            <a:r>
              <a:rPr lang="en-US" altLang="he-IL" sz="2200" dirty="0" smtClean="0">
                <a:solidFill>
                  <a:schemeClr val="accent6"/>
                </a:solidFill>
              </a:rPr>
              <a:t>		set N </a:t>
            </a:r>
            <a:r>
              <a:rPr lang="en-US" altLang="he-IL" sz="2200" dirty="0">
                <a:solidFill>
                  <a:schemeClr val="accent6"/>
                </a:solidFill>
              </a:rPr>
              <a:t>= </a:t>
            </a:r>
            <a:r>
              <a:rPr lang="en-US" altLang="he-IL" sz="2200" dirty="0" smtClean="0">
                <a:solidFill>
                  <a:schemeClr val="accent6"/>
                </a:solidFill>
              </a:rPr>
              <a:t>14/2 </a:t>
            </a:r>
            <a:r>
              <a:rPr lang="en-US" altLang="he-IL" sz="2200" dirty="0">
                <a:solidFill>
                  <a:schemeClr val="accent6"/>
                </a:solidFill>
              </a:rPr>
              <a:t>= </a:t>
            </a:r>
            <a:r>
              <a:rPr lang="en-US" altLang="he-IL" sz="2200" dirty="0" smtClean="0">
                <a:solidFill>
                  <a:schemeClr val="accent6"/>
                </a:solidFill>
              </a:rPr>
              <a:t>7</a:t>
            </a:r>
            <a:endParaRPr lang="en-US" sz="2200" baseline="30000" dirty="0">
              <a:solidFill>
                <a:schemeClr val="accent6"/>
              </a:solidFill>
            </a:endParaRPr>
          </a:p>
          <a:p>
            <a:endParaRPr lang="en-US" sz="2200" baseline="30000" dirty="0">
              <a:solidFill>
                <a:schemeClr val="accent6"/>
              </a:solidFill>
            </a:endParaRPr>
          </a:p>
          <a:p>
            <a:r>
              <a:rPr lang="en-US" altLang="he-IL" sz="2200" dirty="0" err="1">
                <a:solidFill>
                  <a:schemeClr val="accent6"/>
                </a:solidFill>
              </a:rPr>
              <a:t>i</a:t>
            </a:r>
            <a:r>
              <a:rPr lang="en-US" altLang="he-IL" sz="2200" dirty="0">
                <a:solidFill>
                  <a:schemeClr val="accent6"/>
                </a:solidFill>
              </a:rPr>
              <a:t> = 2:	N = </a:t>
            </a:r>
            <a:r>
              <a:rPr lang="en-US" altLang="he-IL" sz="2200" dirty="0" smtClean="0">
                <a:solidFill>
                  <a:schemeClr val="accent6"/>
                </a:solidFill>
              </a:rPr>
              <a:t>7 </a:t>
            </a:r>
            <a:r>
              <a:rPr lang="en-US" altLang="he-IL" sz="2200" dirty="0">
                <a:solidFill>
                  <a:schemeClr val="accent6"/>
                </a:solidFill>
              </a:rPr>
              <a:t>is odd</a:t>
            </a:r>
          </a:p>
          <a:p>
            <a:r>
              <a:rPr lang="en-US" sz="2200" dirty="0">
                <a:solidFill>
                  <a:schemeClr val="accent6"/>
                </a:solidFill>
              </a:rPr>
              <a:t>		</a:t>
            </a:r>
            <a:r>
              <a:rPr lang="en-US" sz="2200" u="sng" dirty="0">
                <a:solidFill>
                  <a:schemeClr val="accent6"/>
                </a:solidFill>
              </a:rPr>
              <a:t>set </a:t>
            </a:r>
            <a:r>
              <a:rPr lang="en-US" sz="2200" u="sng" dirty="0" smtClean="0">
                <a:solidFill>
                  <a:schemeClr val="accent6"/>
                </a:solidFill>
              </a:rPr>
              <a:t>1*2</a:t>
            </a:r>
            <a:r>
              <a:rPr lang="en-US" sz="2200" u="sng" baseline="30000" dirty="0" smtClean="0">
                <a:solidFill>
                  <a:schemeClr val="accent6"/>
                </a:solidFill>
              </a:rPr>
              <a:t>2</a:t>
            </a:r>
            <a:r>
              <a:rPr lang="en-US" sz="2200" baseline="30000" dirty="0">
                <a:solidFill>
                  <a:schemeClr val="accent6"/>
                </a:solidFill>
              </a:rPr>
              <a:t/>
            </a:r>
            <a:br>
              <a:rPr lang="en-US" sz="2200" baseline="30000" dirty="0">
                <a:solidFill>
                  <a:schemeClr val="accent6"/>
                </a:solidFill>
              </a:rPr>
            </a:br>
            <a:r>
              <a:rPr lang="en-US" sz="2200" dirty="0">
                <a:solidFill>
                  <a:schemeClr val="accent6"/>
                </a:solidFill>
              </a:rPr>
              <a:t>		set N = </a:t>
            </a:r>
            <a:r>
              <a:rPr lang="en-US" sz="2200" dirty="0" smtClean="0">
                <a:solidFill>
                  <a:schemeClr val="accent6"/>
                </a:solidFill>
              </a:rPr>
              <a:t>(7-1</a:t>
            </a:r>
            <a:r>
              <a:rPr lang="en-US" sz="2200" dirty="0">
                <a:solidFill>
                  <a:schemeClr val="accent6"/>
                </a:solidFill>
              </a:rPr>
              <a:t>)/2 = </a:t>
            </a:r>
            <a:r>
              <a:rPr lang="en-US" sz="2200" dirty="0" smtClean="0">
                <a:solidFill>
                  <a:schemeClr val="accent6"/>
                </a:solidFill>
              </a:rPr>
              <a:t>3</a:t>
            </a:r>
            <a:endParaRPr lang="en-US" sz="2200" dirty="0">
              <a:solidFill>
                <a:schemeClr val="accent6"/>
              </a:solidFill>
            </a:endParaRPr>
          </a:p>
          <a:p>
            <a:endParaRPr lang="en-US" sz="2200" baseline="30000" dirty="0">
              <a:solidFill>
                <a:schemeClr val="accent6"/>
              </a:solidFill>
            </a:endParaRPr>
          </a:p>
          <a:p>
            <a:r>
              <a:rPr lang="en-US" altLang="he-IL" sz="2200" dirty="0" err="1">
                <a:solidFill>
                  <a:schemeClr val="accent6"/>
                </a:solidFill>
              </a:rPr>
              <a:t>i</a:t>
            </a:r>
            <a:r>
              <a:rPr lang="en-US" altLang="he-IL" sz="2200" dirty="0">
                <a:solidFill>
                  <a:schemeClr val="accent6"/>
                </a:solidFill>
              </a:rPr>
              <a:t> = 3:	N = 3 is odd</a:t>
            </a:r>
          </a:p>
          <a:p>
            <a:r>
              <a:rPr lang="en-US" sz="2200" dirty="0">
                <a:solidFill>
                  <a:schemeClr val="accent6"/>
                </a:solidFill>
              </a:rPr>
              <a:t>		</a:t>
            </a:r>
            <a:r>
              <a:rPr lang="en-US" sz="2200" u="sng" dirty="0">
                <a:solidFill>
                  <a:schemeClr val="accent6"/>
                </a:solidFill>
              </a:rPr>
              <a:t>set 1*2</a:t>
            </a:r>
            <a:r>
              <a:rPr lang="en-US" sz="2200" u="sng" baseline="30000" dirty="0">
                <a:solidFill>
                  <a:schemeClr val="accent6"/>
                </a:solidFill>
              </a:rPr>
              <a:t>3</a:t>
            </a:r>
            <a:r>
              <a:rPr lang="en-US" sz="2200" baseline="30000" dirty="0">
                <a:solidFill>
                  <a:schemeClr val="accent6"/>
                </a:solidFill>
              </a:rPr>
              <a:t/>
            </a:r>
            <a:br>
              <a:rPr lang="en-US" sz="2200" baseline="30000" dirty="0">
                <a:solidFill>
                  <a:schemeClr val="accent6"/>
                </a:solidFill>
              </a:rPr>
            </a:br>
            <a:r>
              <a:rPr lang="en-US" sz="2200" dirty="0">
                <a:solidFill>
                  <a:schemeClr val="accent6"/>
                </a:solidFill>
              </a:rPr>
              <a:t>		set N = (3-1)/2 = 1</a:t>
            </a:r>
          </a:p>
          <a:p>
            <a:endParaRPr lang="en-US" sz="2200" baseline="30000" dirty="0">
              <a:solidFill>
                <a:schemeClr val="accent6"/>
              </a:solidFill>
            </a:endParaRPr>
          </a:p>
          <a:p>
            <a:r>
              <a:rPr lang="en-US" altLang="he-IL" sz="2200" dirty="0" err="1">
                <a:solidFill>
                  <a:schemeClr val="accent6"/>
                </a:solidFill>
              </a:rPr>
              <a:t>i</a:t>
            </a:r>
            <a:r>
              <a:rPr lang="en-US" altLang="he-IL" sz="2200" dirty="0">
                <a:solidFill>
                  <a:schemeClr val="accent6"/>
                </a:solidFill>
              </a:rPr>
              <a:t> = </a:t>
            </a:r>
            <a:r>
              <a:rPr lang="en-US" altLang="he-IL" sz="2200" dirty="0" smtClean="0">
                <a:solidFill>
                  <a:schemeClr val="accent6"/>
                </a:solidFill>
              </a:rPr>
              <a:t>4:</a:t>
            </a:r>
            <a:r>
              <a:rPr lang="en-US" altLang="he-IL" sz="2200" dirty="0">
                <a:solidFill>
                  <a:schemeClr val="accent6"/>
                </a:solidFill>
              </a:rPr>
              <a:t>	N = </a:t>
            </a:r>
            <a:r>
              <a:rPr lang="en-US" altLang="he-IL" sz="2200" dirty="0" smtClean="0">
                <a:solidFill>
                  <a:schemeClr val="accent6"/>
                </a:solidFill>
              </a:rPr>
              <a:t>1 </a:t>
            </a:r>
            <a:r>
              <a:rPr lang="en-US" altLang="he-IL" sz="2200" dirty="0">
                <a:solidFill>
                  <a:schemeClr val="accent6"/>
                </a:solidFill>
              </a:rPr>
              <a:t>is odd</a:t>
            </a:r>
          </a:p>
          <a:p>
            <a:r>
              <a:rPr lang="en-US" sz="2200" dirty="0">
                <a:solidFill>
                  <a:schemeClr val="accent6"/>
                </a:solidFill>
              </a:rPr>
              <a:t>		</a:t>
            </a:r>
            <a:r>
              <a:rPr lang="en-US" sz="2200" u="sng" dirty="0">
                <a:solidFill>
                  <a:schemeClr val="accent6"/>
                </a:solidFill>
              </a:rPr>
              <a:t>set </a:t>
            </a:r>
            <a:r>
              <a:rPr lang="en-US" sz="2200" u="sng" dirty="0" smtClean="0">
                <a:solidFill>
                  <a:schemeClr val="accent6"/>
                </a:solidFill>
              </a:rPr>
              <a:t>1*2</a:t>
            </a:r>
            <a:r>
              <a:rPr lang="en-US" sz="2200" u="sng" baseline="30000" dirty="0" smtClean="0">
                <a:solidFill>
                  <a:schemeClr val="accent6"/>
                </a:solidFill>
              </a:rPr>
              <a:t>4</a:t>
            </a:r>
            <a:r>
              <a:rPr lang="en-US" sz="2200" baseline="30000" dirty="0">
                <a:solidFill>
                  <a:schemeClr val="accent6"/>
                </a:solidFill>
              </a:rPr>
              <a:t/>
            </a:r>
            <a:br>
              <a:rPr lang="en-US" sz="2200" baseline="30000" dirty="0">
                <a:solidFill>
                  <a:schemeClr val="accent6"/>
                </a:solidFill>
              </a:rPr>
            </a:br>
            <a:r>
              <a:rPr lang="en-US" sz="2200" dirty="0">
                <a:solidFill>
                  <a:schemeClr val="accent6"/>
                </a:solidFill>
              </a:rPr>
              <a:t>		set N = </a:t>
            </a:r>
            <a:r>
              <a:rPr lang="en-US" sz="2200" dirty="0" smtClean="0">
                <a:solidFill>
                  <a:schemeClr val="accent6"/>
                </a:solidFill>
              </a:rPr>
              <a:t>(1-1</a:t>
            </a:r>
            <a:r>
              <a:rPr lang="en-US" sz="2200" dirty="0">
                <a:solidFill>
                  <a:schemeClr val="accent6"/>
                </a:solidFill>
              </a:rPr>
              <a:t>)/2 = </a:t>
            </a:r>
            <a:r>
              <a:rPr lang="en-US" sz="2200" dirty="0" smtClean="0">
                <a:solidFill>
                  <a:schemeClr val="accent6"/>
                </a:solidFill>
              </a:rPr>
              <a:t>0</a:t>
            </a:r>
            <a:endParaRPr lang="en-US" sz="2200" dirty="0">
              <a:solidFill>
                <a:schemeClr val="accent6"/>
              </a:solidFill>
            </a:endParaRPr>
          </a:p>
          <a:p>
            <a:r>
              <a:rPr lang="en-US" sz="2200" baseline="30000" dirty="0">
                <a:solidFill>
                  <a:schemeClr val="accent6"/>
                </a:solidFill>
              </a:rPr>
              <a:t/>
            </a:r>
            <a:br>
              <a:rPr lang="en-US" sz="2200" baseline="30000" dirty="0">
                <a:solidFill>
                  <a:schemeClr val="accent6"/>
                </a:solidFill>
              </a:rPr>
            </a:br>
            <a:endParaRPr lang="en-US" sz="2200" baseline="30000" dirty="0">
              <a:solidFill>
                <a:schemeClr val="accent6"/>
              </a:solidFill>
            </a:endParaRPr>
          </a:p>
          <a:p>
            <a:endParaRPr lang="en-US" sz="2200" baseline="30000" dirty="0">
              <a:solidFill>
                <a:schemeClr val="accent6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25513" y="2332037"/>
            <a:ext cx="4495800" cy="40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chemeClr val="accent6"/>
                </a:solidFill>
              </a:rPr>
              <a:t>ANSWER: 29 in decimal = 11101</a:t>
            </a:r>
            <a:endParaRPr lang="en-US" sz="2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6844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Fixed width encoding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Simple data types are usually fixed in </a:t>
            </a:r>
            <a:r>
              <a:rPr lang="en-US" sz="2200" dirty="0" smtClean="0"/>
              <a:t>width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err="1" smtClean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200" dirty="0" smtClean="0"/>
              <a:t> is usually 4 byte = 32 bits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Range of </a:t>
            </a:r>
            <a:r>
              <a:rPr lang="en-US" sz="2200" dirty="0" err="1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200" dirty="0"/>
              <a:t> </a:t>
            </a:r>
            <a:r>
              <a:rPr lang="en-US" sz="2200" dirty="0" smtClean="0"/>
              <a:t> is [-2</a:t>
            </a:r>
            <a:r>
              <a:rPr lang="en-US" sz="2200" baseline="30000" dirty="0" smtClean="0"/>
              <a:t>31</a:t>
            </a:r>
            <a:r>
              <a:rPr lang="en-US" sz="2200" dirty="0" smtClean="0"/>
              <a:t>, 2</a:t>
            </a:r>
            <a:r>
              <a:rPr lang="en-US" sz="2200" baseline="30000" dirty="0" smtClean="0"/>
              <a:t>31</a:t>
            </a:r>
            <a:r>
              <a:rPr lang="en-US" sz="2200" dirty="0" smtClean="0"/>
              <a:t>-1] (one of the digits is for the sign)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That is between -2,147,483,648 and 2,147,483,647</a:t>
            </a:r>
            <a:endParaRPr lang="en-US" sz="22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Larger numbers will result in an </a:t>
            </a:r>
            <a:r>
              <a:rPr lang="en-US" sz="2200" i="1" dirty="0" smtClean="0"/>
              <a:t>overflow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Try it in C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411447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Non </a:t>
            </a:r>
            <a:r>
              <a:rPr lang="en-US" altLang="he-IL" smtClean="0"/>
              <a:t>integer arithmetic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2200" dirty="0">
                <a:solidFill>
                  <a:schemeClr val="tx1"/>
                </a:solidFill>
              </a:rPr>
              <a:t>Two common decimal </a:t>
            </a:r>
            <a:r>
              <a:rPr lang="en" sz="2200" dirty="0" smtClean="0">
                <a:solidFill>
                  <a:schemeClr val="tx1"/>
                </a:solidFill>
              </a:rPr>
              <a:t>numbers: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⅓ = 0.33333333333</a:t>
            </a:r>
            <a:endParaRPr lang="en-US" sz="2200" u="sng" dirty="0">
              <a:solidFill>
                <a:schemeClr val="tx1"/>
              </a:solidFill>
              <a:hlinkClick r:id="rId3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⅔ = 0.6666666666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Cannot write the decimal with finite number of digits.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So we round them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9856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Scientific </a:t>
            </a:r>
            <a:r>
              <a:rPr lang="en-US" altLang="he-IL" dirty="0" smtClean="0"/>
              <a:t>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A convention to express numbers by their magnitude: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Speed of light = </a:t>
            </a:r>
            <a:r>
              <a:rPr lang="en-US" sz="2200" dirty="0" smtClean="0"/>
              <a:t>2.99792458</a:t>
            </a:r>
            <a:r>
              <a:rPr lang="en-US" sz="2200" dirty="0"/>
              <a:t> </a:t>
            </a:r>
            <a:r>
              <a:rPr lang="en-US" sz="2200" dirty="0" smtClean="0"/>
              <a:t>x 10</a:t>
            </a:r>
            <a:r>
              <a:rPr lang="en-US" sz="2200" baseline="30000" dirty="0" smtClean="0"/>
              <a:t>8</a:t>
            </a:r>
            <a:r>
              <a:rPr lang="en-US" sz="2200" dirty="0" smtClean="0"/>
              <a:t> m/s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One gigabyte =  1.073741824</a:t>
            </a:r>
            <a:r>
              <a:rPr lang="en-US" sz="2200" dirty="0"/>
              <a:t> x </a:t>
            </a:r>
            <a:r>
              <a:rPr lang="en-US" sz="2200" dirty="0" smtClean="0"/>
              <a:t>10</a:t>
            </a:r>
            <a:r>
              <a:rPr lang="en-US" sz="2200" baseline="30000" dirty="0" smtClean="0"/>
              <a:t>9</a:t>
            </a:r>
            <a:r>
              <a:rPr lang="en-US" sz="2200" dirty="0" smtClean="0"/>
              <a:t> bytes</a:t>
            </a:r>
            <a:endParaRPr lang="en-US" sz="2200" dirty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⅓ = </a:t>
            </a:r>
            <a:r>
              <a:rPr lang="en-US" sz="2200" dirty="0" smtClean="0"/>
              <a:t>3.33333333333 x 10</a:t>
            </a:r>
            <a:r>
              <a:rPr lang="en-US" sz="2200" baseline="30000" dirty="0" smtClean="0"/>
              <a:t>-1</a:t>
            </a:r>
            <a:endParaRPr lang="en-US" sz="2200" u="sng" baseline="30000" dirty="0">
              <a:solidFill>
                <a:schemeClr val="tx1"/>
              </a:solidFill>
              <a:hlinkClick r:id="rId3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Same conventions are used for binary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217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Floating point encoding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A float is composed of 32 bits: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1 bit for sign ( 0 – positive, 1 – negative)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23 bits for the significand (</a:t>
            </a:r>
            <a:r>
              <a:rPr lang="en" sz="2200" i="1" dirty="0">
                <a:solidFill>
                  <a:schemeClr val="dk1"/>
                </a:solidFill>
              </a:rPr>
              <a:t>significant digits</a:t>
            </a:r>
            <a:r>
              <a:rPr lang="en" sz="2200" dirty="0">
                <a:solidFill>
                  <a:schemeClr val="dk1"/>
                </a:solidFill>
              </a:rPr>
              <a:t> of the number</a:t>
            </a:r>
            <a:r>
              <a:rPr lang="en-US" sz="2200" dirty="0" smtClean="0">
                <a:solidFill>
                  <a:schemeClr val="tx1"/>
                </a:solidFill>
              </a:rPr>
              <a:t>)</a:t>
            </a: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1.b</a:t>
            </a:r>
            <a:r>
              <a:rPr lang="en-US" sz="2200" baseline="-25000" dirty="0" smtClean="0">
                <a:solidFill>
                  <a:schemeClr val="tx1"/>
                </a:solidFill>
              </a:rPr>
              <a:t>22</a:t>
            </a:r>
            <a:r>
              <a:rPr lang="en-US" sz="2200" dirty="0" smtClean="0">
                <a:solidFill>
                  <a:schemeClr val="tx1"/>
                </a:solidFill>
              </a:rPr>
              <a:t>b</a:t>
            </a:r>
            <a:r>
              <a:rPr lang="en-US" sz="2200" baseline="-25000" dirty="0" smtClean="0">
                <a:solidFill>
                  <a:schemeClr val="tx1"/>
                </a:solidFill>
              </a:rPr>
              <a:t>21</a:t>
            </a:r>
            <a:r>
              <a:rPr lang="en-US" sz="2200" dirty="0" smtClean="0">
                <a:solidFill>
                  <a:schemeClr val="tx1"/>
                </a:solidFill>
              </a:rPr>
              <a:t>…b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b</a:t>
            </a:r>
            <a:r>
              <a:rPr lang="en-US" sz="2200" baseline="-25000" dirty="0">
                <a:solidFill>
                  <a:schemeClr val="tx1"/>
                </a:solidFill>
              </a:rPr>
              <a:t>22 </a:t>
            </a:r>
            <a:r>
              <a:rPr lang="en-US" sz="2200" dirty="0">
                <a:solidFill>
                  <a:schemeClr val="tx1"/>
                </a:solidFill>
              </a:rPr>
              <a:t>represents the digit of ½</a:t>
            </a: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b</a:t>
            </a:r>
            <a:r>
              <a:rPr lang="en-US" sz="2200" baseline="-25000" dirty="0" smtClean="0">
                <a:solidFill>
                  <a:schemeClr val="tx1"/>
                </a:solidFill>
              </a:rPr>
              <a:t>21 </a:t>
            </a:r>
            <a:r>
              <a:rPr lang="en-US" sz="2200" dirty="0">
                <a:solidFill>
                  <a:schemeClr val="tx1"/>
                </a:solidFill>
              </a:rPr>
              <a:t>represents the digit of </a:t>
            </a:r>
            <a:r>
              <a:rPr lang="en-US" sz="2200" dirty="0" smtClean="0">
                <a:solidFill>
                  <a:schemeClr val="tx1"/>
                </a:solidFill>
              </a:rPr>
              <a:t>¼  …</a:t>
            </a:r>
            <a:endParaRPr lang="en-US" sz="2200" baseline="-25000" dirty="0" smtClean="0">
              <a:solidFill>
                <a:schemeClr val="tx1"/>
              </a:solidFill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8 bits for the exponent – ranges from </a:t>
            </a:r>
            <a:r>
              <a:rPr lang="en-US" sz="2200" smtClean="0">
                <a:solidFill>
                  <a:schemeClr val="tx1"/>
                </a:solidFill>
              </a:rPr>
              <a:t>-127 to 128</a:t>
            </a:r>
            <a:endParaRPr lang="en-US" sz="2200" dirty="0" smtClean="0">
              <a:solidFill>
                <a:schemeClr val="tx1"/>
              </a:solidFill>
            </a:endParaRP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Range of the representation: </a:t>
            </a:r>
            <a:r>
              <a:rPr lang="en" sz="2200" dirty="0"/>
              <a:t>  </a:t>
            </a:r>
            <a:r>
              <a:rPr lang="en-US" sz="2200" dirty="0" smtClean="0">
                <a:solidFill>
                  <a:schemeClr val="tx1"/>
                </a:solidFill>
              </a:rPr>
              <a:t>1.b</a:t>
            </a:r>
            <a:r>
              <a:rPr lang="en-US" sz="2200" baseline="-25000" dirty="0" smtClean="0">
                <a:solidFill>
                  <a:schemeClr val="tx1"/>
                </a:solidFill>
              </a:rPr>
              <a:t>22</a:t>
            </a:r>
            <a:r>
              <a:rPr lang="en-US" sz="2200" dirty="0" smtClean="0">
                <a:solidFill>
                  <a:schemeClr val="tx1"/>
                </a:solidFill>
              </a:rPr>
              <a:t>b</a:t>
            </a:r>
            <a:r>
              <a:rPr lang="en-US" sz="2200" baseline="-25000" dirty="0" smtClean="0">
                <a:solidFill>
                  <a:schemeClr val="tx1"/>
                </a:solidFill>
              </a:rPr>
              <a:t>21</a:t>
            </a:r>
            <a:r>
              <a:rPr lang="en-US" sz="2200" dirty="0" smtClean="0">
                <a:solidFill>
                  <a:schemeClr val="tx1"/>
                </a:solidFill>
              </a:rPr>
              <a:t>…b</a:t>
            </a:r>
            <a:r>
              <a:rPr lang="en-US" sz="2200" baseline="-25000" dirty="0" smtClean="0">
                <a:solidFill>
                  <a:schemeClr val="tx1"/>
                </a:solidFill>
              </a:rPr>
              <a:t>0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" sz="2200" dirty="0" smtClean="0"/>
              <a:t>x 2</a:t>
            </a:r>
            <a:r>
              <a:rPr lang="en" sz="2200" baseline="30000" dirty="0" smtClean="0"/>
              <a:t>(exp-127)</a:t>
            </a:r>
            <a:endParaRPr lang="en-US" sz="2200" dirty="0" smtClean="0">
              <a:solidFill>
                <a:schemeClr val="tx1"/>
              </a:solidFill>
            </a:endParaRP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between </a:t>
            </a:r>
            <a:r>
              <a:rPr lang="en" sz="2200" dirty="0"/>
              <a:t>≈ </a:t>
            </a:r>
            <a:r>
              <a:rPr lang="en-US" sz="2200" dirty="0" smtClean="0">
                <a:solidFill>
                  <a:schemeClr val="tx1"/>
                </a:solidFill>
              </a:rPr>
              <a:t>2</a:t>
            </a:r>
            <a:r>
              <a:rPr lang="en-US" sz="2200" baseline="30000" dirty="0" smtClean="0">
                <a:solidFill>
                  <a:schemeClr val="tx1"/>
                </a:solidFill>
              </a:rPr>
              <a:t>128</a:t>
            </a:r>
            <a:r>
              <a:rPr lang="en" sz="2200" dirty="0"/>
              <a:t> ≈ 3.40 x </a:t>
            </a:r>
            <a:r>
              <a:rPr lang="en" sz="2200" dirty="0" smtClean="0"/>
              <a:t>10</a:t>
            </a:r>
            <a:r>
              <a:rPr lang="en" sz="2200" baseline="30000" dirty="0" smtClean="0"/>
              <a:t>38</a:t>
            </a:r>
            <a:r>
              <a:rPr lang="en" sz="2200" dirty="0" smtClean="0"/>
              <a:t> and  </a:t>
            </a:r>
            <a:r>
              <a:rPr lang="en-US" sz="2200" dirty="0"/>
              <a:t>≈ </a:t>
            </a:r>
            <a:r>
              <a:rPr lang="en-US" sz="2200" dirty="0" smtClean="0"/>
              <a:t>2</a:t>
            </a:r>
            <a:r>
              <a:rPr lang="en-US" sz="2200" baseline="30000" dirty="0" smtClean="0"/>
              <a:t>-127</a:t>
            </a:r>
            <a:r>
              <a:rPr lang="en-US" sz="2200" dirty="0" smtClean="0"/>
              <a:t> </a:t>
            </a:r>
            <a:r>
              <a:rPr lang="en-US" sz="2200" dirty="0"/>
              <a:t>≈ 1.17 x 10</a:t>
            </a:r>
            <a:r>
              <a:rPr lang="en-US" sz="2200" baseline="30000" dirty="0"/>
              <a:t>-38</a:t>
            </a:r>
          </a:p>
          <a:p>
            <a:pPr marL="45720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2" name="AutoShape 2" descr="Float example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793" y="2484437"/>
            <a:ext cx="779272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5743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5134</TotalTime>
  <Words>394</Words>
  <Application>Microsoft Office PowerPoint</Application>
  <PresentationFormat>Custom</PresentationFormat>
  <Paragraphs>108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 Unicode MS</vt:lpstr>
      <vt:lpstr>Arial</vt:lpstr>
      <vt:lpstr>Courier New</vt:lpstr>
      <vt:lpstr>Times New Roman</vt:lpstr>
      <vt:lpstr>Office Theme</vt:lpstr>
      <vt:lpstr>Office Theme</vt:lpstr>
      <vt:lpstr>PowerPoint Presentation</vt:lpstr>
      <vt:lpstr>PowerPoint Presentation</vt:lpstr>
      <vt:lpstr>Binary encodings of integers</vt:lpstr>
      <vt:lpstr>Binary encodings of integers</vt:lpstr>
      <vt:lpstr>Binary encodings of integers</vt:lpstr>
      <vt:lpstr>Fixed width encoding</vt:lpstr>
      <vt:lpstr>Non integer arithmetic</vt:lpstr>
      <vt:lpstr>Scientific Notation</vt:lpstr>
      <vt:lpstr>Floating point encoding</vt:lpstr>
      <vt:lpstr>Example</vt:lpstr>
      <vt:lpstr>Example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1471</cp:revision>
  <cp:lastPrinted>1601-01-01T00:00:00Z</cp:lastPrinted>
  <dcterms:created xsi:type="dcterms:W3CDTF">2017-07-19T19:15:02Z</dcterms:created>
  <dcterms:modified xsi:type="dcterms:W3CDTF">2019-11-13T20:26:29Z</dcterms:modified>
</cp:coreProperties>
</file>