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7"/>
  </p:notesMasterIdLst>
  <p:sldIdLst>
    <p:sldId id="256" r:id="rId3"/>
    <p:sldId id="474" r:id="rId4"/>
    <p:sldId id="481" r:id="rId5"/>
    <p:sldId id="482" r:id="rId6"/>
    <p:sldId id="483" r:id="rId7"/>
    <p:sldId id="484" r:id="rId8"/>
    <p:sldId id="485" r:id="rId9"/>
    <p:sldId id="486" r:id="rId10"/>
    <p:sldId id="487" r:id="rId11"/>
    <p:sldId id="488" r:id="rId12"/>
    <p:sldId id="489" r:id="rId13"/>
    <p:sldId id="490" r:id="rId14"/>
    <p:sldId id="491" r:id="rId15"/>
    <p:sldId id="492" r:id="rId16"/>
    <p:sldId id="493" r:id="rId17"/>
    <p:sldId id="494" r:id="rId18"/>
    <p:sldId id="454" r:id="rId19"/>
    <p:sldId id="480" r:id="rId20"/>
    <p:sldId id="479" r:id="rId21"/>
    <p:sldId id="472" r:id="rId22"/>
    <p:sldId id="478" r:id="rId23"/>
    <p:sldId id="476" r:id="rId24"/>
    <p:sldId id="477" r:id="rId25"/>
    <p:sldId id="291" r:id="rId26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71" d="100"/>
          <a:sy n="71" d="100"/>
        </p:scale>
        <p:origin x="145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17973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91831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515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25370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821981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7048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6430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810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83694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244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4142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8223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62017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45694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6502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33038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46607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1261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2952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599740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0842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18, 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private vs public members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members/methods</a:t>
            </a:r>
            <a:b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can be accessed by anyone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Use the keyword </a:t>
            </a: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 to</a:t>
            </a:r>
            <a:b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protect your data from external access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Modifying them </a:t>
            </a:r>
            <a:r>
              <a:rPr lang="en-US" sz="2200" dirty="0"/>
              <a:t>should be possible </a:t>
            </a:r>
            <a:r>
              <a:rPr lang="en-US" sz="2200" i="1" u="sng" dirty="0"/>
              <a:t>only via </a:t>
            </a:r>
            <a:r>
              <a:rPr lang="en-US" sz="2200" i="1" u="sng" dirty="0" smtClean="0"/>
              <a:t>methods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This </a:t>
            </a:r>
            <a:r>
              <a:rPr lang="en-US" sz="2200" dirty="0"/>
              <a:t>is not merely a matter of style.  It’s a matter </a:t>
            </a:r>
            <a:r>
              <a:rPr lang="en-US" sz="2200" dirty="0" smtClean="0"/>
              <a:t>of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code </a:t>
            </a:r>
            <a:r>
              <a:rPr lang="en-US" sz="2200" dirty="0"/>
              <a:t>independence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i="1" u="sng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59512" y="1417637"/>
            <a:ext cx="3468688" cy="323525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 ~stack(); // destructor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/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hidden from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user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88849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Invoking methods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Method implementations </a:t>
            </a:r>
            <a:r>
              <a:rPr lang="en-US" sz="2400" dirty="0" smtClean="0"/>
              <a:t>use the syntax 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2400" dirty="0" smtClean="0">
                <a:latin typeface="Courier New"/>
                <a:ea typeface="Courier New"/>
                <a:cs typeface="Courier New"/>
                <a:sym typeface="Courier New"/>
              </a:rPr>
              <a:t>::</a:t>
            </a:r>
            <a:r>
              <a:rPr lang="en-US" sz="2400" dirty="0" err="1" smtClean="0">
                <a:latin typeface="Courier New"/>
                <a:ea typeface="Courier New"/>
                <a:cs typeface="Courier New"/>
                <a:sym typeface="Courier New"/>
              </a:rPr>
              <a:t>methodName</a:t>
            </a:r>
            <a:r>
              <a:rPr lang="en-US" sz="2400" dirty="0" smtClean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Methods </a:t>
            </a:r>
            <a:r>
              <a:rPr lang="en-US" sz="2400" dirty="0"/>
              <a:t>are called by the 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object.method</a:t>
            </a:r>
            <a:r>
              <a:rPr lang="en-US" sz="2400" dirty="0" smtClean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 smtClean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Or by </a:t>
            </a:r>
            <a:r>
              <a:rPr lang="en-US" sz="2400" dirty="0"/>
              <a:t> </a:t>
            </a:r>
            <a:r>
              <a:rPr lang="en-US" sz="2400" smtClean="0">
                <a:latin typeface="Courier New"/>
                <a:ea typeface="Courier New"/>
                <a:cs typeface="Courier New"/>
                <a:sym typeface="Courier New"/>
              </a:rPr>
              <a:t>ptrToObject</a:t>
            </a:r>
            <a:r>
              <a:rPr lang="en-US" sz="2400" dirty="0" smtClean="0">
                <a:latin typeface="Courier New"/>
                <a:ea typeface="Courier New"/>
                <a:cs typeface="Courier New"/>
                <a:sym typeface="Courier New"/>
              </a:rPr>
              <a:t>-&gt;method()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05917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Constructors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 constructor is a </a:t>
            </a:r>
            <a:r>
              <a:rPr lang="en-US" sz="2200" i="1" u="sng" dirty="0" smtClean="0">
                <a:latin typeface="+mj-lt"/>
                <a:ea typeface="Courier New"/>
                <a:cs typeface="Courier New"/>
                <a:sym typeface="Courier New"/>
              </a:rPr>
              <a:t>special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 method used</a:t>
            </a:r>
            <a:b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to initialize all the data in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Has the same name as the 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It is invoked upon instantiation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/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		Either as a local variable </a:t>
            </a:r>
            <a:b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		or using </a:t>
            </a:r>
            <a:r>
              <a:rPr lang="en-US" sz="2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Courier New"/>
                <a:cs typeface="Courier New"/>
                <a:sym typeface="Courier New"/>
              </a:rPr>
              <a:t>When using </a:t>
            </a:r>
            <a:r>
              <a:rPr lang="en-US" sz="28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400" dirty="0" smtClean="0">
                <a:ea typeface="Courier New"/>
                <a:cs typeface="Courier New"/>
                <a:sym typeface="Courier New"/>
              </a:rPr>
              <a:t> no need to use </a:t>
            </a:r>
            <a:r>
              <a:rPr lang="en-US" sz="2400" dirty="0" err="1" smtClean="0">
                <a:ea typeface="Courier New"/>
                <a:cs typeface="Courier New"/>
                <a:sym typeface="Courier New"/>
              </a:rPr>
              <a:t>malloc</a:t>
            </a:r>
            <a:r>
              <a:rPr lang="en-US" sz="2400" dirty="0" smtClean="0">
                <a:ea typeface="Courier New"/>
                <a:cs typeface="Courier New"/>
                <a:sym typeface="Courier New"/>
              </a:rPr>
              <a:t>()!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000" dirty="0" smtClean="0">
                <a:ea typeface="Courier New"/>
                <a:cs typeface="Courier New"/>
                <a:sym typeface="Courier New"/>
              </a:rPr>
              <a:t> allocates memory and creates an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Courier New"/>
                <a:cs typeface="Courier New"/>
                <a:sym typeface="Courier New"/>
              </a:rPr>
              <a:t>A constructor can take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Courier New"/>
                <a:cs typeface="Courier New"/>
                <a:sym typeface="Courier New"/>
              </a:rPr>
              <a:t>A class can have several constructors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/>
            </a:r>
            <a:br>
              <a:rPr lang="en-US" sz="2400" dirty="0">
                <a:ea typeface="Courier New"/>
                <a:cs typeface="Courier New"/>
                <a:sym typeface="Courier New"/>
              </a:rPr>
            </a:br>
            <a:endParaRPr lang="en-US" sz="2400" dirty="0" smtClean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ea typeface="Courier New"/>
                <a:cs typeface="Courier New"/>
                <a:sym typeface="Courier New"/>
              </a:rPr>
              <a:t>See example1.cpp</a:t>
            </a: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411912" y="1795837"/>
            <a:ext cx="2362200" cy="13716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	list =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LL();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6411912" y="4008437"/>
            <a:ext cx="2859088" cy="533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stack* s =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stack();</a:t>
            </a:r>
          </a:p>
        </p:txBody>
      </p:sp>
    </p:spTree>
    <p:extLst>
      <p:ext uri="{BB962C8B-B14F-4D97-AF65-F5344CB8AC3E}">
        <p14:creationId xmlns:p14="http://schemas.microsoft.com/office/powerpoint/2010/main" val="1435708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Add a destructor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 destructor is a special method used</a:t>
            </a:r>
            <a:b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to clean-up all resources used by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Implement it if your class creates variables on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Has the name ~class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It is invoked: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ea typeface="Courier New"/>
                <a:cs typeface="Courier New"/>
                <a:sym typeface="Courier New"/>
              </a:rPr>
              <a:t>For local variable - when the scope terminates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2400" dirty="0" smtClean="0">
                <a:ea typeface="Courier New"/>
                <a:cs typeface="Courier New"/>
                <a:sym typeface="Courier New"/>
              </a:rPr>
              <a:t> invokes ~class() and then releases the memory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ea typeface="Courier New"/>
                <a:cs typeface="Courier New"/>
                <a:sym typeface="Courier New"/>
              </a:rPr>
              <a:t>No need to use </a:t>
            </a:r>
            <a:r>
              <a:rPr lang="en-US" sz="20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free().</a:t>
            </a:r>
            <a:endParaRPr lang="en-US" sz="2000" dirty="0" smtClean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</a:t>
            </a:r>
            <a:r>
              <a:rPr lang="en-US" sz="2400" dirty="0" smtClean="0">
                <a:ea typeface="Courier New"/>
                <a:cs typeface="Courier New"/>
                <a:sym typeface="Courier New"/>
              </a:rPr>
              <a:t> destructor takes no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ea typeface="Courier New"/>
                <a:cs typeface="Courier New"/>
                <a:sym typeface="Courier New"/>
              </a:rPr>
              <a:t>See example2.cpp</a:t>
            </a: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7097712" y="1722437"/>
            <a:ext cx="2304274" cy="1054975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stack::~stack()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53775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 smtClean="0"/>
              <a:t>malloc</a:t>
            </a:r>
            <a:r>
              <a:rPr lang="en-US" altLang="he-IL" sz="4000" dirty="0" smtClean="0"/>
              <a:t> (review)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 smtClean="0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1143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= 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= 10;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01712" y="54562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[1]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20;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872026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 smtClean="0"/>
              <a:t>malloc</a:t>
            </a:r>
            <a:r>
              <a:rPr lang="en-US" altLang="he-IL" sz="4000" dirty="0" smtClean="0"/>
              <a:t>() vs new()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 smtClean="0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In C++ we use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8382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= 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= 10;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154112" y="42370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[1]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20;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1122415" y="6059390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smtClean="0">
                <a:latin typeface="Courier New"/>
                <a:ea typeface="Courier New"/>
                <a:cs typeface="Courier New"/>
                <a:sym typeface="Courier New"/>
              </a:rPr>
              <a:t>arr[1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]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20;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1272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free() vs delete()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Both release the allocated space to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runs a destructor before releasing the memory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77912" y="3234531"/>
            <a:ext cx="5486400" cy="1524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node =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(5);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node;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77912" y="4906613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[10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];</a:t>
            </a: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delete[]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584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Classes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81871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mtClean="0"/>
              <a:t>Classes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In C++ we define types of variables as classes.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An object is an instance of a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An object can be created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either as a local variable (on the stack)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Or on the heap using </a:t>
            </a:r>
            <a:r>
              <a:rPr lang="en-US" altLang="he-IL" sz="22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If an object is created using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he-IL" sz="2200" dirty="0" smtClean="0"/>
              <a:t>, it must be deleted in the end.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Student* s = </a:t>
            </a:r>
            <a:r>
              <a:rPr lang="en-US" altLang="he-IL" sz="22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US" altLang="he-IL" sz="22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Student();</a:t>
            </a:r>
            <a:r>
              <a:rPr lang="en-US" altLang="he-IL" sz="2200" dirty="0"/>
              <a:t/>
            </a:r>
            <a:br>
              <a:rPr lang="en-US" altLang="he-IL" sz="2200" dirty="0"/>
            </a:br>
            <a:r>
              <a:rPr lang="en-US" altLang="he-IL" sz="2200" dirty="0" smtClean="0"/>
              <a:t>		- allocates memory and calls a constructor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delete </a:t>
            </a:r>
            <a:r>
              <a:rPr lang="en-US" altLang="he-IL" sz="22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s;</a:t>
            </a:r>
            <a:br>
              <a:rPr lang="en-US" altLang="he-IL" sz="22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he-IL" sz="22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-</a:t>
            </a:r>
            <a:r>
              <a:rPr lang="en-US" altLang="he-IL" sz="2200" dirty="0" smtClean="0"/>
              <a:t> calls the destructor and then releases the memory.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687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Inheritance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013387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Encapsulation</a:t>
            </a:r>
            <a:endParaRPr lang="de-DE" altLang="en-US" sz="2200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structs vs classes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new() vs malloc()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delete vs free()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Inheritance/polymorphisms</a:t>
            </a:r>
            <a:endParaRPr lang="de-DE" altLang="en-US" sz="2200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Working with generic types</a:t>
            </a:r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Inheritance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In object oriented programming (OOP) inheritance is a mechanism that allows to </a:t>
            </a:r>
            <a:r>
              <a:rPr lang="en-US" sz="2200" dirty="0" smtClean="0"/>
              <a:t>derive </a:t>
            </a:r>
            <a:r>
              <a:rPr lang="en-US" sz="2200" dirty="0"/>
              <a:t>a class from another </a:t>
            </a:r>
            <a:r>
              <a:rPr lang="en-US" sz="2200" dirty="0" smtClean="0"/>
              <a:t>class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Child class inherits the attributes </a:t>
            </a:r>
            <a:r>
              <a:rPr lang="en-US" sz="2200" dirty="0"/>
              <a:t>and </a:t>
            </a:r>
            <a:r>
              <a:rPr lang="en-US" sz="2200" dirty="0" smtClean="0"/>
              <a:t>methods of the parent.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Example:</a:t>
            </a:r>
            <a:r>
              <a:rPr lang="en-US" sz="2200" dirty="0"/>
              <a:t/>
            </a:r>
            <a:br>
              <a:rPr lang="en-US" sz="2200" dirty="0"/>
            </a:br>
            <a:endParaRPr lang="en-US" altLang="he-IL" sz="2200" dirty="0" smtClean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x,y</a:t>
            </a:r>
            <a:r>
              <a:rPr lang="en-US" dirty="0" smtClean="0">
                <a:solidFill>
                  <a:schemeClr val="tx1"/>
                </a:solidFill>
              </a:rPr>
              <a:t> coordinates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radius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length width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88315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Is-a vs has-a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err="1" smtClean="0"/>
              <a:t>GeometricShape</a:t>
            </a:r>
            <a:r>
              <a:rPr lang="en-US" sz="2200" dirty="0" smtClean="0"/>
              <a:t> has a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Rectangle is </a:t>
            </a:r>
            <a:r>
              <a:rPr lang="en-US" sz="2200" smtClean="0"/>
              <a:t>a Geometric </a:t>
            </a:r>
            <a:r>
              <a:rPr lang="en-US" sz="2200" dirty="0" smtClean="0"/>
              <a:t>Shape</a:t>
            </a:r>
            <a:r>
              <a:rPr lang="en-US" sz="2200" dirty="0"/>
              <a:t/>
            </a:r>
            <a:br>
              <a:rPr lang="en-US" sz="2200" dirty="0"/>
            </a:br>
            <a:endParaRPr lang="en-US" altLang="he-IL" sz="2200" dirty="0" smtClean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Point p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radius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length width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6488112" y="2354263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int</a:t>
            </a:r>
            <a:r>
              <a:rPr lang="en-US" dirty="0" smtClean="0">
                <a:solidFill>
                  <a:schemeClr val="tx1"/>
                </a:solidFill>
              </a:rPr>
              <a:t> x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7091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  <p:bldP spid="2" grpId="0" animBg="1"/>
      <p:bldP spid="5" grpId="0" animBg="1"/>
      <p:bldP spid="6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Code re-use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If a piece of code can be employed for multiple purposes, then you </a:t>
            </a:r>
            <a:r>
              <a:rPr lang="en-US" sz="2200" i="1" dirty="0">
                <a:latin typeface="+mj-lt"/>
              </a:rPr>
              <a:t>factor</a:t>
            </a:r>
            <a:r>
              <a:rPr lang="en-US" sz="2200" dirty="0">
                <a:latin typeface="+mj-lt"/>
              </a:rPr>
              <a:t> the code</a:t>
            </a:r>
          </a:p>
          <a:p>
            <a:pPr marL="914400" lvl="0" indent="-3810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200" dirty="0">
                <a:latin typeface="+mj-lt"/>
              </a:rPr>
              <a:t>Principle:  Write it once, and then re-use it.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We built a Queue ADT for integers.  Can we easily re-use the code for:</a:t>
            </a:r>
          </a:p>
          <a:p>
            <a:pPr marL="914400" lvl="0" indent="-3810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</a:pPr>
            <a:r>
              <a:rPr lang="en-US" sz="2200" dirty="0">
                <a:latin typeface="+mj-lt"/>
              </a:rPr>
              <a:t>doubles?</a:t>
            </a:r>
          </a:p>
          <a:p>
            <a:pPr marL="9144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200" dirty="0">
                <a:latin typeface="+mj-lt"/>
              </a:rPr>
              <a:t>strings?</a:t>
            </a:r>
          </a:p>
          <a:p>
            <a:pPr marL="9144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200" dirty="0">
                <a:latin typeface="+mj-lt"/>
              </a:rPr>
              <a:t>ordered pairs?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Use C++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template</a:t>
            </a:r>
          </a:p>
        </p:txBody>
      </p:sp>
    </p:spTree>
    <p:extLst>
      <p:ext uri="{BB962C8B-B14F-4D97-AF65-F5344CB8AC3E}">
        <p14:creationId xmlns:p14="http://schemas.microsoft.com/office/powerpoint/2010/main" val="7667982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Generics in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Express the algorithms so that they work on </a:t>
            </a:r>
            <a:r>
              <a:rPr lang="en-US" sz="2400" i="1" dirty="0"/>
              <a:t>any</a:t>
            </a:r>
            <a:r>
              <a:rPr lang="en-US" sz="2400" dirty="0"/>
              <a:t> type, to be specified [later] as a parameter.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C++ uses the 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template</a:t>
            </a:r>
            <a:r>
              <a:rPr lang="en-US" sz="2400" dirty="0"/>
              <a:t> construct to do this.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See example Linked List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99579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5127918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Encapsulation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B</a:t>
            </a:r>
            <a:r>
              <a:rPr lang="en-US" sz="2200" dirty="0" smtClean="0"/>
              <a:t>undle </a:t>
            </a:r>
            <a:r>
              <a:rPr lang="en-US" sz="2200" dirty="0"/>
              <a:t>related data and operations together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We want a </a:t>
            </a:r>
            <a:r>
              <a:rPr lang="en-US" sz="2200" b="1" i="1" dirty="0" smtClean="0"/>
              <a:t>feature in the language </a:t>
            </a:r>
            <a:r>
              <a:rPr lang="en-US" sz="2200" dirty="0" smtClean="0"/>
              <a:t>that allows 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to bind data </a:t>
            </a:r>
            <a:r>
              <a:rPr lang="en-US" sz="2000" dirty="0"/>
              <a:t>and operations </a:t>
            </a:r>
            <a:r>
              <a:rPr lang="en-US" sz="2000" dirty="0" smtClean="0"/>
              <a:t>together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to control access to data – hide some parts of data</a:t>
            </a:r>
            <a:r>
              <a:rPr lang="en-US" sz="2000" dirty="0"/>
              <a:t> </a:t>
            </a:r>
            <a:r>
              <a:rPr lang="en-US" sz="2000" dirty="0" smtClean="0"/>
              <a:t>from the user</a:t>
            </a: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7991264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Encapsulation</a:t>
            </a:r>
            <a:endParaRPr lang="de-DE" altLang="en-US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739524" y="2408237"/>
            <a:ext cx="4834188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queue_create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(void);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queue_destroy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queue_isEmpty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queue_enqueue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q,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data);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queue_dequeue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35262" y="1842308"/>
            <a:ext cx="2362200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So far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312" y="5684837"/>
            <a:ext cx="5867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The information is not hidden.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A user can access q-&gt;list and modify it.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Potential misuse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11912" y="5906436"/>
            <a:ext cx="3352800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Similar to what some of you did in assignment 3</a:t>
            </a:r>
            <a:endParaRPr lang="en-US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863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Upgrade to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Motivated by these interface issues, </a:t>
            </a:r>
            <a:r>
              <a:rPr lang="en-US" sz="2200" dirty="0" smtClean="0">
                <a:latin typeface="+mj-lt"/>
              </a:rPr>
              <a:t>C</a:t>
            </a:r>
            <a:r>
              <a:rPr lang="en-US" sz="2200" dirty="0">
                <a:latin typeface="+mj-lt"/>
              </a:rPr>
              <a:t>++ evolved out of </a:t>
            </a:r>
            <a:r>
              <a:rPr lang="en-US" sz="2200" dirty="0" smtClean="0">
                <a:latin typeface="+mj-lt"/>
              </a:rPr>
              <a:t>C.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Formulated </a:t>
            </a:r>
            <a:r>
              <a:rPr lang="en-US" sz="2200" dirty="0">
                <a:latin typeface="+mj-lt"/>
              </a:rPr>
              <a:t>by Bjarne </a:t>
            </a:r>
            <a:r>
              <a:rPr lang="en-US" sz="2200" dirty="0" err="1" smtClean="0">
                <a:latin typeface="+mj-lt"/>
              </a:rPr>
              <a:t>Stroustrup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in 1978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Provides the syntactic sugar </a:t>
            </a:r>
            <a:r>
              <a:rPr lang="en-US" sz="2200" dirty="0" smtClean="0">
                <a:latin typeface="+mj-lt"/>
              </a:rPr>
              <a:t>for: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information hiding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encapsulation </a:t>
            </a:r>
            <a:r>
              <a:rPr lang="en-US" sz="2200" dirty="0">
                <a:latin typeface="+mj-lt"/>
              </a:rPr>
              <a:t>of data and </a:t>
            </a:r>
            <a:r>
              <a:rPr lang="en-US" sz="2200" dirty="0" smtClean="0">
                <a:latin typeface="+mj-lt"/>
              </a:rPr>
              <a:t>methods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common </a:t>
            </a:r>
            <a:r>
              <a:rPr lang="en-US" sz="2200" dirty="0">
                <a:latin typeface="+mj-lt"/>
              </a:rPr>
              <a:t>code re-use situations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Today:  Migrate from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struct</a:t>
            </a:r>
            <a:r>
              <a:rPr lang="en-US" sz="2200" dirty="0">
                <a:latin typeface="+mj-lt"/>
              </a:rPr>
              <a:t> →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class</a:t>
            </a:r>
            <a:endParaRPr lang="en-US" sz="2200" dirty="0">
              <a:latin typeface="+mj-lt"/>
            </a:endParaRPr>
          </a:p>
          <a:p>
            <a:pPr marL="0" indent="0"/>
            <a:endParaRPr lang="en-US" altLang="he-IL" sz="2200" dirty="0" smtClean="0">
              <a:latin typeface="+mj-lt"/>
            </a:endParaRPr>
          </a:p>
        </p:txBody>
      </p:sp>
      <p:pic>
        <p:nvPicPr>
          <p:cNvPr id="4" name="Google Shape;65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1112" y="2560637"/>
            <a:ext cx="1744375" cy="22416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67;p12"/>
          <p:cNvSpPr txBox="1"/>
          <p:nvPr/>
        </p:nvSpPr>
        <p:spPr>
          <a:xfrm>
            <a:off x="7357299" y="4846935"/>
            <a:ext cx="2292000" cy="61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Bjarne </a:t>
            </a:r>
            <a:r>
              <a:rPr lang="en-US" smtClean="0">
                <a:solidFill>
                  <a:schemeClr val="tx1"/>
                </a:solidFill>
              </a:rPr>
              <a:t>Stroustrup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9758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 smtClean="0"/>
              <a:t>Structs</a:t>
            </a:r>
            <a:r>
              <a:rPr lang="en-US" altLang="he-IL" sz="4000" dirty="0" smtClean="0"/>
              <a:t> </a:t>
            </a:r>
            <a:r>
              <a:rPr lang="en-US" altLang="he-IL" sz="4000" dirty="0" smtClean="0">
                <a:sym typeface="Wingdings" panose="05000000000000000000" pitchFamily="2" charset="2"/>
              </a:rPr>
              <a:t></a:t>
            </a:r>
            <a:r>
              <a:rPr lang="en-US" altLang="he-IL" sz="4000" dirty="0" smtClean="0"/>
              <a:t>Objects: .h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Instead of:		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{ … } </a:t>
            </a:r>
            <a:r>
              <a:rPr lang="en-US" sz="20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Use:			</a:t>
            </a:r>
            <a:r>
              <a:rPr lang="en-US" sz="2000" dirty="0" smtClean="0">
                <a:latin typeface="Courier New"/>
                <a:ea typeface="Courier New"/>
                <a:cs typeface="Courier New"/>
                <a:sym typeface="Courier New"/>
              </a:rPr>
              <a:t>class stack 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{ … </a:t>
            </a:r>
            <a:r>
              <a:rPr lang="en-US" sz="2000" dirty="0" smtClean="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fr-FR" sz="2000" dirty="0" err="1"/>
              <a:t>Adjust</a:t>
            </a:r>
            <a:r>
              <a:rPr lang="fr-FR" sz="2000" dirty="0"/>
              <a:t> </a:t>
            </a:r>
            <a:r>
              <a:rPr lang="fr-FR" sz="2000" dirty="0" smtClean="0"/>
              <a:t>type </a:t>
            </a:r>
            <a:r>
              <a:rPr lang="fr-FR" sz="2000" dirty="0" err="1" smtClean="0"/>
              <a:t>names</a:t>
            </a:r>
            <a:r>
              <a:rPr lang="fr-FR" sz="2000" dirty="0" smtClean="0"/>
              <a:t>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fr-FR" sz="20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 smtClean="0"/>
              <a:t>to</a:t>
            </a:r>
            <a:r>
              <a:rPr lang="fr-FR" sz="20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 err="1" smtClean="0">
                <a:latin typeface="Courier New"/>
                <a:ea typeface="Courier New"/>
                <a:cs typeface="Courier New"/>
                <a:sym typeface="Courier New"/>
              </a:rPr>
              <a:t>stack</a:t>
            </a:r>
            <a:endParaRPr lang="fr-FR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20725" y="38369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52085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48971" y="3467028"/>
            <a:ext cx="3581400" cy="3482974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~stack(); // destructor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/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hidden from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user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66139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.h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All functions in class definition 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are called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will call its own methods.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 smtClean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62688" y="1493837"/>
            <a:ext cx="3581400" cy="3562278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~stack(); // destructor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/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hidden from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user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50361" y="32273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0138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</a:t>
            </a:r>
            <a:r>
              <a:rPr lang="en-US" altLang="he-IL" sz="4000" dirty="0" smtClean="0"/>
              <a:t>.</a:t>
            </a:r>
            <a:r>
              <a:rPr lang="en-US" altLang="he-IL" sz="4000" dirty="0" err="1" smtClean="0"/>
              <a:t>cpp</a:t>
            </a:r>
            <a:r>
              <a:rPr lang="en-US" altLang="he-IL" sz="4000" dirty="0" smtClean="0"/>
              <a:t> </a:t>
            </a:r>
            <a:r>
              <a:rPr lang="en-US" altLang="he-IL" sz="4000" dirty="0"/>
              <a:t>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All functions are in class definition 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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can call its methods.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 smtClean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73819" y="1855715"/>
            <a:ext cx="3581400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	// initialize data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stack::push(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// do something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377826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 // initialize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item)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cs typeface="Courier New"/>
                <a:sym typeface="Courier New"/>
              </a:rPr>
              <a:t>// do something…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2608539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6933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5298</TotalTime>
  <Words>836</Words>
  <Application>Microsoft Office PowerPoint</Application>
  <PresentationFormat>Custom</PresentationFormat>
  <Paragraphs>250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 Unicode MS</vt:lpstr>
      <vt:lpstr>Arial</vt:lpstr>
      <vt:lpstr>Courier New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Encapsulation</vt:lpstr>
      <vt:lpstr>Encapsulation</vt:lpstr>
      <vt:lpstr>Upgrade to C++</vt:lpstr>
      <vt:lpstr>Structs Objects: .h file</vt:lpstr>
      <vt:lpstr>Structs Objects: .h file</vt:lpstr>
      <vt:lpstr>Structs Objects: .cpp file</vt:lpstr>
      <vt:lpstr>private vs public members</vt:lpstr>
      <vt:lpstr>Invoking methods</vt:lpstr>
      <vt:lpstr>Constructors</vt:lpstr>
      <vt:lpstr>Add a destructor</vt:lpstr>
      <vt:lpstr>malloc (review)</vt:lpstr>
      <vt:lpstr>malloc() vs new()</vt:lpstr>
      <vt:lpstr>free() vs delete()</vt:lpstr>
      <vt:lpstr>PowerPoint Presentation</vt:lpstr>
      <vt:lpstr>Classes</vt:lpstr>
      <vt:lpstr>PowerPoint Presentation</vt:lpstr>
      <vt:lpstr>Inheritance</vt:lpstr>
      <vt:lpstr>Is-a vs has-a</vt:lpstr>
      <vt:lpstr>Code re-use</vt:lpstr>
      <vt:lpstr>Generics in C++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1415</cp:revision>
  <cp:lastPrinted>1601-01-01T00:00:00Z</cp:lastPrinted>
  <dcterms:created xsi:type="dcterms:W3CDTF">2017-07-19T19:15:02Z</dcterms:created>
  <dcterms:modified xsi:type="dcterms:W3CDTF">2019-11-19T05:28:16Z</dcterms:modified>
</cp:coreProperties>
</file>