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4"/>
  </p:notesMasterIdLst>
  <p:sldIdLst>
    <p:sldId id="541" r:id="rId3"/>
    <p:sldId id="547" r:id="rId4"/>
    <p:sldId id="560" r:id="rId5"/>
    <p:sldId id="559" r:id="rId6"/>
    <p:sldId id="542" r:id="rId7"/>
    <p:sldId id="543" r:id="rId8"/>
    <p:sldId id="544" r:id="rId9"/>
    <p:sldId id="545" r:id="rId10"/>
    <p:sldId id="546" r:id="rId11"/>
    <p:sldId id="518" r:id="rId12"/>
    <p:sldId id="497" r:id="rId13"/>
    <p:sldId id="555" r:id="rId14"/>
    <p:sldId id="548" r:id="rId15"/>
    <p:sldId id="549" r:id="rId16"/>
    <p:sldId id="550" r:id="rId17"/>
    <p:sldId id="551" r:id="rId18"/>
    <p:sldId id="552" r:id="rId19"/>
    <p:sldId id="556" r:id="rId20"/>
    <p:sldId id="499" r:id="rId21"/>
    <p:sldId id="503" r:id="rId22"/>
    <p:sldId id="500" r:id="rId23"/>
    <p:sldId id="502" r:id="rId24"/>
    <p:sldId id="504" r:id="rId25"/>
    <p:sldId id="553" r:id="rId26"/>
    <p:sldId id="505" r:id="rId27"/>
    <p:sldId id="527" r:id="rId28"/>
    <p:sldId id="508" r:id="rId29"/>
    <p:sldId id="554" r:id="rId30"/>
    <p:sldId id="514" r:id="rId31"/>
    <p:sldId id="523" r:id="rId32"/>
    <p:sldId id="511" r:id="rId33"/>
    <p:sldId id="524" r:id="rId34"/>
    <p:sldId id="517" r:id="rId35"/>
    <p:sldId id="515" r:id="rId36"/>
    <p:sldId id="509" r:id="rId37"/>
    <p:sldId id="525" r:id="rId38"/>
    <p:sldId id="528" r:id="rId39"/>
    <p:sldId id="529" r:id="rId40"/>
    <p:sldId id="531" r:id="rId41"/>
    <p:sldId id="558" r:id="rId42"/>
    <p:sldId id="291" r:id="rId43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788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51083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426112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29982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27992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46217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843634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508761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80306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5166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36092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6484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09208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247611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35013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02565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462097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3683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27818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48083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76593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12151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97789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50165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572454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51326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0454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8491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754349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0481457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5129514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032575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1426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80759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6436874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24197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2469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64914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9285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51877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25, 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8974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Deterministic Finite Automata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20823387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i="1" dirty="0" smtClean="0">
                <a:latin typeface="+mj-lt"/>
              </a:rPr>
              <a:t>A regular language</a:t>
            </a:r>
            <a:r>
              <a:rPr lang="en-US" sz="2200" dirty="0" smtClean="0">
                <a:latin typeface="+mj-lt"/>
              </a:rPr>
              <a:t> is specified by a </a:t>
            </a:r>
            <a:r>
              <a:rPr lang="en-US" sz="2200" i="1" dirty="0" smtClean="0">
                <a:latin typeface="+mj-lt"/>
              </a:rPr>
              <a:t>Deterministic Finite Automaton</a:t>
            </a: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/>
              <a:t>Deterministic Finite Automaton</a:t>
            </a:r>
            <a:r>
              <a:rPr lang="en-US" sz="2200" dirty="0" smtClean="0">
                <a:latin typeface="+mj-lt"/>
              </a:rPr>
              <a:t> (DFA) is a 5-tuple (</a:t>
            </a:r>
            <a:r>
              <a:rPr lang="el-GR" sz="2200" dirty="0" smtClean="0">
                <a:latin typeface="+mj-lt"/>
              </a:rPr>
              <a:t>Σ</a:t>
            </a:r>
            <a:r>
              <a:rPr lang="en-US" sz="2200" dirty="0" smtClean="0">
                <a:latin typeface="+mj-lt"/>
              </a:rPr>
              <a:t>, S, s</a:t>
            </a:r>
            <a:r>
              <a:rPr lang="en-US" sz="2200" baseline="-25000" dirty="0" smtClean="0">
                <a:latin typeface="+mj-lt"/>
              </a:rPr>
              <a:t>0</a:t>
            </a:r>
            <a:r>
              <a:rPr lang="en-US" sz="2200" dirty="0" smtClean="0">
                <a:latin typeface="+mj-lt"/>
              </a:rPr>
              <a:t>, </a:t>
            </a:r>
            <a:r>
              <a:rPr lang="el-GR" sz="2200" dirty="0" smtClean="0">
                <a:latin typeface="+mj-lt"/>
              </a:rPr>
              <a:t>δ</a:t>
            </a:r>
            <a:r>
              <a:rPr lang="en-US" sz="2200" dirty="0" smtClean="0">
                <a:latin typeface="+mj-lt"/>
              </a:rPr>
              <a:t>, F), where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2200" dirty="0">
                <a:latin typeface="+mj-lt"/>
              </a:rPr>
              <a:t>Σ </a:t>
            </a:r>
            <a:r>
              <a:rPr lang="en-US" sz="2200" dirty="0" smtClean="0">
                <a:latin typeface="+mj-lt"/>
              </a:rPr>
              <a:t>is </a:t>
            </a:r>
            <a:r>
              <a:rPr lang="en-US" sz="2200" dirty="0">
                <a:latin typeface="+mj-lt"/>
              </a:rPr>
              <a:t>the </a:t>
            </a:r>
            <a:r>
              <a:rPr lang="en-US" sz="2200" dirty="0" smtClean="0">
                <a:latin typeface="+mj-lt"/>
              </a:rPr>
              <a:t>input alphabet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 is the set of states of a machine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</a:t>
            </a:r>
            <a:r>
              <a:rPr lang="en-US" sz="2200" baseline="-25000" dirty="0" smtClean="0">
                <a:latin typeface="+mj-lt"/>
              </a:rPr>
              <a:t>0</a:t>
            </a:r>
            <a:r>
              <a:rPr lang="en-US" sz="2200" dirty="0" smtClean="0">
                <a:latin typeface="+mj-lt"/>
              </a:rPr>
              <a:t> is the initial state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2200" dirty="0" smtClean="0">
                <a:latin typeface="+mj-lt"/>
              </a:rPr>
              <a:t>δ</a:t>
            </a:r>
            <a:r>
              <a:rPr lang="en-US" sz="2200" dirty="0" smtClean="0">
                <a:latin typeface="+mj-lt"/>
              </a:rPr>
              <a:t> is the </a:t>
            </a:r>
            <a:r>
              <a:rPr lang="en-US" sz="2200" dirty="0">
                <a:latin typeface="+mj-lt"/>
              </a:rPr>
              <a:t>state-transition </a:t>
            </a:r>
            <a:r>
              <a:rPr lang="en-US" sz="2200" dirty="0" smtClean="0">
                <a:latin typeface="+mj-lt"/>
              </a:rPr>
              <a:t>function </a:t>
            </a:r>
            <a:r>
              <a:rPr lang="el-GR" sz="2200" dirty="0" smtClean="0"/>
              <a:t>δ</a:t>
            </a:r>
            <a:r>
              <a:rPr lang="en-US" sz="2200" dirty="0" smtClean="0"/>
              <a:t> : S x </a:t>
            </a:r>
            <a:r>
              <a:rPr lang="el-GR" sz="2200" dirty="0" smtClean="0"/>
              <a:t>Σ</a:t>
            </a:r>
            <a:r>
              <a:rPr lang="en-US" sz="2200" dirty="0" smtClean="0"/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 S</a:t>
            </a:r>
            <a:r>
              <a:rPr lang="en-US" sz="2200" dirty="0" smtClean="0"/>
              <a:t> </a:t>
            </a:r>
            <a:endParaRPr lang="en-US" sz="2200" dirty="0" smtClean="0">
              <a:latin typeface="+mj-lt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F is a </a:t>
            </a:r>
            <a:r>
              <a:rPr lang="en-US" sz="2200" i="1" dirty="0" smtClean="0">
                <a:latin typeface="+mj-lt"/>
              </a:rPr>
              <a:t>collection</a:t>
            </a:r>
            <a:r>
              <a:rPr lang="en-US" sz="2200" dirty="0" smtClean="0">
                <a:latin typeface="+mj-lt"/>
              </a:rPr>
              <a:t> of the accepting states</a:t>
            </a:r>
            <a:endParaRPr lang="en-US" sz="2200" dirty="0">
              <a:latin typeface="+mj-lt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</p:txBody>
      </p:sp>
      <p:sp>
        <p:nvSpPr>
          <p:cNvPr id="24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25" name="Google Shape;323;p20"/>
          <p:cNvCxnSpPr>
            <a:stCxn id="31" idx="6"/>
            <a:endCxn id="47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47" idx="2"/>
            <a:endCxn id="28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9" name="Google Shape;234;p16"/>
          <p:cNvSpPr txBox="1"/>
          <p:nvPr/>
        </p:nvSpPr>
        <p:spPr>
          <a:xfrm>
            <a:off x="5522138" y="5765783"/>
            <a:ext cx="2419993" cy="109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l-GR" sz="2200" dirty="0">
                <a:solidFill>
                  <a:schemeClr val="tx1"/>
                </a:solidFill>
              </a:rPr>
              <a:t>Σ </a:t>
            </a:r>
            <a:r>
              <a:rPr lang="en-US" sz="2200" dirty="0" smtClean="0">
                <a:solidFill>
                  <a:schemeClr val="tx1"/>
                </a:solidFill>
              </a:rPr>
              <a:t>= {</a:t>
            </a:r>
            <a:r>
              <a:rPr lang="en" sz="2200" dirty="0" smtClean="0">
                <a:solidFill>
                  <a:schemeClr val="tx1"/>
                </a:solidFill>
              </a:rPr>
              <a:t>a, b}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S = {s</a:t>
            </a:r>
            <a:r>
              <a:rPr lang="en" sz="2200" baseline="-25000" dirty="0" smtClean="0">
                <a:solidFill>
                  <a:schemeClr val="tx1"/>
                </a:solidFill>
              </a:rPr>
              <a:t>0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F </a:t>
            </a:r>
            <a:r>
              <a:rPr lang="en" sz="2200" dirty="0">
                <a:solidFill>
                  <a:schemeClr val="tx1"/>
                </a:solidFill>
              </a:rPr>
              <a:t>= {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sz="2200"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6013914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1" grpId="0" animBg="1"/>
      <p:bldP spid="35" grpId="0"/>
      <p:bldP spid="38" grpId="0"/>
      <p:bldP spid="40" grpId="0"/>
      <p:bldP spid="43" grpId="0"/>
      <p:bldP spid="44" grpId="0"/>
      <p:bldP spid="46" grpId="0" animBg="1"/>
      <p:bldP spid="42" grpId="0" animBg="1"/>
      <p:bldP spid="45" grpId="0" animBg="1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Example 1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2306691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326;p20"/>
          <p:cNvSpPr/>
          <p:nvPr/>
        </p:nvSpPr>
        <p:spPr>
          <a:xfrm>
            <a:off x="4508211" y="3459866"/>
            <a:ext cx="828297" cy="744281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327;p20"/>
          <p:cNvSpPr/>
          <p:nvPr/>
        </p:nvSpPr>
        <p:spPr>
          <a:xfrm>
            <a:off x="4572846" y="3517635"/>
            <a:ext cx="685341" cy="6096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333;p20"/>
          <p:cNvSpPr txBox="1"/>
          <p:nvPr/>
        </p:nvSpPr>
        <p:spPr>
          <a:xfrm>
            <a:off x="4506912" y="3459245"/>
            <a:ext cx="817210" cy="742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err="1" smtClean="0">
                <a:solidFill>
                  <a:schemeClr val="accent6"/>
                </a:solidFill>
                <a:latin typeface="+mj-lt"/>
              </a:rPr>
              <a:t>aaabb</a:t>
            </a:r>
            <a:endParaRPr lang="en-US" sz="2200" dirty="0" smtClean="0">
              <a:solidFill>
                <a:schemeClr val="accent6"/>
              </a:solidFill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 </a:t>
            </a:r>
            <a:r>
              <a:rPr lang="en-US" sz="2200" i="1" dirty="0" err="1" smtClean="0">
                <a:solidFill>
                  <a:schemeClr val="accent6"/>
                </a:solidFill>
                <a:latin typeface="+mj-lt"/>
              </a:rPr>
              <a:t>aaabb</a:t>
            </a:r>
            <a:r>
              <a:rPr lang="en-US" sz="2200" dirty="0" smtClean="0">
                <a:latin typeface="+mj-lt"/>
              </a:rPr>
              <a:t> is accepted by the DFA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i="1" dirty="0" err="1" smtClean="0">
                <a:solidFill>
                  <a:schemeClr val="accent6"/>
                </a:solidFill>
              </a:rPr>
              <a:t>aaabb</a:t>
            </a:r>
            <a:r>
              <a:rPr lang="en-US" sz="2200" dirty="0" smtClean="0"/>
              <a:t> </a:t>
            </a:r>
            <a:r>
              <a:rPr lang="en-US" sz="2200" dirty="0"/>
              <a:t>is </a:t>
            </a:r>
            <a:r>
              <a:rPr lang="en-US" sz="2200" dirty="0" smtClean="0"/>
              <a:t>i</a:t>
            </a:r>
            <a:r>
              <a:rPr lang="en-US" sz="2200" dirty="0" smtClean="0">
                <a:latin typeface="+mj-lt"/>
              </a:rPr>
              <a:t>n the language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			defined by the DFA</a:t>
            </a:r>
          </a:p>
        </p:txBody>
      </p:sp>
      <p:sp>
        <p:nvSpPr>
          <p:cNvPr id="22" name="Google Shape;320;p20"/>
          <p:cNvSpPr txBox="1"/>
          <p:nvPr/>
        </p:nvSpPr>
        <p:spPr>
          <a:xfrm>
            <a:off x="6928160" y="3329426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3" name="Google Shape;321;p20"/>
          <p:cNvSpPr/>
          <p:nvPr/>
        </p:nvSpPr>
        <p:spPr>
          <a:xfrm>
            <a:off x="6684556" y="2308319"/>
            <a:ext cx="1051500" cy="1006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5785161" y="2567426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25" name="Google Shape;323;p20"/>
          <p:cNvCxnSpPr/>
          <p:nvPr/>
        </p:nvCxnSpPr>
        <p:spPr>
          <a:xfrm>
            <a:off x="7736056" y="2811719"/>
            <a:ext cx="472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24;p20"/>
          <p:cNvSpPr txBox="1"/>
          <p:nvPr/>
        </p:nvSpPr>
        <p:spPr>
          <a:xfrm>
            <a:off x="7690161" y="2415026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1-9</a:t>
            </a:r>
            <a:endParaRPr/>
          </a:p>
        </p:txBody>
      </p:sp>
      <p:sp>
        <p:nvSpPr>
          <p:cNvPr id="27" name="Google Shape;325;p20"/>
          <p:cNvSpPr/>
          <p:nvPr/>
        </p:nvSpPr>
        <p:spPr>
          <a:xfrm rot="10800000">
            <a:off x="8891441" y="2248591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243768" y="3944154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329165" y="4036229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8213027" y="2305575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31" idx="4"/>
            <a:endCxn id="28" idx="0"/>
          </p:cNvCxnSpPr>
          <p:nvPr/>
        </p:nvCxnSpPr>
        <p:spPr>
          <a:xfrm>
            <a:off x="8766436" y="3358080"/>
            <a:ext cx="3082" cy="58607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6683256" y="2305576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242468" y="3941393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7767742" y="227409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056853" y="1796693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8860727" y="3468462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595992" y="403584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7944120" y="3998247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234;p16"/>
          <p:cNvSpPr txBox="1"/>
          <p:nvPr/>
        </p:nvSpPr>
        <p:spPr>
          <a:xfrm>
            <a:off x="6517754" y="4322040"/>
            <a:ext cx="2344814" cy="1271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l-GR" sz="2200" dirty="0">
                <a:solidFill>
                  <a:schemeClr val="tx1"/>
                </a:solidFill>
              </a:rPr>
              <a:t>Σ </a:t>
            </a:r>
            <a:r>
              <a:rPr lang="en-US" sz="2200" dirty="0" smtClean="0">
                <a:solidFill>
                  <a:schemeClr val="tx1"/>
                </a:solidFill>
              </a:rPr>
              <a:t>= {</a:t>
            </a:r>
            <a:r>
              <a:rPr lang="en" sz="2200" dirty="0" smtClean="0">
                <a:solidFill>
                  <a:schemeClr val="tx1"/>
                </a:solidFill>
              </a:rPr>
              <a:t>a, b}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S = {s</a:t>
            </a:r>
            <a:r>
              <a:rPr lang="en" sz="2200" baseline="-25000" dirty="0" smtClean="0">
                <a:solidFill>
                  <a:schemeClr val="tx1"/>
                </a:solidFill>
              </a:rPr>
              <a:t>0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F </a:t>
            </a:r>
            <a:r>
              <a:rPr lang="en" sz="2200" dirty="0">
                <a:solidFill>
                  <a:schemeClr val="tx1"/>
                </a:solidFill>
              </a:rPr>
              <a:t>= </a:t>
            </a:r>
            <a:r>
              <a:rPr lang="en" sz="2200" dirty="0" smtClean="0">
                <a:solidFill>
                  <a:schemeClr val="tx1"/>
                </a:solidFill>
              </a:rPr>
              <a:t>{s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sz="2200" dirty="0">
              <a:solidFill>
                <a:schemeClr val="tx1"/>
              </a:solidFill>
            </a:endParaRPr>
          </a:p>
        </p:txBody>
      </p:sp>
      <p:sp>
        <p:nvSpPr>
          <p:cNvPr id="33" name="Google Shape;234;p16"/>
          <p:cNvSpPr txBox="1"/>
          <p:nvPr/>
        </p:nvSpPr>
        <p:spPr>
          <a:xfrm>
            <a:off x="6210065" y="5764630"/>
            <a:ext cx="2997200" cy="1473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l-GR" sz="2200" dirty="0" smtClean="0">
                <a:solidFill>
                  <a:schemeClr val="tx1"/>
                </a:solidFill>
              </a:rPr>
              <a:t>δ</a:t>
            </a:r>
            <a:r>
              <a:rPr lang="en-US" sz="2200" dirty="0" smtClean="0">
                <a:solidFill>
                  <a:schemeClr val="tx1"/>
                </a:solidFill>
              </a:rPr>
              <a:t>(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0</a:t>
            </a:r>
            <a:r>
              <a:rPr lang="en" sz="2200" dirty="0" smtClean="0">
                <a:solidFill>
                  <a:schemeClr val="tx1"/>
                </a:solidFill>
              </a:rPr>
              <a:t>, a) = 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l-GR" sz="2200" dirty="0" smtClean="0">
                <a:solidFill>
                  <a:schemeClr val="tx1"/>
                </a:solidFill>
              </a:rPr>
              <a:t>δ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</a:t>
            </a:r>
            <a:r>
              <a:rPr lang="en" sz="2200" dirty="0">
                <a:solidFill>
                  <a:schemeClr val="tx1"/>
                </a:solidFill>
              </a:rPr>
              <a:t>a) = s</a:t>
            </a:r>
            <a:r>
              <a:rPr lang="en" sz="2200" baseline="-25000" dirty="0">
                <a:solidFill>
                  <a:schemeClr val="tx1"/>
                </a:solidFill>
              </a:rPr>
              <a:t>1</a:t>
            </a:r>
            <a:endParaRPr lang="en" sz="22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l-GR" sz="2200" dirty="0" smtClean="0">
                <a:solidFill>
                  <a:schemeClr val="tx1"/>
                </a:solidFill>
              </a:rPr>
              <a:t>δ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" sz="2200" dirty="0">
                <a:solidFill>
                  <a:schemeClr val="tx1"/>
                </a:solidFill>
              </a:rPr>
              <a:t>s</a:t>
            </a:r>
            <a:r>
              <a:rPr lang="en" sz="2200" baseline="-25000" dirty="0">
                <a:solidFill>
                  <a:schemeClr val="tx1"/>
                </a:solidFill>
              </a:rPr>
              <a:t>1</a:t>
            </a:r>
            <a:r>
              <a:rPr lang="en" sz="2200" dirty="0">
                <a:solidFill>
                  <a:schemeClr val="tx1"/>
                </a:solidFill>
              </a:rPr>
              <a:t>, </a:t>
            </a:r>
            <a:r>
              <a:rPr lang="en" sz="2200" dirty="0" smtClean="0">
                <a:solidFill>
                  <a:schemeClr val="tx1"/>
                </a:solidFill>
              </a:rPr>
              <a:t>b) </a:t>
            </a:r>
            <a:r>
              <a:rPr lang="en" sz="2200" dirty="0">
                <a:solidFill>
                  <a:schemeClr val="tx1"/>
                </a:solidFill>
              </a:rPr>
              <a:t>= 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l-GR" sz="2200" dirty="0" smtClean="0">
                <a:solidFill>
                  <a:schemeClr val="tx1"/>
                </a:solidFill>
              </a:rPr>
              <a:t>δ</a:t>
            </a:r>
            <a:r>
              <a:rPr lang="en-US" sz="2200" dirty="0">
                <a:solidFill>
                  <a:schemeClr val="tx1"/>
                </a:solidFill>
              </a:rPr>
              <a:t>(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, </a:t>
            </a:r>
            <a:r>
              <a:rPr lang="en" sz="2200" dirty="0">
                <a:solidFill>
                  <a:schemeClr val="tx1"/>
                </a:solidFill>
              </a:rPr>
              <a:t>b) = s</a:t>
            </a:r>
            <a:r>
              <a:rPr lang="en" sz="2200" baseline="-25000" dirty="0">
                <a:solidFill>
                  <a:schemeClr val="tx1"/>
                </a:solidFill>
              </a:rPr>
              <a:t>2</a:t>
            </a:r>
            <a:endParaRPr lang="en" sz="22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" sz="2200" dirty="0">
              <a:solidFill>
                <a:schemeClr val="tx1"/>
              </a:solidFill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en" sz="2200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14186" y="3235426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75999" y="3235426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23799" y="3236942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09586" y="3269053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156947" y="3235426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26327" y="3593859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37475" y="3580584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44276" y="3580583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40831" y="3583044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09555" y="3592858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105724" y="3618853"/>
            <a:ext cx="108660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  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435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/>
      <p:bldP spid="22" grpId="0"/>
      <p:bldP spid="23" grpId="0" animBg="1"/>
      <p:bldP spid="26" grpId="0"/>
      <p:bldP spid="27" grpId="0" animBg="1"/>
      <p:bldP spid="28" grpId="0" animBg="1"/>
      <p:bldP spid="29" grpId="0" animBg="1"/>
      <p:bldP spid="31" grpId="0" animBg="1"/>
      <p:bldP spid="34" grpId="0"/>
      <p:bldP spid="35" grpId="0"/>
      <p:bldP spid="38" grpId="0"/>
      <p:bldP spid="40" grpId="0"/>
      <p:bldP spid="43" grpId="0"/>
      <p:bldP spid="44" grpId="0"/>
      <p:bldP spid="46" grpId="0" animBg="1"/>
      <p:bldP spid="30" grpId="0"/>
      <p:bldP spid="33" grpId="0"/>
      <p:bldP spid="2" grpId="0"/>
      <p:bldP spid="36" grpId="0"/>
      <p:bldP spid="41" grpId="0"/>
      <p:bldP spid="42" grpId="0"/>
      <p:bldP spid="45" grpId="0"/>
      <p:bldP spid="49" grpId="0"/>
      <p:bldP spid="53" grpId="0"/>
      <p:bldP spid="54" grpId="0"/>
      <p:bldP spid="55" grpId="0"/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If </a:t>
            </a:r>
            <a:r>
              <a:rPr lang="en-US" sz="2200" dirty="0"/>
              <a:t>there is no arrow, then the string is rejected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err="1" smtClean="0">
                <a:solidFill>
                  <a:schemeClr val="accent6"/>
                </a:solidFill>
                <a:latin typeface="+mj-lt"/>
              </a:rPr>
              <a:t>aabba</a:t>
            </a:r>
            <a:endParaRPr lang="en-US" sz="2200" dirty="0" smtClean="0">
              <a:solidFill>
                <a:schemeClr val="accent6"/>
              </a:solidFill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Therefore, </a:t>
            </a:r>
            <a:r>
              <a:rPr lang="en-US" sz="2200" dirty="0" err="1" smtClean="0">
                <a:solidFill>
                  <a:schemeClr val="accent6"/>
                </a:solidFill>
                <a:latin typeface="+mj-lt"/>
              </a:rPr>
              <a:t>aabba</a:t>
            </a:r>
            <a:r>
              <a:rPr lang="en-US" sz="2200" dirty="0" smtClean="0">
                <a:latin typeface="+mj-lt"/>
              </a:rPr>
              <a:t> is not in the language</a:t>
            </a:r>
          </a:p>
        </p:txBody>
      </p:sp>
      <p:sp>
        <p:nvSpPr>
          <p:cNvPr id="22" name="Google Shape;320;p20"/>
          <p:cNvSpPr txBox="1"/>
          <p:nvPr/>
        </p:nvSpPr>
        <p:spPr>
          <a:xfrm>
            <a:off x="6928160" y="3758509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3" name="Google Shape;321;p20"/>
          <p:cNvSpPr/>
          <p:nvPr/>
        </p:nvSpPr>
        <p:spPr>
          <a:xfrm>
            <a:off x="6684556" y="2737402"/>
            <a:ext cx="1051500" cy="1006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5785161" y="2996509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25" name="Google Shape;323;p20"/>
          <p:cNvCxnSpPr/>
          <p:nvPr/>
        </p:nvCxnSpPr>
        <p:spPr>
          <a:xfrm>
            <a:off x="7736056" y="3240802"/>
            <a:ext cx="472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24;p20"/>
          <p:cNvSpPr txBox="1"/>
          <p:nvPr/>
        </p:nvSpPr>
        <p:spPr>
          <a:xfrm>
            <a:off x="7690161" y="2844109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1-9</a:t>
            </a:r>
            <a:endParaRPr/>
          </a:p>
        </p:txBody>
      </p:sp>
      <p:sp>
        <p:nvSpPr>
          <p:cNvPr id="27" name="Google Shape;325;p20"/>
          <p:cNvSpPr/>
          <p:nvPr/>
        </p:nvSpPr>
        <p:spPr>
          <a:xfrm rot="10800000">
            <a:off x="8891441" y="2677674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243768" y="4373237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329165" y="4465312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8213027" y="2734658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31" idx="4"/>
            <a:endCxn id="28" idx="0"/>
          </p:cNvCxnSpPr>
          <p:nvPr/>
        </p:nvCxnSpPr>
        <p:spPr>
          <a:xfrm>
            <a:off x="8766436" y="3787163"/>
            <a:ext cx="3082" cy="58607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6683256" y="2734659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242468" y="4370476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7767742" y="270317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056853" y="222577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8860727" y="3897545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595992" y="446492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7944120" y="4427330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2157204" y="3835305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419017" y="3835305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05289" y="3849611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52650" y="3815984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80493" y="4180463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87294" y="4180462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05258" y="4173416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39890" y="4173415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09358" y="3779077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96598" y="4136508"/>
            <a:ext cx="207485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REJECT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7255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6" grpId="0"/>
      <p:bldP spid="27" grpId="0" animBg="1"/>
      <p:bldP spid="28" grpId="0" animBg="1"/>
      <p:bldP spid="29" grpId="0" animBg="1"/>
      <p:bldP spid="31" grpId="0" animBg="1"/>
      <p:bldP spid="34" grpId="0"/>
      <p:bldP spid="35" grpId="0"/>
      <p:bldP spid="38" grpId="0"/>
      <p:bldP spid="40" grpId="0"/>
      <p:bldP spid="43" grpId="0"/>
      <p:bldP spid="44" grpId="0"/>
      <p:bldP spid="46" grpId="0" animBg="1"/>
      <p:bldP spid="2" grpId="0"/>
      <p:bldP spid="36" grpId="0"/>
      <p:bldP spid="42" grpId="0"/>
      <p:bldP spid="45" grpId="0"/>
      <p:bldP spid="49" grpId="0"/>
      <p:bldP spid="53" grpId="0"/>
      <p:bldP spid="54" grpId="0"/>
      <p:bldP spid="56" grpId="0"/>
      <p:bldP spid="57" grpId="0"/>
      <p:bldP spid="48" grpId="0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If </a:t>
            </a:r>
            <a:r>
              <a:rPr lang="en-US" sz="2200" dirty="0"/>
              <a:t>there is no arrow, then the string is rejected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b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Therefore,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b</a:t>
            </a:r>
            <a:r>
              <a:rPr lang="en-US" sz="2200" dirty="0" smtClean="0">
                <a:latin typeface="+mj-lt"/>
              </a:rPr>
              <a:t> is not in the language</a:t>
            </a:r>
          </a:p>
        </p:txBody>
      </p:sp>
      <p:sp>
        <p:nvSpPr>
          <p:cNvPr id="22" name="Google Shape;320;p20"/>
          <p:cNvSpPr txBox="1"/>
          <p:nvPr/>
        </p:nvSpPr>
        <p:spPr>
          <a:xfrm>
            <a:off x="6928160" y="3758509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3" name="Google Shape;321;p20"/>
          <p:cNvSpPr/>
          <p:nvPr/>
        </p:nvSpPr>
        <p:spPr>
          <a:xfrm>
            <a:off x="6684556" y="2737402"/>
            <a:ext cx="1051500" cy="1006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5785161" y="2996509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25" name="Google Shape;323;p20"/>
          <p:cNvCxnSpPr/>
          <p:nvPr/>
        </p:nvCxnSpPr>
        <p:spPr>
          <a:xfrm>
            <a:off x="7736056" y="3240802"/>
            <a:ext cx="472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24;p20"/>
          <p:cNvSpPr txBox="1"/>
          <p:nvPr/>
        </p:nvSpPr>
        <p:spPr>
          <a:xfrm>
            <a:off x="7690161" y="2844109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1-9</a:t>
            </a:r>
            <a:endParaRPr/>
          </a:p>
        </p:txBody>
      </p:sp>
      <p:sp>
        <p:nvSpPr>
          <p:cNvPr id="27" name="Google Shape;325;p20"/>
          <p:cNvSpPr/>
          <p:nvPr/>
        </p:nvSpPr>
        <p:spPr>
          <a:xfrm rot="10800000">
            <a:off x="8891441" y="2677674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243768" y="4373237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329165" y="4465312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8213027" y="2734658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31" idx="4"/>
            <a:endCxn id="28" idx="0"/>
          </p:cNvCxnSpPr>
          <p:nvPr/>
        </p:nvCxnSpPr>
        <p:spPr>
          <a:xfrm>
            <a:off x="8766436" y="3787163"/>
            <a:ext cx="3082" cy="58607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6683256" y="2734659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242468" y="4370476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7767742" y="270317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056853" y="222577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8860727" y="3897545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595992" y="446492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7944120" y="4427330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TextBox 35"/>
          <p:cNvSpPr txBox="1"/>
          <p:nvPr/>
        </p:nvSpPr>
        <p:spPr>
          <a:xfrm>
            <a:off x="1433307" y="3835305"/>
            <a:ext cx="27621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68666" y="4202203"/>
            <a:ext cx="207485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REJECT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30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6" grpId="0"/>
      <p:bldP spid="27" grpId="0" animBg="1"/>
      <p:bldP spid="28" grpId="0" animBg="1"/>
      <p:bldP spid="29" grpId="0" animBg="1"/>
      <p:bldP spid="31" grpId="0" animBg="1"/>
      <p:bldP spid="34" grpId="0"/>
      <p:bldP spid="35" grpId="0"/>
      <p:bldP spid="38" grpId="0"/>
      <p:bldP spid="40" grpId="0"/>
      <p:bldP spid="43" grpId="0"/>
      <p:bldP spid="44" grpId="0"/>
      <p:bldP spid="46" grpId="0" animBg="1"/>
      <p:bldP spid="36" grpId="0"/>
      <p:bldP spid="49" grpId="0"/>
      <p:bldP spid="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Therefore,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a</a:t>
            </a:r>
            <a:r>
              <a:rPr lang="en-US" sz="2200" dirty="0" smtClean="0">
                <a:latin typeface="+mj-lt"/>
              </a:rPr>
              <a:t> is not in the language</a:t>
            </a:r>
          </a:p>
        </p:txBody>
      </p:sp>
      <p:sp>
        <p:nvSpPr>
          <p:cNvPr id="22" name="Google Shape;320;p20"/>
          <p:cNvSpPr txBox="1"/>
          <p:nvPr/>
        </p:nvSpPr>
        <p:spPr>
          <a:xfrm>
            <a:off x="6928160" y="3758509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3" name="Google Shape;321;p20"/>
          <p:cNvSpPr/>
          <p:nvPr/>
        </p:nvSpPr>
        <p:spPr>
          <a:xfrm>
            <a:off x="6684556" y="2737402"/>
            <a:ext cx="1051500" cy="1006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5785161" y="2996509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25" name="Google Shape;323;p20"/>
          <p:cNvCxnSpPr/>
          <p:nvPr/>
        </p:nvCxnSpPr>
        <p:spPr>
          <a:xfrm>
            <a:off x="7736056" y="3240802"/>
            <a:ext cx="472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24;p20"/>
          <p:cNvSpPr txBox="1"/>
          <p:nvPr/>
        </p:nvSpPr>
        <p:spPr>
          <a:xfrm>
            <a:off x="7690161" y="2844109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1-9</a:t>
            </a:r>
            <a:endParaRPr/>
          </a:p>
        </p:txBody>
      </p:sp>
      <p:sp>
        <p:nvSpPr>
          <p:cNvPr id="27" name="Google Shape;325;p20"/>
          <p:cNvSpPr/>
          <p:nvPr/>
        </p:nvSpPr>
        <p:spPr>
          <a:xfrm rot="10800000">
            <a:off x="8891441" y="2677674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243768" y="4373237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329165" y="4465312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8213027" y="2734658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31" idx="4"/>
            <a:endCxn id="28" idx="0"/>
          </p:cNvCxnSpPr>
          <p:nvPr/>
        </p:nvCxnSpPr>
        <p:spPr>
          <a:xfrm>
            <a:off x="8766436" y="3787163"/>
            <a:ext cx="3082" cy="58607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6683256" y="2734659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242468" y="4370476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7767742" y="270317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056853" y="222577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8860727" y="3897545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595992" y="446492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7944120" y="4427330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TextBox 35"/>
          <p:cNvSpPr txBox="1"/>
          <p:nvPr/>
        </p:nvSpPr>
        <p:spPr>
          <a:xfrm>
            <a:off x="1433307" y="3835305"/>
            <a:ext cx="27621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68666" y="4202203"/>
            <a:ext cx="100464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s</a:t>
            </a:r>
            <a:r>
              <a:rPr lang="en-US" sz="2200" baseline="-25000" dirty="0" smtClean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6795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6" grpId="0"/>
      <p:bldP spid="27" grpId="0" animBg="1"/>
      <p:bldP spid="28" grpId="0" animBg="1"/>
      <p:bldP spid="29" grpId="0" animBg="1"/>
      <p:bldP spid="31" grpId="0" animBg="1"/>
      <p:bldP spid="34" grpId="0"/>
      <p:bldP spid="35" grpId="0"/>
      <p:bldP spid="38" grpId="0"/>
      <p:bldP spid="40" grpId="0"/>
      <p:bldP spid="43" grpId="0"/>
      <p:bldP spid="44" grpId="0"/>
      <p:bldP spid="46" grpId="0" animBg="1"/>
      <p:bldP spid="36" grpId="0"/>
      <p:bldP spid="49" grpId="0"/>
      <p:bldP spid="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 language defined by the DFA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is the collection of all strings leading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to the accepting state.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/>
              <a:t>Claim:</a:t>
            </a:r>
            <a:r>
              <a:rPr lang="en-US" sz="2200" dirty="0" smtClean="0"/>
              <a:t> The language defined by this DFA </a:t>
            </a:r>
            <a:r>
              <a:rPr lang="en-US" sz="2200" dirty="0" smtClean="0">
                <a:latin typeface="+mj-lt"/>
              </a:rPr>
              <a:t>is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L = </a:t>
            </a:r>
            <a:r>
              <a:rPr lang="en-US" sz="2200" dirty="0"/>
              <a:t>{</a:t>
            </a:r>
            <a:r>
              <a:rPr lang="en-US" sz="2200" dirty="0" err="1"/>
              <a:t>a</a:t>
            </a:r>
            <a:r>
              <a:rPr lang="en-US" sz="2200" baseline="30000" dirty="0" err="1"/>
              <a:t>n</a:t>
            </a:r>
            <a:r>
              <a:rPr lang="en-US" sz="2200" dirty="0" err="1"/>
              <a:t>b</a:t>
            </a:r>
            <a:r>
              <a:rPr lang="en-US" sz="2200" baseline="30000" dirty="0" err="1"/>
              <a:t>m</a:t>
            </a:r>
            <a:r>
              <a:rPr lang="en-US" sz="2200" dirty="0"/>
              <a:t> : n, m &gt; 0</a:t>
            </a:r>
            <a:r>
              <a:rPr lang="en-US" sz="2200" dirty="0" smtClean="0"/>
              <a:t>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/>
              <a:t>Proof: We need to prove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</a:rPr>
              <a:t>All words of the form </a:t>
            </a:r>
            <a:r>
              <a:rPr lang="en-US" sz="2200" dirty="0" err="1"/>
              <a:t>a</a:t>
            </a:r>
            <a:r>
              <a:rPr lang="en-US" sz="2200" baseline="30000" dirty="0" err="1"/>
              <a:t>n</a:t>
            </a:r>
            <a:r>
              <a:rPr lang="en-US" sz="2200" dirty="0" err="1"/>
              <a:t>b</a:t>
            </a:r>
            <a:r>
              <a:rPr lang="en-US" sz="2200" baseline="30000" dirty="0" err="1"/>
              <a:t>m</a:t>
            </a:r>
            <a:r>
              <a:rPr lang="en-US" sz="2200" baseline="30000" dirty="0"/>
              <a:t> </a:t>
            </a:r>
            <a:r>
              <a:rPr lang="en-US" sz="2200" dirty="0" smtClean="0"/>
              <a:t>are accepted by the automaton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/>
              <a:t>Only the </a:t>
            </a:r>
            <a:r>
              <a:rPr lang="en-US" sz="2200" dirty="0"/>
              <a:t>words of the form </a:t>
            </a:r>
            <a:r>
              <a:rPr lang="en-US" sz="2200" dirty="0" err="1"/>
              <a:t>a</a:t>
            </a:r>
            <a:r>
              <a:rPr lang="en-US" sz="2200" baseline="30000" dirty="0" err="1"/>
              <a:t>n</a:t>
            </a:r>
            <a:r>
              <a:rPr lang="en-US" sz="2200" dirty="0" err="1"/>
              <a:t>b</a:t>
            </a:r>
            <a:r>
              <a:rPr lang="en-US" sz="2200" baseline="30000" dirty="0" err="1"/>
              <a:t>m</a:t>
            </a:r>
            <a:r>
              <a:rPr lang="en-US" sz="2200" baseline="30000" dirty="0"/>
              <a:t> </a:t>
            </a:r>
            <a:r>
              <a:rPr lang="en-US" sz="2200" dirty="0"/>
              <a:t>are accepted by the </a:t>
            </a:r>
            <a:r>
              <a:rPr lang="en-US" sz="2200" dirty="0" smtClean="0"/>
              <a:t>automaton</a:t>
            </a:r>
          </a:p>
        </p:txBody>
      </p:sp>
      <p:sp>
        <p:nvSpPr>
          <p:cNvPr id="22" name="Google Shape;320;p20"/>
          <p:cNvSpPr txBox="1"/>
          <p:nvPr/>
        </p:nvSpPr>
        <p:spPr>
          <a:xfrm>
            <a:off x="6928160" y="3329426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3" name="Google Shape;321;p20"/>
          <p:cNvSpPr/>
          <p:nvPr/>
        </p:nvSpPr>
        <p:spPr>
          <a:xfrm>
            <a:off x="6684556" y="2308319"/>
            <a:ext cx="1051500" cy="1006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5785161" y="2567426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25" name="Google Shape;323;p20"/>
          <p:cNvCxnSpPr/>
          <p:nvPr/>
        </p:nvCxnSpPr>
        <p:spPr>
          <a:xfrm>
            <a:off x="7736056" y="2811719"/>
            <a:ext cx="4725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24;p20"/>
          <p:cNvSpPr txBox="1"/>
          <p:nvPr/>
        </p:nvSpPr>
        <p:spPr>
          <a:xfrm>
            <a:off x="7690161" y="2415026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1-9</a:t>
            </a:r>
            <a:endParaRPr/>
          </a:p>
        </p:txBody>
      </p:sp>
      <p:sp>
        <p:nvSpPr>
          <p:cNvPr id="27" name="Google Shape;325;p20"/>
          <p:cNvSpPr/>
          <p:nvPr/>
        </p:nvSpPr>
        <p:spPr>
          <a:xfrm rot="10800000">
            <a:off x="8891441" y="2248591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8243768" y="3944154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8329165" y="4036229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29;p20"/>
          <p:cNvSpPr/>
          <p:nvPr/>
        </p:nvSpPr>
        <p:spPr>
          <a:xfrm>
            <a:off x="8213027" y="2305575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2" name="Google Shape;330;p20"/>
          <p:cNvCxnSpPr>
            <a:stCxn id="31" idx="4"/>
            <a:endCxn id="28" idx="0"/>
          </p:cNvCxnSpPr>
          <p:nvPr/>
        </p:nvCxnSpPr>
        <p:spPr>
          <a:xfrm>
            <a:off x="8766436" y="3358080"/>
            <a:ext cx="3082" cy="58607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332;p20"/>
          <p:cNvSpPr txBox="1"/>
          <p:nvPr/>
        </p:nvSpPr>
        <p:spPr>
          <a:xfrm>
            <a:off x="6683256" y="2305576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33;p20"/>
          <p:cNvSpPr txBox="1"/>
          <p:nvPr/>
        </p:nvSpPr>
        <p:spPr>
          <a:xfrm>
            <a:off x="8242468" y="3941393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8" name="Google Shape;234;p16"/>
          <p:cNvSpPr txBox="1"/>
          <p:nvPr/>
        </p:nvSpPr>
        <p:spPr>
          <a:xfrm>
            <a:off x="7767742" y="227409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0" name="Google Shape;234;p16"/>
          <p:cNvSpPr txBox="1"/>
          <p:nvPr/>
        </p:nvSpPr>
        <p:spPr>
          <a:xfrm>
            <a:off x="9056853" y="1796693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234;p16"/>
          <p:cNvSpPr txBox="1"/>
          <p:nvPr/>
        </p:nvSpPr>
        <p:spPr>
          <a:xfrm>
            <a:off x="8860727" y="3468462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4" name="Google Shape;234;p16"/>
          <p:cNvSpPr txBox="1"/>
          <p:nvPr/>
        </p:nvSpPr>
        <p:spPr>
          <a:xfrm>
            <a:off x="7644153" y="414350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5;p20"/>
          <p:cNvSpPr/>
          <p:nvPr/>
        </p:nvSpPr>
        <p:spPr>
          <a:xfrm rot="2473954">
            <a:off x="7944120" y="3998247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7813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6" grpId="0"/>
      <p:bldP spid="27" grpId="0" animBg="1"/>
      <p:bldP spid="28" grpId="0" animBg="1"/>
      <p:bldP spid="29" grpId="0" animBg="1"/>
      <p:bldP spid="31" grpId="0" animBg="1"/>
      <p:bldP spid="34" grpId="0"/>
      <p:bldP spid="35" grpId="0"/>
      <p:bldP spid="38" grpId="0"/>
      <p:bldP spid="40" grpId="0"/>
      <p:bldP spid="43" grpId="0"/>
      <p:bldP spid="44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Example 2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25110625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326;p20"/>
          <p:cNvSpPr/>
          <p:nvPr/>
        </p:nvSpPr>
        <p:spPr>
          <a:xfrm>
            <a:off x="4309495" y="3442695"/>
            <a:ext cx="828297" cy="744281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327;p20"/>
          <p:cNvSpPr/>
          <p:nvPr/>
        </p:nvSpPr>
        <p:spPr>
          <a:xfrm>
            <a:off x="4382419" y="3511322"/>
            <a:ext cx="682447" cy="607026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err="1" smtClean="0">
                <a:solidFill>
                  <a:schemeClr val="accent6"/>
                </a:solidFill>
                <a:latin typeface="+mj-lt"/>
              </a:rPr>
              <a:t>aaabb</a:t>
            </a:r>
            <a:endParaRPr lang="en-US" sz="2200" dirty="0" smtClean="0">
              <a:solidFill>
                <a:schemeClr val="accent6"/>
              </a:solidFill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 </a:t>
            </a:r>
            <a:r>
              <a:rPr lang="en-US" sz="2200" i="1" dirty="0" err="1" smtClean="0">
                <a:solidFill>
                  <a:schemeClr val="accent6"/>
                </a:solidFill>
                <a:latin typeface="+mj-lt"/>
              </a:rPr>
              <a:t>aaabb</a:t>
            </a:r>
            <a:r>
              <a:rPr lang="en-US" sz="2200" dirty="0" smtClean="0">
                <a:latin typeface="+mj-lt"/>
              </a:rPr>
              <a:t> is in the language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2114186" y="3235426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75999" y="3235426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23799" y="3236942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09586" y="3269053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156947" y="3235426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26327" y="3593859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37475" y="3580584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44276" y="3580583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40831" y="3583044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09555" y="3592858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144187" y="3592857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106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107" name="Google Shape;323;p20"/>
          <p:cNvCxnSpPr>
            <a:stCxn id="111" idx="6"/>
            <a:endCxn id="123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8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112" name="Google Shape;330;p20"/>
          <p:cNvCxnSpPr>
            <a:stCxn id="123" idx="2"/>
            <a:endCxn id="109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3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114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115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16" name="Google Shape;234;p16"/>
          <p:cNvSpPr txBox="1"/>
          <p:nvPr/>
        </p:nvSpPr>
        <p:spPr>
          <a:xfrm>
            <a:off x="5522138" y="5765783"/>
            <a:ext cx="2419993" cy="109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l-GR" sz="2200" dirty="0">
                <a:solidFill>
                  <a:schemeClr val="tx1"/>
                </a:solidFill>
              </a:rPr>
              <a:t>Σ </a:t>
            </a:r>
            <a:r>
              <a:rPr lang="en-US" sz="2200" dirty="0" smtClean="0">
                <a:solidFill>
                  <a:schemeClr val="tx1"/>
                </a:solidFill>
              </a:rPr>
              <a:t>= {</a:t>
            </a:r>
            <a:r>
              <a:rPr lang="en" sz="2200" dirty="0" smtClean="0">
                <a:solidFill>
                  <a:schemeClr val="tx1"/>
                </a:solidFill>
              </a:rPr>
              <a:t>a, b}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S = {s</a:t>
            </a:r>
            <a:r>
              <a:rPr lang="en" sz="2200" baseline="-25000" dirty="0" smtClean="0">
                <a:solidFill>
                  <a:schemeClr val="tx1"/>
                </a:solidFill>
              </a:rPr>
              <a:t>0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" sz="2200" dirty="0" smtClean="0">
                <a:solidFill>
                  <a:schemeClr val="tx1"/>
                </a:solidFill>
              </a:rPr>
              <a:t>F </a:t>
            </a:r>
            <a:r>
              <a:rPr lang="en" sz="2200" dirty="0">
                <a:solidFill>
                  <a:schemeClr val="tx1"/>
                </a:solidFill>
              </a:rPr>
              <a:t>= {</a:t>
            </a:r>
            <a:r>
              <a:rPr lang="en" sz="2200" dirty="0" smtClean="0">
                <a:solidFill>
                  <a:schemeClr val="tx1"/>
                </a:solidFill>
              </a:rPr>
              <a:t>s</a:t>
            </a:r>
            <a:r>
              <a:rPr lang="en" sz="2200" baseline="-25000" dirty="0" smtClean="0">
                <a:solidFill>
                  <a:schemeClr val="tx1"/>
                </a:solidFill>
              </a:rPr>
              <a:t>1</a:t>
            </a:r>
            <a:r>
              <a:rPr lang="en" sz="2200" dirty="0" smtClean="0">
                <a:solidFill>
                  <a:schemeClr val="tx1"/>
                </a:solidFill>
              </a:rPr>
              <a:t>, s</a:t>
            </a:r>
            <a:r>
              <a:rPr lang="en" sz="2200" baseline="-25000" dirty="0" smtClean="0">
                <a:solidFill>
                  <a:schemeClr val="tx1"/>
                </a:solidFill>
              </a:rPr>
              <a:t>2</a:t>
            </a:r>
            <a:r>
              <a:rPr lang="en" sz="2200" dirty="0" smtClean="0">
                <a:solidFill>
                  <a:schemeClr val="tx1"/>
                </a:solidFill>
              </a:rPr>
              <a:t>}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sz="2200" dirty="0">
              <a:solidFill>
                <a:schemeClr val="tx1"/>
              </a:solidFill>
            </a:endParaRPr>
          </a:p>
        </p:txBody>
      </p:sp>
      <p:sp>
        <p:nvSpPr>
          <p:cNvPr id="117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18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19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20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163384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2" grpId="0"/>
      <p:bldP spid="36" grpId="0"/>
      <p:bldP spid="41" grpId="0"/>
      <p:bldP spid="42" grpId="0"/>
      <p:bldP spid="45" grpId="0"/>
      <p:bldP spid="49" grpId="0"/>
      <p:bldP spid="53" grpId="0"/>
      <p:bldP spid="54" grpId="0"/>
      <p:bldP spid="55" grpId="0"/>
      <p:bldP spid="56" grpId="0"/>
      <p:bldP spid="57" grpId="0"/>
      <p:bldP spid="108" grpId="0" animBg="1"/>
      <p:bldP spid="109" grpId="0" animBg="1"/>
      <p:bldP spid="110" grpId="0" animBg="1"/>
      <p:bldP spid="111" grpId="0" animBg="1"/>
      <p:bldP spid="114" grpId="0"/>
      <p:bldP spid="115" grpId="0"/>
      <p:bldP spid="117" grpId="0"/>
      <p:bldP spid="118" grpId="0"/>
      <p:bldP spid="119" grpId="0"/>
      <p:bldP spid="120" grpId="0" animBg="1"/>
      <p:bldP spid="121" grpId="0" animBg="1"/>
      <p:bldP spid="122" grpId="0" animBg="1"/>
      <p:bldP spid="1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Your feedback on the course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Please complete the online survey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 smtClean="0"/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If you </a:t>
            </a:r>
            <a:r>
              <a:rPr lang="en-US" sz="2600" dirty="0"/>
              <a:t>have nice things to </a:t>
            </a:r>
            <a:r>
              <a:rPr lang="en-US" sz="2600" dirty="0" smtClean="0"/>
              <a:t>say,</a:t>
            </a:r>
            <a:r>
              <a:rPr lang="en-US" sz="2600" dirty="0"/>
              <a:t> </a:t>
            </a:r>
            <a:r>
              <a:rPr lang="en-US" sz="2600" dirty="0" smtClean="0"/>
              <a:t>leave </a:t>
            </a:r>
            <a:r>
              <a:rPr lang="en-US" sz="2600" dirty="0"/>
              <a:t>your feedback on </a:t>
            </a:r>
            <a:r>
              <a:rPr lang="en-US" sz="2600" i="1" u="sng" dirty="0">
                <a:solidFill>
                  <a:srgbClr val="0070C0"/>
                </a:solidFill>
              </a:rPr>
              <a:t>http://www.ratemyprofessors.com</a:t>
            </a:r>
            <a:r>
              <a:rPr lang="en-US" sz="2600" dirty="0"/>
              <a:t> (use my SFU profile)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912" y="3170237"/>
            <a:ext cx="5079365" cy="317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1120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aa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Therefore,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aa</a:t>
            </a:r>
            <a:r>
              <a:rPr lang="en-US" sz="2200" dirty="0" smtClean="0">
                <a:latin typeface="+mj-lt"/>
              </a:rPr>
              <a:t> is in the language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6" name="TextBox 35"/>
          <p:cNvSpPr txBox="1"/>
          <p:nvPr/>
        </p:nvSpPr>
        <p:spPr>
          <a:xfrm>
            <a:off x="1433307" y="3835305"/>
            <a:ext cx="27621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68666" y="4202203"/>
            <a:ext cx="100464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s</a:t>
            </a:r>
            <a:r>
              <a:rPr lang="en-US" sz="2200" baseline="-25000" dirty="0" smtClean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39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41" name="Google Shape;323;p20"/>
          <p:cNvCxnSpPr>
            <a:stCxn id="48" idx="6"/>
            <a:endCxn id="61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2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51" name="Google Shape;330;p20"/>
          <p:cNvCxnSpPr>
            <a:stCxn id="61" idx="2"/>
            <a:endCxn id="45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2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53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54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5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6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7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8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62" name="Google Shape;326;p20"/>
          <p:cNvSpPr/>
          <p:nvPr/>
        </p:nvSpPr>
        <p:spPr>
          <a:xfrm>
            <a:off x="2179780" y="4088866"/>
            <a:ext cx="828297" cy="744281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327;p20"/>
          <p:cNvSpPr/>
          <p:nvPr/>
        </p:nvSpPr>
        <p:spPr>
          <a:xfrm>
            <a:off x="2252704" y="4157493"/>
            <a:ext cx="682447" cy="607026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TextBox 63"/>
          <p:cNvSpPr txBox="1"/>
          <p:nvPr/>
        </p:nvSpPr>
        <p:spPr>
          <a:xfrm>
            <a:off x="2085879" y="3831382"/>
            <a:ext cx="27621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021238" y="4198280"/>
            <a:ext cx="100464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s</a:t>
            </a:r>
            <a:r>
              <a:rPr lang="en-US" sz="2200" baseline="-25000" dirty="0" smtClean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3592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9" grpId="0"/>
      <p:bldP spid="50" grpId="0"/>
      <p:bldP spid="42" grpId="0" animBg="1"/>
      <p:bldP spid="45" grpId="0" animBg="1"/>
      <p:bldP spid="47" grpId="0" animBg="1"/>
      <p:bldP spid="48" grpId="0" animBg="1"/>
      <p:bldP spid="53" grpId="0"/>
      <p:bldP spid="54" grpId="0"/>
      <p:bldP spid="55" grpId="0"/>
      <p:bldP spid="56" grpId="0"/>
      <p:bldP spid="57" grpId="0"/>
      <p:bldP spid="58" grpId="0" animBg="1"/>
      <p:bldP spid="59" grpId="0" animBg="1"/>
      <p:bldP spid="60" grpId="0" animBg="1"/>
      <p:bldP spid="61" grpId="0"/>
      <p:bldP spid="62" grpId="0" animBg="1"/>
      <p:bldP spid="63" grpId="0" animBg="1"/>
      <p:bldP spid="64" grpId="0"/>
      <p:bldP spid="6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If </a:t>
            </a:r>
            <a:r>
              <a:rPr lang="en-US" sz="2200" dirty="0"/>
              <a:t>there is no arrow, then the string is rejected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err="1" smtClean="0">
                <a:solidFill>
                  <a:schemeClr val="accent6"/>
                </a:solidFill>
                <a:latin typeface="+mj-lt"/>
              </a:rPr>
              <a:t>aabba</a:t>
            </a:r>
            <a:endParaRPr lang="en-US" sz="2200" dirty="0" smtClean="0">
              <a:solidFill>
                <a:schemeClr val="accent6"/>
              </a:solidFill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Therefore, </a:t>
            </a:r>
            <a:r>
              <a:rPr lang="en-US" sz="2200" dirty="0" err="1" smtClean="0">
                <a:solidFill>
                  <a:schemeClr val="accent6"/>
                </a:solidFill>
                <a:latin typeface="+mj-lt"/>
              </a:rPr>
              <a:t>aabba</a:t>
            </a:r>
            <a:r>
              <a:rPr lang="en-US" sz="2200" dirty="0" smtClean="0">
                <a:latin typeface="+mj-lt"/>
              </a:rPr>
              <a:t> is not in the language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2157204" y="3835305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419017" y="3835305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05289" y="3849611"/>
            <a:ext cx="32861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52650" y="3815984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80493" y="4180463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087294" y="4180462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1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05258" y="4173416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39890" y="4173415"/>
            <a:ext cx="86204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09358" y="3779077"/>
            <a:ext cx="28496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96598" y="4136508"/>
            <a:ext cx="207485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REJECT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69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70" name="Google Shape;323;p20"/>
          <p:cNvCxnSpPr>
            <a:stCxn id="74" idx="6"/>
            <a:endCxn id="85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1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75" name="Google Shape;330;p20"/>
          <p:cNvCxnSpPr>
            <a:stCxn id="85" idx="2"/>
            <a:endCxn id="72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6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77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8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79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0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1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82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0075094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6" grpId="0"/>
      <p:bldP spid="42" grpId="0"/>
      <p:bldP spid="45" grpId="0"/>
      <p:bldP spid="49" grpId="0"/>
      <p:bldP spid="53" grpId="0"/>
      <p:bldP spid="54" grpId="0"/>
      <p:bldP spid="56" grpId="0"/>
      <p:bldP spid="57" grpId="0"/>
      <p:bldP spid="48" grpId="0"/>
      <p:bldP spid="50" grpId="0"/>
      <p:bldP spid="71" grpId="0" animBg="1"/>
      <p:bldP spid="72" grpId="0" animBg="1"/>
      <p:bldP spid="73" grpId="0" animBg="1"/>
      <p:bldP spid="74" grpId="0" animBg="1"/>
      <p:bldP spid="77" grpId="0"/>
      <p:bldP spid="78" grpId="0"/>
      <p:bldP spid="79" grpId="0"/>
      <p:bldP spid="80" grpId="0"/>
      <p:bldP spid="81" grpId="0"/>
      <p:bldP spid="82" grpId="0" animBg="1"/>
      <p:bldP spid="83" grpId="0" animBg="1"/>
      <p:bldP spid="84" grpId="0" animBg="1"/>
      <p:bldP spid="8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If </a:t>
            </a:r>
            <a:r>
              <a:rPr lang="en-US" sz="2200" dirty="0"/>
              <a:t>there is no arrow, then the string is rejected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string =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baba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Therefore, </a:t>
            </a:r>
            <a:r>
              <a:rPr lang="en-US" sz="2200" dirty="0" smtClean="0">
                <a:solidFill>
                  <a:schemeClr val="accent6"/>
                </a:solidFill>
                <a:latin typeface="+mj-lt"/>
              </a:rPr>
              <a:t>baba</a:t>
            </a:r>
            <a:r>
              <a:rPr lang="en-US" sz="2200" dirty="0" smtClean="0">
                <a:latin typeface="+mj-lt"/>
              </a:rPr>
              <a:t> is not in the language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6" name="TextBox 35"/>
          <p:cNvSpPr txBox="1"/>
          <p:nvPr/>
        </p:nvSpPr>
        <p:spPr>
          <a:xfrm>
            <a:off x="1433307" y="3835305"/>
            <a:ext cx="27621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9345" y="4193738"/>
            <a:ext cx="502072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68666" y="4202203"/>
            <a:ext cx="2074854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REJECT</a:t>
            </a:r>
            <a:endParaRPr lang="en-US" sz="2200" baseline="-25000" dirty="0">
              <a:solidFill>
                <a:schemeClr val="tx1"/>
              </a:solidFill>
            </a:endParaRPr>
          </a:p>
        </p:txBody>
      </p:sp>
      <p:sp>
        <p:nvSpPr>
          <p:cNvPr id="30" name="Google Shape;322;p20"/>
          <p:cNvSpPr/>
          <p:nvPr/>
        </p:nvSpPr>
        <p:spPr>
          <a:xfrm>
            <a:off x="6047236" y="364292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33" name="Google Shape;323;p20"/>
          <p:cNvCxnSpPr>
            <a:stCxn id="45" idx="6"/>
            <a:endCxn id="59" idx="1"/>
          </p:cNvCxnSpPr>
          <p:nvPr/>
        </p:nvCxnSpPr>
        <p:spPr>
          <a:xfrm>
            <a:off x="8074806" y="3792355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9" name="Google Shape;325;p20"/>
          <p:cNvSpPr/>
          <p:nvPr/>
        </p:nvSpPr>
        <p:spPr>
          <a:xfrm rot="11189432">
            <a:off x="9273012" y="3241135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326;p20"/>
          <p:cNvSpPr/>
          <p:nvPr/>
        </p:nvSpPr>
        <p:spPr>
          <a:xfrm>
            <a:off x="8625339" y="49366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27;p20"/>
          <p:cNvSpPr/>
          <p:nvPr/>
        </p:nvSpPr>
        <p:spPr>
          <a:xfrm>
            <a:off x="8710736" y="50287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329;p20"/>
          <p:cNvSpPr/>
          <p:nvPr/>
        </p:nvSpPr>
        <p:spPr>
          <a:xfrm>
            <a:off x="6967989" y="3266102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47" name="Google Shape;330;p20"/>
          <p:cNvCxnSpPr>
            <a:stCxn id="59" idx="2"/>
            <a:endCxn id="41" idx="0"/>
          </p:cNvCxnSpPr>
          <p:nvPr/>
        </p:nvCxnSpPr>
        <p:spPr>
          <a:xfrm>
            <a:off x="9143734" y="4296882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8" name="Google Shape;332;p20"/>
          <p:cNvSpPr txBox="1"/>
          <p:nvPr/>
        </p:nvSpPr>
        <p:spPr>
          <a:xfrm>
            <a:off x="8720029" y="3348499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51" name="Google Shape;333;p20"/>
          <p:cNvSpPr txBox="1"/>
          <p:nvPr/>
        </p:nvSpPr>
        <p:spPr>
          <a:xfrm>
            <a:off x="8624039" y="49339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52" name="Google Shape;234;p16"/>
          <p:cNvSpPr txBox="1"/>
          <p:nvPr/>
        </p:nvSpPr>
        <p:spPr>
          <a:xfrm>
            <a:off x="8221154" y="327498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3" name="Google Shape;234;p16"/>
          <p:cNvSpPr txBox="1"/>
          <p:nvPr/>
        </p:nvSpPr>
        <p:spPr>
          <a:xfrm>
            <a:off x="9438424" y="278923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4" name="Google Shape;234;p16"/>
          <p:cNvSpPr txBox="1"/>
          <p:nvPr/>
        </p:nvSpPr>
        <p:spPr>
          <a:xfrm>
            <a:off x="9242298" y="4461006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5" name="Google Shape;234;p16"/>
          <p:cNvSpPr txBox="1"/>
          <p:nvPr/>
        </p:nvSpPr>
        <p:spPr>
          <a:xfrm>
            <a:off x="7977563" y="50283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6" name="Google Shape;325;p20"/>
          <p:cNvSpPr/>
          <p:nvPr/>
        </p:nvSpPr>
        <p:spPr>
          <a:xfrm rot="2473954">
            <a:off x="8325385" y="4968743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326;p20"/>
          <p:cNvSpPr/>
          <p:nvPr/>
        </p:nvSpPr>
        <p:spPr>
          <a:xfrm>
            <a:off x="8619284" y="329284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327;p20"/>
          <p:cNvSpPr/>
          <p:nvPr/>
        </p:nvSpPr>
        <p:spPr>
          <a:xfrm>
            <a:off x="8704681" y="338491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333;p20"/>
          <p:cNvSpPr txBox="1"/>
          <p:nvPr/>
        </p:nvSpPr>
        <p:spPr>
          <a:xfrm>
            <a:off x="8617984" y="329008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423287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9" grpId="0"/>
      <p:bldP spid="50" grpId="0"/>
      <p:bldP spid="39" grpId="0" animBg="1"/>
      <p:bldP spid="41" grpId="0" animBg="1"/>
      <p:bldP spid="42" grpId="0" animBg="1"/>
      <p:bldP spid="45" grpId="0" animBg="1"/>
      <p:bldP spid="51" grpId="0"/>
      <p:bldP spid="52" grpId="0"/>
      <p:bldP spid="53" grpId="0"/>
      <p:bldP spid="54" grpId="0"/>
      <p:bldP spid="55" grpId="0"/>
      <p:bldP spid="56" grpId="0" animBg="1"/>
      <p:bldP spid="57" grpId="0" animBg="1"/>
      <p:bldP spid="58" grpId="0" animBg="1"/>
      <p:bldP spid="5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 language defined by the DFA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is the collection of all strings leading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to the accepting state.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/>
              <a:t>Claim:</a:t>
            </a:r>
            <a:r>
              <a:rPr lang="en-US" sz="2200" dirty="0" smtClean="0"/>
              <a:t> The language defined by this DFA </a:t>
            </a:r>
            <a:r>
              <a:rPr lang="en-US" sz="2200" dirty="0" smtClean="0">
                <a:latin typeface="+mj-lt"/>
              </a:rPr>
              <a:t>is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L = </a:t>
            </a:r>
            <a:r>
              <a:rPr lang="en-US" sz="2200" dirty="0"/>
              <a:t>{</a:t>
            </a:r>
            <a:r>
              <a:rPr lang="en-US" sz="2200" dirty="0" err="1"/>
              <a:t>a</a:t>
            </a:r>
            <a:r>
              <a:rPr lang="en-US" sz="2200" baseline="30000" dirty="0" err="1"/>
              <a:t>n</a:t>
            </a:r>
            <a:r>
              <a:rPr lang="en-US" sz="2200" dirty="0" err="1"/>
              <a:t>b</a:t>
            </a:r>
            <a:r>
              <a:rPr lang="en-US" sz="2200" baseline="30000" dirty="0" err="1"/>
              <a:t>m</a:t>
            </a:r>
            <a:r>
              <a:rPr lang="en-US" sz="2200" dirty="0"/>
              <a:t> : </a:t>
            </a:r>
            <a:r>
              <a:rPr lang="en-US" sz="2200" dirty="0" smtClean="0"/>
              <a:t>n &gt;=1, </a:t>
            </a:r>
            <a:r>
              <a:rPr lang="en-US" sz="2200" dirty="0"/>
              <a:t>m </a:t>
            </a:r>
            <a:r>
              <a:rPr lang="en-US" sz="2200" dirty="0" smtClean="0"/>
              <a:t>&gt;= </a:t>
            </a:r>
            <a:r>
              <a:rPr lang="en-US" sz="2200" dirty="0"/>
              <a:t>0</a:t>
            </a:r>
            <a:r>
              <a:rPr lang="en-US" sz="2200" dirty="0" smtClean="0"/>
              <a:t>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/>
              <a:t>Proof: We need to prove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</a:rPr>
              <a:t>All words in L </a:t>
            </a:r>
            <a:r>
              <a:rPr lang="en-US" sz="2200" dirty="0" smtClean="0"/>
              <a:t>are accepted by the automaton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/>
              <a:t>Only the </a:t>
            </a:r>
            <a:r>
              <a:rPr lang="en-US" sz="2200" dirty="0"/>
              <a:t>words </a:t>
            </a:r>
            <a:r>
              <a:rPr lang="en-US" sz="2200" dirty="0" smtClean="0"/>
              <a:t>in L are </a:t>
            </a:r>
            <a:r>
              <a:rPr lang="en-US" sz="2200" dirty="0"/>
              <a:t>accepted by the </a:t>
            </a:r>
            <a:r>
              <a:rPr lang="en-US" sz="2200" dirty="0" smtClean="0"/>
              <a:t>automaton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30" name="Google Shape;322;p20"/>
          <p:cNvSpPr/>
          <p:nvPr/>
        </p:nvSpPr>
        <p:spPr>
          <a:xfrm>
            <a:off x="5761994" y="2521989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33" name="Google Shape;323;p20"/>
          <p:cNvCxnSpPr>
            <a:stCxn id="42" idx="6"/>
            <a:endCxn id="56" idx="1"/>
          </p:cNvCxnSpPr>
          <p:nvPr/>
        </p:nvCxnSpPr>
        <p:spPr>
          <a:xfrm>
            <a:off x="7789564" y="2671420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" name="Google Shape;325;p20"/>
          <p:cNvSpPr/>
          <p:nvPr/>
        </p:nvSpPr>
        <p:spPr>
          <a:xfrm rot="11189432">
            <a:off x="8987770" y="2120200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26;p20"/>
          <p:cNvSpPr/>
          <p:nvPr/>
        </p:nvSpPr>
        <p:spPr>
          <a:xfrm>
            <a:off x="8340097" y="3815763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327;p20"/>
          <p:cNvSpPr/>
          <p:nvPr/>
        </p:nvSpPr>
        <p:spPr>
          <a:xfrm>
            <a:off x="8425494" y="3907838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29;p20"/>
          <p:cNvSpPr/>
          <p:nvPr/>
        </p:nvSpPr>
        <p:spPr>
          <a:xfrm>
            <a:off x="6682747" y="2145167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45" name="Google Shape;330;p20"/>
          <p:cNvCxnSpPr>
            <a:stCxn id="56" idx="2"/>
            <a:endCxn id="39" idx="0"/>
          </p:cNvCxnSpPr>
          <p:nvPr/>
        </p:nvCxnSpPr>
        <p:spPr>
          <a:xfrm>
            <a:off x="8858492" y="3175947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7" name="Google Shape;332;p20"/>
          <p:cNvSpPr txBox="1"/>
          <p:nvPr/>
        </p:nvSpPr>
        <p:spPr>
          <a:xfrm>
            <a:off x="8434787" y="2227564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48" name="Google Shape;333;p20"/>
          <p:cNvSpPr txBox="1"/>
          <p:nvPr/>
        </p:nvSpPr>
        <p:spPr>
          <a:xfrm>
            <a:off x="8338797" y="3813002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2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49" name="Google Shape;234;p16"/>
          <p:cNvSpPr txBox="1"/>
          <p:nvPr/>
        </p:nvSpPr>
        <p:spPr>
          <a:xfrm>
            <a:off x="7935912" y="2154054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0" name="Google Shape;234;p16"/>
          <p:cNvSpPr txBox="1"/>
          <p:nvPr/>
        </p:nvSpPr>
        <p:spPr>
          <a:xfrm>
            <a:off x="9153182" y="1668302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1" name="Google Shape;234;p16"/>
          <p:cNvSpPr txBox="1"/>
          <p:nvPr/>
        </p:nvSpPr>
        <p:spPr>
          <a:xfrm>
            <a:off x="8957056" y="3340071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2" name="Google Shape;234;p16"/>
          <p:cNvSpPr txBox="1"/>
          <p:nvPr/>
        </p:nvSpPr>
        <p:spPr>
          <a:xfrm>
            <a:off x="7692321" y="3907455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3" name="Google Shape;325;p20"/>
          <p:cNvSpPr/>
          <p:nvPr/>
        </p:nvSpPr>
        <p:spPr>
          <a:xfrm rot="2473954">
            <a:off x="8040143" y="3847808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326;p20"/>
          <p:cNvSpPr/>
          <p:nvPr/>
        </p:nvSpPr>
        <p:spPr>
          <a:xfrm>
            <a:off x="8334042" y="217190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327;p20"/>
          <p:cNvSpPr/>
          <p:nvPr/>
        </p:nvSpPr>
        <p:spPr>
          <a:xfrm>
            <a:off x="8419439" y="226398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333;p20"/>
          <p:cNvSpPr txBox="1"/>
          <p:nvPr/>
        </p:nvSpPr>
        <p:spPr>
          <a:xfrm>
            <a:off x="8332742" y="216914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2848960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9" grpId="0" animBg="1"/>
      <p:bldP spid="41" grpId="0" animBg="1"/>
      <p:bldP spid="42" grpId="0" animBg="1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  <p:bldP spid="55" grpId="0" animBg="1"/>
      <p:bldP spid="5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What language is defined by this DFA?</a:t>
            </a:r>
            <a:endParaRPr lang="en-US" sz="2200" dirty="0" smtClean="0"/>
          </a:p>
        </p:txBody>
      </p:sp>
      <p:sp>
        <p:nvSpPr>
          <p:cNvPr id="22" name="Google Shape;320;p20"/>
          <p:cNvSpPr txBox="1"/>
          <p:nvPr/>
        </p:nvSpPr>
        <p:spPr>
          <a:xfrm>
            <a:off x="3897311" y="4846637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2754312" y="4084637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7" name="Google Shape;325;p20"/>
          <p:cNvSpPr/>
          <p:nvPr/>
        </p:nvSpPr>
        <p:spPr>
          <a:xfrm rot="7527113">
            <a:off x="4411394" y="2995436"/>
            <a:ext cx="1103560" cy="1418482"/>
          </a:xfrm>
          <a:prstGeom prst="arc">
            <a:avLst>
              <a:gd name="adj1" fmla="val 2952302"/>
              <a:gd name="adj2" fmla="val 14801545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326;p20"/>
          <p:cNvSpPr/>
          <p:nvPr/>
        </p:nvSpPr>
        <p:spPr>
          <a:xfrm>
            <a:off x="3643566" y="3763893"/>
            <a:ext cx="1051500" cy="1043628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3728963" y="3862673"/>
            <a:ext cx="878100" cy="853623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1" name="Google Shape;329;p20"/>
          <p:cNvSpPr/>
          <p:nvPr/>
        </p:nvSpPr>
        <p:spPr>
          <a:xfrm>
            <a:off x="5182178" y="3822786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40" name="Google Shape;234;p16"/>
          <p:cNvSpPr txBox="1"/>
          <p:nvPr/>
        </p:nvSpPr>
        <p:spPr>
          <a:xfrm>
            <a:off x="4736893" y="2672103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0" name="Google Shape;325;p20"/>
          <p:cNvSpPr/>
          <p:nvPr/>
        </p:nvSpPr>
        <p:spPr>
          <a:xfrm rot="18480613">
            <a:off x="4538165" y="4221416"/>
            <a:ext cx="993187" cy="1398974"/>
          </a:xfrm>
          <a:prstGeom prst="arc">
            <a:avLst>
              <a:gd name="adj1" fmla="val 2952302"/>
              <a:gd name="adj2" fmla="val 14801545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234;p16"/>
          <p:cNvSpPr txBox="1"/>
          <p:nvPr/>
        </p:nvSpPr>
        <p:spPr>
          <a:xfrm>
            <a:off x="4950619" y="5510684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8861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What language is defined by this DFA?</a:t>
            </a:r>
            <a:endParaRPr lang="en-US" sz="2200" dirty="0" smtClean="0"/>
          </a:p>
        </p:txBody>
      </p:sp>
      <p:sp>
        <p:nvSpPr>
          <p:cNvPr id="22" name="Google Shape;320;p20"/>
          <p:cNvSpPr txBox="1"/>
          <p:nvPr/>
        </p:nvSpPr>
        <p:spPr>
          <a:xfrm>
            <a:off x="3168525" y="4749506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4" name="Google Shape;322;p20"/>
          <p:cNvSpPr/>
          <p:nvPr/>
        </p:nvSpPr>
        <p:spPr>
          <a:xfrm>
            <a:off x="2025526" y="3987506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8" name="Google Shape;326;p20"/>
          <p:cNvSpPr/>
          <p:nvPr/>
        </p:nvSpPr>
        <p:spPr>
          <a:xfrm>
            <a:off x="2914780" y="3666762"/>
            <a:ext cx="1051500" cy="1043628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327;p20"/>
          <p:cNvSpPr/>
          <p:nvPr/>
        </p:nvSpPr>
        <p:spPr>
          <a:xfrm>
            <a:off x="3000177" y="3765542"/>
            <a:ext cx="878100" cy="853623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  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1" name="Google Shape;329;p20"/>
          <p:cNvSpPr/>
          <p:nvPr/>
        </p:nvSpPr>
        <p:spPr>
          <a:xfrm>
            <a:off x="6335712" y="2713037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40" name="Google Shape;234;p16"/>
          <p:cNvSpPr txBox="1"/>
          <p:nvPr/>
        </p:nvSpPr>
        <p:spPr>
          <a:xfrm>
            <a:off x="4365580" y="2964787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a,b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3" name="Google Shape;234;p16"/>
          <p:cNvSpPr txBox="1"/>
          <p:nvPr/>
        </p:nvSpPr>
        <p:spPr>
          <a:xfrm>
            <a:off x="4228696" y="5097509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lang="en" dirty="0" smtClean="0">
                <a:solidFill>
                  <a:schemeClr val="tx1"/>
                </a:solidFill>
              </a:rPr>
              <a:t>,b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4" name="Google Shape;329;p20"/>
          <p:cNvSpPr/>
          <p:nvPr/>
        </p:nvSpPr>
        <p:spPr>
          <a:xfrm>
            <a:off x="5506236" y="5307719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>
            <a:stCxn id="14" idx="1"/>
            <a:endCxn id="28" idx="5"/>
          </p:cNvCxnSpPr>
          <p:nvPr/>
        </p:nvCxnSpPr>
        <p:spPr bwMode="auto">
          <a:xfrm flipH="1" flipV="1">
            <a:off x="3812291" y="4557554"/>
            <a:ext cx="1856035" cy="90430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Google Shape;234;p16"/>
          <p:cNvSpPr txBox="1"/>
          <p:nvPr/>
        </p:nvSpPr>
        <p:spPr>
          <a:xfrm>
            <a:off x="6721705" y="450018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a,b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>
            <a:stCxn id="28" idx="7"/>
            <a:endCxn id="31" idx="2"/>
          </p:cNvCxnSpPr>
          <p:nvPr/>
        </p:nvCxnSpPr>
        <p:spPr bwMode="auto">
          <a:xfrm flipV="1">
            <a:off x="3812291" y="3239290"/>
            <a:ext cx="2523421" cy="58030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>
            <a:stCxn id="31" idx="4"/>
          </p:cNvCxnSpPr>
          <p:nvPr/>
        </p:nvCxnSpPr>
        <p:spPr bwMode="auto">
          <a:xfrm flipH="1">
            <a:off x="6335712" y="3765542"/>
            <a:ext cx="553409" cy="159221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869584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Build an automaton that accepts the language of integer numbers.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l-GR" sz="2200" dirty="0">
                <a:solidFill>
                  <a:schemeClr val="tx1"/>
                </a:solidFill>
              </a:rPr>
              <a:t>Σ </a:t>
            </a:r>
            <a:r>
              <a:rPr lang="en-US" sz="2200" dirty="0" smtClean="0"/>
              <a:t>= {-, 0, 1, 2, …, 9}</a:t>
            </a:r>
          </a:p>
        </p:txBody>
      </p:sp>
      <p:cxnSp>
        <p:nvCxnSpPr>
          <p:cNvPr id="33" name="Google Shape;323;p20"/>
          <p:cNvCxnSpPr>
            <a:stCxn id="57" idx="7"/>
            <a:endCxn id="56" idx="1"/>
          </p:cNvCxnSpPr>
          <p:nvPr/>
        </p:nvCxnSpPr>
        <p:spPr>
          <a:xfrm flipV="1">
            <a:off x="2982912" y="3246437"/>
            <a:ext cx="3414585" cy="9482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" name="Google Shape;325;p20"/>
          <p:cNvSpPr/>
          <p:nvPr/>
        </p:nvSpPr>
        <p:spPr>
          <a:xfrm rot="11189432">
            <a:off x="7052525" y="2694090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329;p20"/>
          <p:cNvSpPr/>
          <p:nvPr/>
        </p:nvSpPr>
        <p:spPr>
          <a:xfrm>
            <a:off x="4310156" y="4030776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>
                <a:solidFill>
                  <a:schemeClr val="tx1"/>
                </a:solidFill>
              </a:rPr>
              <a:t>s</a:t>
            </a:r>
            <a:r>
              <a:rPr lang="en-US" baseline="-25000" dirty="0" err="1" smtClean="0">
                <a:solidFill>
                  <a:schemeClr val="tx1"/>
                </a:solidFill>
              </a:rPr>
              <a:t>minus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47" name="Google Shape;332;p20"/>
          <p:cNvSpPr txBox="1"/>
          <p:nvPr/>
        </p:nvSpPr>
        <p:spPr>
          <a:xfrm>
            <a:off x="6499542" y="2801454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49" name="Google Shape;234;p16"/>
          <p:cNvSpPr txBox="1"/>
          <p:nvPr/>
        </p:nvSpPr>
        <p:spPr>
          <a:xfrm rot="20758800">
            <a:off x="4328753" y="3325809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1…9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0" name="Google Shape;234;p16"/>
          <p:cNvSpPr txBox="1"/>
          <p:nvPr/>
        </p:nvSpPr>
        <p:spPr>
          <a:xfrm>
            <a:off x="7667783" y="2443328"/>
            <a:ext cx="1107871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0…9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4" name="Google Shape;326;p20"/>
          <p:cNvSpPr/>
          <p:nvPr/>
        </p:nvSpPr>
        <p:spPr>
          <a:xfrm>
            <a:off x="6398797" y="2745798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327;p20"/>
          <p:cNvSpPr/>
          <p:nvPr/>
        </p:nvSpPr>
        <p:spPr>
          <a:xfrm>
            <a:off x="6484194" y="2837873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333;p20"/>
          <p:cNvSpPr txBox="1"/>
          <p:nvPr/>
        </p:nvSpPr>
        <p:spPr>
          <a:xfrm>
            <a:off x="6397497" y="2743037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accept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22" name="Google Shape;329;p20"/>
          <p:cNvSpPr/>
          <p:nvPr/>
        </p:nvSpPr>
        <p:spPr>
          <a:xfrm>
            <a:off x="6476219" y="5927959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>
                <a:solidFill>
                  <a:schemeClr val="tx1"/>
                </a:solidFill>
              </a:rPr>
              <a:t>s</a:t>
            </a:r>
            <a:r>
              <a:rPr lang="en-US" baseline="-25000" dirty="0" err="1" smtClean="0">
                <a:solidFill>
                  <a:schemeClr val="tx1"/>
                </a:solidFill>
              </a:rPr>
              <a:t>rej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23" name="Google Shape;323;p20"/>
          <p:cNvCxnSpPr>
            <a:stCxn id="42" idx="4"/>
            <a:endCxn id="22" idx="1"/>
          </p:cNvCxnSpPr>
          <p:nvPr/>
        </p:nvCxnSpPr>
        <p:spPr>
          <a:xfrm>
            <a:off x="4863565" y="5083281"/>
            <a:ext cx="1774744" cy="99881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Google Shape;325;p20"/>
          <p:cNvSpPr/>
          <p:nvPr/>
        </p:nvSpPr>
        <p:spPr>
          <a:xfrm rot="10800000">
            <a:off x="7169246" y="5873799"/>
            <a:ext cx="720300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34;p16"/>
          <p:cNvSpPr txBox="1"/>
          <p:nvPr/>
        </p:nvSpPr>
        <p:spPr>
          <a:xfrm>
            <a:off x="7448997" y="5521838"/>
            <a:ext cx="1107871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-, 0…9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9" name="Google Shape;234;p16"/>
          <p:cNvSpPr txBox="1"/>
          <p:nvPr/>
        </p:nvSpPr>
        <p:spPr>
          <a:xfrm>
            <a:off x="3103505" y="5372617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0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2" name="Google Shape;332;p20"/>
          <p:cNvSpPr txBox="1"/>
          <p:nvPr/>
        </p:nvSpPr>
        <p:spPr>
          <a:xfrm>
            <a:off x="3635113" y="6086736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5" name="Google Shape;326;p20"/>
          <p:cNvSpPr/>
          <p:nvPr/>
        </p:nvSpPr>
        <p:spPr>
          <a:xfrm>
            <a:off x="3534368" y="6031080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27;p20"/>
          <p:cNvSpPr/>
          <p:nvPr/>
        </p:nvSpPr>
        <p:spPr>
          <a:xfrm>
            <a:off x="3619765" y="6123155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333;p20"/>
          <p:cNvSpPr txBox="1"/>
          <p:nvPr/>
        </p:nvSpPr>
        <p:spPr>
          <a:xfrm>
            <a:off x="3533068" y="6028319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zero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43" name="Google Shape;323;p20"/>
          <p:cNvCxnSpPr>
            <a:stCxn id="40" idx="3"/>
            <a:endCxn id="22" idx="2"/>
          </p:cNvCxnSpPr>
          <p:nvPr/>
        </p:nvCxnSpPr>
        <p:spPr>
          <a:xfrm flipV="1">
            <a:off x="4584568" y="6454212"/>
            <a:ext cx="1891651" cy="7750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4" name="Google Shape;234;p16"/>
          <p:cNvSpPr txBox="1"/>
          <p:nvPr/>
        </p:nvSpPr>
        <p:spPr>
          <a:xfrm>
            <a:off x="5020355" y="6167224"/>
            <a:ext cx="1107871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-, 0…9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6" name="Google Shape;322;p20"/>
          <p:cNvSpPr/>
          <p:nvPr/>
        </p:nvSpPr>
        <p:spPr>
          <a:xfrm>
            <a:off x="1117432" y="4417422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57" name="Google Shape;329;p20"/>
          <p:cNvSpPr/>
          <p:nvPr/>
        </p:nvSpPr>
        <p:spPr>
          <a:xfrm>
            <a:off x="2038185" y="4040600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65" name="Google Shape;323;p20"/>
          <p:cNvCxnSpPr>
            <a:stCxn id="57" idx="5"/>
          </p:cNvCxnSpPr>
          <p:nvPr/>
        </p:nvCxnSpPr>
        <p:spPr>
          <a:xfrm>
            <a:off x="2982912" y="4938969"/>
            <a:ext cx="790183" cy="1228255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6" name="Google Shape;234;p16"/>
          <p:cNvSpPr txBox="1"/>
          <p:nvPr/>
        </p:nvSpPr>
        <p:spPr>
          <a:xfrm>
            <a:off x="3543348" y="4076073"/>
            <a:ext cx="484100" cy="352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-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68" name="Google Shape;323;p20"/>
          <p:cNvCxnSpPr>
            <a:stCxn id="57" idx="6"/>
            <a:endCxn id="42" idx="2"/>
          </p:cNvCxnSpPr>
          <p:nvPr/>
        </p:nvCxnSpPr>
        <p:spPr>
          <a:xfrm flipV="1">
            <a:off x="3145002" y="4557029"/>
            <a:ext cx="1165154" cy="982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0" name="Google Shape;234;p16"/>
          <p:cNvSpPr txBox="1"/>
          <p:nvPr/>
        </p:nvSpPr>
        <p:spPr>
          <a:xfrm>
            <a:off x="5596675" y="5163370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-,0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72" name="Google Shape;323;p20"/>
          <p:cNvCxnSpPr>
            <a:stCxn id="42" idx="6"/>
            <a:endCxn id="56" idx="2"/>
          </p:cNvCxnSpPr>
          <p:nvPr/>
        </p:nvCxnSpPr>
        <p:spPr>
          <a:xfrm flipV="1">
            <a:off x="5416973" y="3749837"/>
            <a:ext cx="1506274" cy="807192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3" name="Google Shape;234;p16"/>
          <p:cNvSpPr txBox="1"/>
          <p:nvPr/>
        </p:nvSpPr>
        <p:spPr>
          <a:xfrm rot="19936795">
            <a:off x="5770701" y="4207212"/>
            <a:ext cx="76729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1…9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75" name="Google Shape;234;p16"/>
          <p:cNvSpPr txBox="1"/>
          <p:nvPr/>
        </p:nvSpPr>
        <p:spPr>
          <a:xfrm>
            <a:off x="6983546" y="4594515"/>
            <a:ext cx="484100" cy="352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-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76" name="Google Shape;323;p20"/>
          <p:cNvCxnSpPr>
            <a:stCxn id="56" idx="2"/>
            <a:endCxn id="22" idx="0"/>
          </p:cNvCxnSpPr>
          <p:nvPr/>
        </p:nvCxnSpPr>
        <p:spPr>
          <a:xfrm>
            <a:off x="6923247" y="3749837"/>
            <a:ext cx="106381" cy="2178122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0883144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  <p:bldP spid="36" grpId="0" animBg="1"/>
      <p:bldP spid="42" grpId="0" animBg="1"/>
      <p:bldP spid="47" grpId="0"/>
      <p:bldP spid="49" grpId="0"/>
      <p:bldP spid="50" grpId="0"/>
      <p:bldP spid="54" grpId="0" animBg="1"/>
      <p:bldP spid="55" grpId="0" animBg="1"/>
      <p:bldP spid="56" grpId="0"/>
      <p:bldP spid="22" grpId="0" animBg="1"/>
      <p:bldP spid="26" grpId="0" animBg="1"/>
      <p:bldP spid="27" grpId="0"/>
      <p:bldP spid="29" grpId="0"/>
      <p:bldP spid="32" grpId="0"/>
      <p:bldP spid="35" grpId="0" animBg="1"/>
      <p:bldP spid="38" grpId="0" animBg="1"/>
      <p:bldP spid="40" grpId="0"/>
      <p:bldP spid="44" grpId="0"/>
      <p:bldP spid="57" grpId="0" animBg="1"/>
      <p:bldP spid="66" grpId="0"/>
      <p:bldP spid="70" grpId="0"/>
      <p:bldP spid="73" grpId="0"/>
      <p:bldP spid="7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Practice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Draw a DFA that accepts the language 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		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= {</a:t>
            </a:r>
            <a:r>
              <a:rPr lang="en-US" sz="2200" dirty="0" err="1" smtClean="0">
                <a:latin typeface="+mj-lt"/>
              </a:rPr>
              <a:t>abc</a:t>
            </a:r>
            <a:r>
              <a:rPr lang="en-US" sz="2200" dirty="0" smtClean="0">
                <a:latin typeface="+mj-lt"/>
              </a:rPr>
              <a:t>, ac, bcc, </a:t>
            </a:r>
            <a:r>
              <a:rPr lang="en-US" sz="2200" dirty="0" err="1" smtClean="0">
                <a:latin typeface="+mj-lt"/>
              </a:rPr>
              <a:t>bca</a:t>
            </a:r>
            <a:r>
              <a:rPr lang="en-US" sz="2200" dirty="0" smtClean="0"/>
              <a:t>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Draw a DFA </a:t>
            </a:r>
            <a:r>
              <a:rPr lang="en-US" sz="2200" dirty="0"/>
              <a:t>that accepts the language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		L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</a:t>
            </a:r>
            <a:r>
              <a:rPr lang="en-US" sz="2200" dirty="0"/>
              <a:t>= {a</a:t>
            </a:r>
            <a:r>
              <a:rPr lang="en-US" sz="2200" baseline="30000" dirty="0"/>
              <a:t>m</a:t>
            </a:r>
            <a:r>
              <a:rPr lang="en-US" sz="2200" dirty="0"/>
              <a:t> (</a:t>
            </a:r>
            <a:r>
              <a:rPr lang="en-US" sz="2200" dirty="0" err="1"/>
              <a:t>bc</a:t>
            </a:r>
            <a:r>
              <a:rPr lang="en-US" sz="2200" dirty="0"/>
              <a:t>)</a:t>
            </a:r>
            <a:r>
              <a:rPr lang="en-US" sz="2200" baseline="30000" dirty="0"/>
              <a:t>n</a:t>
            </a:r>
            <a:r>
              <a:rPr lang="en-US" sz="2200" dirty="0"/>
              <a:t> : m ≥ </a:t>
            </a:r>
            <a:r>
              <a:rPr lang="en-US" sz="2200" dirty="0" smtClean="0"/>
              <a:t>0, </a:t>
            </a:r>
            <a:r>
              <a:rPr lang="en-US" sz="2200" dirty="0"/>
              <a:t>n  ≥ 0 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Draw a </a:t>
            </a:r>
            <a:r>
              <a:rPr lang="en-US" sz="2200" dirty="0"/>
              <a:t>DFA that accepts the language 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smtClean="0"/>
              <a:t>L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</a:t>
            </a:r>
            <a:r>
              <a:rPr lang="en-US" sz="2200" dirty="0"/>
              <a:t>= </a:t>
            </a:r>
            <a:r>
              <a:rPr lang="en-US" sz="2200" dirty="0" smtClean="0"/>
              <a:t>all strings over {</a:t>
            </a:r>
            <a:r>
              <a:rPr lang="en-US" sz="2200" dirty="0" err="1" smtClean="0"/>
              <a:t>a,b</a:t>
            </a:r>
            <a:r>
              <a:rPr lang="en-US" sz="2200" dirty="0" smtClean="0"/>
              <a:t>} that contain the substring </a:t>
            </a:r>
            <a:r>
              <a:rPr lang="en-US" sz="2200" i="1" dirty="0" err="1" smtClean="0"/>
              <a:t>aab</a:t>
            </a:r>
            <a:endParaRPr lang="en-US" sz="2200" dirty="0" smtClean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Draw a DFA that accepts the language</a:t>
            </a:r>
            <a:br>
              <a:rPr lang="en-US" sz="2200" dirty="0"/>
            </a:br>
            <a:r>
              <a:rPr lang="en-US" sz="2200" dirty="0"/>
              <a:t>		L</a:t>
            </a:r>
            <a:r>
              <a:rPr lang="en-US" sz="2200" baseline="-25000" dirty="0"/>
              <a:t>4</a:t>
            </a:r>
            <a:r>
              <a:rPr lang="en-US" sz="2200" dirty="0"/>
              <a:t> = of all binary strings </a:t>
            </a:r>
            <a:r>
              <a:rPr lang="en-US" sz="2200" dirty="0" smtClean="0"/>
              <a:t>starting </a:t>
            </a:r>
            <a:r>
              <a:rPr lang="en-US" sz="2200" dirty="0"/>
              <a:t>with </a:t>
            </a:r>
            <a:r>
              <a:rPr lang="en-US" sz="2200" dirty="0" smtClean="0"/>
              <a:t>101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Draw </a:t>
            </a:r>
            <a:r>
              <a:rPr lang="en-US" sz="2200" dirty="0"/>
              <a:t>a DFA that accepts the language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smtClean="0"/>
              <a:t>L</a:t>
            </a:r>
            <a:r>
              <a:rPr lang="en-US" sz="2200" baseline="-25000" dirty="0" smtClean="0"/>
              <a:t>5</a:t>
            </a:r>
            <a:r>
              <a:rPr lang="en-US" sz="2200" dirty="0" smtClean="0"/>
              <a:t> </a:t>
            </a:r>
            <a:r>
              <a:rPr lang="en-US" sz="2200" dirty="0"/>
              <a:t>= of all binary strings ending with 1</a:t>
            </a:r>
            <a:br>
              <a:rPr lang="en-US" sz="2200" dirty="0"/>
            </a:b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29231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Practice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Prove that every finite language has an DFA accepting it.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Can you write an DFA that accepts the language?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		</a:t>
            </a:r>
            <a:r>
              <a:rPr lang="en-US" sz="2200" dirty="0" smtClean="0"/>
              <a:t>L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</a:t>
            </a:r>
            <a:r>
              <a:rPr lang="en-US" sz="2200" dirty="0"/>
              <a:t>= {a</a:t>
            </a:r>
            <a:r>
              <a:rPr lang="en-US" sz="2200" baseline="30000" dirty="0"/>
              <a:t>m</a:t>
            </a:r>
            <a:r>
              <a:rPr lang="en-US" sz="2200" dirty="0"/>
              <a:t> </a:t>
            </a:r>
            <a:r>
              <a:rPr lang="en-US" sz="2200" dirty="0" err="1" smtClean="0"/>
              <a:t>b</a:t>
            </a:r>
            <a:r>
              <a:rPr lang="en-US" sz="2200" baseline="30000" dirty="0" err="1" smtClean="0"/>
              <a:t>m</a:t>
            </a:r>
            <a:r>
              <a:rPr lang="en-US" sz="2200" dirty="0" smtClean="0"/>
              <a:t> </a:t>
            </a:r>
            <a:r>
              <a:rPr lang="en-US" sz="2200" dirty="0"/>
              <a:t>: m ≥ </a:t>
            </a:r>
            <a:r>
              <a:rPr lang="en-US" sz="2200" dirty="0" smtClean="0"/>
              <a:t>0}</a:t>
            </a: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916029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</a:t>
            </a:r>
            <a:r>
              <a:rPr lang="en-US" altLang="he-IL" dirty="0"/>
              <a:t>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Definition</a:t>
            </a:r>
            <a:r>
              <a:rPr lang="en-US" sz="2200" dirty="0"/>
              <a:t>: A language L is said to be </a:t>
            </a:r>
            <a:r>
              <a:rPr lang="en-US" sz="2200" i="1" dirty="0"/>
              <a:t>regular</a:t>
            </a:r>
            <a:r>
              <a:rPr lang="en-US" sz="2200" dirty="0"/>
              <a:t> if there is a DFA that accepts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Theorem</a:t>
            </a:r>
            <a:r>
              <a:rPr lang="en-US" sz="2200" dirty="0" smtClean="0">
                <a:latin typeface="+mj-lt"/>
              </a:rPr>
              <a:t>: Let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, 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be two regular language. Then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Their union L</a:t>
            </a:r>
            <a:r>
              <a:rPr lang="en-US" sz="2200" baseline="-25000" dirty="0"/>
              <a:t>1 </a:t>
            </a:r>
            <a:r>
              <a:rPr lang="en-US" sz="2200" dirty="0"/>
              <a:t>⋃ L</a:t>
            </a:r>
            <a:r>
              <a:rPr lang="en-US" sz="2200" baseline="-25000" dirty="0"/>
              <a:t>2</a:t>
            </a:r>
            <a:r>
              <a:rPr lang="en-US" sz="2200" dirty="0"/>
              <a:t> is 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Their concatenation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= {</a:t>
            </a:r>
            <a:r>
              <a:rPr lang="en-US" sz="2200" dirty="0" err="1" smtClean="0">
                <a:latin typeface="+mj-lt"/>
              </a:rPr>
              <a:t>xy</a:t>
            </a:r>
            <a:r>
              <a:rPr lang="en-US" sz="2200" dirty="0" smtClean="0">
                <a:latin typeface="+mj-lt"/>
              </a:rPr>
              <a:t> : x ∈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, y ∈ 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} is regular</a:t>
            </a:r>
            <a:r>
              <a:rPr lang="en-US" sz="2200" dirty="0">
                <a:latin typeface="+mj-lt"/>
              </a:rPr>
              <a:t>.</a:t>
            </a:r>
            <a:endParaRPr lang="en-US" sz="2200" dirty="0" smtClean="0">
              <a:latin typeface="+mj-lt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 star closure (L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)* = {x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x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…</a:t>
            </a:r>
            <a:r>
              <a:rPr lang="en-US" sz="2200" dirty="0" err="1" smtClean="0">
                <a:latin typeface="+mj-lt"/>
              </a:rPr>
              <a:t>x</a:t>
            </a:r>
            <a:r>
              <a:rPr lang="en-US" sz="2200" baseline="-25000" dirty="0" err="1" smtClean="0">
                <a:latin typeface="+mj-lt"/>
              </a:rPr>
              <a:t>t</a:t>
            </a:r>
            <a:r>
              <a:rPr lang="en-US" sz="2200" dirty="0">
                <a:latin typeface="+mj-lt"/>
              </a:rPr>
              <a:t> : </a:t>
            </a:r>
            <a:r>
              <a:rPr lang="en-US" sz="2200" dirty="0" smtClean="0">
                <a:latin typeface="+mj-lt"/>
              </a:rPr>
              <a:t>for all </a:t>
            </a:r>
            <a:r>
              <a:rPr lang="en-US" sz="2200" dirty="0" err="1" smtClean="0">
                <a:latin typeface="+mj-lt"/>
              </a:rPr>
              <a:t>i</a:t>
            </a:r>
            <a:r>
              <a:rPr lang="en-US" sz="2200" dirty="0" smtClean="0">
                <a:latin typeface="+mj-lt"/>
              </a:rPr>
              <a:t> x</a:t>
            </a:r>
            <a:r>
              <a:rPr lang="en-US" sz="2200" baseline="-25000" dirty="0" smtClean="0">
                <a:latin typeface="+mj-lt"/>
              </a:rPr>
              <a:t>i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∈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} is regular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 complement </a:t>
            </a:r>
            <a:r>
              <a:rPr lang="en-US" sz="2200" dirty="0" smtClean="0">
                <a:latin typeface="+mj-lt"/>
              </a:rPr>
              <a:t>{0,1}* </a:t>
            </a:r>
            <a:r>
              <a:rPr lang="en-US" sz="2200" dirty="0">
                <a:latin typeface="+mj-lt"/>
              </a:rPr>
              <a:t>-</a:t>
            </a:r>
            <a:r>
              <a:rPr lang="en-US" sz="2200" dirty="0" smtClean="0">
                <a:latin typeface="+mj-lt"/>
              </a:rPr>
              <a:t>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= {x </a:t>
            </a:r>
            <a:r>
              <a:rPr lang="en-US" sz="2200" dirty="0">
                <a:latin typeface="+mj-lt"/>
              </a:rPr>
              <a:t>∈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{0,1}* : x </a:t>
            </a:r>
            <a:r>
              <a:rPr lang="en-US" sz="2200" dirty="0" smtClean="0">
                <a:latin typeface="+mj-lt"/>
              </a:rPr>
              <a:t>∉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} is </a:t>
            </a:r>
            <a:r>
              <a:rPr lang="en-US" sz="2200" dirty="0">
                <a:latin typeface="+mj-lt"/>
              </a:rPr>
              <a:t>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Proof</a:t>
            </a:r>
            <a:r>
              <a:rPr lang="en-US" sz="2200" dirty="0" smtClean="0">
                <a:latin typeface="+mj-lt"/>
              </a:rPr>
              <a:t>: Let’s prove it for the </a:t>
            </a:r>
            <a:r>
              <a:rPr lang="en-US" sz="2200" dirty="0" smtClean="0"/>
              <a:t>union of languages.</a:t>
            </a:r>
            <a:endParaRPr lang="en-US" sz="2200" dirty="0">
              <a:latin typeface="+mj-lt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545750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Final Exam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u="sng" dirty="0" smtClean="0"/>
              <a:t>When</a:t>
            </a:r>
            <a:r>
              <a:rPr lang="en-US" sz="2600" dirty="0" smtClean="0"/>
              <a:t>: Saturday</a:t>
            </a:r>
            <a:r>
              <a:rPr lang="en-US" sz="2600" dirty="0"/>
              <a:t>, December 7, 2019, 8:30AM – </a:t>
            </a:r>
            <a:r>
              <a:rPr lang="en-US" sz="2600" dirty="0" smtClean="0"/>
              <a:t>11:30AM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u="sng" dirty="0"/>
              <a:t>Where</a:t>
            </a:r>
            <a:r>
              <a:rPr lang="en-US" sz="2600" dirty="0"/>
              <a:t>: </a:t>
            </a:r>
            <a:r>
              <a:rPr lang="en-US" sz="2600" dirty="0" smtClean="0"/>
              <a:t>Images </a:t>
            </a:r>
            <a:r>
              <a:rPr lang="en-US" sz="2600" dirty="0"/>
              <a:t>Theatre in RC Brown </a:t>
            </a:r>
            <a:r>
              <a:rPr lang="en-US" sz="2600" dirty="0" smtClean="0"/>
              <a:t>Hall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/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Format: 4-5 problems with several sub-questions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Includes the material for the entire course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		</a:t>
            </a:r>
            <a:r>
              <a:rPr lang="en-US" sz="2600" smtClean="0"/>
              <a:t>	(before </a:t>
            </a:r>
            <a:r>
              <a:rPr lang="en-US" sz="2600" dirty="0" smtClean="0"/>
              <a:t>the midterm and after the midterm)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 smtClean="0"/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u="sng" dirty="0" smtClean="0"/>
              <a:t>Next Monday, December 2</a:t>
            </a:r>
            <a:r>
              <a:rPr lang="en-US" sz="2600" dirty="0" smtClean="0"/>
              <a:t> – review before the exam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					Bring your questions!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3096007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Union of Regular Languages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u="sng" dirty="0" smtClean="0">
                <a:latin typeface="+mj-lt"/>
              </a:rPr>
              <a:t>Theorem</a:t>
            </a:r>
            <a:r>
              <a:rPr lang="en-US" sz="2200" dirty="0" smtClean="0">
                <a:latin typeface="+mj-lt"/>
              </a:rPr>
              <a:t>: Let </a:t>
            </a:r>
            <a:r>
              <a:rPr lang="en-US" sz="2200" dirty="0">
                <a:latin typeface="+mj-lt"/>
              </a:rPr>
              <a:t>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,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be two regular languages.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Then their </a:t>
            </a:r>
            <a:r>
              <a:rPr lang="en-US" sz="2200" dirty="0">
                <a:latin typeface="+mj-lt"/>
              </a:rPr>
              <a:t>union L</a:t>
            </a:r>
            <a:r>
              <a:rPr lang="en-US" sz="2200" baseline="-25000" dirty="0">
                <a:latin typeface="+mj-lt"/>
              </a:rPr>
              <a:t>1 </a:t>
            </a:r>
            <a:r>
              <a:rPr lang="en-US" sz="2200" dirty="0">
                <a:latin typeface="+mj-lt"/>
              </a:rPr>
              <a:t>⋃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= {</a:t>
            </a:r>
            <a:r>
              <a:rPr lang="en-US" sz="2200" dirty="0">
                <a:latin typeface="+mj-lt"/>
              </a:rPr>
              <a:t>x </a:t>
            </a:r>
            <a:r>
              <a:rPr lang="en-US" sz="2200" dirty="0" smtClean="0">
                <a:latin typeface="+mj-lt"/>
              </a:rPr>
              <a:t>∈ </a:t>
            </a:r>
            <a:r>
              <a:rPr lang="en-US" sz="2200" dirty="0">
                <a:latin typeface="+mj-lt"/>
              </a:rPr>
              <a:t>{0,1}*</a:t>
            </a:r>
            <a:r>
              <a:rPr lang="en-US" sz="2200" dirty="0" smtClean="0">
                <a:latin typeface="+mj-lt"/>
              </a:rPr>
              <a:t> : x</a:t>
            </a:r>
            <a:r>
              <a:rPr lang="en-US" sz="2200" dirty="0">
                <a:latin typeface="+mj-lt"/>
              </a:rPr>
              <a:t> ∈ </a:t>
            </a:r>
            <a:r>
              <a:rPr lang="en-US" sz="2200" dirty="0" smtClean="0">
                <a:latin typeface="+mj-lt"/>
              </a:rPr>
              <a:t>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or x </a:t>
            </a:r>
            <a:r>
              <a:rPr lang="en-US" sz="2200" dirty="0">
                <a:latin typeface="+mj-lt"/>
              </a:rPr>
              <a:t>∈ </a:t>
            </a:r>
            <a:r>
              <a:rPr lang="en-US" sz="2200" dirty="0" smtClean="0">
                <a:latin typeface="+mj-lt"/>
              </a:rPr>
              <a:t>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} is also regular.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Proof: Given two DFAs</a:t>
            </a:r>
            <a:r>
              <a:rPr lang="en-US" sz="2200" dirty="0"/>
              <a:t> </a:t>
            </a:r>
            <a:r>
              <a:rPr lang="en-US" sz="2200" u="sng" dirty="0" smtClean="0"/>
              <a:t>A</a:t>
            </a:r>
            <a:r>
              <a:rPr lang="en-US" sz="2200" u="sng" baseline="-25000" dirty="0" smtClean="0"/>
              <a:t>1</a:t>
            </a:r>
            <a:r>
              <a:rPr lang="en-US" sz="2200" dirty="0" smtClean="0"/>
              <a:t>, </a:t>
            </a:r>
            <a:r>
              <a:rPr lang="en-US" sz="2200" u="sng" dirty="0" smtClean="0"/>
              <a:t>A</a:t>
            </a:r>
            <a:r>
              <a:rPr lang="en-US" sz="2200" u="sng" baseline="-25000" dirty="0" smtClean="0"/>
              <a:t>2</a:t>
            </a:r>
            <a:r>
              <a:rPr lang="en-US" sz="2200" dirty="0" smtClean="0">
                <a:latin typeface="+mj-lt"/>
              </a:rPr>
              <a:t> that accept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and 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…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17" name="Google Shape;320;p20"/>
          <p:cNvSpPr txBox="1"/>
          <p:nvPr/>
        </p:nvSpPr>
        <p:spPr>
          <a:xfrm>
            <a:off x="5595335" y="5657212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endParaRPr/>
          </a:p>
        </p:txBody>
      </p:sp>
      <p:sp>
        <p:nvSpPr>
          <p:cNvPr id="21" name="Google Shape;329;p20"/>
          <p:cNvSpPr/>
          <p:nvPr/>
        </p:nvSpPr>
        <p:spPr>
          <a:xfrm>
            <a:off x="8762522" y="3620743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’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23" name="Google Shape;234;p16"/>
          <p:cNvSpPr txBox="1"/>
          <p:nvPr/>
        </p:nvSpPr>
        <p:spPr>
          <a:xfrm>
            <a:off x="6655506" y="6005215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lang="en" dirty="0" smtClean="0">
                <a:solidFill>
                  <a:schemeClr val="tx1"/>
                </a:solidFill>
              </a:rPr>
              <a:t>,b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 flipV="1">
            <a:off x="6239101" y="5465260"/>
            <a:ext cx="1856035" cy="90430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Google Shape;234;p16"/>
          <p:cNvSpPr txBox="1"/>
          <p:nvPr/>
        </p:nvSpPr>
        <p:spPr>
          <a:xfrm>
            <a:off x="9148515" y="5407886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a,b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/>
          <p:cNvCxnSpPr>
            <a:endCxn id="21" idx="2"/>
          </p:cNvCxnSpPr>
          <p:nvPr/>
        </p:nvCxnSpPr>
        <p:spPr bwMode="auto">
          <a:xfrm flipV="1">
            <a:off x="6239101" y="4146996"/>
            <a:ext cx="2523421" cy="58030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>
            <a:stCxn id="21" idx="4"/>
          </p:cNvCxnSpPr>
          <p:nvPr/>
        </p:nvCxnSpPr>
        <p:spPr bwMode="auto">
          <a:xfrm flipH="1">
            <a:off x="8762522" y="4673248"/>
            <a:ext cx="553409" cy="159221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Google Shape;322;p20"/>
          <p:cNvSpPr/>
          <p:nvPr/>
        </p:nvSpPr>
        <p:spPr>
          <a:xfrm>
            <a:off x="558122" y="4146996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cxnSp>
        <p:nvCxnSpPr>
          <p:cNvPr id="30" name="Google Shape;323;p20"/>
          <p:cNvCxnSpPr>
            <a:stCxn id="34" idx="6"/>
            <a:endCxn id="46" idx="1"/>
          </p:cNvCxnSpPr>
          <p:nvPr/>
        </p:nvCxnSpPr>
        <p:spPr>
          <a:xfrm>
            <a:off x="2585692" y="4296427"/>
            <a:ext cx="543178" cy="112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" name="Google Shape;326;p20"/>
          <p:cNvSpPr/>
          <p:nvPr/>
        </p:nvSpPr>
        <p:spPr>
          <a:xfrm>
            <a:off x="3136225" y="5440770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27;p20"/>
          <p:cNvSpPr/>
          <p:nvPr/>
        </p:nvSpPr>
        <p:spPr>
          <a:xfrm>
            <a:off x="3221622" y="5532845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29;p20"/>
          <p:cNvSpPr/>
          <p:nvPr/>
        </p:nvSpPr>
        <p:spPr>
          <a:xfrm>
            <a:off x="1478875" y="3770174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cxnSp>
        <p:nvCxnSpPr>
          <p:cNvPr id="35" name="Google Shape;330;p20"/>
          <p:cNvCxnSpPr>
            <a:stCxn id="46" idx="2"/>
            <a:endCxn id="32" idx="0"/>
          </p:cNvCxnSpPr>
          <p:nvPr/>
        </p:nvCxnSpPr>
        <p:spPr>
          <a:xfrm>
            <a:off x="3654620" y="4800954"/>
            <a:ext cx="7355" cy="639816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" name="Google Shape;332;p20"/>
          <p:cNvSpPr txBox="1"/>
          <p:nvPr/>
        </p:nvSpPr>
        <p:spPr>
          <a:xfrm>
            <a:off x="3230915" y="3852571"/>
            <a:ext cx="844810" cy="8193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38" name="Google Shape;333;p20"/>
          <p:cNvSpPr txBox="1"/>
          <p:nvPr/>
        </p:nvSpPr>
        <p:spPr>
          <a:xfrm>
            <a:off x="3134925" y="5438009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3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39" name="Google Shape;234;p16"/>
          <p:cNvSpPr txBox="1"/>
          <p:nvPr/>
        </p:nvSpPr>
        <p:spPr>
          <a:xfrm>
            <a:off x="2732040" y="3779061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1" name="Google Shape;234;p16"/>
          <p:cNvSpPr txBox="1"/>
          <p:nvPr/>
        </p:nvSpPr>
        <p:spPr>
          <a:xfrm>
            <a:off x="3753184" y="4965078"/>
            <a:ext cx="392252" cy="381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2" name="Google Shape;234;p16"/>
          <p:cNvSpPr txBox="1"/>
          <p:nvPr/>
        </p:nvSpPr>
        <p:spPr>
          <a:xfrm>
            <a:off x="2358496" y="5516064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a,b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3" name="Google Shape;325;p20"/>
          <p:cNvSpPr/>
          <p:nvPr/>
        </p:nvSpPr>
        <p:spPr>
          <a:xfrm rot="2473954">
            <a:off x="2836271" y="5472815"/>
            <a:ext cx="720649" cy="720300"/>
          </a:xfrm>
          <a:prstGeom prst="arc">
            <a:avLst>
              <a:gd name="adj1" fmla="val 2952302"/>
              <a:gd name="adj2" fmla="val 15456066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326;p20"/>
          <p:cNvSpPr/>
          <p:nvPr/>
        </p:nvSpPr>
        <p:spPr>
          <a:xfrm>
            <a:off x="3130170" y="3796915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327;p20"/>
          <p:cNvSpPr/>
          <p:nvPr/>
        </p:nvSpPr>
        <p:spPr>
          <a:xfrm>
            <a:off x="3215567" y="3888990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333;p20"/>
          <p:cNvSpPr txBox="1"/>
          <p:nvPr/>
        </p:nvSpPr>
        <p:spPr>
          <a:xfrm>
            <a:off x="3128870" y="3794154"/>
            <a:ext cx="1051500" cy="10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s</a:t>
            </a:r>
            <a:r>
              <a:rPr lang="en" baseline="-25000" dirty="0" smtClean="0">
                <a:solidFill>
                  <a:schemeClr val="tx1"/>
                </a:solidFill>
                <a:latin typeface="+mj-lt"/>
                <a:ea typeface="Courier New"/>
                <a:cs typeface="Courier New"/>
                <a:sym typeface="Courier New"/>
              </a:rPr>
              <a:t>1</a:t>
            </a:r>
            <a:endParaRPr baseline="-25000" dirty="0">
              <a:solidFill>
                <a:schemeClr val="tx1"/>
              </a:solidFill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47" name="Google Shape;329;p20"/>
          <p:cNvSpPr/>
          <p:nvPr/>
        </p:nvSpPr>
        <p:spPr>
          <a:xfrm>
            <a:off x="7949244" y="6236137"/>
            <a:ext cx="1106817" cy="1052505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s’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51" name="Google Shape;326;p20"/>
          <p:cNvSpPr/>
          <p:nvPr/>
        </p:nvSpPr>
        <p:spPr>
          <a:xfrm>
            <a:off x="5283256" y="4632249"/>
            <a:ext cx="1051500" cy="1006800"/>
          </a:xfrm>
          <a:prstGeom prst="ellipse">
            <a:avLst/>
          </a:prstGeom>
          <a:solidFill>
            <a:srgbClr val="00FF00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327;p20"/>
          <p:cNvSpPr/>
          <p:nvPr/>
        </p:nvSpPr>
        <p:spPr>
          <a:xfrm>
            <a:off x="5368653" y="4724324"/>
            <a:ext cx="878100" cy="8235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  s’</a:t>
            </a:r>
            <a:r>
              <a:rPr lang="en-US" baseline="-25000" dirty="0" smtClean="0">
                <a:solidFill>
                  <a:schemeClr val="tx1"/>
                </a:solidFill>
              </a:rPr>
              <a:t>0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54" name="Google Shape;234;p16"/>
          <p:cNvSpPr txBox="1"/>
          <p:nvPr/>
        </p:nvSpPr>
        <p:spPr>
          <a:xfrm>
            <a:off x="7408280" y="4432124"/>
            <a:ext cx="631918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" dirty="0" smtClean="0">
                <a:solidFill>
                  <a:schemeClr val="tx1"/>
                </a:solidFill>
              </a:rPr>
              <a:t>,b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5" name="Google Shape;234;p16"/>
          <p:cNvSpPr txBox="1"/>
          <p:nvPr/>
        </p:nvSpPr>
        <p:spPr>
          <a:xfrm>
            <a:off x="4358158" y="3888990"/>
            <a:ext cx="511612" cy="420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tx1"/>
                </a:solidFill>
              </a:rPr>
              <a:t>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6" name="Google Shape;322;p20"/>
          <p:cNvSpPr/>
          <p:nvPr/>
        </p:nvSpPr>
        <p:spPr>
          <a:xfrm>
            <a:off x="4371291" y="4961504"/>
            <a:ext cx="907717" cy="318511"/>
          </a:xfrm>
          <a:custGeom>
            <a:avLst/>
            <a:gdLst/>
            <a:ahLst/>
            <a:cxnLst/>
            <a:rect l="l" t="t" r="r" b="b"/>
            <a:pathLst>
              <a:path w="36531" h="6203" extrusionOk="0">
                <a:moveTo>
                  <a:pt x="0" y="3064"/>
                </a:moveTo>
                <a:cubicBezTo>
                  <a:pt x="1021" y="2566"/>
                  <a:pt x="4096" y="-447"/>
                  <a:pt x="6125" y="76"/>
                </a:cubicBezTo>
                <a:cubicBezTo>
                  <a:pt x="8155" y="599"/>
                  <a:pt x="10160" y="6202"/>
                  <a:pt x="12177" y="6202"/>
                </a:cubicBezTo>
                <a:cubicBezTo>
                  <a:pt x="14194" y="6202"/>
                  <a:pt x="16199" y="89"/>
                  <a:pt x="18228" y="76"/>
                </a:cubicBezTo>
                <a:cubicBezTo>
                  <a:pt x="20258" y="64"/>
                  <a:pt x="22823" y="5604"/>
                  <a:pt x="24354" y="6127"/>
                </a:cubicBezTo>
                <a:cubicBezTo>
                  <a:pt x="25886" y="6650"/>
                  <a:pt x="25388" y="3699"/>
                  <a:pt x="27417" y="3213"/>
                </a:cubicBezTo>
                <a:cubicBezTo>
                  <a:pt x="29447" y="2727"/>
                  <a:pt x="35012" y="3213"/>
                  <a:pt x="36531" y="3213"/>
                </a:cubicBezTo>
              </a:path>
            </a:pathLst>
          </a:cu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</p:spTree>
    <p:extLst>
      <p:ext uri="{BB962C8B-B14F-4D97-AF65-F5344CB8AC3E}">
        <p14:creationId xmlns:p14="http://schemas.microsoft.com/office/powerpoint/2010/main" val="20095148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21" grpId="0" animBg="1"/>
      <p:bldP spid="21" grpId="1" animBg="1"/>
      <p:bldP spid="23" grpId="0"/>
      <p:bldP spid="23" grpId="1"/>
      <p:bldP spid="26" grpId="0"/>
      <p:bldP spid="26" grpId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6" grpId="0"/>
      <p:bldP spid="36" grpId="1"/>
      <p:bldP spid="38" grpId="0"/>
      <p:bldP spid="38" grpId="1"/>
      <p:bldP spid="39" grpId="0"/>
      <p:bldP spid="39" grpId="1"/>
      <p:bldP spid="41" grpId="0"/>
      <p:bldP spid="41" grpId="1"/>
      <p:bldP spid="42" grpId="0"/>
      <p:bldP spid="42" grpId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 animBg="1"/>
      <p:bldP spid="47" grpId="1" animBg="1"/>
      <p:bldP spid="51" grpId="0" animBg="1"/>
      <p:bldP spid="51" grpId="1" animBg="1"/>
      <p:bldP spid="52" grpId="0" animBg="1"/>
      <p:bldP spid="52" grpId="1" animBg="1"/>
      <p:bldP spid="54" grpId="0"/>
      <p:bldP spid="54" grpId="1"/>
      <p:bldP spid="55" grpId="0"/>
      <p:bldP spid="55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Union of Regular Languages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u="sng" dirty="0" smtClean="0">
                <a:latin typeface="+mj-lt"/>
              </a:rPr>
              <a:t>Theorem</a:t>
            </a:r>
            <a:r>
              <a:rPr lang="en-US" sz="2200" dirty="0" smtClean="0">
                <a:latin typeface="+mj-lt"/>
              </a:rPr>
              <a:t>: Let </a:t>
            </a:r>
            <a:r>
              <a:rPr lang="en-US" sz="2200" dirty="0">
                <a:latin typeface="+mj-lt"/>
              </a:rPr>
              <a:t>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>
                <a:latin typeface="+mj-lt"/>
              </a:rPr>
              <a:t>,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be two regular languages.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Then their </a:t>
            </a:r>
            <a:r>
              <a:rPr lang="en-US" sz="2200" dirty="0">
                <a:latin typeface="+mj-lt"/>
              </a:rPr>
              <a:t>union L</a:t>
            </a:r>
            <a:r>
              <a:rPr lang="en-US" sz="2200" baseline="-25000" dirty="0">
                <a:latin typeface="+mj-lt"/>
              </a:rPr>
              <a:t>1 </a:t>
            </a:r>
            <a:r>
              <a:rPr lang="en-US" sz="2200" dirty="0">
                <a:latin typeface="+mj-lt"/>
              </a:rPr>
              <a:t>⋃ L</a:t>
            </a:r>
            <a:r>
              <a:rPr lang="en-US" sz="2200" baseline="-25000" dirty="0">
                <a:latin typeface="+mj-lt"/>
              </a:rPr>
              <a:t>2</a:t>
            </a:r>
            <a:r>
              <a:rPr lang="en-US" sz="2200" dirty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= {</a:t>
            </a:r>
            <a:r>
              <a:rPr lang="en-US" sz="2200" dirty="0">
                <a:latin typeface="+mj-lt"/>
              </a:rPr>
              <a:t>x </a:t>
            </a:r>
            <a:r>
              <a:rPr lang="en-US" sz="2200" dirty="0" smtClean="0">
                <a:latin typeface="+mj-lt"/>
              </a:rPr>
              <a:t>∈ </a:t>
            </a:r>
            <a:r>
              <a:rPr lang="en-US" sz="2200" dirty="0">
                <a:latin typeface="+mj-lt"/>
              </a:rPr>
              <a:t>{0,1}*</a:t>
            </a:r>
            <a:r>
              <a:rPr lang="en-US" sz="2200" dirty="0" smtClean="0">
                <a:latin typeface="+mj-lt"/>
              </a:rPr>
              <a:t> : x</a:t>
            </a:r>
            <a:r>
              <a:rPr lang="en-US" sz="2200" dirty="0">
                <a:latin typeface="+mj-lt"/>
              </a:rPr>
              <a:t> ∈ </a:t>
            </a:r>
            <a:r>
              <a:rPr lang="en-US" sz="2200" dirty="0" smtClean="0">
                <a:latin typeface="+mj-lt"/>
              </a:rPr>
              <a:t>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or x </a:t>
            </a:r>
            <a:r>
              <a:rPr lang="en-US" sz="2200" dirty="0">
                <a:latin typeface="+mj-lt"/>
              </a:rPr>
              <a:t>∈ </a:t>
            </a:r>
            <a:r>
              <a:rPr lang="en-US" sz="2200" dirty="0" smtClean="0">
                <a:latin typeface="+mj-lt"/>
              </a:rPr>
              <a:t>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} is also regular.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Proof</a:t>
            </a:r>
            <a:r>
              <a:rPr lang="en-US" sz="2200" dirty="0" smtClean="0">
                <a:latin typeface="+mj-lt"/>
              </a:rPr>
              <a:t>: Given two DFAs</a:t>
            </a:r>
            <a:r>
              <a:rPr lang="en-US" sz="2200" dirty="0"/>
              <a:t> </a:t>
            </a:r>
            <a:r>
              <a:rPr lang="en-US" sz="2200" u="sng" dirty="0" smtClean="0"/>
              <a:t>A</a:t>
            </a:r>
            <a:r>
              <a:rPr lang="en-US" sz="2200" u="sng" baseline="-25000" dirty="0" smtClean="0"/>
              <a:t>1</a:t>
            </a:r>
            <a:r>
              <a:rPr lang="en-US" sz="2200" dirty="0" smtClean="0"/>
              <a:t>, </a:t>
            </a:r>
            <a:r>
              <a:rPr lang="en-US" sz="2200" u="sng" dirty="0" smtClean="0"/>
              <a:t>A</a:t>
            </a:r>
            <a:r>
              <a:rPr lang="en-US" sz="2200" u="sng" baseline="-25000" dirty="0" smtClean="0"/>
              <a:t>2</a:t>
            </a:r>
            <a:r>
              <a:rPr lang="en-US" sz="2200" dirty="0" smtClean="0">
                <a:latin typeface="+mj-lt"/>
              </a:rPr>
              <a:t> that accept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and 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, we want to construct a DFA that accepts the union of the two languages.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Idea</a:t>
            </a:r>
            <a:r>
              <a:rPr lang="en-US" sz="2200" dirty="0" smtClean="0">
                <a:latin typeface="+mj-lt"/>
              </a:rPr>
              <a:t>: Given an input the new automaton will “simulate” both A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and A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on this input.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Let </a:t>
            </a:r>
            <a:r>
              <a:rPr lang="en-US" sz="2200" dirty="0" smtClean="0"/>
              <a:t>S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= {s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,s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,…</a:t>
            </a:r>
            <a:r>
              <a:rPr lang="en-US" sz="2200" dirty="0" err="1" smtClean="0"/>
              <a:t>s</a:t>
            </a:r>
            <a:r>
              <a:rPr lang="en-US" sz="2200" baseline="-25000" dirty="0" err="1" smtClean="0"/>
              <a:t>k</a:t>
            </a:r>
            <a:r>
              <a:rPr lang="en-US" sz="2200" dirty="0" smtClean="0"/>
              <a:t> } be </a:t>
            </a:r>
            <a:r>
              <a:rPr lang="en-US" sz="2200" dirty="0"/>
              <a:t>the set states of </a:t>
            </a:r>
            <a:r>
              <a:rPr lang="en-US" sz="2200" dirty="0" smtClean="0"/>
              <a:t>A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.</a:t>
            </a: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Let </a:t>
            </a:r>
            <a:r>
              <a:rPr lang="en-US" sz="2200" dirty="0" smtClean="0"/>
              <a:t>S</a:t>
            </a:r>
            <a:r>
              <a:rPr lang="en-US" sz="2200" baseline="-25000" dirty="0" smtClean="0"/>
              <a:t>2</a:t>
            </a:r>
            <a:r>
              <a:rPr lang="en-US" sz="2200" dirty="0"/>
              <a:t> = {</a:t>
            </a:r>
            <a:r>
              <a:rPr lang="en-US" sz="2200" dirty="0" smtClean="0"/>
              <a:t>s’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,s’</a:t>
            </a:r>
            <a:r>
              <a:rPr lang="en-US" sz="2200" baseline="-25000" dirty="0" smtClean="0"/>
              <a:t>1</a:t>
            </a:r>
            <a:r>
              <a:rPr lang="en-US" sz="2200" dirty="0"/>
              <a:t>,…</a:t>
            </a:r>
            <a:r>
              <a:rPr lang="en-US" sz="2200" dirty="0" err="1" smtClean="0"/>
              <a:t>s’</a:t>
            </a:r>
            <a:r>
              <a:rPr lang="en-US" sz="2200" baseline="-25000" dirty="0" err="1" smtClean="0"/>
              <a:t>l</a:t>
            </a:r>
            <a:r>
              <a:rPr lang="en-US" sz="2200" dirty="0" smtClean="0"/>
              <a:t> </a:t>
            </a:r>
            <a:r>
              <a:rPr lang="en-US" sz="2200" dirty="0"/>
              <a:t>}</a:t>
            </a:r>
            <a:r>
              <a:rPr lang="en-US" sz="2200" dirty="0" smtClean="0"/>
              <a:t> </a:t>
            </a:r>
            <a:r>
              <a:rPr lang="en-US" sz="2200" dirty="0"/>
              <a:t>be the set states of </a:t>
            </a:r>
            <a:r>
              <a:rPr lang="en-US" sz="2200" dirty="0" smtClean="0"/>
              <a:t>A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baseline="-250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Define the set of states of </a:t>
            </a:r>
            <a:r>
              <a:rPr lang="en-US" sz="2200" dirty="0" err="1" smtClean="0">
                <a:latin typeface="+mj-lt"/>
              </a:rPr>
              <a:t>A</a:t>
            </a:r>
            <a:r>
              <a:rPr lang="en-US" sz="2200" baseline="-25000" dirty="0" err="1" smtClean="0">
                <a:latin typeface="+mj-lt"/>
              </a:rPr>
              <a:t>union</a:t>
            </a:r>
            <a:r>
              <a:rPr lang="en-US" sz="2200" dirty="0" smtClean="0">
                <a:latin typeface="+mj-lt"/>
              </a:rPr>
              <a:t> to be </a:t>
            </a:r>
            <a:r>
              <a:rPr lang="en-US" sz="2200" dirty="0" err="1" smtClean="0">
                <a:latin typeface="+mj-lt"/>
              </a:rPr>
              <a:t>S</a:t>
            </a:r>
            <a:r>
              <a:rPr lang="en-US" sz="2200" baseline="-25000" dirty="0" err="1" smtClean="0"/>
              <a:t>union</a:t>
            </a:r>
            <a:r>
              <a:rPr lang="en-US" sz="2200" dirty="0" smtClean="0"/>
              <a:t> = {(</a:t>
            </a:r>
            <a:r>
              <a:rPr lang="en-US" sz="2200" dirty="0" err="1" smtClean="0"/>
              <a:t>s</a:t>
            </a:r>
            <a:r>
              <a:rPr lang="en-US" sz="2200" baseline="-25000" dirty="0" err="1" smtClean="0"/>
              <a:t>i</a:t>
            </a:r>
            <a:r>
              <a:rPr lang="en-US" sz="2200" dirty="0" smtClean="0"/>
              <a:t>, </a:t>
            </a:r>
            <a:r>
              <a:rPr lang="en-US" sz="2200" dirty="0" err="1" smtClean="0"/>
              <a:t>s’</a:t>
            </a:r>
            <a:r>
              <a:rPr lang="en-US" sz="2200" baseline="-25000" dirty="0" err="1" smtClean="0"/>
              <a:t>j</a:t>
            </a:r>
            <a:r>
              <a:rPr lang="en-US" sz="2200" dirty="0" smtClean="0"/>
              <a:t>) : </a:t>
            </a:r>
            <a:r>
              <a:rPr lang="en-US" sz="2200" dirty="0" err="1" smtClean="0"/>
              <a:t>i</a:t>
            </a:r>
            <a:r>
              <a:rPr lang="en-US" sz="2200" dirty="0" smtClean="0"/>
              <a:t>=0…</a:t>
            </a:r>
            <a:r>
              <a:rPr lang="en-US" sz="2200" dirty="0" err="1" smtClean="0"/>
              <a:t>k,j</a:t>
            </a:r>
            <a:r>
              <a:rPr lang="en-US" sz="2200" dirty="0" smtClean="0"/>
              <a:t>=0…l}.</a:t>
            </a:r>
            <a:endParaRPr lang="en-US" sz="2200" dirty="0" smtClean="0">
              <a:latin typeface="+mj-lt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auto">
          <a:xfrm>
            <a:off x="6030912" y="6726113"/>
            <a:ext cx="2743200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200" dirty="0" smtClean="0"/>
              <a:t>Cartesian product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89392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Union of Regular Languages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Idea</a:t>
            </a:r>
            <a:r>
              <a:rPr lang="en-US" sz="2200" dirty="0" smtClean="0">
                <a:latin typeface="+mj-lt"/>
              </a:rPr>
              <a:t>: Given an input the new automaton will “simulate” both A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and A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on this input.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The set of states</a:t>
            </a:r>
            <a:r>
              <a:rPr lang="en-US" sz="2200" dirty="0"/>
              <a:t> of </a:t>
            </a:r>
            <a:r>
              <a:rPr lang="en-US" sz="2200" dirty="0" err="1"/>
              <a:t>A</a:t>
            </a:r>
            <a:r>
              <a:rPr lang="en-US" sz="2200" baseline="-25000" dirty="0" err="1"/>
              <a:t>union</a:t>
            </a:r>
            <a:r>
              <a:rPr lang="en-US" sz="2200" dirty="0"/>
              <a:t>: </a:t>
            </a:r>
            <a:r>
              <a:rPr lang="en-US" sz="2200" dirty="0" err="1"/>
              <a:t>S</a:t>
            </a:r>
            <a:r>
              <a:rPr lang="en-US" sz="2200" baseline="-25000" dirty="0" err="1"/>
              <a:t>union</a:t>
            </a:r>
            <a:r>
              <a:rPr lang="en-US" sz="2200" dirty="0"/>
              <a:t> = {(</a:t>
            </a:r>
            <a:r>
              <a:rPr lang="en-US" sz="2200" dirty="0" err="1"/>
              <a:t>s</a:t>
            </a:r>
            <a:r>
              <a:rPr lang="en-US" sz="2200" baseline="-25000" dirty="0" err="1"/>
              <a:t>i</a:t>
            </a:r>
            <a:r>
              <a:rPr lang="en-US" sz="2200" dirty="0"/>
              <a:t>, </a:t>
            </a:r>
            <a:r>
              <a:rPr lang="en-US" sz="2200" dirty="0" err="1"/>
              <a:t>s’</a:t>
            </a:r>
            <a:r>
              <a:rPr lang="en-US" sz="2200" baseline="-25000" dirty="0" err="1"/>
              <a:t>j</a:t>
            </a:r>
            <a:r>
              <a:rPr lang="en-US" sz="2200" dirty="0"/>
              <a:t>) : </a:t>
            </a:r>
            <a:r>
              <a:rPr lang="en-US" sz="2200" dirty="0" err="1"/>
              <a:t>i</a:t>
            </a:r>
            <a:r>
              <a:rPr lang="en-US" sz="2200" dirty="0"/>
              <a:t>=0…</a:t>
            </a:r>
            <a:r>
              <a:rPr lang="en-US" sz="2200" dirty="0" err="1"/>
              <a:t>k,j</a:t>
            </a:r>
            <a:r>
              <a:rPr lang="en-US" sz="2200" dirty="0"/>
              <a:t>=0…l}.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The </a:t>
            </a:r>
            <a:r>
              <a:rPr lang="en-US" sz="2200" u="sng" dirty="0" smtClean="0"/>
              <a:t>initial state</a:t>
            </a:r>
            <a:r>
              <a:rPr lang="en-US" sz="2200" dirty="0" smtClean="0"/>
              <a:t>: (s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, s’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).</a:t>
            </a:r>
            <a:endParaRPr lang="en-US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Accepting states</a:t>
            </a:r>
            <a:r>
              <a:rPr lang="en-US" sz="2200" dirty="0" smtClean="0">
                <a:latin typeface="+mj-lt"/>
              </a:rPr>
              <a:t>: all (</a:t>
            </a:r>
            <a:r>
              <a:rPr lang="en-US" sz="2200" dirty="0" err="1" smtClean="0">
                <a:latin typeface="+mj-lt"/>
              </a:rPr>
              <a:t>s</a:t>
            </a:r>
            <a:r>
              <a:rPr lang="en-US" sz="2200" baseline="-25000" dirty="0" err="1" smtClean="0">
                <a:latin typeface="+mj-lt"/>
              </a:rPr>
              <a:t>i</a:t>
            </a:r>
            <a:r>
              <a:rPr lang="en-US" sz="2200" dirty="0" smtClean="0">
                <a:latin typeface="+mj-lt"/>
              </a:rPr>
              <a:t>, </a:t>
            </a:r>
            <a:r>
              <a:rPr lang="en-US" sz="2200" dirty="0" err="1" smtClean="0">
                <a:latin typeface="+mj-lt"/>
              </a:rPr>
              <a:t>s’</a:t>
            </a:r>
            <a:r>
              <a:rPr lang="en-US" sz="2200" baseline="-25000" dirty="0" err="1" smtClean="0">
                <a:latin typeface="+mj-lt"/>
              </a:rPr>
              <a:t>j</a:t>
            </a:r>
            <a:r>
              <a:rPr lang="en-US" sz="2200" dirty="0" smtClean="0">
                <a:latin typeface="+mj-lt"/>
              </a:rPr>
              <a:t>) such that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Either </a:t>
            </a:r>
            <a:r>
              <a:rPr lang="en-US" sz="2200" dirty="0" err="1" smtClean="0">
                <a:latin typeface="+mj-lt"/>
              </a:rPr>
              <a:t>s</a:t>
            </a:r>
            <a:r>
              <a:rPr lang="en-US" sz="2200" baseline="-25000" dirty="0" err="1" smtClean="0">
                <a:latin typeface="+mj-lt"/>
              </a:rPr>
              <a:t>i</a:t>
            </a:r>
            <a:r>
              <a:rPr lang="en-US" sz="2200" dirty="0" smtClean="0">
                <a:latin typeface="+mj-lt"/>
              </a:rPr>
              <a:t> is an accepting state in A</a:t>
            </a:r>
            <a:r>
              <a:rPr lang="en-US" sz="2200" baseline="-25000" dirty="0" smtClean="0">
                <a:latin typeface="+mj-lt"/>
              </a:rPr>
              <a:t>1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Or </a:t>
            </a:r>
            <a:r>
              <a:rPr lang="en-US" sz="2200" dirty="0" err="1" smtClean="0">
                <a:latin typeface="+mj-lt"/>
              </a:rPr>
              <a:t>s’</a:t>
            </a:r>
            <a:r>
              <a:rPr lang="en-US" sz="2200" baseline="-25000" dirty="0" err="1" smtClean="0">
                <a:latin typeface="+mj-lt"/>
              </a:rPr>
              <a:t>j</a:t>
            </a:r>
            <a:r>
              <a:rPr lang="en-US" sz="2200" dirty="0" smtClean="0">
                <a:latin typeface="+mj-lt"/>
              </a:rPr>
              <a:t> is an accepting state in A</a:t>
            </a:r>
            <a:r>
              <a:rPr lang="en-US" sz="2200" baseline="-25000" dirty="0" smtClean="0">
                <a:latin typeface="+mj-lt"/>
              </a:rPr>
              <a:t>2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Transitions</a:t>
            </a:r>
            <a:r>
              <a:rPr lang="en-US" sz="2200" dirty="0"/>
              <a:t>: if we are in (</a:t>
            </a:r>
            <a:r>
              <a:rPr lang="en-US" sz="2200" dirty="0" err="1"/>
              <a:t>s</a:t>
            </a:r>
            <a:r>
              <a:rPr lang="en-US" sz="2200" baseline="-25000" dirty="0" err="1"/>
              <a:t>i</a:t>
            </a:r>
            <a:r>
              <a:rPr lang="en-US" sz="2200" dirty="0"/>
              <a:t>, </a:t>
            </a:r>
            <a:r>
              <a:rPr lang="en-US" sz="2200" dirty="0" err="1"/>
              <a:t>s’</a:t>
            </a:r>
            <a:r>
              <a:rPr lang="en-US" sz="2200" baseline="-25000" dirty="0" err="1"/>
              <a:t>j</a:t>
            </a:r>
            <a:r>
              <a:rPr lang="en-US" sz="2200" dirty="0"/>
              <a:t>), and the next letter is </a:t>
            </a:r>
            <a:r>
              <a:rPr lang="el-GR" sz="2200" dirty="0"/>
              <a:t>σ</a:t>
            </a:r>
            <a:r>
              <a:rPr lang="en-US" sz="2200" dirty="0" smtClean="0"/>
              <a:t>,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	</a:t>
            </a:r>
            <a:r>
              <a:rPr lang="en-US" sz="2200" dirty="0" smtClean="0"/>
              <a:t>then </a:t>
            </a:r>
            <a:r>
              <a:rPr lang="en-US" sz="2200" dirty="0"/>
              <a:t>we move to  (</a:t>
            </a:r>
            <a:r>
              <a:rPr lang="el-GR" sz="2200" dirty="0"/>
              <a:t>δ</a:t>
            </a:r>
            <a:r>
              <a:rPr lang="en-US" sz="2200" baseline="-25000" dirty="0"/>
              <a:t>1</a:t>
            </a:r>
            <a:r>
              <a:rPr lang="en-US" sz="2200" dirty="0"/>
              <a:t>(</a:t>
            </a:r>
            <a:r>
              <a:rPr lang="en-US" sz="2200" dirty="0" err="1"/>
              <a:t>s</a:t>
            </a:r>
            <a:r>
              <a:rPr lang="en-US" sz="2200" baseline="-25000" dirty="0" err="1"/>
              <a:t>i</a:t>
            </a:r>
            <a:r>
              <a:rPr lang="en-US" sz="2200" dirty="0"/>
              <a:t>, </a:t>
            </a:r>
            <a:r>
              <a:rPr lang="el-GR" sz="2200" dirty="0"/>
              <a:t>σ</a:t>
            </a:r>
            <a:r>
              <a:rPr lang="en-US" sz="2200" dirty="0"/>
              <a:t>), </a:t>
            </a:r>
            <a:r>
              <a:rPr lang="el-GR" sz="2200" dirty="0"/>
              <a:t>δ</a:t>
            </a:r>
            <a:r>
              <a:rPr lang="en-US" sz="2200" baseline="-25000" dirty="0"/>
              <a:t>2</a:t>
            </a:r>
            <a:r>
              <a:rPr lang="en-US" sz="2200" dirty="0"/>
              <a:t>(</a:t>
            </a:r>
            <a:r>
              <a:rPr lang="en-US" sz="2200" dirty="0" err="1"/>
              <a:t>s’</a:t>
            </a:r>
            <a:r>
              <a:rPr lang="en-US" sz="2200" baseline="-25000" dirty="0" err="1"/>
              <a:t>j</a:t>
            </a:r>
            <a:r>
              <a:rPr lang="en-US" sz="2200" dirty="0"/>
              <a:t>, </a:t>
            </a:r>
            <a:r>
              <a:rPr lang="el-GR" sz="2200" dirty="0"/>
              <a:t>σ</a:t>
            </a:r>
            <a:r>
              <a:rPr lang="en-US" sz="2200" dirty="0"/>
              <a:t>)).</a:t>
            </a:r>
            <a:endParaRPr lang="en-US" sz="2200" baseline="-25000" dirty="0"/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baseline="-25000" dirty="0" smtClean="0">
              <a:latin typeface="+mj-lt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773738" y="3856037"/>
            <a:ext cx="4306887" cy="2362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200" u="sng" dirty="0" smtClean="0"/>
              <a:t>Claim</a:t>
            </a:r>
            <a:r>
              <a:rPr lang="en-US" sz="2200" dirty="0" smtClean="0"/>
              <a:t>: </a:t>
            </a:r>
            <a:r>
              <a:rPr lang="en-US" sz="2200" dirty="0" err="1" smtClean="0"/>
              <a:t>A</a:t>
            </a:r>
            <a:r>
              <a:rPr lang="en-US" sz="2200" baseline="-25000" dirty="0" err="1" smtClean="0"/>
              <a:t>union</a:t>
            </a:r>
            <a:r>
              <a:rPr lang="en-US" sz="2200" dirty="0" smtClean="0"/>
              <a:t> accepts </a:t>
            </a:r>
            <a:r>
              <a:rPr lang="en-US" sz="2200" dirty="0"/>
              <a:t>L</a:t>
            </a:r>
            <a:r>
              <a:rPr lang="en-US" sz="2200" baseline="-25000" dirty="0"/>
              <a:t>1 </a:t>
            </a:r>
            <a:r>
              <a:rPr lang="en-US" sz="2200" dirty="0"/>
              <a:t>⋃ L</a:t>
            </a:r>
            <a:r>
              <a:rPr lang="en-US" sz="2200" baseline="-25000" dirty="0"/>
              <a:t>2</a:t>
            </a:r>
            <a:r>
              <a:rPr lang="en-US" sz="2200" dirty="0"/>
              <a:t> </a:t>
            </a:r>
            <a:endParaRPr lang="en-US" sz="2200" dirty="0" smtClean="0"/>
          </a:p>
          <a:p>
            <a:pPr>
              <a:lnSpc>
                <a:spcPct val="100000"/>
              </a:lnSpc>
            </a:pPr>
            <a:endParaRPr lang="en-US" sz="2200" dirty="0" smtClean="0"/>
          </a:p>
          <a:p>
            <a:pPr>
              <a:lnSpc>
                <a:spcPct val="100000"/>
              </a:lnSpc>
            </a:pPr>
            <a:r>
              <a:rPr lang="en-US" sz="2200" u="sng" dirty="0" smtClean="0"/>
              <a:t>Proof</a:t>
            </a:r>
            <a:r>
              <a:rPr lang="en-US" sz="2200" dirty="0" smtClean="0"/>
              <a:t>: We need to show:</a:t>
            </a:r>
          </a:p>
          <a:p>
            <a:pPr marL="457200" indent="-457200">
              <a:lnSpc>
                <a:spcPct val="100000"/>
              </a:lnSpc>
              <a:buAutoNum type="arabicParenR"/>
            </a:pPr>
            <a:r>
              <a:rPr lang="en-US" sz="2200" dirty="0" smtClean="0"/>
              <a:t>If </a:t>
            </a:r>
            <a:r>
              <a:rPr lang="en-US" sz="2200" dirty="0"/>
              <a:t>x ∈ L</a:t>
            </a:r>
            <a:r>
              <a:rPr lang="en-US" sz="2200" baseline="-25000" dirty="0"/>
              <a:t>1</a:t>
            </a:r>
            <a:r>
              <a:rPr lang="en-US" sz="2200" dirty="0"/>
              <a:t> then </a:t>
            </a:r>
            <a:r>
              <a:rPr lang="en-US" sz="2200" dirty="0" err="1"/>
              <a:t>A</a:t>
            </a:r>
            <a:r>
              <a:rPr lang="en-US" sz="2200" baseline="-25000" dirty="0" err="1"/>
              <a:t>union</a:t>
            </a:r>
            <a:r>
              <a:rPr lang="en-US" sz="2200" baseline="-25000" dirty="0"/>
              <a:t> </a:t>
            </a:r>
            <a:r>
              <a:rPr lang="en-US" sz="2200" dirty="0"/>
              <a:t>accepts </a:t>
            </a:r>
            <a:r>
              <a:rPr lang="en-US" sz="2200" dirty="0" smtClean="0"/>
              <a:t>x.</a:t>
            </a:r>
          </a:p>
          <a:p>
            <a:pPr marL="457200" indent="-457200">
              <a:lnSpc>
                <a:spcPct val="100000"/>
              </a:lnSpc>
              <a:buAutoNum type="arabicParenR"/>
            </a:pPr>
            <a:r>
              <a:rPr lang="en-US" sz="2200" dirty="0" smtClean="0"/>
              <a:t>If </a:t>
            </a:r>
            <a:r>
              <a:rPr lang="en-US" sz="2200" dirty="0"/>
              <a:t>x ∈ </a:t>
            </a:r>
            <a:r>
              <a:rPr lang="en-US" sz="2200" dirty="0" smtClean="0"/>
              <a:t>L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</a:t>
            </a:r>
            <a:r>
              <a:rPr lang="en-US" sz="2200" dirty="0"/>
              <a:t>then </a:t>
            </a:r>
            <a:r>
              <a:rPr lang="en-US" sz="2200" dirty="0" err="1"/>
              <a:t>A</a:t>
            </a:r>
            <a:r>
              <a:rPr lang="en-US" sz="2200" baseline="-25000" dirty="0" err="1"/>
              <a:t>union</a:t>
            </a:r>
            <a:r>
              <a:rPr lang="en-US" sz="2200" baseline="-25000" dirty="0"/>
              <a:t> </a:t>
            </a:r>
            <a:r>
              <a:rPr lang="en-US" sz="2200" dirty="0" smtClean="0"/>
              <a:t>accepts x.</a:t>
            </a:r>
          </a:p>
          <a:p>
            <a:pPr marL="457200" indent="-457200">
              <a:lnSpc>
                <a:spcPct val="100000"/>
              </a:lnSpc>
              <a:buAutoNum type="arabicParenR"/>
            </a:pPr>
            <a:r>
              <a:rPr lang="en-US" sz="2200" dirty="0" smtClean="0"/>
              <a:t>No other string is accepted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315564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Regular Expressions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6552496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Expressions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We use regular expressions (</a:t>
            </a:r>
            <a:r>
              <a:rPr lang="en-US" sz="2200" dirty="0" err="1" smtClean="0">
                <a:latin typeface="+mj-lt"/>
              </a:rPr>
              <a:t>regexps</a:t>
            </a:r>
            <a:r>
              <a:rPr lang="en-US" sz="2200" dirty="0" smtClean="0">
                <a:latin typeface="+mj-lt"/>
              </a:rPr>
              <a:t>) to define “patterns of strings”.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a </a:t>
            </a:r>
            <a:r>
              <a:rPr lang="en-US" sz="2200" dirty="0"/>
              <a:t>or b: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2200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0 </a:t>
            </a:r>
            <a:r>
              <a:rPr lang="en-US" sz="2200" dirty="0"/>
              <a:t>or more b’s: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b*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1 </a:t>
            </a:r>
            <a:r>
              <a:rPr lang="en-US" sz="2200" dirty="0"/>
              <a:t>or more b’s: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b(b*)</a:t>
            </a:r>
            <a:r>
              <a:rPr lang="en-US" sz="2200" dirty="0"/>
              <a:t> </a:t>
            </a:r>
            <a:r>
              <a:rPr lang="en-US" sz="2200" dirty="0" smtClean="0"/>
              <a:t>or: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*)b</a:t>
            </a:r>
            <a:endParaRPr lang="en-US" sz="22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starts </a:t>
            </a:r>
            <a:r>
              <a:rPr lang="en-US" sz="2200" dirty="0"/>
              <a:t>with a: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  <a:endParaRPr lang="en-US" sz="2200" dirty="0">
              <a:solidFill>
                <a:srgbClr val="FF0000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/>
              <a:t>ends with </a:t>
            </a:r>
            <a:r>
              <a:rPr lang="en-US" sz="2200" dirty="0" smtClean="0"/>
              <a:t>b: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)*b</a:t>
            </a:r>
            <a:endParaRPr lang="en-US" sz="2200" dirty="0" smtClean="0">
              <a:solidFill>
                <a:srgbClr val="FF0000"/>
              </a:solidFill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strings </a:t>
            </a:r>
            <a:r>
              <a:rPr lang="en-US" sz="2200" dirty="0"/>
              <a:t>of length exactly 5: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sz="2200" baseline="30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contains exactly 2 a’s: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b*ab*ab*</a:t>
            </a:r>
            <a:endParaRPr lang="en-US" sz="2200" baseline="300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first (one or more) a’s then (zero or more) b’s</a:t>
            </a:r>
            <a:r>
              <a:rPr lang="en-US" sz="2200" dirty="0"/>
              <a:t>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a(a*)(b*)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strings of even length: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aa|ab|ba|bb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sz="2200" baseline="300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contains </a:t>
            </a:r>
            <a:r>
              <a:rPr lang="en-US" sz="2200" dirty="0"/>
              <a:t>a substring </a:t>
            </a:r>
            <a:r>
              <a:rPr lang="en-US" sz="2200" i="1" dirty="0" err="1"/>
              <a:t>aabba</a:t>
            </a:r>
            <a:r>
              <a:rPr lang="en-US" sz="2200" dirty="0"/>
              <a:t>: 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aabba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</a:t>
            </a: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even number of a’s: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b*(a(b*)a(b*))*</a:t>
            </a:r>
            <a:endParaRPr lang="en-US" sz="22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2200" dirty="0" smtClean="0"/>
              <a:t>begins and ends with different letters: 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(a(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)*b)|(b(</a:t>
            </a:r>
            <a:r>
              <a:rPr lang="en-US" sz="2200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a|b</a:t>
            </a:r>
            <a:r>
              <a:rPr lang="en-US" sz="2200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)*a)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950618" y="2332037"/>
            <a:ext cx="4966493" cy="88400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Observation:</a:t>
            </a:r>
          </a:p>
          <a:p>
            <a:r>
              <a:rPr lang="en-US" sz="2200" dirty="0" smtClean="0"/>
              <a:t>regular expressions define languages!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16118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Regular </a:t>
            </a:r>
            <a:r>
              <a:rPr lang="en-US" altLang="he-IL" sz="4000" dirty="0" smtClean="0"/>
              <a:t>Expressions</a:t>
            </a:r>
            <a:endParaRPr lang="de-DE" altLang="en-US" sz="42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Theorem</a:t>
            </a:r>
            <a:r>
              <a:rPr lang="en-US" sz="2200" dirty="0" smtClean="0">
                <a:latin typeface="+mj-lt"/>
              </a:rPr>
              <a:t>: A language L is regular </a:t>
            </a:r>
            <a:r>
              <a:rPr lang="en-US" sz="2200" i="1" u="sng" dirty="0" smtClean="0">
                <a:latin typeface="+mj-lt"/>
              </a:rPr>
              <a:t>if and only if</a:t>
            </a:r>
            <a:r>
              <a:rPr lang="en-US" sz="2200" dirty="0" smtClean="0">
                <a:latin typeface="+mj-lt"/>
              </a:rPr>
              <a:t> there exists a regular expression defining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In other words: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 Suppose that L is regular, i.e., it has a DFA. Then there is a </a:t>
            </a:r>
            <a:r>
              <a:rPr lang="en-US" sz="2200" dirty="0" err="1" smtClean="0">
                <a:latin typeface="+mj-lt"/>
                <a:sym typeface="Wingdings" panose="05000000000000000000" pitchFamily="2" charset="2"/>
              </a:rPr>
              <a:t>regexp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defining it.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 Given a </a:t>
            </a:r>
            <a:r>
              <a:rPr lang="en-US" sz="2200" dirty="0" err="1" smtClean="0">
                <a:latin typeface="+mj-lt"/>
                <a:sym typeface="Wingdings" panose="05000000000000000000" pitchFamily="2" charset="2"/>
              </a:rPr>
              <a:t>regexp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, we need to show a DFA that accepts the language defined by the </a:t>
            </a:r>
            <a:r>
              <a:rPr lang="en-US" sz="2200" dirty="0" err="1" smtClean="0">
                <a:latin typeface="+mj-lt"/>
                <a:sym typeface="Wingdings" panose="05000000000000000000" pitchFamily="2" charset="2"/>
              </a:rPr>
              <a:t>regexp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We will not prove it in this class…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121074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Regular </a:t>
            </a:r>
            <a:r>
              <a:rPr lang="en-US" altLang="he-IL" dirty="0"/>
              <a:t>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</a:rPr>
              <a:t>Theorem</a:t>
            </a:r>
            <a:r>
              <a:rPr lang="en-US" sz="2200" dirty="0" smtClean="0">
                <a:latin typeface="+mj-lt"/>
              </a:rPr>
              <a:t>: Let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, 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be two regular language. Then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Their union L</a:t>
            </a:r>
            <a:r>
              <a:rPr lang="en-US" sz="2200" baseline="-25000" dirty="0"/>
              <a:t>1 </a:t>
            </a:r>
            <a:r>
              <a:rPr lang="en-US" sz="2200" dirty="0"/>
              <a:t>⋃ L</a:t>
            </a:r>
            <a:r>
              <a:rPr lang="en-US" sz="2200" baseline="-25000" dirty="0"/>
              <a:t>2</a:t>
            </a:r>
            <a:r>
              <a:rPr lang="en-US" sz="2200" dirty="0"/>
              <a:t> is 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Their concatenation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= {</a:t>
            </a:r>
            <a:r>
              <a:rPr lang="en-US" sz="2200" dirty="0" err="1" smtClean="0">
                <a:latin typeface="+mj-lt"/>
              </a:rPr>
              <a:t>xy</a:t>
            </a:r>
            <a:r>
              <a:rPr lang="en-US" sz="2200" dirty="0" smtClean="0">
                <a:latin typeface="+mj-lt"/>
              </a:rPr>
              <a:t> : x ∈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, y ∈ L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} is regular</a:t>
            </a:r>
            <a:r>
              <a:rPr lang="en-US" sz="2200" dirty="0">
                <a:latin typeface="+mj-lt"/>
              </a:rPr>
              <a:t>.</a:t>
            </a:r>
            <a:endParaRPr lang="en-US" sz="2200" dirty="0" smtClean="0">
              <a:latin typeface="+mj-lt"/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The star closure (L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)* = {x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x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…</a:t>
            </a:r>
            <a:r>
              <a:rPr lang="en-US" sz="2200" dirty="0" err="1" smtClean="0">
                <a:latin typeface="+mj-lt"/>
              </a:rPr>
              <a:t>x</a:t>
            </a:r>
            <a:r>
              <a:rPr lang="en-US" sz="2200" baseline="-25000" dirty="0" err="1" smtClean="0">
                <a:latin typeface="+mj-lt"/>
              </a:rPr>
              <a:t>t</a:t>
            </a:r>
            <a:r>
              <a:rPr lang="en-US" sz="2200" dirty="0">
                <a:latin typeface="+mj-lt"/>
              </a:rPr>
              <a:t> : </a:t>
            </a:r>
            <a:r>
              <a:rPr lang="en-US" sz="2200" dirty="0" smtClean="0">
                <a:latin typeface="+mj-lt"/>
              </a:rPr>
              <a:t>for all </a:t>
            </a:r>
            <a:r>
              <a:rPr lang="en-US" sz="2200" dirty="0" err="1" smtClean="0">
                <a:latin typeface="+mj-lt"/>
              </a:rPr>
              <a:t>i</a:t>
            </a:r>
            <a:r>
              <a:rPr lang="en-US" sz="2200" dirty="0" smtClean="0">
                <a:latin typeface="+mj-lt"/>
              </a:rPr>
              <a:t> x</a:t>
            </a:r>
            <a:r>
              <a:rPr lang="en-US" sz="2200" baseline="-25000" dirty="0" smtClean="0">
                <a:latin typeface="+mj-lt"/>
              </a:rPr>
              <a:t>i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∈ L</a:t>
            </a:r>
            <a:r>
              <a:rPr lang="en-US" sz="2200" baseline="-25000" dirty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} is regular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The complement </a:t>
            </a:r>
            <a:r>
              <a:rPr lang="en-US" sz="2200" dirty="0" smtClean="0">
                <a:latin typeface="+mj-lt"/>
              </a:rPr>
              <a:t>{0,1}* \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= {x </a:t>
            </a:r>
            <a:r>
              <a:rPr lang="en-US" sz="2200" dirty="0">
                <a:latin typeface="+mj-lt"/>
              </a:rPr>
              <a:t>∈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{0,1}* : x </a:t>
            </a:r>
            <a:r>
              <a:rPr lang="en-US" sz="2200" dirty="0" smtClean="0">
                <a:latin typeface="+mj-lt"/>
              </a:rPr>
              <a:t>∉ L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} is </a:t>
            </a:r>
            <a:r>
              <a:rPr lang="en-US" sz="2200" dirty="0">
                <a:latin typeface="+mj-lt"/>
              </a:rPr>
              <a:t>regular.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Proof: Use regular expression!</a:t>
            </a:r>
            <a:endParaRPr lang="en-US" sz="2200" dirty="0">
              <a:latin typeface="+mj-lt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678230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If you learn one thing from today’s lecture: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/>
              <a:t>Theorem</a:t>
            </a:r>
            <a:r>
              <a:rPr lang="en-US" sz="2200" dirty="0"/>
              <a:t>: A language L is regular </a:t>
            </a:r>
            <a:r>
              <a:rPr lang="en-US" sz="2200" i="1" u="sng" dirty="0"/>
              <a:t>if and only if</a:t>
            </a:r>
            <a:r>
              <a:rPr lang="en-US" sz="2200" dirty="0"/>
              <a:t> there </a:t>
            </a:r>
            <a:r>
              <a:rPr lang="en-US" sz="2200" dirty="0" smtClean="0"/>
              <a:t>exists </a:t>
            </a:r>
            <a:r>
              <a:rPr lang="en-US" sz="2200" dirty="0"/>
              <a:t>a regular expression defining L</a:t>
            </a:r>
            <a:r>
              <a:rPr lang="en-US" sz="2200" dirty="0" smtClean="0"/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For every DFA there exists a </a:t>
            </a:r>
            <a:r>
              <a:rPr lang="en-US" sz="2200" dirty="0" err="1">
                <a:sym typeface="Wingdings" panose="05000000000000000000" pitchFamily="2" charset="2"/>
              </a:rPr>
              <a:t>regexp</a:t>
            </a:r>
            <a:r>
              <a:rPr lang="en-US" sz="2200" dirty="0">
                <a:sym typeface="Wingdings" panose="05000000000000000000" pitchFamily="2" charset="2"/>
              </a:rPr>
              <a:t> defining it.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For every </a:t>
            </a:r>
            <a:r>
              <a:rPr lang="en-US" sz="2200" dirty="0" err="1" smtClean="0">
                <a:sym typeface="Wingdings" panose="05000000000000000000" pitchFamily="2" charset="2"/>
              </a:rPr>
              <a:t>regexp</a:t>
            </a:r>
            <a:r>
              <a:rPr lang="en-US" sz="2200" dirty="0" smtClean="0">
                <a:sym typeface="Wingdings" panose="05000000000000000000" pitchFamily="2" charset="2"/>
              </a:rPr>
              <a:t> there exists a DFA defining </a:t>
            </a:r>
            <a:r>
              <a:rPr lang="en-US" sz="2200" dirty="0">
                <a:sym typeface="Wingdings" panose="05000000000000000000" pitchFamily="2" charset="2"/>
              </a:rPr>
              <a:t>it</a:t>
            </a:r>
            <a:r>
              <a:rPr lang="en-US" sz="2200" dirty="0" smtClean="0">
                <a:sym typeface="Wingdings" panose="05000000000000000000" pitchFamily="2" charset="2"/>
              </a:rPr>
              <a:t>.</a:t>
            </a:r>
            <a:endParaRPr lang="en-US" sz="2200" dirty="0"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41274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Non regular languages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Exercise</a:t>
            </a:r>
            <a:r>
              <a:rPr lang="en-US" sz="2200" dirty="0" smtClean="0">
                <a:sym typeface="Wingdings" panose="05000000000000000000" pitchFamily="2" charset="2"/>
              </a:rPr>
              <a:t>: Let L = {</a:t>
            </a:r>
            <a:r>
              <a:rPr lang="en-US" sz="2200" dirty="0" err="1" smtClean="0">
                <a:sym typeface="Wingdings" panose="05000000000000000000" pitchFamily="2" charset="2"/>
              </a:rPr>
              <a:t>a</a:t>
            </a:r>
            <a:r>
              <a:rPr lang="en-US" sz="2200" baseline="30000" dirty="0" err="1" smtClean="0">
                <a:sym typeface="Wingdings" panose="05000000000000000000" pitchFamily="2" charset="2"/>
              </a:rPr>
              <a:t>n</a:t>
            </a:r>
            <a:r>
              <a:rPr lang="en-US" sz="2200" dirty="0" err="1" smtClean="0">
                <a:sym typeface="Wingdings" panose="05000000000000000000" pitchFamily="2" charset="2"/>
              </a:rPr>
              <a:t>b</a:t>
            </a:r>
            <a:r>
              <a:rPr lang="en-US" sz="2200" baseline="30000" dirty="0" err="1" smtClean="0">
                <a:sym typeface="Wingdings" panose="05000000000000000000" pitchFamily="2" charset="2"/>
              </a:rPr>
              <a:t>n</a:t>
            </a:r>
            <a:r>
              <a:rPr lang="en-US" sz="2200" dirty="0" smtClean="0">
                <a:sym typeface="Wingdings" panose="05000000000000000000" pitchFamily="2" charset="2"/>
              </a:rPr>
              <a:t> : n&gt;0}.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Can you construct a DFA that accepts L?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Theorem</a:t>
            </a:r>
            <a:r>
              <a:rPr lang="en-US" sz="2200" dirty="0" smtClean="0">
                <a:sym typeface="Wingdings" panose="05000000000000000000" pitchFamily="2" charset="2"/>
              </a:rPr>
              <a:t>: There is no DFA that accepts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You will see this and more in MACM-300 </a:t>
            </a:r>
            <a:br>
              <a:rPr lang="en-US" sz="2200" dirty="0" smtClean="0"/>
            </a:br>
            <a:r>
              <a:rPr lang="en-US" sz="2200" dirty="0" smtClean="0"/>
              <a:t>		Introduction </a:t>
            </a:r>
            <a:r>
              <a:rPr lang="en-US" sz="2200" dirty="0"/>
              <a:t>to Formal Languages and Automata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13412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5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5000" dirty="0" smtClean="0"/>
              <a:t>The easiest problem on DFAs</a:t>
            </a:r>
            <a:br>
              <a:rPr lang="en-US" altLang="he-IL" sz="5000" dirty="0" smtClean="0"/>
            </a:br>
            <a:r>
              <a:rPr lang="en-US" altLang="he-IL" sz="5000" dirty="0" smtClean="0"/>
              <a:t>I don’t know how to solve</a:t>
            </a:r>
            <a:endParaRPr lang="de-DE" altLang="en-US" sz="5000" dirty="0"/>
          </a:p>
        </p:txBody>
      </p:sp>
    </p:spTree>
    <p:extLst>
      <p:ext uri="{BB962C8B-B14F-4D97-AF65-F5344CB8AC3E}">
        <p14:creationId xmlns:p14="http://schemas.microsoft.com/office/powerpoint/2010/main" val="36008715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Regular Languages: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	Deterministic Finite Automata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	Regular Expressions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 smtClean="0"/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smtClean="0"/>
              <a:t>The Halting </a:t>
            </a:r>
            <a:r>
              <a:rPr lang="en-US" sz="2600" dirty="0" smtClean="0"/>
              <a:t>problem</a:t>
            </a:r>
          </a:p>
        </p:txBody>
      </p:sp>
    </p:spTree>
    <p:extLst>
      <p:ext uri="{BB962C8B-B14F-4D97-AF65-F5344CB8AC3E}">
        <p14:creationId xmlns:p14="http://schemas.microsoft.com/office/powerpoint/2010/main" val="3188974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Separating Words by Automata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Let </a:t>
            </a:r>
            <a:r>
              <a:rPr lang="en-US" sz="2200" dirty="0" err="1" smtClean="0">
                <a:sym typeface="Wingdings" panose="05000000000000000000" pitchFamily="2" charset="2"/>
              </a:rPr>
              <a:t>x,y</a:t>
            </a:r>
            <a:r>
              <a:rPr lang="en-US" sz="2200" dirty="0" smtClean="0">
                <a:sym typeface="Wingdings" panose="05000000000000000000" pitchFamily="2" charset="2"/>
              </a:rPr>
              <a:t> be two different binary strings on length n.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Q: What </a:t>
            </a:r>
            <a:r>
              <a:rPr lang="en-US" sz="2200" dirty="0">
                <a:sym typeface="Wingdings" panose="05000000000000000000" pitchFamily="2" charset="2"/>
              </a:rPr>
              <a:t>is the </a:t>
            </a:r>
            <a:r>
              <a:rPr lang="en-US" sz="2200" i="1" dirty="0">
                <a:sym typeface="Wingdings" panose="05000000000000000000" pitchFamily="2" charset="2"/>
              </a:rPr>
              <a:t>size of the smallest </a:t>
            </a:r>
            <a:r>
              <a:rPr lang="en-US" sz="2200" i="1" dirty="0" smtClean="0">
                <a:sym typeface="Wingdings" panose="05000000000000000000" pitchFamily="2" charset="2"/>
              </a:rPr>
              <a:t>DFA</a:t>
            </a:r>
            <a:r>
              <a:rPr lang="en-US" sz="2200" dirty="0" smtClean="0">
                <a:sym typeface="Wingdings" panose="05000000000000000000" pitchFamily="2" charset="2"/>
              </a:rPr>
              <a:t> that accepts x and rejects y?</a:t>
            </a: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Denote by SEP(</a:t>
            </a:r>
            <a:r>
              <a:rPr lang="en-US" sz="2200" dirty="0" err="1" smtClean="0">
                <a:sym typeface="Wingdings" panose="05000000000000000000" pitchFamily="2" charset="2"/>
              </a:rPr>
              <a:t>x,y</a:t>
            </a:r>
            <a:r>
              <a:rPr lang="en-US" sz="2200" dirty="0" smtClean="0">
                <a:sym typeface="Wingdings" panose="05000000000000000000" pitchFamily="2" charset="2"/>
              </a:rPr>
              <a:t>) the size of the smallest DFA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Facts</a:t>
            </a:r>
            <a:r>
              <a:rPr lang="en-US" sz="2200" dirty="0" smtClean="0">
                <a:sym typeface="Wingdings" panose="05000000000000000000" pitchFamily="2" charset="2"/>
              </a:rPr>
              <a:t>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For all </a:t>
            </a:r>
            <a:r>
              <a:rPr lang="en-US" sz="2200" dirty="0" err="1" smtClean="0">
                <a:sym typeface="Wingdings" panose="05000000000000000000" pitchFamily="2" charset="2"/>
              </a:rPr>
              <a:t>x,y</a:t>
            </a:r>
            <a:r>
              <a:rPr lang="en-US" sz="2200" dirty="0" smtClean="0">
                <a:sym typeface="Wingdings" panose="05000000000000000000" pitchFamily="2" charset="2"/>
              </a:rPr>
              <a:t> of length n  SEP(</a:t>
            </a:r>
            <a:r>
              <a:rPr lang="en-US" sz="2200" dirty="0" err="1" smtClean="0">
                <a:sym typeface="Wingdings" panose="05000000000000000000" pitchFamily="2" charset="2"/>
              </a:rPr>
              <a:t>x,y</a:t>
            </a:r>
            <a:r>
              <a:rPr lang="en-US" sz="2200" dirty="0" smtClean="0">
                <a:sym typeface="Wingdings" panose="05000000000000000000" pitchFamily="2" charset="2"/>
              </a:rPr>
              <a:t>) &lt; O(n</a:t>
            </a:r>
            <a:r>
              <a:rPr lang="en-US" sz="2200" baseline="30000" dirty="0" smtClean="0">
                <a:sym typeface="Wingdings" panose="05000000000000000000" pitchFamily="2" charset="2"/>
              </a:rPr>
              <a:t>0.4</a:t>
            </a:r>
            <a:r>
              <a:rPr lang="en-US" sz="2200" dirty="0" smtClean="0">
                <a:sym typeface="Wingdings" panose="05000000000000000000" pitchFamily="2" charset="2"/>
              </a:rPr>
              <a:t> log(n))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There exists </a:t>
            </a:r>
            <a:r>
              <a:rPr lang="en-US" sz="2200" dirty="0" err="1" smtClean="0">
                <a:sym typeface="Wingdings" panose="05000000000000000000" pitchFamily="2" charset="2"/>
              </a:rPr>
              <a:t>x,y</a:t>
            </a:r>
            <a:r>
              <a:rPr lang="en-US" sz="2200" dirty="0" smtClean="0">
                <a:sym typeface="Wingdings" panose="05000000000000000000" pitchFamily="2" charset="2"/>
              </a:rPr>
              <a:t> </a:t>
            </a:r>
            <a:r>
              <a:rPr lang="en-US" sz="2200" dirty="0">
                <a:sym typeface="Wingdings" panose="05000000000000000000" pitchFamily="2" charset="2"/>
              </a:rPr>
              <a:t>of length n </a:t>
            </a:r>
            <a:r>
              <a:rPr lang="en-US" sz="2200" dirty="0" smtClean="0">
                <a:sym typeface="Wingdings" panose="05000000000000000000" pitchFamily="2" charset="2"/>
              </a:rPr>
              <a:t>such that </a:t>
            </a:r>
            <a:r>
              <a:rPr lang="en-US" sz="2200" dirty="0">
                <a:sym typeface="Wingdings" panose="05000000000000000000" pitchFamily="2" charset="2"/>
              </a:rPr>
              <a:t>SEP(</a:t>
            </a:r>
            <a:r>
              <a:rPr lang="en-US" sz="2200" dirty="0" err="1">
                <a:sym typeface="Wingdings" panose="05000000000000000000" pitchFamily="2" charset="2"/>
              </a:rPr>
              <a:t>x,y</a:t>
            </a:r>
            <a:r>
              <a:rPr lang="en-US" sz="2200" dirty="0">
                <a:sym typeface="Wingdings" panose="05000000000000000000" pitchFamily="2" charset="2"/>
              </a:rPr>
              <a:t>) </a:t>
            </a:r>
            <a:r>
              <a:rPr lang="en-US" sz="2200" dirty="0" smtClean="0">
                <a:sym typeface="Wingdings" panose="05000000000000000000" pitchFamily="2" charset="2"/>
              </a:rPr>
              <a:t>&gt; log(n)/2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Question: improve either the upper bound or the lower bound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188844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Natural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Arial (Body)"/>
              </a:rPr>
              <a:t>A </a:t>
            </a:r>
            <a:r>
              <a:rPr lang="en-US" sz="2200" i="1" dirty="0">
                <a:latin typeface="Arial (Body)"/>
              </a:rPr>
              <a:t>natural language</a:t>
            </a:r>
            <a:r>
              <a:rPr lang="en-US" sz="2200" dirty="0">
                <a:latin typeface="Arial (Body)"/>
              </a:rPr>
              <a:t> is used for the purposes of human </a:t>
            </a:r>
            <a:r>
              <a:rPr lang="en-US" sz="2200" dirty="0" smtClean="0">
                <a:latin typeface="Arial (Body)"/>
              </a:rPr>
              <a:t>communication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latin typeface="Arial (Body)"/>
              </a:rPr>
              <a:t>	</a:t>
            </a:r>
            <a:r>
              <a:rPr lang="en-US" sz="2200" dirty="0" smtClean="0">
                <a:latin typeface="Arial (Body)"/>
              </a:rPr>
              <a:t>spoken</a:t>
            </a:r>
            <a:r>
              <a:rPr lang="en-US" sz="2200" dirty="0">
                <a:latin typeface="Arial (Body)"/>
              </a:rPr>
              <a:t>, written, or </a:t>
            </a:r>
            <a:r>
              <a:rPr lang="en-US" sz="2200" dirty="0" smtClean="0">
                <a:latin typeface="Arial (Body)"/>
              </a:rPr>
              <a:t>gestured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200" dirty="0">
                <a:latin typeface="Arial (Body)"/>
              </a:rPr>
              <a:t>	e</a:t>
            </a:r>
            <a:r>
              <a:rPr lang="en-US" sz="2200" dirty="0" smtClean="0">
                <a:latin typeface="Arial (Body)"/>
              </a:rPr>
              <a:t>.g</a:t>
            </a:r>
            <a:r>
              <a:rPr lang="en-US" sz="2200" dirty="0">
                <a:latin typeface="Arial (Body)"/>
              </a:rPr>
              <a:t>.,  English, French, </a:t>
            </a:r>
            <a:r>
              <a:rPr lang="en-US" sz="2200" dirty="0" smtClean="0">
                <a:latin typeface="Arial (Body)"/>
              </a:rPr>
              <a:t>Spanish</a:t>
            </a:r>
            <a:endParaRPr lang="en-US" sz="2200" dirty="0">
              <a:latin typeface="Arial (Body)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Arial (Body)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Arial (Body)"/>
              </a:rPr>
              <a:t>There are some rules:</a:t>
            </a:r>
          </a:p>
          <a:p>
            <a:pPr marL="8763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2200" dirty="0">
                <a:latin typeface="Arial (Body)"/>
              </a:rPr>
              <a:t>valid characters (alphabet)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2200" dirty="0">
                <a:latin typeface="Arial (Body)"/>
              </a:rPr>
              <a:t>valid words (spelling)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2200" dirty="0">
                <a:latin typeface="Arial (Body)"/>
              </a:rPr>
              <a:t>valid sentences, punctuation (grammar)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Wingdings" panose="05000000000000000000" pitchFamily="2" charset="2"/>
              <a:buChar char="Ø"/>
            </a:pPr>
            <a:r>
              <a:rPr lang="en-US" sz="2200" dirty="0">
                <a:latin typeface="Arial (Body)"/>
              </a:rPr>
              <a:t>acceptable idioms</a:t>
            </a:r>
          </a:p>
        </p:txBody>
      </p:sp>
    </p:spTree>
    <p:extLst>
      <p:ext uri="{BB962C8B-B14F-4D97-AF65-F5344CB8AC3E}">
        <p14:creationId xmlns:p14="http://schemas.microsoft.com/office/powerpoint/2010/main" val="7073522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Natural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</a:rPr>
              <a:t>Natural languages are usually fault </a:t>
            </a:r>
            <a:r>
              <a:rPr lang="en-US" sz="2200" dirty="0" err="1" smtClean="0">
                <a:latin typeface="Arial (Body)"/>
              </a:rPr>
              <a:t>tolenrat</a:t>
            </a:r>
            <a:r>
              <a:rPr lang="en-US" sz="2200" dirty="0" smtClean="0">
                <a:latin typeface="Arial (Body)"/>
              </a:rPr>
              <a:t>:</a:t>
            </a:r>
          </a:p>
          <a:p>
            <a:pPr marL="45720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/>
              <a:t>There is an “error correction” mechanism </a:t>
            </a:r>
            <a:r>
              <a:rPr lang="en-US" sz="2200" smtClean="0"/>
              <a:t>in words/sentences.</a:t>
            </a:r>
            <a:endParaRPr lang="en-US" sz="2200" dirty="0" smtClean="0"/>
          </a:p>
          <a:p>
            <a:pPr marL="45720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/>
          </a:p>
          <a:p>
            <a:pPr marL="857250" lvl="2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800" i="1" dirty="0" err="1" smtClean="0">
                <a:latin typeface="+mj-lt"/>
              </a:rPr>
              <a:t>Aoccdrnig</a:t>
            </a:r>
            <a:r>
              <a:rPr lang="en-US" sz="1800" i="1" dirty="0" smtClean="0">
                <a:latin typeface="+mj-lt"/>
              </a:rPr>
              <a:t> </a:t>
            </a:r>
            <a:r>
              <a:rPr lang="en-US" sz="1800" i="1" dirty="0">
                <a:latin typeface="+mj-lt"/>
              </a:rPr>
              <a:t>to a </a:t>
            </a:r>
            <a:r>
              <a:rPr lang="en-US" sz="1800" i="1" dirty="0" err="1">
                <a:latin typeface="+mj-lt"/>
              </a:rPr>
              <a:t>rscheearch</a:t>
            </a:r>
            <a:r>
              <a:rPr lang="en-US" sz="1800" i="1" dirty="0">
                <a:latin typeface="+mj-lt"/>
              </a:rPr>
              <a:t> at </a:t>
            </a:r>
            <a:r>
              <a:rPr lang="en-US" sz="1800" i="1" dirty="0" err="1">
                <a:latin typeface="+mj-lt"/>
              </a:rPr>
              <a:t>Cmabrigde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Uinervtisy</a:t>
            </a:r>
            <a:r>
              <a:rPr lang="en-US" sz="1800" i="1" dirty="0">
                <a:latin typeface="+mj-lt"/>
              </a:rPr>
              <a:t>, it </a:t>
            </a:r>
            <a:r>
              <a:rPr lang="en-US" sz="1800" i="1" dirty="0" err="1">
                <a:latin typeface="+mj-lt"/>
              </a:rPr>
              <a:t>deosn't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mttaer</a:t>
            </a:r>
            <a:r>
              <a:rPr lang="en-US" sz="1800" i="1" dirty="0">
                <a:latin typeface="+mj-lt"/>
              </a:rPr>
              <a:t> in </a:t>
            </a:r>
            <a:r>
              <a:rPr lang="en-US" sz="1800" i="1" dirty="0" err="1">
                <a:latin typeface="+mj-lt"/>
              </a:rPr>
              <a:t>waht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oredr</a:t>
            </a:r>
            <a:r>
              <a:rPr lang="en-US" sz="1800" i="1" dirty="0">
                <a:latin typeface="+mj-lt"/>
              </a:rPr>
              <a:t> the </a:t>
            </a:r>
            <a:r>
              <a:rPr lang="en-US" sz="1800" i="1" dirty="0" err="1">
                <a:latin typeface="+mj-lt"/>
              </a:rPr>
              <a:t>ltteers</a:t>
            </a:r>
            <a:r>
              <a:rPr lang="en-US" sz="1800" i="1" dirty="0">
                <a:latin typeface="+mj-lt"/>
              </a:rPr>
              <a:t> in a </a:t>
            </a:r>
            <a:r>
              <a:rPr lang="en-US" sz="1800" i="1" dirty="0" err="1">
                <a:latin typeface="+mj-lt"/>
              </a:rPr>
              <a:t>wrod</a:t>
            </a:r>
            <a:r>
              <a:rPr lang="en-US" sz="1800" i="1" dirty="0">
                <a:latin typeface="+mj-lt"/>
              </a:rPr>
              <a:t> are, the </a:t>
            </a:r>
            <a:r>
              <a:rPr lang="en-US" sz="1800" i="1" dirty="0" err="1">
                <a:latin typeface="+mj-lt"/>
              </a:rPr>
              <a:t>olny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iprmoetnt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tihng</a:t>
            </a:r>
            <a:r>
              <a:rPr lang="en-US" sz="1800" i="1" dirty="0">
                <a:latin typeface="+mj-lt"/>
              </a:rPr>
              <a:t> is </a:t>
            </a:r>
            <a:r>
              <a:rPr lang="en-US" sz="1800" i="1" dirty="0" err="1">
                <a:latin typeface="+mj-lt"/>
              </a:rPr>
              <a:t>taht</a:t>
            </a:r>
            <a:r>
              <a:rPr lang="en-US" sz="1800" i="1" dirty="0">
                <a:latin typeface="+mj-lt"/>
              </a:rPr>
              <a:t> the </a:t>
            </a:r>
            <a:r>
              <a:rPr lang="en-US" sz="1800" i="1" dirty="0" err="1">
                <a:latin typeface="+mj-lt"/>
              </a:rPr>
              <a:t>frist</a:t>
            </a:r>
            <a:r>
              <a:rPr lang="en-US" sz="1800" i="1" dirty="0">
                <a:latin typeface="+mj-lt"/>
              </a:rPr>
              <a:t> and </a:t>
            </a:r>
            <a:r>
              <a:rPr lang="en-US" sz="1800" i="1" dirty="0" err="1">
                <a:latin typeface="+mj-lt"/>
              </a:rPr>
              <a:t>lsat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ltteer</a:t>
            </a:r>
            <a:r>
              <a:rPr lang="en-US" sz="1800" i="1" dirty="0">
                <a:latin typeface="+mj-lt"/>
              </a:rPr>
              <a:t> be at the </a:t>
            </a:r>
            <a:r>
              <a:rPr lang="en-US" sz="1800" i="1" dirty="0" err="1">
                <a:latin typeface="+mj-lt"/>
              </a:rPr>
              <a:t>rghit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pclae</a:t>
            </a:r>
            <a:r>
              <a:rPr lang="en-US" sz="1800" i="1" dirty="0">
                <a:latin typeface="+mj-lt"/>
              </a:rPr>
              <a:t>. The </a:t>
            </a:r>
            <a:r>
              <a:rPr lang="en-US" sz="1800" i="1" dirty="0" err="1">
                <a:latin typeface="+mj-lt"/>
              </a:rPr>
              <a:t>rset</a:t>
            </a:r>
            <a:r>
              <a:rPr lang="en-US" sz="1800" i="1" dirty="0">
                <a:latin typeface="+mj-lt"/>
              </a:rPr>
              <a:t> can be a </a:t>
            </a:r>
            <a:r>
              <a:rPr lang="en-US" sz="1800" i="1" dirty="0" err="1">
                <a:latin typeface="+mj-lt"/>
              </a:rPr>
              <a:t>toatl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mses</a:t>
            </a:r>
            <a:r>
              <a:rPr lang="en-US" sz="1800" i="1" dirty="0">
                <a:latin typeface="+mj-lt"/>
              </a:rPr>
              <a:t> and you can </a:t>
            </a:r>
            <a:r>
              <a:rPr lang="en-US" sz="1800" i="1" dirty="0" err="1">
                <a:latin typeface="+mj-lt"/>
              </a:rPr>
              <a:t>sitll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raed</a:t>
            </a:r>
            <a:r>
              <a:rPr lang="en-US" sz="1800" i="1" dirty="0">
                <a:latin typeface="+mj-lt"/>
              </a:rPr>
              <a:t> it </a:t>
            </a:r>
            <a:r>
              <a:rPr lang="en-US" sz="1800" i="1" dirty="0" err="1">
                <a:latin typeface="+mj-lt"/>
              </a:rPr>
              <a:t>wouthit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porbelm</a:t>
            </a:r>
            <a:r>
              <a:rPr lang="en-US" sz="1800" i="1" dirty="0">
                <a:latin typeface="+mj-lt"/>
              </a:rPr>
              <a:t>. </a:t>
            </a:r>
            <a:r>
              <a:rPr lang="en-US" sz="1800" i="1" dirty="0" err="1">
                <a:latin typeface="+mj-lt"/>
              </a:rPr>
              <a:t>Tihs</a:t>
            </a:r>
            <a:r>
              <a:rPr lang="en-US" sz="1800" i="1" dirty="0">
                <a:latin typeface="+mj-lt"/>
              </a:rPr>
              <a:t> is </a:t>
            </a:r>
            <a:r>
              <a:rPr lang="en-US" sz="1800" i="1" dirty="0" err="1">
                <a:latin typeface="+mj-lt"/>
              </a:rPr>
              <a:t>bcuseae</a:t>
            </a:r>
            <a:r>
              <a:rPr lang="en-US" sz="1800" i="1" dirty="0">
                <a:latin typeface="+mj-lt"/>
              </a:rPr>
              <a:t> the </a:t>
            </a:r>
            <a:r>
              <a:rPr lang="en-US" sz="1800" i="1" dirty="0" err="1">
                <a:latin typeface="+mj-lt"/>
              </a:rPr>
              <a:t>huamn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mnid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deos</a:t>
            </a:r>
            <a:r>
              <a:rPr lang="en-US" sz="1800" i="1" dirty="0">
                <a:latin typeface="+mj-lt"/>
              </a:rPr>
              <a:t> not </a:t>
            </a:r>
            <a:r>
              <a:rPr lang="en-US" sz="1800" i="1" dirty="0" err="1">
                <a:latin typeface="+mj-lt"/>
              </a:rPr>
              <a:t>raed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ervey</a:t>
            </a:r>
            <a:r>
              <a:rPr lang="en-US" sz="1800" i="1" dirty="0">
                <a:latin typeface="+mj-lt"/>
              </a:rPr>
              <a:t> </a:t>
            </a:r>
            <a:r>
              <a:rPr lang="en-US" sz="1800" i="1" dirty="0" err="1">
                <a:latin typeface="+mj-lt"/>
              </a:rPr>
              <a:t>lteter</a:t>
            </a:r>
            <a:r>
              <a:rPr lang="en-US" sz="1800" i="1" dirty="0">
                <a:latin typeface="+mj-lt"/>
              </a:rPr>
              <a:t> by </a:t>
            </a:r>
            <a:r>
              <a:rPr lang="en-US" sz="1800" i="1" dirty="0" err="1">
                <a:latin typeface="+mj-lt"/>
              </a:rPr>
              <a:t>istlef</a:t>
            </a:r>
            <a:r>
              <a:rPr lang="en-US" sz="1800" i="1" dirty="0">
                <a:latin typeface="+mj-lt"/>
              </a:rPr>
              <a:t>, but the </a:t>
            </a:r>
            <a:r>
              <a:rPr lang="en-US" sz="1800" i="1" dirty="0" err="1">
                <a:latin typeface="+mj-lt"/>
              </a:rPr>
              <a:t>wrod</a:t>
            </a:r>
            <a:r>
              <a:rPr lang="en-US" sz="1800" i="1" dirty="0">
                <a:latin typeface="+mj-lt"/>
              </a:rPr>
              <a:t> as a </a:t>
            </a:r>
            <a:r>
              <a:rPr lang="en-US" sz="1800" i="1" dirty="0" err="1">
                <a:latin typeface="+mj-lt"/>
              </a:rPr>
              <a:t>wlohe</a:t>
            </a:r>
            <a:r>
              <a:rPr lang="en-US" sz="1800" i="1" dirty="0">
                <a:latin typeface="+mj-lt"/>
              </a:rPr>
              <a:t>.</a:t>
            </a:r>
            <a:endParaRPr lang="en-US" sz="1800" dirty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Arial (Body)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</a:rPr>
              <a:t>Programming languages require </a:t>
            </a:r>
            <a:r>
              <a:rPr lang="en-US" sz="2200" i="1" dirty="0" smtClean="0">
                <a:latin typeface="Arial (Body)"/>
              </a:rPr>
              <a:t>precise </a:t>
            </a:r>
            <a:r>
              <a:rPr lang="en-US" sz="2200" dirty="0" smtClean="0">
                <a:latin typeface="Arial (Body)"/>
              </a:rPr>
              <a:t>instructions.</a:t>
            </a:r>
            <a:endParaRPr lang="en-US" sz="2200" dirty="0">
              <a:latin typeface="Arial (Body)"/>
            </a:endParaRPr>
          </a:p>
          <a:p>
            <a:endParaRPr lang="en-US" sz="2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43831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Formal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Arial (Body)"/>
              </a:rPr>
              <a:t>Formal </a:t>
            </a:r>
            <a:r>
              <a:rPr lang="en-US" sz="2200" u="sng" smtClean="0">
                <a:latin typeface="Arial (Body)"/>
              </a:rPr>
              <a:t>languages</a:t>
            </a:r>
            <a:r>
              <a:rPr lang="en-US" sz="2200" smtClean="0">
                <a:latin typeface="Arial (Body)"/>
              </a:rPr>
              <a:t> specify </a:t>
            </a:r>
            <a:r>
              <a:rPr lang="en-US" sz="2200" dirty="0" smtClean="0">
                <a:latin typeface="Arial (Body)"/>
              </a:rPr>
              <a:t>what is allowed and what is not.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</a:rPr>
              <a:t>Examples: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</a:rPr>
              <a:t>M</a:t>
            </a:r>
            <a:r>
              <a:rPr lang="en-US" sz="2200" dirty="0" smtClean="0">
                <a:latin typeface="Arial (Body)"/>
              </a:rPr>
              <a:t>athematical expressions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</a:rPr>
              <a:t>Valid sequences of parentheses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</a:rPr>
              <a:t>Valid codes in C++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 smtClean="0">
              <a:latin typeface="Arial (Body)"/>
            </a:endParaRPr>
          </a:p>
        </p:txBody>
      </p:sp>
    </p:spTree>
    <p:extLst>
      <p:ext uri="{BB962C8B-B14F-4D97-AF65-F5344CB8AC3E}">
        <p14:creationId xmlns:p14="http://schemas.microsoft.com/office/powerpoint/2010/main" val="1000078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Formal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An </a:t>
            </a:r>
            <a:r>
              <a:rPr lang="en-US" sz="2200" i="1" dirty="0">
                <a:latin typeface="+mj-lt"/>
              </a:rPr>
              <a:t>alphabet</a:t>
            </a:r>
            <a:r>
              <a:rPr lang="en-US" sz="2200" dirty="0">
                <a:latin typeface="+mj-lt"/>
              </a:rPr>
              <a:t> is a finite collection of </a:t>
            </a:r>
            <a:r>
              <a:rPr lang="en-US" sz="2200" dirty="0" smtClean="0">
                <a:latin typeface="+mj-lt"/>
              </a:rPr>
              <a:t>symbols. Usually denoted by</a:t>
            </a:r>
            <a:r>
              <a:rPr lang="en-US" sz="2200" dirty="0"/>
              <a:t> </a:t>
            </a:r>
            <a:r>
              <a:rPr lang="el-GR" sz="2200" b="1" i="1" dirty="0" smtClean="0">
                <a:solidFill>
                  <a:srgbClr val="FF0000"/>
                </a:solidFill>
                <a:ea typeface="PT Serif"/>
                <a:cs typeface="PT Serif"/>
                <a:sym typeface="PT Serif"/>
              </a:rPr>
              <a:t>Σ</a:t>
            </a:r>
            <a:r>
              <a:rPr lang="en-US" sz="2200" dirty="0">
                <a:sym typeface="PT Serif"/>
              </a:rPr>
              <a:t>.</a:t>
            </a:r>
            <a:endParaRPr lang="en-US" sz="2200" dirty="0">
              <a:latin typeface="+mj-lt"/>
            </a:endParaRPr>
          </a:p>
          <a:p>
            <a:pPr marL="8763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E.g.,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</a:t>
            </a:r>
            <a:r>
              <a:rPr lang="el-GR" sz="2200" dirty="0">
                <a:latin typeface="+mj-lt"/>
              </a:rPr>
              <a:t> = {</a:t>
            </a:r>
            <a:r>
              <a:rPr lang="en-US" sz="2200" dirty="0">
                <a:latin typeface="+mj-lt"/>
              </a:rPr>
              <a:t>a, b, c, …, z} — letters of the alphabet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E.g.,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</a:t>
            </a:r>
            <a:r>
              <a:rPr lang="el-GR" sz="2200" dirty="0">
                <a:latin typeface="+mj-lt"/>
              </a:rPr>
              <a:t> = {0, 1, 2, …, 9} — </a:t>
            </a:r>
            <a:r>
              <a:rPr lang="en-US" sz="2200" dirty="0">
                <a:latin typeface="+mj-lt"/>
              </a:rPr>
              <a:t>base ten digits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E.g.,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</a:t>
            </a:r>
            <a:r>
              <a:rPr lang="el-GR" sz="2200" dirty="0">
                <a:latin typeface="+mj-lt"/>
              </a:rPr>
              <a:t> = {0, 1} — </a:t>
            </a:r>
            <a:r>
              <a:rPr lang="en-US" sz="2200" dirty="0">
                <a:latin typeface="+mj-lt"/>
              </a:rPr>
              <a:t>binary digits</a:t>
            </a:r>
          </a:p>
          <a:p>
            <a:pPr marL="17145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word</a:t>
            </a:r>
            <a:r>
              <a:rPr lang="en-US" sz="2200" dirty="0">
                <a:latin typeface="+mj-lt"/>
              </a:rPr>
              <a:t> is a finite sequence of alphabet symbols</a:t>
            </a:r>
          </a:p>
          <a:p>
            <a:pPr marL="8763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symbols may be repeated, e.g., </a:t>
            </a:r>
            <a:r>
              <a:rPr lang="en-US" sz="2200" i="1" dirty="0">
                <a:latin typeface="+mj-lt"/>
              </a:rPr>
              <a:t>baa</a:t>
            </a:r>
            <a:r>
              <a:rPr lang="en-US" sz="2200" dirty="0">
                <a:latin typeface="+mj-lt"/>
              </a:rPr>
              <a:t>, </a:t>
            </a:r>
            <a:r>
              <a:rPr lang="en-US" sz="2200" i="1" dirty="0">
                <a:latin typeface="+mj-lt"/>
              </a:rPr>
              <a:t>100</a:t>
            </a:r>
            <a:r>
              <a:rPr lang="en-US" sz="2200" dirty="0">
                <a:latin typeface="+mj-lt"/>
              </a:rPr>
              <a:t>, </a:t>
            </a:r>
            <a:r>
              <a:rPr lang="en-US" sz="2200" i="1" dirty="0">
                <a:latin typeface="+mj-lt"/>
              </a:rPr>
              <a:t>sheep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order matters, e.g., </a:t>
            </a:r>
            <a:r>
              <a:rPr lang="en-US" sz="2200" i="1" dirty="0">
                <a:latin typeface="+mj-lt"/>
              </a:rPr>
              <a:t>stressed</a:t>
            </a:r>
            <a:r>
              <a:rPr lang="en-US" sz="2200" dirty="0">
                <a:latin typeface="+mj-lt"/>
              </a:rPr>
              <a:t> vs </a:t>
            </a:r>
            <a:r>
              <a:rPr lang="en-US" sz="2200" i="1" dirty="0">
                <a:latin typeface="+mj-lt"/>
              </a:rPr>
              <a:t>desserts</a:t>
            </a:r>
          </a:p>
          <a:p>
            <a:pPr marL="8763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word of length 0 is special, i.e., the </a:t>
            </a:r>
            <a:r>
              <a:rPr lang="en-US" sz="2200" i="1" dirty="0">
                <a:latin typeface="+mj-lt"/>
              </a:rPr>
              <a:t>empty </a:t>
            </a:r>
            <a:r>
              <a:rPr lang="en-US" sz="2200" i="1" dirty="0" smtClean="0">
                <a:latin typeface="+mj-lt"/>
              </a:rPr>
              <a:t>string</a:t>
            </a:r>
            <a:r>
              <a:rPr lang="en-US" sz="2200" dirty="0" smtClean="0">
                <a:latin typeface="+mj-lt"/>
              </a:rPr>
              <a:t> (usually </a:t>
            </a:r>
            <a:r>
              <a:rPr lang="el-GR" sz="2200" b="1" dirty="0" smtClean="0">
                <a:solidFill>
                  <a:srgbClr val="FF0000"/>
                </a:solidFill>
                <a:latin typeface="+mj-lt"/>
              </a:rPr>
              <a:t>λ</a:t>
            </a:r>
            <a:r>
              <a:rPr lang="en-US" sz="2200" dirty="0" smtClean="0">
                <a:latin typeface="+mj-lt"/>
              </a:rPr>
              <a:t> or</a:t>
            </a:r>
            <a:r>
              <a:rPr lang="el-GR" sz="2200" dirty="0" smtClean="0">
                <a:latin typeface="+mj-lt"/>
              </a:rPr>
              <a:t> </a:t>
            </a:r>
            <a:r>
              <a:rPr lang="el-GR" sz="2200" b="1" dirty="0">
                <a:solidFill>
                  <a:srgbClr val="FF0000"/>
                </a:solidFill>
                <a:latin typeface="+mj-lt"/>
              </a:rPr>
              <a:t>ε</a:t>
            </a:r>
            <a:r>
              <a:rPr lang="el-GR" sz="2200" dirty="0">
                <a:latin typeface="+mj-lt"/>
              </a:rPr>
              <a:t>)</a:t>
            </a:r>
          </a:p>
          <a:p>
            <a:pPr marL="17145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l-GR" sz="2200" dirty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A </a:t>
            </a:r>
            <a:r>
              <a:rPr lang="en-US" sz="2200" i="1" dirty="0" smtClean="0">
                <a:latin typeface="+mj-lt"/>
              </a:rPr>
              <a:t>language</a:t>
            </a:r>
            <a:r>
              <a:rPr lang="en-US" sz="2200" dirty="0" smtClean="0">
                <a:latin typeface="+mj-lt"/>
              </a:rPr>
              <a:t> distinguishes </a:t>
            </a:r>
            <a:r>
              <a:rPr lang="en-US" sz="2200" dirty="0">
                <a:latin typeface="+mj-lt"/>
              </a:rPr>
              <a:t>which words are valid vs invalid.</a:t>
            </a:r>
          </a:p>
        </p:txBody>
      </p:sp>
    </p:spTree>
    <p:extLst>
      <p:ext uri="{BB962C8B-B14F-4D97-AF65-F5344CB8AC3E}">
        <p14:creationId xmlns:p14="http://schemas.microsoft.com/office/powerpoint/2010/main" val="11612111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Formal Languages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A formal language over an </a:t>
            </a:r>
            <a:r>
              <a:rPr lang="en-US" sz="2200" i="1" dirty="0" smtClean="0">
                <a:latin typeface="+mj-lt"/>
              </a:rPr>
              <a:t>alphabet</a:t>
            </a:r>
            <a:r>
              <a:rPr lang="en-US" sz="2200" dirty="0" smtClean="0">
                <a:latin typeface="+mj-lt"/>
              </a:rPr>
              <a:t> </a:t>
            </a:r>
            <a:r>
              <a:rPr lang="el-GR" sz="2200" dirty="0">
                <a:latin typeface="+mj-lt"/>
                <a:ea typeface="PT Serif"/>
                <a:cs typeface="PT Serif"/>
                <a:sym typeface="PT Serif"/>
              </a:rPr>
              <a:t>Σ </a:t>
            </a:r>
            <a:r>
              <a:rPr lang="en-US" sz="2200" dirty="0" smtClean="0">
                <a:latin typeface="+mj-lt"/>
              </a:rPr>
              <a:t>is </a:t>
            </a:r>
            <a:r>
              <a:rPr lang="en-US" sz="2200" dirty="0">
                <a:latin typeface="+mj-lt"/>
              </a:rPr>
              <a:t>a </a:t>
            </a:r>
            <a:r>
              <a:rPr lang="en-US" sz="2200" dirty="0" smtClean="0">
                <a:latin typeface="+mj-lt"/>
              </a:rPr>
              <a:t>collection of words.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Can be finite (all English words)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Can </a:t>
            </a:r>
            <a:r>
              <a:rPr lang="en-US" sz="2200" dirty="0" smtClean="0"/>
              <a:t>be </a:t>
            </a:r>
            <a:r>
              <a:rPr lang="en-US" sz="2200" dirty="0" smtClean="0">
                <a:latin typeface="+mj-lt"/>
              </a:rPr>
              <a:t>infinite (all words/strings starting with ab)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Examples: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L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</a:t>
            </a:r>
            <a:r>
              <a:rPr lang="en-US" sz="2200" dirty="0"/>
              <a:t>= {all valid </a:t>
            </a:r>
            <a:r>
              <a:rPr lang="en-US" sz="2200" dirty="0" smtClean="0"/>
              <a:t>decimal numbers}</a:t>
            </a:r>
            <a:endParaRPr lang="en-US" sz="2200" dirty="0"/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L</a:t>
            </a:r>
            <a:r>
              <a:rPr lang="en-US" sz="2200" baseline="-25000" dirty="0"/>
              <a:t>2</a:t>
            </a:r>
            <a:r>
              <a:rPr lang="en-US" sz="2200" dirty="0"/>
              <a:t> = {all valid functions </a:t>
            </a:r>
            <a:r>
              <a:rPr lang="en-US" sz="2200" dirty="0" smtClean="0"/>
              <a:t>in </a:t>
            </a:r>
            <a:r>
              <a:rPr lang="en-US" sz="2200" dirty="0"/>
              <a:t>C}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L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 </a:t>
            </a:r>
            <a:r>
              <a:rPr lang="en-US" sz="2200" dirty="0"/>
              <a:t>= {</a:t>
            </a:r>
            <a:r>
              <a:rPr lang="en-US" sz="2200" dirty="0" err="1" smtClean="0"/>
              <a:t>a</a:t>
            </a:r>
            <a:r>
              <a:rPr lang="en-US" sz="2200" baseline="30000" dirty="0" err="1" smtClean="0"/>
              <a:t>n</a:t>
            </a:r>
            <a:r>
              <a:rPr lang="en-US" sz="2200" dirty="0" err="1" smtClean="0"/>
              <a:t>b</a:t>
            </a:r>
            <a:r>
              <a:rPr lang="en-US" sz="2200" baseline="30000" dirty="0" err="1" smtClean="0"/>
              <a:t>m</a:t>
            </a:r>
            <a:r>
              <a:rPr lang="en-US" sz="2200" dirty="0" smtClean="0"/>
              <a:t> : n, m &gt; 0}</a:t>
            </a:r>
            <a:endParaRPr lang="en-US" sz="22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Q1: what are the words in </a:t>
            </a:r>
            <a:r>
              <a:rPr lang="en-US" sz="2200" dirty="0"/>
              <a:t>L</a:t>
            </a:r>
            <a:r>
              <a:rPr lang="en-US" sz="2200" baseline="-25000" dirty="0"/>
              <a:t>1 </a:t>
            </a:r>
            <a:r>
              <a:rPr lang="en-US" sz="2200" dirty="0"/>
              <a:t>/ L</a:t>
            </a:r>
            <a:r>
              <a:rPr lang="en-US" sz="2200" baseline="-25000" dirty="0"/>
              <a:t>2 </a:t>
            </a:r>
            <a:r>
              <a:rPr lang="en-US" sz="2200" dirty="0"/>
              <a:t>/L</a:t>
            </a:r>
            <a:r>
              <a:rPr lang="en-US" sz="2200" baseline="-25000" dirty="0"/>
              <a:t>3</a:t>
            </a:r>
            <a:r>
              <a:rPr lang="en-US" sz="2200" dirty="0" smtClean="0">
                <a:latin typeface="+mj-lt"/>
              </a:rPr>
              <a:t>?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Q2: Is </a:t>
            </a:r>
            <a:r>
              <a:rPr lang="en-US" sz="2200" dirty="0" smtClean="0"/>
              <a:t>L</a:t>
            </a:r>
            <a:r>
              <a:rPr lang="en-US" sz="2200" baseline="-25000" dirty="0" smtClean="0"/>
              <a:t>1 </a:t>
            </a:r>
            <a:r>
              <a:rPr lang="en-US" sz="2200" dirty="0" smtClean="0">
                <a:latin typeface="+mj-lt"/>
              </a:rPr>
              <a:t>/</a:t>
            </a:r>
            <a:r>
              <a:rPr lang="en-US" sz="2200" dirty="0"/>
              <a:t> L</a:t>
            </a:r>
            <a:r>
              <a:rPr lang="en-US" sz="2200" baseline="-25000" dirty="0"/>
              <a:t>2 </a:t>
            </a:r>
            <a:r>
              <a:rPr lang="en-US" sz="2200" dirty="0" smtClean="0">
                <a:latin typeface="+mj-lt"/>
              </a:rPr>
              <a:t>/L</a:t>
            </a:r>
            <a:r>
              <a:rPr lang="en-US" sz="2200" baseline="-25000" dirty="0" smtClean="0">
                <a:latin typeface="+mj-lt"/>
              </a:rPr>
              <a:t>3</a:t>
            </a:r>
            <a:r>
              <a:rPr lang="en-US" sz="2200" dirty="0" smtClean="0">
                <a:latin typeface="+mj-lt"/>
              </a:rPr>
              <a:t> finite or infinite?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52997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5703</TotalTime>
  <Words>2041</Words>
  <Application>Microsoft Office PowerPoint</Application>
  <PresentationFormat>Custom</PresentationFormat>
  <Paragraphs>529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Arial Unicode MS</vt:lpstr>
      <vt:lpstr>Arial</vt:lpstr>
      <vt:lpstr>Arial (Body)</vt:lpstr>
      <vt:lpstr>Courier New</vt:lpstr>
      <vt:lpstr>PT Serif</vt:lpstr>
      <vt:lpstr>Times New Roman</vt:lpstr>
      <vt:lpstr>Wingdings</vt:lpstr>
      <vt:lpstr>Office Theme</vt:lpstr>
      <vt:lpstr>Office Theme</vt:lpstr>
      <vt:lpstr>PowerPoint Presentation</vt:lpstr>
      <vt:lpstr>Your feedback on the course</vt:lpstr>
      <vt:lpstr>Final Exam</vt:lpstr>
      <vt:lpstr>Today</vt:lpstr>
      <vt:lpstr>Natural Languages</vt:lpstr>
      <vt:lpstr>Natural Languages</vt:lpstr>
      <vt:lpstr>Formal Languages</vt:lpstr>
      <vt:lpstr>Formal Languages</vt:lpstr>
      <vt:lpstr>Formal Languages</vt:lpstr>
      <vt:lpstr>PowerPoint Presentation</vt:lpstr>
      <vt:lpstr>Regular Languages</vt:lpstr>
      <vt:lpstr>PowerPoint Presentation</vt:lpstr>
      <vt:lpstr>Regular Languages</vt:lpstr>
      <vt:lpstr>Regular Languages</vt:lpstr>
      <vt:lpstr>Regular Languages</vt:lpstr>
      <vt:lpstr>Regular Languages</vt:lpstr>
      <vt:lpstr>Regular Languages</vt:lpstr>
      <vt:lpstr>PowerPoint Presentation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Regular Languages</vt:lpstr>
      <vt:lpstr>Practice problems</vt:lpstr>
      <vt:lpstr>Practice problems</vt:lpstr>
      <vt:lpstr>Regular Languages</vt:lpstr>
      <vt:lpstr>Union of Regular Languages</vt:lpstr>
      <vt:lpstr>Union of Regular Languages</vt:lpstr>
      <vt:lpstr>Union of Regular Languages</vt:lpstr>
      <vt:lpstr>PowerPoint Presentation</vt:lpstr>
      <vt:lpstr>Regular Expressions</vt:lpstr>
      <vt:lpstr>Regular Expressions</vt:lpstr>
      <vt:lpstr>Regular Languages</vt:lpstr>
      <vt:lpstr>If you learn one thing from today’s lecture:</vt:lpstr>
      <vt:lpstr>Non regular languages</vt:lpstr>
      <vt:lpstr>PowerPoint Presentation</vt:lpstr>
      <vt:lpstr>Separating Words by Automata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1972</cp:revision>
  <cp:lastPrinted>1601-01-01T00:00:00Z</cp:lastPrinted>
  <dcterms:created xsi:type="dcterms:W3CDTF">2017-07-19T19:15:02Z</dcterms:created>
  <dcterms:modified xsi:type="dcterms:W3CDTF">2019-11-26T00:33:49Z</dcterms:modified>
</cp:coreProperties>
</file>