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1"/>
  </p:notesMasterIdLst>
  <p:sldIdLst>
    <p:sldId id="541" r:id="rId3"/>
    <p:sldId id="547" r:id="rId4"/>
    <p:sldId id="560" r:id="rId5"/>
    <p:sldId id="574" r:id="rId6"/>
    <p:sldId id="529" r:id="rId7"/>
    <p:sldId id="573" r:id="rId8"/>
    <p:sldId id="561" r:id="rId9"/>
    <p:sldId id="562" r:id="rId10"/>
    <p:sldId id="563" r:id="rId11"/>
    <p:sldId id="564" r:id="rId12"/>
    <p:sldId id="565" r:id="rId13"/>
    <p:sldId id="566" r:id="rId14"/>
    <p:sldId id="567" r:id="rId15"/>
    <p:sldId id="568" r:id="rId16"/>
    <p:sldId id="569" r:id="rId17"/>
    <p:sldId id="570" r:id="rId18"/>
    <p:sldId id="571" r:id="rId19"/>
    <p:sldId id="572" r:id="rId20"/>
    <p:sldId id="557" r:id="rId21"/>
    <p:sldId id="532" r:id="rId22"/>
    <p:sldId id="534" r:id="rId23"/>
    <p:sldId id="535" r:id="rId24"/>
    <p:sldId id="536" r:id="rId25"/>
    <p:sldId id="537" r:id="rId26"/>
    <p:sldId id="538" r:id="rId27"/>
    <p:sldId id="540" r:id="rId28"/>
    <p:sldId id="539" r:id="rId29"/>
    <p:sldId id="291" r:id="rId3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788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6407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07927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3484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1620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00580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2923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98895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22651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6104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567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648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73041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993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080537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96223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83917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07098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16406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99798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778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758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0325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389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95192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3335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6514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27,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974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Hamiltonian path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</a:t>
            </a:r>
            <a:r>
              <a:rPr lang="en-US" sz="2200" dirty="0" smtClean="0"/>
              <a:t>route that passes through each vertex exactly once.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3398837"/>
            <a:ext cx="24574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466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Hamiltonian path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</a:t>
            </a:r>
            <a:r>
              <a:rPr lang="en-US" sz="2200" dirty="0" smtClean="0"/>
              <a:t>route that passes through each vertex exactly once.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287" y="2951161"/>
            <a:ext cx="6863370" cy="2147889"/>
          </a:xfrm>
          <a:prstGeom prst="rect">
            <a:avLst/>
          </a:prstGeom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449512" y="5714205"/>
            <a:ext cx="5715000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All these graphs contain a Hamiltonian path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098612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Hamiltonian path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</a:t>
            </a:r>
            <a:r>
              <a:rPr lang="en-US" sz="2200" dirty="0" smtClean="0"/>
              <a:t>route that passes through each vertex exactly once.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63712" y="5913437"/>
            <a:ext cx="6096000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This graph does not contain a Hamiltonian path</a:t>
            </a:r>
            <a:endParaRPr lang="en-US" sz="2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505" y="3170237"/>
            <a:ext cx="2238413" cy="22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987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HAM-PATH problem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HAM-PATH = {all graphs containing a Hamiltonian path}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The decision problem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Input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A graph G=(V,E) on N vertices.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Output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Does G contain a Hamiltonian path?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u="sng" dirty="0" smtClean="0">
                <a:latin typeface="+mj-lt"/>
                <a:sym typeface="Wingdings" panose="05000000000000000000" pitchFamily="2" charset="2"/>
              </a:rPr>
              <a:t>A naive solution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: go over all possible permutations.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Q: What is the running time of this?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A: approximately ~N!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Infeasible already for N=100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Can you suggest ways to optimize the algorithm?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512" y="2484437"/>
            <a:ext cx="2250248" cy="14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03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CLIQUE problem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A clique</a:t>
            </a:r>
            <a:r>
              <a:rPr lang="en-US" sz="2200" dirty="0" smtClean="0">
                <a:sym typeface="Wingdings" panose="05000000000000000000" pitchFamily="2" charset="2"/>
              </a:rPr>
              <a:t> in a graph G = (V,E) </a:t>
            </a:r>
            <a:r>
              <a:rPr lang="en-US" sz="2200" dirty="0"/>
              <a:t>a subset S⊂V of the vertices,</a:t>
            </a:r>
            <a:br>
              <a:rPr lang="en-US" sz="2200" dirty="0"/>
            </a:br>
            <a:r>
              <a:rPr lang="en-US" sz="2200" dirty="0"/>
              <a:t>where every two vertices in S are adjacent</a:t>
            </a: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8312" y="5645948"/>
            <a:ext cx="4419600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 smtClean="0"/>
              <a:t>This graph contains a clique of size 4</a:t>
            </a:r>
          </a:p>
          <a:p>
            <a:pPr algn="ctr"/>
            <a:r>
              <a:rPr lang="en-US" sz="2000" dirty="0" smtClean="0"/>
              <a:t>S = {3,4,5,6}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12" y="2962277"/>
            <a:ext cx="3152775" cy="205740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775717" y="3241199"/>
          <a:ext cx="1905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250">
                  <a:extLst>
                    <a:ext uri="{9D8B030D-6E8A-4147-A177-3AD203B41FA5}">
                      <a16:colId xmlns:a16="http://schemas.microsoft.com/office/drawing/2014/main" val="324897228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3503564392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3307410924"/>
                    </a:ext>
                  </a:extLst>
                </a:gridCol>
                <a:gridCol w="476250">
                  <a:extLst>
                    <a:ext uri="{9D8B030D-6E8A-4147-A177-3AD203B41FA5}">
                      <a16:colId xmlns:a16="http://schemas.microsoft.com/office/drawing/2014/main" val="8971754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970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89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1695581"/>
                  </a:ext>
                </a:extLst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26112" y="5645948"/>
            <a:ext cx="4102101" cy="77311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 smtClean="0"/>
              <a:t>Here maximal cliques are of size 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9113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/>
              <a:t>The CLIQUE problem</a:t>
            </a:r>
            <a:endParaRPr lang="de-DE" altLang="en-US" sz="33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2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21240"/>
              <a:lstStyle/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CLIQUE</a:t>
                </a:r>
                <a:r>
                  <a:rPr lang="en-US" sz="2000" baseline="-25000" dirty="0">
                    <a:latin typeface="+mj-lt"/>
                    <a:sym typeface="Wingdings" panose="05000000000000000000" pitchFamily="2" charset="2"/>
                  </a:rPr>
                  <a:t>N/3</a:t>
                </a: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 = {all graphs on N vertices containing a clique of size &gt;= N/3}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The decision problem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: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Input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: A graph G=(V,E) on N vertices.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>
                    <a:latin typeface="+mj-lt"/>
                    <a:sym typeface="Wingdings" panose="05000000000000000000" pitchFamily="2" charset="2"/>
                  </a:rPr>
                  <a:t>Output</a:t>
                </a:r>
                <a:r>
                  <a:rPr lang="en-US" sz="2000" dirty="0">
                    <a:latin typeface="+mj-lt"/>
                    <a:sym typeface="Wingdings" panose="05000000000000000000" pitchFamily="2" charset="2"/>
                  </a:rPr>
                  <a:t>: Does G contain a clique of size N/3?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000" dirty="0">
                  <a:latin typeface="+mj-lt"/>
                  <a:sym typeface="Wingdings" panose="05000000000000000000" pitchFamily="2" charset="2"/>
                </a:endParaRP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A </a:t>
                </a: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naïve </a:t>
                </a:r>
                <a:r>
                  <a:rPr lang="en-US" sz="2000" u="sng" dirty="0" smtClean="0">
                    <a:latin typeface="+mj-lt"/>
                    <a:sym typeface="Wingdings" panose="05000000000000000000" pitchFamily="2" charset="2"/>
                  </a:rPr>
                  <a:t>solution</a:t>
                </a: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: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Go </a:t>
                </a:r>
                <a:r>
                  <a:rPr lang="en-US" sz="2000" dirty="0">
                    <a:sym typeface="Wingdings" panose="05000000000000000000" pitchFamily="2" charset="2"/>
                  </a:rPr>
                  <a:t>over all subsets of vertices of size = N/3, and check if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it forms </a:t>
                </a:r>
                <a:r>
                  <a:rPr lang="en-US" sz="2000" dirty="0">
                    <a:sym typeface="Wingdings" panose="05000000000000000000" pitchFamily="2" charset="2"/>
                  </a:rPr>
                  <a:t>a 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clique.</a:t>
                </a:r>
                <a:endParaRPr lang="en-US" sz="2000" dirty="0" smtClean="0">
                  <a:latin typeface="+mj-lt"/>
                  <a:sym typeface="Wingdings" panose="05000000000000000000" pitchFamily="2" charset="2"/>
                </a:endParaRP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What is the running time of this?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d>
                      <m:dPr>
                        <m:ctrlPr>
                          <a:rPr lang="pt-BR" sz="2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pt-BR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 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𝑁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/3</m:t>
                            </m:r>
                          </m:den>
                        </m:f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~1.889</m:t>
                    </m:r>
                    <m:r>
                      <m:rPr>
                        <m:sty m:val="p"/>
                      </m:rPr>
                      <a:rPr lang="en-US" sz="2000" b="0" i="0" baseline="3000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N</m:t>
                    </m:r>
                  </m:oMath>
                </a14:m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.</a:t>
                </a:r>
              </a:p>
              <a:p>
                <a:pPr>
                  <a:lnSpc>
                    <a:spcPct val="115000"/>
                  </a:lnSpc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latin typeface="+mj-lt"/>
                    <a:sym typeface="Wingdings" panose="05000000000000000000" pitchFamily="2" charset="2"/>
                  </a:rPr>
                  <a:t>Can you suggest other optimizations?</a:t>
                </a:r>
              </a:p>
            </p:txBody>
          </p:sp>
        </mc:Choice>
        <mc:Fallback>
          <p:sp>
            <p:nvSpPr>
              <p:cNvPr id="512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652" t="-887"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512" y="2484437"/>
            <a:ext cx="2250248" cy="14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694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Search vs Decision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have discussed the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decision version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of the problem.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We could equivalently discuss the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search versions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Find a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Hamiltonain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path in 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Find a large clique in G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Fact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The two problems are computationally equivalent.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- If we can solve the decision version in time poly(N),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then we can solve the search version in time poly(N).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- And vice-versa.</a:t>
            </a:r>
            <a:endParaRPr lang="en-US" sz="2200" dirty="0"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31251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Fact</a:t>
            </a:r>
            <a:r>
              <a:rPr lang="en-US" sz="2200" dirty="0" smtClean="0">
                <a:sym typeface="Wingdings" panose="05000000000000000000" pitchFamily="2" charset="2"/>
              </a:rPr>
              <a:t>: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CLIQUE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2200" dirty="0" smtClean="0">
                <a:sym typeface="Wingdings" panose="05000000000000000000" pitchFamily="2" charset="2"/>
              </a:rPr>
              <a:t> and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HAM-PATH</a:t>
            </a:r>
            <a:r>
              <a:rPr lang="en-US" sz="2200" dirty="0" smtClean="0">
                <a:sym typeface="Wingdings" panose="05000000000000000000" pitchFamily="2" charset="2"/>
              </a:rPr>
              <a:t> are </a:t>
            </a:r>
            <a:r>
              <a:rPr lang="en-US" sz="2200" i="1" u="sng" dirty="0" smtClean="0">
                <a:sym typeface="Wingdings" panose="05000000000000000000" pitchFamily="2" charset="2"/>
              </a:rPr>
              <a:t>computationally equivalent</a:t>
            </a:r>
            <a:r>
              <a:rPr lang="en-US" sz="2200" dirty="0" smtClean="0">
                <a:sym typeface="Wingdings" panose="05000000000000000000" pitchFamily="2" charset="2"/>
              </a:rPr>
              <a:t>.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If there is a polynomial time algorithm for one of them, then there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is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a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polynomial time algorithm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for another one.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There is a whole class of such problems (NP Complete problems).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  <a:sym typeface="Wingdings" panose="05000000000000000000" pitchFamily="2" charset="2"/>
              </a:rPr>
              <a:t>Reduction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: Reduce the CLIQUE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problem to HAM-PATH: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Given an instance of the CLIQUE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problem: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 (Body)"/>
                <a:sym typeface="Wingdings" panose="05000000000000000000" pitchFamily="2" charset="2"/>
              </a:rPr>
              <a:t>we create an instance of the HAM-PATH problem,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 (Body)"/>
                <a:sym typeface="Wingdings" panose="05000000000000000000" pitchFamily="2" charset="2"/>
              </a:rPr>
              <a:t>so that a solution to HAM-PATH implies a solution to the CLIQUE</a:t>
            </a:r>
            <a:r>
              <a:rPr lang="en-US" sz="1800" baseline="-25000" dirty="0" smtClean="0">
                <a:latin typeface="Arial (Body)"/>
                <a:sym typeface="Wingdings" panose="05000000000000000000" pitchFamily="2" charset="2"/>
              </a:rPr>
              <a:t>N/3</a:t>
            </a:r>
            <a:r>
              <a:rPr lang="en-US" sz="1800" dirty="0" smtClean="0">
                <a:latin typeface="Arial (Body)"/>
                <a:sym typeface="Wingdings" panose="05000000000000000000" pitchFamily="2" charset="2"/>
              </a:rPr>
              <a:t> problem.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18317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P vs NP problem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Can we solve HAM-PATH in polynomial time?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If yes, all you need to do is propose an algorithm and analyze it.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Prove that it produces a correct output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And runs in polynomial time on all inputs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If not…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You need to rule out every possible algorithm</a:t>
            </a:r>
          </a:p>
          <a:p>
            <a:pPr marL="80010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But how??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latin typeface="+mj-lt"/>
                <a:sym typeface="Wingdings" panose="05000000000000000000" pitchFamily="2" charset="2"/>
              </a:rPr>
              <a:t>Clay Mathematics </a:t>
            </a:r>
            <a:r>
              <a:rPr lang="en-US" sz="2000" i="1" dirty="0" smtClean="0">
                <a:latin typeface="+mj-lt"/>
                <a:sym typeface="Wingdings" panose="05000000000000000000" pitchFamily="2" charset="2"/>
              </a:rPr>
              <a:t>Institute 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offered 1US$ million for a correct solution.</a:t>
            </a:r>
          </a:p>
          <a:p>
            <a:pPr lvl="2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Probably there are easier ways to make a million…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534" y="4618037"/>
            <a:ext cx="1371603" cy="10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39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Decidability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5655990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Your feedback on the course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Please complete the online survey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Leave </a:t>
            </a:r>
            <a:r>
              <a:rPr lang="en-US" sz="2600" dirty="0"/>
              <a:t>your feedback on </a:t>
            </a:r>
            <a:r>
              <a:rPr lang="en-US" sz="2600" i="1" u="sng" dirty="0">
                <a:solidFill>
                  <a:srgbClr val="0070C0"/>
                </a:solidFill>
              </a:rPr>
              <a:t>http://www.ratemyprofessors.com</a:t>
            </a:r>
            <a:r>
              <a:rPr lang="en-US" sz="2600" dirty="0"/>
              <a:t> (use my SFU profile)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912" y="3170237"/>
            <a:ext cx="5079365" cy="31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12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What is the computational power of computers/algorithms?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Are there (computational) problems that algorithms cannot solve?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Focus on decision problems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Fix a (binary) language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Decide(L)</a:t>
            </a:r>
            <a:r>
              <a:rPr lang="en-US" sz="2200" dirty="0" smtClean="0">
                <a:sym typeface="Wingdings" panose="05000000000000000000" pitchFamily="2" charset="2"/>
              </a:rPr>
              <a:t>: Given an input x decide whether x belongs to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Can we solve this problem for every language?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Surprising fact</a:t>
            </a:r>
            <a:r>
              <a:rPr lang="en-US" sz="2200" dirty="0" smtClean="0">
                <a:sym typeface="Wingdings" panose="05000000000000000000" pitchFamily="2" charset="2"/>
              </a:rPr>
              <a:t>: there are languages that are not decidable, i.e., there is </a:t>
            </a:r>
            <a:r>
              <a:rPr lang="en-US" sz="2200" b="1" i="1" dirty="0" smtClean="0">
                <a:sym typeface="Wingdings" panose="05000000000000000000" pitchFamily="2" charset="2"/>
              </a:rPr>
              <a:t>no algorithm</a:t>
            </a:r>
            <a:r>
              <a:rPr lang="en-US" sz="2200" dirty="0" smtClean="0">
                <a:sym typeface="Wingdings" panose="05000000000000000000" pitchFamily="2" charset="2"/>
              </a:rPr>
              <a:t> that solves </a:t>
            </a:r>
            <a:r>
              <a:rPr lang="en-US" sz="2200" dirty="0">
                <a:sym typeface="Wingdings" panose="05000000000000000000" pitchFamily="2" charset="2"/>
              </a:rPr>
              <a:t>Decide(L)</a:t>
            </a:r>
            <a:r>
              <a:rPr lang="en-US" sz="2200" dirty="0" smtClean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12" y="3932237"/>
            <a:ext cx="2103202" cy="1733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04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 </a:t>
            </a:r>
            <a:r>
              <a:rPr lang="en-US" sz="2200" u="sng" dirty="0" smtClean="0">
                <a:sym typeface="Wingdings" panose="05000000000000000000" pitchFamily="2" charset="2"/>
              </a:rPr>
              <a:t>decision algorithm</a:t>
            </a:r>
            <a:r>
              <a:rPr lang="en-US" sz="2200" dirty="0" smtClean="0">
                <a:sym typeface="Wingdings" panose="05000000000000000000" pitchFamily="2" charset="2"/>
              </a:rPr>
              <a:t> A gets an input x and outputs “YES” or “NO”.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… Halts for every input and outputs </a:t>
            </a:r>
            <a:r>
              <a:rPr lang="en-US" sz="2200" dirty="0">
                <a:sym typeface="Wingdings" panose="05000000000000000000" pitchFamily="2" charset="2"/>
              </a:rPr>
              <a:t>“YES” or “NO</a:t>
            </a:r>
            <a:r>
              <a:rPr lang="en-US" sz="2200" dirty="0" smtClean="0">
                <a:sym typeface="Wingdings" panose="05000000000000000000" pitchFamily="2" charset="2"/>
              </a:rPr>
              <a:t>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Define Lang(A) to be the set of all x’s for which A(x)=“YES”.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ym typeface="Wingdings" panose="05000000000000000000" pitchFamily="2" charset="2"/>
              </a:rPr>
              <a:t>Lang</a:t>
            </a:r>
            <a:r>
              <a:rPr lang="en-US" sz="2200" dirty="0" smtClean="0">
                <a:sym typeface="Wingdings" panose="05000000000000000000" pitchFamily="2" charset="2"/>
              </a:rPr>
              <a:t>(A) - the language accepted by A.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Given a language L, is there an algorithm A such that Lang(A) =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We pose *no restrictions* of the resources that A is allowed to use.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But it must halt on every input!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79312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sym typeface="Wingdings" panose="05000000000000000000" pitchFamily="2" charset="2"/>
              </a:rPr>
              <a:t>: There exists L that cannot be decided by any algorithm.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In other words: for any algorithm A: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Arial (Body)"/>
                <a:sym typeface="Wingdings" panose="05000000000000000000" pitchFamily="2" charset="2"/>
              </a:rPr>
              <a:t>e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ither Lang(A) </a:t>
            </a:r>
            <a:r>
              <a:rPr lang="en-US" sz="2200" dirty="0" smtClean="0">
                <a:latin typeface="Arial (Body)"/>
              </a:rPr>
              <a:t>≠A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or A does not halt on some (all) inputs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24601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 halting problem</a:t>
            </a:r>
            <a:r>
              <a:rPr lang="en-US" sz="2200" dirty="0" smtClean="0">
                <a:sym typeface="Wingdings" panose="05000000000000000000" pitchFamily="2" charset="2"/>
              </a:rPr>
              <a:t>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Input</a:t>
            </a:r>
            <a:r>
              <a:rPr lang="en-US" sz="2200" dirty="0" smtClean="0">
                <a:sym typeface="Wingdings" panose="05000000000000000000" pitchFamily="2" charset="2"/>
              </a:rPr>
              <a:t>: a program P and an input x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Arial (Body)"/>
                <a:sym typeface="Wingdings" panose="05000000000000000000" pitchFamily="2" charset="2"/>
              </a:rPr>
              <a:t>Goal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: decide whether P halts on x.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The language is L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= {(</a:t>
            </a:r>
            <a:r>
              <a:rPr lang="en-US" sz="2200" dirty="0" err="1" smtClean="0">
                <a:latin typeface="Arial (Body)"/>
                <a:sym typeface="Wingdings" panose="05000000000000000000" pitchFamily="2" charset="2"/>
              </a:rPr>
              <a:t>P,x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) : P halts on x}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Example: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(foo,-2)</a:t>
            </a:r>
            <a:r>
              <a:rPr lang="en-US" sz="2200" dirty="0"/>
              <a:t> </a:t>
            </a:r>
            <a:r>
              <a:rPr lang="en-US" sz="2200" dirty="0" smtClean="0"/>
              <a:t>∈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L</a:t>
            </a:r>
            <a:r>
              <a:rPr lang="en-US" sz="2200" baseline="-25000" dirty="0" smtClean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(foo,1)</a:t>
            </a:r>
            <a:r>
              <a:rPr lang="en-US" sz="2200" dirty="0"/>
              <a:t> </a:t>
            </a:r>
            <a:r>
              <a:rPr lang="en-US" sz="2200" dirty="0" smtClean="0"/>
              <a:t>∉</a:t>
            </a: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 </a:t>
            </a:r>
            <a:r>
              <a:rPr lang="en-US" sz="2200" dirty="0">
                <a:latin typeface="Arial (Body)"/>
                <a:sym typeface="Wingdings" panose="05000000000000000000" pitchFamily="2" charset="2"/>
              </a:rPr>
              <a:t>L</a:t>
            </a:r>
            <a:r>
              <a:rPr lang="en-US" sz="2200" baseline="-25000" dirty="0">
                <a:latin typeface="Arial (Body)"/>
                <a:sym typeface="Wingdings" panose="05000000000000000000" pitchFamily="2" charset="2"/>
              </a:rPr>
              <a:t>HALT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3693319" y="4353719"/>
            <a:ext cx="2261393" cy="148351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foo(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x)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while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(x &gt; 0)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x++;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1602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is </a:t>
            </a: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undecidable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Proof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: Suppose toward contradiction that there is an algorithm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that decides L</a:t>
            </a:r>
            <a:r>
              <a:rPr lang="en-US" sz="2200" baseline="-25000" dirty="0" smtClean="0">
                <a:latin typeface="+mj-lt"/>
                <a:sym typeface="Wingdings" panose="05000000000000000000" pitchFamily="2" charset="2"/>
              </a:rPr>
              <a:t>HALT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Construct a new algorithm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A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that uses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and does the following:</a:t>
            </a:r>
          </a:p>
          <a:p>
            <a:pPr marL="1257300"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On input P run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 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 marL="1257300"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(P,P)=“NO”</a:t>
            </a:r>
          </a:p>
          <a:p>
            <a:pPr marL="1257300" lvl="3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 smtClean="0">
                <a:latin typeface="+mj-lt"/>
                <a:sym typeface="Wingdings" panose="05000000000000000000" pitchFamily="2" charset="2"/>
              </a:rPr>
            </a:b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1257300"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(P,P)=“YES”</a:t>
            </a:r>
          </a:p>
          <a:p>
            <a:pPr marL="800100" lvl="2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		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11712" y="3856037"/>
            <a:ext cx="4876800" cy="838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Q</a:t>
            </a:r>
            <a:r>
              <a:rPr lang="en-US" sz="2200" dirty="0">
                <a:sym typeface="Wingdings" panose="05000000000000000000" pitchFamily="2" charset="2"/>
              </a:rPr>
              <a:t>(P,P</a:t>
            </a:r>
            <a:r>
              <a:rPr lang="en-US" sz="2200" dirty="0" smtClean="0">
                <a:sym typeface="Wingdings" panose="05000000000000000000" pitchFamily="2" charset="2"/>
              </a:rPr>
              <a:t>) - </a:t>
            </a:r>
            <a:r>
              <a:rPr lang="en-US" sz="2200" dirty="0" smtClean="0"/>
              <a:t>“Does P halt on the input P?”</a:t>
            </a:r>
            <a:endParaRPr lang="en-US" sz="22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83112" y="5166830"/>
            <a:ext cx="5105400" cy="10514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By our assumption</a:t>
            </a:r>
            <a:br>
              <a:rPr lang="en-US" sz="2200" dirty="0" smtClean="0"/>
            </a:br>
            <a:r>
              <a:rPr lang="en-US" sz="2200" dirty="0" smtClean="0"/>
              <a:t>Q(P,P) halts and returns “YES” or “NO”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11515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The halting problem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b="1" u="sng" dirty="0" smtClean="0">
                <a:solidFill>
                  <a:srgbClr val="FF0000"/>
                </a:solidFill>
                <a:latin typeface="+mj-lt"/>
                <a:sym typeface="Wingdings" panose="05000000000000000000" pitchFamily="2" charset="2"/>
              </a:rPr>
              <a:t>A</a:t>
            </a: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 uses </a:t>
            </a:r>
            <a:r>
              <a:rPr lang="en-US" sz="2200" b="1" u="sng" dirty="0" smtClean="0">
                <a:solidFill>
                  <a:schemeClr val="accent2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Q</a:t>
            </a:r>
            <a:r>
              <a:rPr lang="en-US" sz="2200" u="sng" dirty="0" smtClean="0">
                <a:latin typeface="+mj-lt"/>
                <a:sym typeface="Wingdings" panose="05000000000000000000" pitchFamily="2" charset="2"/>
              </a:rPr>
              <a:t> and does the following:</a:t>
            </a: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On input P run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 </a:t>
            </a:r>
            <a:br>
              <a:rPr lang="en-US" sz="2200" dirty="0" smtClean="0">
                <a:latin typeface="+mj-lt"/>
                <a:sym typeface="Wingdings" panose="05000000000000000000" pitchFamily="2" charset="2"/>
              </a:rPr>
            </a:br>
            <a:endParaRPr lang="en-US" sz="2200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Q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(P,P)=“NO”</a:t>
            </a: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i="1" dirty="0" smtClean="0">
                <a:latin typeface="+mj-lt"/>
                <a:sym typeface="Wingdings" panose="05000000000000000000" pitchFamily="2" charset="2"/>
              </a:rPr>
              <a:t>2.1 return</a:t>
            </a:r>
            <a:br>
              <a:rPr lang="en-US" sz="2200" i="1" dirty="0" smtClean="0">
                <a:latin typeface="+mj-lt"/>
                <a:sym typeface="Wingdings" panose="05000000000000000000" pitchFamily="2" charset="2"/>
              </a:rPr>
            </a:br>
            <a:endParaRPr lang="en-US" sz="2200" i="1" dirty="0" smtClean="0">
              <a:latin typeface="+mj-lt"/>
              <a:sym typeface="Wingdings" panose="05000000000000000000" pitchFamily="2" charset="2"/>
            </a:endParaRPr>
          </a:p>
          <a:p>
            <a:pPr marL="45720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If </a:t>
            </a:r>
            <a:r>
              <a:rPr lang="en-US" sz="2200" b="1" dirty="0">
                <a:solidFill>
                  <a:schemeClr val="accent2">
                    <a:lumMod val="75000"/>
                  </a:schemeClr>
                </a:solidFill>
                <a:latin typeface="+mj-lt"/>
                <a:sym typeface="Wingdings" panose="05000000000000000000" pitchFamily="2" charset="2"/>
              </a:rPr>
              <a:t>Q</a:t>
            </a:r>
            <a:r>
              <a:rPr lang="en-US" sz="2200" dirty="0">
                <a:latin typeface="+mj-lt"/>
                <a:sym typeface="Wingdings" panose="05000000000000000000" pitchFamily="2" charset="2"/>
              </a:rPr>
              <a:t>(P,P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)=“YES”</a:t>
            </a:r>
          </a:p>
          <a:p>
            <a:pPr marL="400050" lvl="1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3.1 Run an infinite loop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35512" y="2255837"/>
            <a:ext cx="3733800" cy="83978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Question:  does A(A) halt?</a:t>
            </a:r>
            <a:endParaRPr lang="en-US" sz="2200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735512" y="3322637"/>
            <a:ext cx="5029200" cy="14110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Suppose A(A) halts.</a:t>
            </a:r>
          </a:p>
          <a:p>
            <a:r>
              <a:rPr lang="en-US" sz="2200" dirty="0" smtClean="0"/>
              <a:t>Then, we must return in step 2</a:t>
            </a:r>
          </a:p>
          <a:p>
            <a:r>
              <a:rPr lang="en-US" sz="2200" dirty="0"/>
              <a:t>	</a:t>
            </a:r>
            <a:r>
              <a:rPr lang="en-US" sz="2200" dirty="0" smtClean="0"/>
              <a:t>	i.e., Q(A,A) = “NO”</a:t>
            </a:r>
          </a:p>
          <a:p>
            <a:r>
              <a:rPr lang="en-US" sz="2200" dirty="0" smtClean="0"/>
              <a:t>But this means that A(A) does not halt</a:t>
            </a:r>
            <a:endParaRPr lang="en-US" sz="2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735512" y="4923630"/>
            <a:ext cx="5029200" cy="141367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Suppose A(A) does not halt.</a:t>
            </a:r>
          </a:p>
          <a:p>
            <a:r>
              <a:rPr lang="en-US" sz="2200" dirty="0" smtClean="0"/>
              <a:t>Then, </a:t>
            </a:r>
            <a:r>
              <a:rPr lang="en-US" sz="2200" dirty="0"/>
              <a:t>we must return in step </a:t>
            </a:r>
            <a:r>
              <a:rPr lang="en-US" sz="2200" dirty="0" smtClean="0"/>
              <a:t>3</a:t>
            </a:r>
          </a:p>
          <a:p>
            <a:r>
              <a:rPr lang="en-US" sz="2200" dirty="0" smtClean="0"/>
              <a:t>		i.e</a:t>
            </a:r>
            <a:r>
              <a:rPr lang="en-US" sz="2200" dirty="0"/>
              <a:t>., Q(A,A</a:t>
            </a:r>
            <a:r>
              <a:rPr lang="en-US" sz="2200" dirty="0" smtClean="0"/>
              <a:t>) = “YES”</a:t>
            </a:r>
          </a:p>
          <a:p>
            <a:r>
              <a:rPr lang="en-US" sz="2200" dirty="0" smtClean="0"/>
              <a:t>But this means that A(A) halts</a:t>
            </a:r>
            <a:endParaRPr lang="en-US" sz="2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15128" y="6447631"/>
            <a:ext cx="5787384" cy="104140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u="sng" dirty="0" smtClean="0"/>
              <a:t>Conclusion</a:t>
            </a:r>
            <a:r>
              <a:rPr lang="en-US" sz="2200" dirty="0" smtClean="0"/>
              <a:t>: there is no </a:t>
            </a:r>
            <a:r>
              <a:rPr lang="en-US" sz="2200" b="1" dirty="0" smtClean="0"/>
              <a:t>Q</a:t>
            </a:r>
            <a:r>
              <a:rPr lang="en-US" sz="2200" dirty="0" smtClean="0"/>
              <a:t> that decides L</a:t>
            </a:r>
            <a:r>
              <a:rPr lang="en-US" sz="2200" baseline="-25000" dirty="0" smtClean="0"/>
              <a:t>HALT</a:t>
            </a:r>
            <a:r>
              <a:rPr lang="en-US" sz="2200" dirty="0" smtClean="0"/>
              <a:t>.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Therefore </a:t>
            </a:r>
            <a:r>
              <a:rPr lang="en-US" sz="2200" dirty="0"/>
              <a:t>L</a:t>
            </a:r>
            <a:r>
              <a:rPr lang="en-US" sz="2200" baseline="-25000" dirty="0"/>
              <a:t>HALT</a:t>
            </a:r>
            <a:r>
              <a:rPr lang="en-US" sz="2200" dirty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is </a:t>
            </a:r>
            <a:r>
              <a:rPr lang="en-US" sz="2200" i="1" dirty="0" smtClean="0">
                <a:sym typeface="Wingdings" panose="05000000000000000000" pitchFamily="2" charset="2"/>
              </a:rPr>
              <a:t>undecidable</a:t>
            </a:r>
            <a:r>
              <a:rPr lang="en-US" sz="2200" dirty="0" smtClean="0"/>
              <a:t>.</a:t>
            </a:r>
            <a:endParaRPr lang="en-US" sz="2200" baseline="-25000" dirty="0"/>
          </a:p>
        </p:txBody>
      </p:sp>
      <p:sp>
        <p:nvSpPr>
          <p:cNvPr id="2" name="Lightning Bolt 1"/>
          <p:cNvSpPr/>
          <p:nvPr/>
        </p:nvSpPr>
        <p:spPr bwMode="auto">
          <a:xfrm flipH="1">
            <a:off x="8555367" y="3246437"/>
            <a:ext cx="914400" cy="1066800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Lightning Bolt 10"/>
          <p:cNvSpPr/>
          <p:nvPr/>
        </p:nvSpPr>
        <p:spPr bwMode="auto">
          <a:xfrm flipH="1">
            <a:off x="8850312" y="5102623"/>
            <a:ext cx="914400" cy="1066800"/>
          </a:xfrm>
          <a:prstGeom prst="lightningBol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582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What does it mean “run a program on itself”?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A program is just a text (representing the code)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We can provide this text as an input.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Alternatively, think of it as providing the path to the file containing the code.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3930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Decidability 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What did we learn today?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There are computational, well defined, problems that do not admit an algorithm that solves them.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Arial (Body)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Arial (Body)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0398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Final Exam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When</a:t>
            </a:r>
            <a:r>
              <a:rPr lang="en-US" sz="2600" dirty="0" smtClean="0"/>
              <a:t>: Saturday</a:t>
            </a:r>
            <a:r>
              <a:rPr lang="en-US" sz="2600" dirty="0"/>
              <a:t>, December 7, 2019, 8:30AM – </a:t>
            </a:r>
            <a:r>
              <a:rPr lang="en-US" sz="2600" dirty="0" smtClean="0"/>
              <a:t>11:30AM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/>
              <a:t>Where</a:t>
            </a:r>
            <a:r>
              <a:rPr lang="en-US" sz="2600" dirty="0"/>
              <a:t>: </a:t>
            </a:r>
            <a:r>
              <a:rPr lang="en-US" sz="2600" dirty="0" smtClean="0"/>
              <a:t>Images </a:t>
            </a:r>
            <a:r>
              <a:rPr lang="en-US" sz="2600" dirty="0"/>
              <a:t>Theatre in RC Brown </a:t>
            </a:r>
            <a:r>
              <a:rPr lang="en-US" sz="2600" dirty="0" smtClean="0"/>
              <a:t>Hall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Format: 4-5 problems with several sub-questions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Includes the material for the entire course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	</a:t>
            </a:r>
            <a:r>
              <a:rPr lang="en-US" sz="2600" smtClean="0"/>
              <a:t>	(before </a:t>
            </a:r>
            <a:r>
              <a:rPr lang="en-US" sz="2600" dirty="0" smtClean="0"/>
              <a:t>the midterm and after the midterm)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 smtClean="0"/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u="sng" dirty="0" smtClean="0"/>
              <a:t>Next Monday, December 2</a:t>
            </a:r>
            <a:r>
              <a:rPr lang="en-US" sz="2600" dirty="0" smtClean="0"/>
              <a:t> – review before the exam</a:t>
            </a:r>
          </a:p>
          <a:p>
            <a:pPr marL="104775" indent="0"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2600" dirty="0" smtClean="0"/>
              <a:t>					Bring your questions!</a:t>
            </a:r>
          </a:p>
          <a:p>
            <a:pPr marL="561975" indent="-457200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09600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000" dirty="0" smtClean="0"/>
              <a:t>A remark on</a:t>
            </a:r>
            <a:br>
              <a:rPr lang="en-US" altLang="he-IL" sz="6000" dirty="0" smtClean="0"/>
            </a:br>
            <a:r>
              <a:rPr lang="en-US" altLang="he-IL" sz="6000" dirty="0" smtClean="0"/>
              <a:t>n</a:t>
            </a:r>
            <a:r>
              <a:rPr lang="en-US" altLang="he-IL" sz="6000" dirty="0" smtClean="0"/>
              <a:t>on-regular languages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2984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Non regular languages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Exercise</a:t>
            </a:r>
            <a:r>
              <a:rPr lang="en-US" sz="2200" dirty="0" smtClean="0">
                <a:sym typeface="Wingdings" panose="05000000000000000000" pitchFamily="2" charset="2"/>
              </a:rPr>
              <a:t>: Let L = {</a:t>
            </a:r>
            <a:r>
              <a:rPr lang="en-US" sz="2200" dirty="0" err="1" smtClean="0">
                <a:sym typeface="Wingdings" panose="05000000000000000000" pitchFamily="2" charset="2"/>
              </a:rPr>
              <a:t>a</a:t>
            </a:r>
            <a:r>
              <a:rPr lang="en-US" sz="2200" baseline="30000" dirty="0" err="1" smtClean="0">
                <a:sym typeface="Wingdings" panose="05000000000000000000" pitchFamily="2" charset="2"/>
              </a:rPr>
              <a:t>n</a:t>
            </a:r>
            <a:r>
              <a:rPr lang="en-US" sz="2200" dirty="0" err="1" smtClean="0">
                <a:sym typeface="Wingdings" panose="05000000000000000000" pitchFamily="2" charset="2"/>
              </a:rPr>
              <a:t>b</a:t>
            </a:r>
            <a:r>
              <a:rPr lang="en-US" sz="2200" baseline="30000" dirty="0" err="1" smtClean="0">
                <a:sym typeface="Wingdings" panose="05000000000000000000" pitchFamily="2" charset="2"/>
              </a:rPr>
              <a:t>n</a:t>
            </a:r>
            <a:r>
              <a:rPr lang="en-US" sz="2200" dirty="0" smtClean="0">
                <a:sym typeface="Wingdings" panose="05000000000000000000" pitchFamily="2" charset="2"/>
              </a:rPr>
              <a:t> : n&gt;0}.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Can you construct a DFA that accepts L?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u="sng" dirty="0" smtClean="0">
                <a:sym typeface="Wingdings" panose="05000000000000000000" pitchFamily="2" charset="2"/>
              </a:rPr>
              <a:t>Theorem</a:t>
            </a:r>
            <a:r>
              <a:rPr lang="en-US" sz="2200" dirty="0" smtClean="0">
                <a:sym typeface="Wingdings" panose="05000000000000000000" pitchFamily="2" charset="2"/>
              </a:rPr>
              <a:t>: There is no DFA that accepts L.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You will see this and more in MACM-300 </a:t>
            </a:r>
            <a:br>
              <a:rPr lang="en-US" sz="2200" dirty="0" smtClean="0"/>
            </a:br>
            <a:r>
              <a:rPr lang="en-US" sz="2200" dirty="0" smtClean="0"/>
              <a:t>		Introduction </a:t>
            </a:r>
            <a:r>
              <a:rPr lang="en-US" sz="2200" dirty="0"/>
              <a:t>to Formal Languages and Automata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13412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Exponential time algorithms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761890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" sz="3800" dirty="0"/>
              <a:t>Exponential time algorithms</a:t>
            </a:r>
            <a:endParaRPr lang="de-DE" altLang="en-US" sz="38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Today we will see some problems for which a polynomial time algorithm is </a:t>
            </a:r>
            <a:r>
              <a:rPr lang="en-US" sz="2200" i="1" u="sng" dirty="0" smtClean="0">
                <a:latin typeface="+mj-lt"/>
                <a:sym typeface="Wingdings" panose="05000000000000000000" pitchFamily="2" charset="2"/>
              </a:rPr>
              <a:t>not known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The best known algorithms run in exponential time!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79468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" sz="3800" dirty="0"/>
              <a:t>Reasonable vs Unreasonable Time</a:t>
            </a:r>
            <a:endParaRPr lang="de-DE" altLang="en-US" sz="38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Your laptop runs about 1 billion (10</a:t>
            </a:r>
            <a:r>
              <a:rPr lang="en-US" sz="2000" baseline="30000" dirty="0" smtClean="0">
                <a:latin typeface="+mj-lt"/>
                <a:sym typeface="Wingdings" panose="05000000000000000000" pitchFamily="2" charset="2"/>
              </a:rPr>
              <a:t>9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) instructions per second.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Maybe 2 billion, but probably no more than 5 </a:t>
            </a:r>
            <a:r>
              <a:rPr lang="en-US" sz="2000" dirty="0" smtClean="0">
                <a:sym typeface="Wingdings" panose="05000000000000000000" pitchFamily="2" charset="2"/>
              </a:rPr>
              <a:t>billion / second.</a:t>
            </a:r>
            <a:endParaRPr lang="en-US" sz="2000" dirty="0"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Some basic arithmetic: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86400 seconds in a day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 ~3*10</a:t>
            </a:r>
            <a:r>
              <a:rPr lang="en-US" sz="1600" baseline="30000" dirty="0" smtClean="0">
                <a:latin typeface="+mj-lt"/>
                <a:sym typeface="Wingdings" panose="05000000000000000000" pitchFamily="2" charset="2"/>
              </a:rPr>
              <a:t>7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 seconds in a year</a:t>
            </a:r>
            <a:endParaRPr lang="en-US" sz="1600" baseline="30000" dirty="0" smtClean="0">
              <a:latin typeface="+mj-lt"/>
              <a:sym typeface="Wingdings" panose="05000000000000000000" pitchFamily="2" charset="2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 Our laptop can run ~10</a:t>
            </a:r>
            <a:r>
              <a:rPr lang="en-US" sz="2000" baseline="30000" dirty="0" smtClean="0">
                <a:latin typeface="+mj-lt"/>
                <a:sym typeface="Wingdings" panose="05000000000000000000" pitchFamily="2" charset="2"/>
              </a:rPr>
              <a:t>17</a:t>
            </a: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 operations in a year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sym typeface="Wingdings" panose="05000000000000000000" pitchFamily="2" charset="2"/>
              </a:rPr>
              <a:t>What is the maximal practical N?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  <a:sym typeface="Wingdings" panose="05000000000000000000" pitchFamily="2" charset="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01712" y="5726006"/>
          <a:ext cx="8000998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8039">
                  <a:extLst>
                    <a:ext uri="{9D8B030D-6E8A-4147-A177-3AD203B41FA5}">
                      <a16:colId xmlns:a16="http://schemas.microsoft.com/office/drawing/2014/main" val="3836339421"/>
                    </a:ext>
                  </a:extLst>
                </a:gridCol>
                <a:gridCol w="1298431">
                  <a:extLst>
                    <a:ext uri="{9D8B030D-6E8A-4147-A177-3AD203B41FA5}">
                      <a16:colId xmlns:a16="http://schemas.microsoft.com/office/drawing/2014/main" val="1674961716"/>
                    </a:ext>
                  </a:extLst>
                </a:gridCol>
                <a:gridCol w="1173235">
                  <a:extLst>
                    <a:ext uri="{9D8B030D-6E8A-4147-A177-3AD203B41FA5}">
                      <a16:colId xmlns:a16="http://schemas.microsoft.com/office/drawing/2014/main" val="1088567353"/>
                    </a:ext>
                  </a:extLst>
                </a:gridCol>
                <a:gridCol w="1173235">
                  <a:extLst>
                    <a:ext uri="{9D8B030D-6E8A-4147-A177-3AD203B41FA5}">
                      <a16:colId xmlns:a16="http://schemas.microsoft.com/office/drawing/2014/main" val="3544013955"/>
                    </a:ext>
                  </a:extLst>
                </a:gridCol>
                <a:gridCol w="1784058">
                  <a:extLst>
                    <a:ext uri="{9D8B030D-6E8A-4147-A177-3AD203B41FA5}">
                      <a16:colId xmlns:a16="http://schemas.microsoft.com/office/drawing/2014/main" val="175149443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8898462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N*log</a:t>
                      </a:r>
                      <a:r>
                        <a:rPr lang="en-US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(N)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N!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59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33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1024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3,628,800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769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664</a:t>
                      </a:r>
                      <a:endParaRPr lang="en-US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157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088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~2.9*10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/>
                          </a:solidFill>
                        </a:rPr>
                        <a:t>301,000,000</a:t>
                      </a:r>
                      <a:endParaRPr 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gazillion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263098"/>
                  </a:ext>
                </a:extLst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107112" y="4862304"/>
            <a:ext cx="3338513" cy="4474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600" cap="flat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N! = 1*2*3*4*…*(N-1)*N</a:t>
            </a:r>
            <a:endParaRPr lang="en-US" sz="22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735512" y="3000917"/>
            <a:ext cx="5029200" cy="12541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200" dirty="0" smtClean="0"/>
              <a:t>Even for inputs of length 100,</a:t>
            </a:r>
            <a:br>
              <a:rPr lang="en-US" sz="2200" dirty="0" smtClean="0"/>
            </a:br>
            <a:r>
              <a:rPr lang="en-US" sz="2200" dirty="0" smtClean="0"/>
              <a:t>the runtime 2</a:t>
            </a:r>
            <a:r>
              <a:rPr lang="en-US" sz="2200" baseline="30000" dirty="0" smtClean="0"/>
              <a:t>100</a:t>
            </a:r>
            <a:r>
              <a:rPr lang="en-US" sz="2200" dirty="0" smtClean="0"/>
              <a:t> is infeasible</a:t>
            </a:r>
          </a:p>
          <a:p>
            <a:r>
              <a:rPr lang="en-US" sz="2200" dirty="0" smtClean="0"/>
              <a:t>…unless we can wait for 10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 years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84508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300" dirty="0" smtClean="0"/>
              <a:t>NP-complete problems</a:t>
            </a:r>
            <a:endParaRPr lang="de-DE" altLang="en-US" sz="33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 (Body)"/>
                <a:sym typeface="Wingdings" panose="05000000000000000000" pitchFamily="2" charset="2"/>
              </a:rPr>
              <a:t>Focus on graph problems</a:t>
            </a:r>
          </a:p>
        </p:txBody>
      </p:sp>
      <p:sp>
        <p:nvSpPr>
          <p:cNvPr id="37" name="Google Shape;331;p20"/>
          <p:cNvSpPr txBox="1"/>
          <p:nvPr/>
        </p:nvSpPr>
        <p:spPr>
          <a:xfrm>
            <a:off x="8065305" y="1074150"/>
            <a:ext cx="632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0-9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199" y="2325100"/>
            <a:ext cx="5857081" cy="44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71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5709</TotalTime>
  <Words>1231</Words>
  <Application>Microsoft Office PowerPoint</Application>
  <PresentationFormat>Custom</PresentationFormat>
  <Paragraphs>239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 Unicode MS</vt:lpstr>
      <vt:lpstr>Arial</vt:lpstr>
      <vt:lpstr>Arial (Body)</vt:lpstr>
      <vt:lpstr>Cambria Math</vt:lpstr>
      <vt:lpstr>Courier New</vt:lpstr>
      <vt:lpstr>Times New Roman</vt:lpstr>
      <vt:lpstr>Wingdings</vt:lpstr>
      <vt:lpstr>Office Theme</vt:lpstr>
      <vt:lpstr>Office Theme</vt:lpstr>
      <vt:lpstr>PowerPoint Presentation</vt:lpstr>
      <vt:lpstr>Your feedback on the course</vt:lpstr>
      <vt:lpstr>Final Exam</vt:lpstr>
      <vt:lpstr>PowerPoint Presentation</vt:lpstr>
      <vt:lpstr>Non regular languages</vt:lpstr>
      <vt:lpstr>PowerPoint Presentation</vt:lpstr>
      <vt:lpstr>Exponential time algorithms</vt:lpstr>
      <vt:lpstr>Reasonable vs Unreasonable Time</vt:lpstr>
      <vt:lpstr>NP-complete problems</vt:lpstr>
      <vt:lpstr>NP-complete problems</vt:lpstr>
      <vt:lpstr>NP-complete problems</vt:lpstr>
      <vt:lpstr>NP-complete problems</vt:lpstr>
      <vt:lpstr>The HAM-PATH problem</vt:lpstr>
      <vt:lpstr>The CLIQUE problem</vt:lpstr>
      <vt:lpstr>The CLIQUE problem</vt:lpstr>
      <vt:lpstr>Search vs Decision</vt:lpstr>
      <vt:lpstr>NP-complete problems</vt:lpstr>
      <vt:lpstr>P vs NP problem</vt:lpstr>
      <vt:lpstr>PowerPoint Presentation</vt:lpstr>
      <vt:lpstr>Decidability </vt:lpstr>
      <vt:lpstr>Decidability </vt:lpstr>
      <vt:lpstr>Decidability </vt:lpstr>
      <vt:lpstr>The halting problem </vt:lpstr>
      <vt:lpstr>The halting problem </vt:lpstr>
      <vt:lpstr>The halting problem </vt:lpstr>
      <vt:lpstr>What does it mean “run a program on itself”?</vt:lpstr>
      <vt:lpstr>Decidability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1977</cp:revision>
  <cp:lastPrinted>1601-01-01T00:00:00Z</cp:lastPrinted>
  <dcterms:created xsi:type="dcterms:W3CDTF">2017-07-19T19:15:02Z</dcterms:created>
  <dcterms:modified xsi:type="dcterms:W3CDTF">2019-11-26T00:49:47Z</dcterms:modified>
</cp:coreProperties>
</file>