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3"/>
  </p:notesMasterIdLst>
  <p:handoutMasterIdLst>
    <p:handoutMasterId r:id="rId14"/>
  </p:handoutMasterIdLst>
  <p:sldIdLst>
    <p:sldId id="256" r:id="rId4"/>
    <p:sldId id="295" r:id="rId5"/>
    <p:sldId id="498" r:id="rId6"/>
    <p:sldId id="296" r:id="rId7"/>
    <p:sldId id="297" r:id="rId8"/>
    <p:sldId id="499" r:id="rId9"/>
    <p:sldId id="500" r:id="rId10"/>
    <p:sldId id="501" r:id="rId11"/>
    <p:sldId id="408" r:id="rId12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60" d="100"/>
          <a:sy n="60" d="100"/>
        </p:scale>
        <p:origin x="12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920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2444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081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2246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2796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4516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843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21, 2020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More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altLang="en-US" sz="2200" dirty="0"/>
              <a:t>int f1 (int n) {</a:t>
            </a:r>
            <a:br>
              <a:rPr lang="nn-NO" altLang="en-US" sz="2200" dirty="0"/>
            </a:br>
            <a:r>
              <a:rPr lang="nn-NO" altLang="en-US" sz="2200" dirty="0"/>
              <a:t>	 int sum = 0, i;</a:t>
            </a:r>
            <a:br>
              <a:rPr lang="nn-NO" altLang="en-US" sz="2200" dirty="0"/>
            </a:br>
            <a:r>
              <a:rPr lang="nn-NO" altLang="en-US" sz="2200" dirty="0"/>
              <a:t>	 for (i=0; i&lt;n; i++) </a:t>
            </a:r>
            <a:br>
              <a:rPr lang="nn-NO" altLang="en-US" sz="2200" dirty="0"/>
            </a:br>
            <a:r>
              <a:rPr lang="nn-NO" altLang="en-US" sz="2200" dirty="0"/>
              <a:t>			sum += i;</a:t>
            </a:r>
            <a:br>
              <a:rPr lang="nn-NO" altLang="en-US" sz="2200" dirty="0"/>
            </a:br>
            <a:r>
              <a:rPr lang="nn-NO" altLang="en-US" sz="2200" dirty="0"/>
              <a:t>	return sum;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altLang="en-US" sz="2200" dirty="0"/>
              <a:t>}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sz="2200" dirty="0">
                <a:solidFill>
                  <a:srgbClr val="002060"/>
                </a:solidFill>
              </a:rPr>
              <a:t>1) What is the runtime?  O(n) – one for loop with n iterations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sz="2200" dirty="0">
                <a:solidFill>
                  <a:srgbClr val="002060"/>
                </a:solidFill>
              </a:rPr>
              <a:t>Rewrite f1 so that its runtime is O(1) and it has the same functionality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sz="2200" dirty="0">
                <a:solidFill>
                  <a:srgbClr val="002060"/>
                </a:solidFill>
              </a:rPr>
              <a:t>A: The outpuf of f1 on input n? It is sum=1+2+3+4+...+(n-1)=n*(n-1)/2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altLang="en-US" sz="2200" dirty="0"/>
              <a:t>			int f1 (int n) {</a:t>
            </a:r>
            <a:br>
              <a:rPr lang="nn-NO" altLang="en-US" sz="2200" dirty="0"/>
            </a:br>
            <a:r>
              <a:rPr lang="nn-NO" altLang="en-US" sz="2200" dirty="0"/>
              <a:t>				return n*(n-1)/2;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altLang="en-US" sz="2200" dirty="0"/>
              <a:t>			}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nn-NO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5505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More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altLang="en-US" sz="2200" dirty="0"/>
              <a:t>void f1 (int n) {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altLang="en-US" sz="2200" dirty="0"/>
              <a:t>	 for (i=1; i&lt;n; i=i*2) 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altLang="en-US" sz="2200" dirty="0"/>
              <a:t>			printf(``%d `` , i);</a:t>
            </a:r>
            <a:br>
              <a:rPr lang="nn-NO" altLang="en-US" sz="2200" dirty="0"/>
            </a:br>
            <a:r>
              <a:rPr lang="nn-NO" altLang="en-US" sz="2200" dirty="0"/>
              <a:t>}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sz="2200" u="sng" dirty="0">
                <a:solidFill>
                  <a:srgbClr val="002060"/>
                </a:solidFill>
              </a:rPr>
              <a:t>Q1</a:t>
            </a:r>
            <a:r>
              <a:rPr lang="nn-NO" sz="2200" dirty="0">
                <a:solidFill>
                  <a:srgbClr val="002060"/>
                </a:solidFill>
              </a:rPr>
              <a:t>: What will it print on n=9? 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sz="2200" dirty="0">
                <a:solidFill>
                  <a:srgbClr val="002060"/>
                </a:solidFill>
              </a:rPr>
              <a:t>A1: ``1 2 4 8``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sz="2200" u="sng" dirty="0">
                <a:solidFill>
                  <a:srgbClr val="002060"/>
                </a:solidFill>
              </a:rPr>
              <a:t>Q2</a:t>
            </a:r>
            <a:r>
              <a:rPr lang="nn-NO" sz="2200" dirty="0">
                <a:solidFill>
                  <a:srgbClr val="002060"/>
                </a:solidFill>
              </a:rPr>
              <a:t>: What is the runtime of f as a fucntion of n??  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sz="2200" dirty="0">
                <a:solidFill>
                  <a:srgbClr val="002060"/>
                </a:solidFill>
              </a:rPr>
              <a:t>A2: we multiply i by 2 in each iteration, until reaching n. 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nn-NO" sz="2200" dirty="0">
                <a:solidFill>
                  <a:srgbClr val="002060"/>
                </a:solidFill>
              </a:rPr>
              <a:t>How many times do we need to take 2*2*2*2*.. To get above n? ~log</a:t>
            </a:r>
            <a:r>
              <a:rPr lang="nn-NO" sz="2200" baseline="-25000" dirty="0">
                <a:solidFill>
                  <a:srgbClr val="002060"/>
                </a:solidFill>
              </a:rPr>
              <a:t>2</a:t>
            </a:r>
            <a:r>
              <a:rPr lang="nn-NO" sz="2200" dirty="0">
                <a:solidFill>
                  <a:srgbClr val="002060"/>
                </a:solidFill>
              </a:rPr>
              <a:t>(n)</a:t>
            </a:r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8654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More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void 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</a:t>
            </a:r>
            <a:r>
              <a:rPr lang="en-US" sz="2200" dirty="0" err="1">
                <a:solidFill>
                  <a:srgbClr val="002060"/>
                </a:solidFill>
              </a:rPr>
              <a:t>printf</a:t>
            </a:r>
            <a:r>
              <a:rPr lang="en-US" sz="2200" dirty="0">
                <a:solidFill>
                  <a:srgbClr val="002060"/>
                </a:solidFill>
              </a:rPr>
              <a:t>(“%d ”, N);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foo(N/2);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Q1: What will it print on input 10?  	A1: 10 5 2 1.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Runtime:  denote the running time by T(N).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Then T(N) = T(N/2) + O(1). Let’s say O(1) is just 5.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Then T(N) &lt; T(N/2) + 5.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&lt; </a:t>
            </a:r>
            <a:r>
              <a:rPr lang="en-US" sz="2200" dirty="0">
                <a:solidFill>
                  <a:srgbClr val="FF0000"/>
                </a:solidFill>
              </a:rPr>
              <a:t>T(N/2)</a:t>
            </a:r>
            <a:r>
              <a:rPr lang="en-US" sz="2200" dirty="0">
                <a:solidFill>
                  <a:srgbClr val="002060"/>
                </a:solidFill>
              </a:rPr>
              <a:t> + 5 &lt; </a:t>
            </a:r>
            <a:r>
              <a:rPr lang="en-US" sz="2200" dirty="0">
                <a:solidFill>
                  <a:srgbClr val="FF0000"/>
                </a:solidFill>
              </a:rPr>
              <a:t>T(N/4) + 5 </a:t>
            </a:r>
            <a:r>
              <a:rPr lang="en-US" sz="2200" dirty="0">
                <a:solidFill>
                  <a:srgbClr val="002060"/>
                </a:solidFill>
              </a:rPr>
              <a:t>+ 5 &lt; T(N/8)+5+5+5 &lt; T(N/2</a:t>
            </a:r>
            <a:r>
              <a:rPr lang="en-US" sz="2200" baseline="30000" dirty="0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 + 5*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Repeating this for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=log(N) times we get T(N) &lt; T(1) + 5*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O(log(N))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70782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More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print(N)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What will it print on N=3?</a:t>
            </a:r>
          </a:p>
          <a:p>
            <a:r>
              <a:rPr lang="en-US" sz="2200" dirty="0">
                <a:solidFill>
                  <a:srgbClr val="002060"/>
                </a:solidFill>
              </a:rPr>
              <a:t>Intermediate draft: 3 (2 1 1 1)  ( copy ) ( copy 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Answer: 3 2 1 1 1 2 1 1 1 2 1 1 1 </a:t>
            </a: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06178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More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  <a:br>
              <a:rPr lang="en-US" altLang="en-US" sz="2200" dirty="0"/>
            </a:br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print(N)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Denote the runtime by T(N). Then T(N) = 3*T(N-1) + O(1).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T(N) = 3T(N-1) + C = 3*(3*T(N-2) + C) + C = 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T(N-2) + (3+1)C</a:t>
            </a:r>
          </a:p>
          <a:p>
            <a:r>
              <a:rPr lang="en-US" sz="2200" dirty="0">
                <a:solidFill>
                  <a:srgbClr val="002060"/>
                </a:solidFill>
              </a:rPr>
              <a:t>=  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*(3*T(N-3)+C) + (3+1)C = 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T(N-3) + (1+3+9)C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= 3</a:t>
            </a:r>
            <a:r>
              <a:rPr lang="en-US" sz="2200" baseline="30000" dirty="0">
                <a:solidFill>
                  <a:srgbClr val="002060"/>
                </a:solidFill>
              </a:rPr>
              <a:t>4</a:t>
            </a:r>
            <a:r>
              <a:rPr lang="en-US" sz="2200" dirty="0">
                <a:solidFill>
                  <a:srgbClr val="002060"/>
                </a:solidFill>
              </a:rPr>
              <a:t>T(N-4)+ (1+3+9+27)*C</a:t>
            </a:r>
          </a:p>
          <a:p>
            <a:r>
              <a:rPr lang="en-US" sz="2200" dirty="0">
                <a:solidFill>
                  <a:srgbClr val="002060"/>
                </a:solidFill>
              </a:rPr>
              <a:t>Repeating this N-1 times we’ll get 3</a:t>
            </a:r>
            <a:r>
              <a:rPr lang="en-US" sz="2200" baseline="30000" dirty="0">
                <a:solidFill>
                  <a:srgbClr val="002060"/>
                </a:solidFill>
              </a:rPr>
              <a:t>N-1</a:t>
            </a:r>
            <a:r>
              <a:rPr lang="en-US" sz="2200" dirty="0">
                <a:solidFill>
                  <a:srgbClr val="002060"/>
                </a:solidFill>
              </a:rPr>
              <a:t>*T(1) + (1+3+9+…3</a:t>
            </a:r>
            <a:r>
              <a:rPr lang="en-US" sz="2200" baseline="30000" dirty="0">
                <a:solidFill>
                  <a:srgbClr val="002060"/>
                </a:solidFill>
              </a:rPr>
              <a:t>N-2</a:t>
            </a:r>
            <a:r>
              <a:rPr lang="en-US" sz="2200" dirty="0">
                <a:solidFill>
                  <a:srgbClr val="002060"/>
                </a:solidFill>
              </a:rPr>
              <a:t>)*C= O(3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45023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More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 T(n) = T(n/2) + O(n), and T(1) = 1.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dirty="0">
                <a:solidFill>
                  <a:srgbClr val="002060"/>
                </a:solidFill>
              </a:rPr>
              <a:t>Q: Prove that T = O(n)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dirty="0">
                <a:solidFill>
                  <a:srgbClr val="002060"/>
                </a:solidFill>
              </a:rPr>
              <a:t>A: Let’s say T(n) &lt; T(n/2) + 7n.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dirty="0">
                <a:solidFill>
                  <a:srgbClr val="002060"/>
                </a:solidFill>
              </a:rPr>
              <a:t>Then T(n)&lt; </a:t>
            </a:r>
            <a:r>
              <a:rPr lang="en-US" sz="2200" dirty="0">
                <a:solidFill>
                  <a:srgbClr val="FF0000"/>
                </a:solidFill>
              </a:rPr>
              <a:t>T(n/2)</a:t>
            </a:r>
            <a:r>
              <a:rPr lang="en-US" sz="2200" dirty="0">
                <a:solidFill>
                  <a:srgbClr val="002060"/>
                </a:solidFill>
              </a:rPr>
              <a:t> +7n &lt; (</a:t>
            </a:r>
            <a:r>
              <a:rPr lang="en-US" sz="2200" dirty="0">
                <a:solidFill>
                  <a:srgbClr val="FF0000"/>
                </a:solidFill>
              </a:rPr>
              <a:t>T(n/4) + 7n/2</a:t>
            </a:r>
            <a:r>
              <a:rPr lang="en-US" sz="2200" dirty="0">
                <a:solidFill>
                  <a:srgbClr val="002060"/>
                </a:solidFill>
              </a:rPr>
              <a:t> ) + 7n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dirty="0">
                <a:solidFill>
                  <a:srgbClr val="002060"/>
                </a:solidFill>
              </a:rPr>
              <a:t>				= T(n/4) + (1+1/2)*7n &lt;  (</a:t>
            </a:r>
            <a:r>
              <a:rPr lang="en-US" sz="2200" dirty="0">
                <a:solidFill>
                  <a:srgbClr val="FF0000"/>
                </a:solidFill>
              </a:rPr>
              <a:t>T(n/8) + 7n/4</a:t>
            </a:r>
            <a:r>
              <a:rPr lang="en-US" sz="2200" dirty="0">
                <a:solidFill>
                  <a:srgbClr val="002060"/>
                </a:solidFill>
              </a:rPr>
              <a:t> ) + (1+1/2)7n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dirty="0">
                <a:solidFill>
                  <a:srgbClr val="002060"/>
                </a:solidFill>
              </a:rPr>
              <a:t>				= T(n/8) + (1+1/2 + 1/4)*7n 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dirty="0">
                <a:solidFill>
                  <a:srgbClr val="002060"/>
                </a:solidFill>
              </a:rPr>
              <a:t>In each step we divide n’ by 2 and add 7*(n’/2) to the sum.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dirty="0">
                <a:solidFill>
                  <a:srgbClr val="002060"/>
                </a:solidFill>
              </a:rPr>
              <a:t>The sum in the end will be</a:t>
            </a:r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dirty="0">
                <a:solidFill>
                  <a:srgbClr val="002060"/>
                </a:solidFill>
              </a:rPr>
              <a:t>(1+1/2 + ¼ + 1/8 +1/16 + 1/32..)*7n &lt; 2*7n = O(n)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93906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More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/>
              <a:t>Let T(n) = T(n/2) + O(n), and T(1) = 1.</a:t>
            </a:r>
          </a:p>
          <a:p>
            <a:r>
              <a:rPr lang="en-US" sz="2000" dirty="0"/>
              <a:t>Ex: write a function where T expresses it’s runtime.</a:t>
            </a:r>
          </a:p>
          <a:p>
            <a:r>
              <a:rPr lang="en-US" sz="2000" dirty="0"/>
              <a:t>void foo(int* a, int n) { // a array of length n</a:t>
            </a:r>
            <a:br>
              <a:rPr lang="en-US" sz="2000" dirty="0"/>
            </a:br>
            <a:r>
              <a:rPr lang="en-US" sz="2000" dirty="0"/>
              <a:t>		if (n&lt;=0) return;</a:t>
            </a:r>
          </a:p>
          <a:p>
            <a:r>
              <a:rPr lang="en-US" sz="2000" dirty="0"/>
              <a:t>			for (int </a:t>
            </a:r>
            <a:r>
              <a:rPr lang="en-US" sz="2000" dirty="0" err="1"/>
              <a:t>i</a:t>
            </a:r>
            <a:r>
              <a:rPr lang="en-US" sz="2000" dirty="0"/>
              <a:t>=0; i &lt; n; </a:t>
            </a:r>
            <a:r>
              <a:rPr lang="en-US" sz="2000" dirty="0" err="1"/>
              <a:t>i</a:t>
            </a:r>
            <a:r>
              <a:rPr lang="en-US" sz="2000" dirty="0"/>
              <a:t>++)</a:t>
            </a:r>
            <a:br>
              <a:rPr lang="en-US" sz="2000" dirty="0"/>
            </a:br>
            <a:r>
              <a:rPr lang="en-US" sz="2000" dirty="0"/>
              <a:t>			</a:t>
            </a:r>
            <a:r>
              <a:rPr lang="en-US" sz="2000" dirty="0" err="1"/>
              <a:t>printf</a:t>
            </a:r>
            <a:r>
              <a:rPr lang="en-US" sz="2000" dirty="0"/>
              <a:t>(“%d “, a[</a:t>
            </a:r>
            <a:r>
              <a:rPr lang="en-US" sz="2000" dirty="0" err="1"/>
              <a:t>i</a:t>
            </a:r>
            <a:r>
              <a:rPr lang="en-US" sz="2000" dirty="0"/>
              <a:t>]);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		</a:t>
            </a:r>
            <a:r>
              <a:rPr lang="en-US" sz="2000" dirty="0" err="1"/>
              <a:t>printf</a:t>
            </a:r>
            <a:r>
              <a:rPr lang="en-US" sz="2000" dirty="0"/>
              <a:t>(“\n”);</a:t>
            </a:r>
            <a:br>
              <a:rPr lang="en-US" sz="2000" dirty="0"/>
            </a:br>
            <a:r>
              <a:rPr lang="en-US" sz="2000" dirty="0"/>
              <a:t>		foo(a, n/2); // recursive call a[0…n/2]</a:t>
            </a:r>
            <a:br>
              <a:rPr lang="en-US" sz="2000" dirty="0"/>
            </a:br>
            <a:r>
              <a:rPr lang="en-US" sz="2000" dirty="0"/>
              <a:t>}</a:t>
            </a:r>
            <a:endParaRPr lang="en-US" sz="2400" dirty="0"/>
          </a:p>
          <a:p>
            <a:r>
              <a:rPr lang="en-US" sz="2400" dirty="0"/>
              <a:t>On input a[1,2,3,4,5,6,7,8], n=8 the output will be</a:t>
            </a:r>
            <a:br>
              <a:rPr lang="en-US" sz="2400" dirty="0"/>
            </a:br>
            <a:r>
              <a:rPr lang="en-US" sz="2400" dirty="0"/>
              <a:t>1 2 3 4 5 6 7 8	// total number of prints is </a:t>
            </a:r>
            <a:r>
              <a:rPr lang="en-US" sz="2400" dirty="0" err="1"/>
              <a:t>n+n</a:t>
            </a:r>
            <a:r>
              <a:rPr lang="en-US" sz="2400" dirty="0"/>
              <a:t>/2+n/4+n/8…</a:t>
            </a:r>
            <a:br>
              <a:rPr lang="en-US" sz="2400" dirty="0"/>
            </a:br>
            <a:r>
              <a:rPr lang="en-US" sz="2400" dirty="0"/>
              <a:t>1 2 3 4				// n*(1+1/2+1/4+1/8…) &lt; 2n</a:t>
            </a:r>
            <a:br>
              <a:rPr lang="en-US" sz="2400" dirty="0"/>
            </a:br>
            <a:r>
              <a:rPr lang="en-US" sz="2400" dirty="0"/>
              <a:t>1 2</a:t>
            </a:r>
            <a:br>
              <a:rPr lang="en-US" sz="2400" dirty="0"/>
            </a:br>
            <a:r>
              <a:rPr lang="en-US" sz="2400" dirty="0"/>
              <a:t>1</a:t>
            </a:r>
            <a:endParaRPr lang="en-CA" sz="2400" dirty="0"/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1655CE-4A5C-452A-8546-28BC533D318E}"/>
              </a:ext>
            </a:extLst>
          </p:cNvPr>
          <p:cNvSpPr txBox="1"/>
          <p:nvPr/>
        </p:nvSpPr>
        <p:spPr>
          <a:xfrm>
            <a:off x="5688420" y="1708150"/>
            <a:ext cx="4072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5792495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2298</TotalTime>
  <Words>1130</Words>
  <Application>Microsoft Office PowerPoint</Application>
  <PresentationFormat>Custom</PresentationFormat>
  <Paragraphs>61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Albany</vt:lpstr>
      <vt:lpstr>Arial</vt:lpstr>
      <vt:lpstr>Calibri</vt:lpstr>
      <vt:lpstr>Times New Roman</vt:lpstr>
      <vt:lpstr>water</vt:lpstr>
      <vt:lpstr>lyt blackandwhite</vt:lpstr>
      <vt:lpstr>Office Theme</vt:lpstr>
      <vt:lpstr>PowerPoint Presentation</vt:lpstr>
      <vt:lpstr>More examples</vt:lpstr>
      <vt:lpstr>More examples</vt:lpstr>
      <vt:lpstr>More examples</vt:lpstr>
      <vt:lpstr>More examples</vt:lpstr>
      <vt:lpstr>More examples</vt:lpstr>
      <vt:lpstr>More examples</vt:lpstr>
      <vt:lpstr>More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868</cp:revision>
  <dcterms:created xsi:type="dcterms:W3CDTF">2017-07-19T12:15:02Z</dcterms:created>
  <dcterms:modified xsi:type="dcterms:W3CDTF">2020-10-21T22:45:26Z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