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handoutMasterIdLst>
    <p:handoutMasterId r:id="rId30"/>
  </p:handoutMasterIdLst>
  <p:sldIdLst>
    <p:sldId id="256" r:id="rId3"/>
    <p:sldId id="265" r:id="rId4"/>
    <p:sldId id="336" r:id="rId5"/>
    <p:sldId id="337" r:id="rId6"/>
    <p:sldId id="338" r:id="rId7"/>
    <p:sldId id="266" r:id="rId8"/>
    <p:sldId id="276" r:id="rId9"/>
    <p:sldId id="279" r:id="rId10"/>
    <p:sldId id="344" r:id="rId11"/>
    <p:sldId id="280" r:id="rId12"/>
    <p:sldId id="281" r:id="rId13"/>
    <p:sldId id="339" r:id="rId14"/>
    <p:sldId id="284" r:id="rId15"/>
    <p:sldId id="291" r:id="rId16"/>
    <p:sldId id="346" r:id="rId17"/>
    <p:sldId id="294" r:id="rId18"/>
    <p:sldId id="295" r:id="rId19"/>
    <p:sldId id="345" r:id="rId20"/>
    <p:sldId id="296" r:id="rId21"/>
    <p:sldId id="303" r:id="rId22"/>
    <p:sldId id="305" r:id="rId23"/>
    <p:sldId id="314" r:id="rId24"/>
    <p:sldId id="325" r:id="rId25"/>
    <p:sldId id="335" r:id="rId26"/>
    <p:sldId id="332" r:id="rId27"/>
    <p:sldId id="334" r:id="rId28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3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9252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37875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73238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190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1025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29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6326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36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sfu.ca/~ishinkar/teaching/fall20/cmpt125/info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www.cs.sfu.ca/~ishinkar/teaching/fall19/cmpt125/lectures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9</a:t>
            </a:r>
            <a:r>
              <a:rPr lang="de-DE" sz="3600" b="1" dirty="0" smtClean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2020</a:t>
            </a:r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 algn="l"/>
            <a:endParaRPr lang="de-DE" sz="6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6000" dirty="0">
                <a:latin typeface="Arial" panose="020B0604020202020204" pitchFamily="34" charset="0"/>
                <a:cs typeface="Arial" panose="020B0604020202020204" pitchFamily="34" charset="0"/>
              </a:rPr>
              <a:t>Questions so far?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Computer science review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Algorithms are the core </a:t>
            </a:r>
            <a:r>
              <a:rPr lang="de-D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component</a:t>
            </a:r>
          </a:p>
          <a:p>
            <a:pPr lvl="0"/>
            <a:r>
              <a:rPr lang="de-DE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de-DE" sz="2400" u="sng" dirty="0">
                <a:latin typeface="Arial" panose="020B0604020202020204" pitchFamily="34" charset="0"/>
                <a:cs typeface="Arial" panose="020B0604020202020204" pitchFamily="34" charset="0"/>
              </a:rPr>
              <a:t>algorithm</a:t>
            </a: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 is a sequence of instructions (recipe) for solving a problem, i.e., obtaining a required output for a valid input.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We communicate algorithms to computers using programming languages.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In this course the programming language will be 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lvl="0">
              <a:buSzPct val="100000"/>
            </a:pPr>
            <a:r>
              <a:rPr lang="de-DE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						(and some C++).</a:t>
            </a:r>
            <a:endParaRPr lang="de-DE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Today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Crash course in C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Differences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between C and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Python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Compilation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Variables, strong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typing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Memory model: data vs address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90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  <a:endParaRPr lang="de-DE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one instruction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at a time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C/C++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compiled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into machine language in advance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1843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program.py</a:t>
            </a:r>
          </a:p>
        </p:txBody>
      </p:sp>
      <p:sp>
        <p:nvSpPr>
          <p:cNvPr id="7" name="Straight Connector 6"/>
          <p:cNvSpPr/>
          <p:nvPr/>
        </p:nvSpPr>
        <p:spPr>
          <a:xfrm>
            <a:off x="5570643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05840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9" name="Straight Connector 8"/>
          <p:cNvSpPr/>
          <p:nvPr/>
        </p:nvSpPr>
        <p:spPr>
          <a:xfrm>
            <a:off x="2834640" y="2948400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3838" y="2491200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17840" y="5073945"/>
            <a:ext cx="146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Algorithm</a:t>
            </a:r>
          </a:p>
        </p:txBody>
      </p:sp>
      <p:sp>
        <p:nvSpPr>
          <p:cNvPr id="12" name="Straight Connector 11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3835" y="5073945"/>
            <a:ext cx="153935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program.c</a:t>
            </a:r>
          </a:p>
        </p:txBody>
      </p:sp>
      <p:sp>
        <p:nvSpPr>
          <p:cNvPr id="14" name="Straight Connector 13"/>
          <p:cNvSpPr/>
          <p:nvPr/>
        </p:nvSpPr>
        <p:spPr>
          <a:xfrm>
            <a:off x="4633200" y="5531145"/>
            <a:ext cx="879835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5" name="Straight Connector 14"/>
          <p:cNvSpPr/>
          <p:nvPr/>
        </p:nvSpPr>
        <p:spPr>
          <a:xfrm>
            <a:off x="2186641" y="5531145"/>
            <a:ext cx="91440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541840" y="5073945"/>
            <a:ext cx="1828800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machine code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a.out</a:t>
            </a:r>
          </a:p>
        </p:txBody>
      </p:sp>
      <p:sp>
        <p:nvSpPr>
          <p:cNvPr id="17" name="Straight Connector 16"/>
          <p:cNvSpPr/>
          <p:nvPr/>
        </p:nvSpPr>
        <p:spPr>
          <a:xfrm>
            <a:off x="7370640" y="5567145"/>
            <a:ext cx="67607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89844" y="5073945"/>
            <a:ext cx="1702795" cy="91440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Running the</a:t>
            </a:r>
            <a:b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0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program</a:t>
            </a:r>
          </a:p>
        </p:txBody>
      </p:sp>
      <p:sp>
        <p:nvSpPr>
          <p:cNvPr id="19" name="Straight Connector 18"/>
          <p:cNvSpPr/>
          <p:nvPr/>
        </p:nvSpPr>
        <p:spPr>
          <a:xfrm>
            <a:off x="1005840" y="4222799"/>
            <a:ext cx="8569802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873" y="3985614"/>
            <a:ext cx="3096768" cy="2072640"/>
          </a:xfrm>
          <a:prstGeom prst="rect">
            <a:avLst/>
          </a:prstGeom>
        </p:spPr>
      </p:pic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Compilation process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Python: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Interpreter runs each instruction at a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Errors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are caught only when the interpreter is trying to run them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 C/C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++: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Code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compiled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into machine language in advance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Some errors are caught at compile time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Faster performance (e.g. due to memory allocation)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1955" y="779662"/>
            <a:ext cx="3163686" cy="20971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smtClean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de-DE" altLang="en-US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2932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Declaring Variables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08039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all variables must be declared before using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them.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type of variable must be declared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int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 = 10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buSzPct val="45000"/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printf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("The sum of %d and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 </a:t>
            </a:r>
            <a:r>
              <a:rPr lang="de-DE" sz="220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de-DE" sz="220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%d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", x, y, x+y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return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 The sum of 5 and 10 is 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245511" y="3350041"/>
            <a:ext cx="2534760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%d prints </a:t>
            </a:r>
            <a:r>
              <a:rPr lang="en-US" sz="2200" b="1" i="0" u="none" strike="noStrike" kern="1200" dirty="0" err="1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int</a:t>
            </a:r>
            <a:endParaRPr lang="en-US" sz="2200" b="1" i="0" u="none" strike="noStrike" kern="1200" dirty="0" smtClean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 smtClean="0">
                <a:latin typeface="Arial" pitchFamily="18"/>
                <a:ea typeface="Arial Unicode MS" pitchFamily="2"/>
                <a:cs typeface="Tahoma" pitchFamily="2"/>
              </a:rPr>
              <a:t>%</a:t>
            </a:r>
            <a:r>
              <a:rPr lang="en-US" sz="2200" b="1" dirty="0" err="1" smtClean="0">
                <a:latin typeface="Arial" pitchFamily="18"/>
                <a:ea typeface="Arial Unicode MS" pitchFamily="2"/>
                <a:cs typeface="Tahoma" pitchFamily="2"/>
              </a:rPr>
              <a:t>ld</a:t>
            </a:r>
            <a:r>
              <a:rPr lang="en-US" sz="2200" b="1" dirty="0" smtClean="0">
                <a:latin typeface="Arial" pitchFamily="18"/>
                <a:ea typeface="Arial Unicode MS" pitchFamily="2"/>
                <a:cs typeface="Tahoma" pitchFamily="2"/>
              </a:rPr>
              <a:t> </a:t>
            </a:r>
            <a:r>
              <a:rPr lang="en-US" sz="2200" b="1" smtClean="0">
                <a:latin typeface="Arial" pitchFamily="18"/>
                <a:ea typeface="Arial Unicode MS" pitchFamily="2"/>
                <a:cs typeface="Tahoma" pitchFamily="2"/>
              </a:rPr>
              <a:t>prints long</a:t>
            </a: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/>
            </a:r>
            <a:b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</a:br>
            <a:r>
              <a:rPr lang="en-US" sz="2200" b="1" i="0" u="none" strike="noStrike" kern="1200" dirty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in decimal</a:t>
            </a:r>
          </a:p>
        </p:txBody>
      </p:sp>
      <p:sp>
        <p:nvSpPr>
          <p:cNvPr id="5" name="Straight Connector 4"/>
          <p:cNvSpPr/>
          <p:nvPr/>
        </p:nvSpPr>
        <p:spPr>
          <a:xfrm flipH="1">
            <a:off x="4620126" y="4007679"/>
            <a:ext cx="2625384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Straight Connector 5"/>
          <p:cNvSpPr/>
          <p:nvPr/>
        </p:nvSpPr>
        <p:spPr>
          <a:xfrm flipH="1">
            <a:off x="5364479" y="4007679"/>
            <a:ext cx="1881031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495040" y="4007679"/>
            <a:ext cx="3750470" cy="101136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Strong Typing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 C the type of variable cannnot be changed.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Once it is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declared as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it will always stay 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(It is possible to change types in Python)</a:t>
            </a:r>
          </a:p>
          <a:p>
            <a:pPr lvl="0">
              <a:buSzPct val="100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When a variable is declared, a space in memory for the variable is reserved. For example: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int -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 bytes </a:t>
            </a:r>
            <a:r>
              <a:rPr lang="de-DE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(sometimes 2 bytes, compiler dependent)</a:t>
            </a:r>
            <a:endParaRPr lang="de-DE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long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double – 8 bytes</a:t>
            </a:r>
          </a:p>
          <a:p>
            <a:pPr marL="914400" lvl="3" indent="0" hangingPunct="0">
              <a:spcBef>
                <a:spcPts val="0"/>
              </a:spcBef>
              <a:spcAft>
                <a:spcPts val="1415"/>
              </a:spcAft>
              <a:buSzPct val="75000"/>
              <a:buFont typeface="StarSymbol"/>
              <a:buChar char="–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char – 1 byte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SzPct val="45000"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altLang="en-US" sz="80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en-US" sz="8000" dirty="0" smtClean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  <a:endParaRPr lang="de-DE" altLang="en-US" sz="8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721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Each variable is stored in a unique location in the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Its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address is represented by a number (can be accessed using pointers and references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Thus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a variable has 3 main features: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type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value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- address in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memory</a:t>
            </a:r>
          </a:p>
          <a:p>
            <a:pPr marL="342900" lvl="0" indent="-342900"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Address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be store in a variable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explicitly</a:t>
            </a:r>
          </a:p>
          <a:p>
            <a:pPr lvl="0">
              <a:spcAft>
                <a:spcPts val="300"/>
              </a:spcAft>
              <a:buSzPct val="100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</a:t>
            </a: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address of %d is %p", x, px);</a:t>
            </a:r>
          </a:p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	&gt;&gt;     The address of 5 is 0x9a58af3c4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38566" y="3276855"/>
            <a:ext cx="3048714" cy="1188719"/>
          </a:xfrm>
          <a:prstGeom prst="rect">
            <a:avLst/>
          </a:prstGeom>
          <a:gradFill>
            <a:gsLst>
              <a:gs pos="0">
                <a:srgbClr val="FFFF66"/>
              </a:gs>
              <a:gs pos="100000">
                <a:srgbClr val="FFFFCC"/>
              </a:gs>
            </a:gsLst>
            <a:lin ang="5400000"/>
          </a:gradFill>
          <a:ln w="0">
            <a:solidFill>
              <a:srgbClr val="000000"/>
            </a:solidFill>
            <a:prstDash val="solid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i="0" u="none" strike="noStrike" kern="1200" dirty="0" smtClean="0">
                <a:ln>
                  <a:noFill/>
                </a:ln>
                <a:latin typeface="Arial" pitchFamily="18"/>
                <a:ea typeface="Arial Unicode MS" pitchFamily="2"/>
                <a:cs typeface="Tahoma" pitchFamily="2"/>
              </a:rPr>
              <a:t>%p prints the address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200" b="1" dirty="0" smtClean="0">
                <a:latin typeface="Arial" pitchFamily="18"/>
                <a:ea typeface="Arial Unicode MS" pitchFamily="2"/>
                <a:cs typeface="Tahoma" pitchFamily="2"/>
              </a:rPr>
              <a:t>(value of the pointer)</a:t>
            </a:r>
            <a:endParaRPr lang="en-US" sz="2200" b="1" i="0" u="none" strike="noStrike" kern="1200" dirty="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traight Connector 4"/>
          <p:cNvSpPr/>
          <p:nvPr/>
        </p:nvSpPr>
        <p:spPr>
          <a:xfrm flipH="1">
            <a:off x="5425439" y="3921761"/>
            <a:ext cx="1513128" cy="201168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Instructor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: Igor Shinkar</a:t>
            </a: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My email: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ishinkar@sfu.ca</a:t>
            </a:r>
          </a:p>
          <a:p>
            <a:pPr lvl="0"/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 webpage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cs.sfu.ca/~ishinkar/teaching.html</a:t>
            </a:r>
            <a:endParaRPr lang="de-DE" sz="2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smtClean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Teaching/Seminars → CMPT 125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Office hours: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Email me to schedule a meeting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Discussion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forum: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piazza.com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should have received an invitation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28723"/>
            <a:ext cx="8855643" cy="4808162"/>
          </a:xfrm>
        </p:spPr>
        <p:txBody>
          <a:bodyPr/>
          <a:lstStyle/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Dereferencing: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x = 5;  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variable x has value 5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px = &amp;x;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pointer to the location of 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printf("The value at the address %p is %d", px, *px);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*px = 7;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 // dereferencing, changing the value at the address px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printf("x = %d", x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lvl="0">
              <a:buSzPct val="45000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&gt;&gt;      	x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=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value at the address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0x73b8df7a3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is 5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&gt;&gt;	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= 7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Pointers and References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Remember the difference: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Variable – the 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Pointers – the address</a:t>
            </a:r>
          </a:p>
          <a:p>
            <a:pPr lvl="0">
              <a:buSzPct val="45000"/>
              <a:buFont typeface="StarSymbol"/>
              <a:buChar char="●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5840" y="4389120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Variables</a:t>
            </a:r>
          </a:p>
        </p:txBody>
      </p:sp>
      <p:sp>
        <p:nvSpPr>
          <p:cNvPr id="5" name="Rectangle 4"/>
          <p:cNvSpPr/>
          <p:nvPr/>
        </p:nvSpPr>
        <p:spPr>
          <a:xfrm>
            <a:off x="5852160" y="4425119"/>
            <a:ext cx="2194560" cy="1280160"/>
          </a:xfrm>
          <a:prstGeom prst="rect">
            <a:avLst/>
          </a:prstGeom>
          <a:solidFill>
            <a:srgbClr val="99CCFF"/>
          </a:solidFill>
          <a:ln w="0" cap="flat">
            <a:solidFill>
              <a:srgbClr val="000000"/>
            </a:solidFill>
            <a:prstDash val="solid"/>
            <a:miter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ct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Pointers</a:t>
            </a:r>
          </a:p>
        </p:txBody>
      </p:sp>
      <p:sp>
        <p:nvSpPr>
          <p:cNvPr id="6" name="Straight Connector 5"/>
          <p:cNvSpPr/>
          <p:nvPr/>
        </p:nvSpPr>
        <p:spPr>
          <a:xfrm>
            <a:off x="3200400" y="466344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Straight Connector 6"/>
          <p:cNvSpPr/>
          <p:nvPr/>
        </p:nvSpPr>
        <p:spPr>
          <a:xfrm flipH="1">
            <a:off x="3200400" y="5394960"/>
            <a:ext cx="265176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val f6"/>
              <a:gd name="f13" fmla="*/ f7 f0 1"/>
              <a:gd name="f14" fmla="*/ f8 f0 1"/>
              <a:gd name="f15" fmla="?: f9 f3 1"/>
              <a:gd name="f16" fmla="?: f10 f4 1"/>
              <a:gd name="f17" fmla="?: f11 f5 1"/>
              <a:gd name="f18" fmla="*/ f13 1 f2"/>
              <a:gd name="f19" fmla="*/ f14 1 f2"/>
              <a:gd name="f20" fmla="*/ f15 1 21600"/>
              <a:gd name="f21" fmla="*/ f16 1 21600"/>
              <a:gd name="f22" fmla="*/ 21600 f15 1"/>
              <a:gd name="f23" fmla="*/ 21600 f16 1"/>
              <a:gd name="f24" fmla="+- f18 0 f1"/>
              <a:gd name="f25" fmla="+- f19 0 f1"/>
              <a:gd name="f26" fmla="min f21 f20"/>
              <a:gd name="f27" fmla="*/ f22 1 f17"/>
              <a:gd name="f28" fmla="*/ f23 1 f17"/>
              <a:gd name="f29" fmla="val f27"/>
              <a:gd name="f30" fmla="val f28"/>
              <a:gd name="f31" fmla="*/ f6 f26 1"/>
              <a:gd name="f32" fmla="*/ f27 f26 1"/>
              <a:gd name="f33" fmla="*/ f28 f26 1"/>
              <a:gd name="f34" fmla="*/ f12 f26 1"/>
              <a:gd name="f35" fmla="*/ f29 f26 1"/>
              <a:gd name="f36" fmla="*/ f30 f2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4">
                <a:pos x="f34" y="f34"/>
              </a:cxn>
              <a:cxn ang="f25">
                <a:pos x="f35" y="f36"/>
              </a:cxn>
            </a:cxnLst>
            <a:rect l="f31" t="f31" r="f32" b="f33"/>
            <a:pathLst>
              <a:path>
                <a:moveTo>
                  <a:pt x="f34" y="f34"/>
                </a:moveTo>
                <a:lnTo>
                  <a:pt x="f35" y="f36"/>
                </a:lnTo>
              </a:path>
            </a:pathLst>
          </a:custGeom>
          <a:noFill/>
          <a:ln w="0" cap="flat">
            <a:solidFill>
              <a:srgbClr val="000000"/>
            </a:solidFill>
            <a:prstDash val="solid"/>
            <a:miter/>
            <a:tailEnd type="arrow"/>
          </a:ln>
        </p:spPr>
        <p:txBody>
          <a:bodyPr vert="horz" wrap="none" lIns="90004" tIns="44997" rIns="90004" bIns="44997" anchor="ctr" anchorCtr="1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08399" y="4186799"/>
            <a:ext cx="2560320" cy="11444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0004" tIns="44997" rIns="90004" bIns="44997" anchor="t" anchorCtr="0" compatLnSpc="0">
            <a:sp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&amp; (get address)</a:t>
            </a: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Arial Unicode MS" pitchFamily="2"/>
                <a:cs typeface="Tahoma" pitchFamily="2"/>
              </a:rPr>
              <a:t>Use * (dereference)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 a, int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a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 = b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 = tmp;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will not change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!!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...</a:t>
            </a:r>
          </a:p>
          <a:p>
            <a:pPr lvl="0">
              <a:spcAft>
                <a:spcPts val="0"/>
              </a:spcAft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a, int*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*a = *b;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swap(a,b);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// WRONG!!! wrong type of parameters</a:t>
            </a:r>
            <a:b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(though it will compile on some compilers)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112355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us to modify parameters in a function</a:t>
            </a:r>
          </a:p>
          <a:p>
            <a:pPr>
              <a:spcAft>
                <a:spcPts val="0"/>
              </a:spcAft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void swap(int* a, int* b)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tmp = *a;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*a = *b;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dereferencing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*b = tmp;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dereferencing again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 = 2;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b = 3</a:t>
            </a: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lvl="0">
              <a:spcAft>
                <a:spcPts val="0"/>
              </a:spcAft>
            </a:pPr>
            <a:r>
              <a:rPr lang="de-DE" sz="2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swap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(&amp;a, &amp;b);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the values </a:t>
            </a:r>
            <a:r>
              <a:rPr lang="de-DE" sz="2200" b="1" dirty="0">
                <a:solidFill>
                  <a:srgbClr val="FF33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change!! </a:t>
            </a:r>
            <a:r>
              <a:rPr lang="de-DE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442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Why are pointers useful?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Allows modifying parameters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in a function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Allows us to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pass large objects to a function with a single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pointer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Optimization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- avoids duplicating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Strings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45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TAs: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Tien Vu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&lt;tien_vu_2@sfu.ca&gt;;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Sepid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Hosseini &lt;sepid_hosseini@sfu.ca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&gt;;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Shimon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Smith &lt;shimi_smith@sfu.ca&gt;</a:t>
            </a:r>
          </a:p>
          <a:p>
            <a:pPr lvl="0">
              <a:buSzPct val="100000"/>
            </a:pP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Email:  cmpt-125-help@sfu.ca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Office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hours/format: TBA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33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General 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Homeworks: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4-5 programming assignments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every ~2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1-2 pen and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paper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assignments</a:t>
            </a:r>
            <a:b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Midterm: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End of October, TBA</a:t>
            </a:r>
            <a:endParaRPr lang="de-DE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Final: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TBA</a:t>
            </a:r>
          </a:p>
          <a:p>
            <a:pPr lvl="0"/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exams will be take home exams,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to be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submitted within 3 hours.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38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General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information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5051163"/>
          </a:xfrm>
        </p:spPr>
        <p:txBody>
          <a:bodyPr/>
          <a:lstStyle/>
          <a:p>
            <a:pPr lvl="0"/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https://www.cs.sfu.ca/~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ishinkar/teaching/fall20/cmpt125/info.html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General info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 notes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Homework assignments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Quizzes</a:t>
            </a:r>
          </a:p>
          <a:p>
            <a:pPr lvl="0"/>
            <a:endParaRPr lang="de-DE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Lecture notes/exams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last year can be found at</a:t>
            </a:r>
            <a:b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</a:t>
            </a:r>
            <a:r>
              <a:rPr lang="en-US" sz="22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://www.cs.sfu.ca/~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ishinkar/teaching/</a:t>
            </a:r>
            <a:r>
              <a:rPr lang="en-US" sz="2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fall19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/cmpt125/lectures.html</a:t>
            </a:r>
            <a:endParaRPr lang="en-US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No need to go to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oneclass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en-US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coursehero</a:t>
            </a:r>
            <a:r>
              <a:rPr lang="en-US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/ …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22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Grading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Final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Midterm - 25%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Homeworks –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Participation, quizzes - 5%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Prerequisites – CMPT 120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You are expected to be familiar with basic concepts of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programming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Variables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types (integer, float, char,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string)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Lists/arrays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Basic I/O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Conditionals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if/else)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Loops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(for,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while)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Functions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passing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parameters</a:t>
            </a:r>
          </a:p>
          <a:p>
            <a:pPr marL="1143000" lvl="1" indent="-457200">
              <a:buFont typeface="Wingdings" panose="05000000000000000000" pitchFamily="2" charset="2"/>
              <a:buChar char="ü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[develop-&gt;test-&gt;debug] cycle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Co-requisites – CMPT 127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Courses are coupled: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Theory informs practice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Practice informs theory</a:t>
            </a:r>
          </a:p>
          <a:p>
            <a:pPr lvl="0">
              <a:buSzPct val="45000"/>
            </a:pP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the end of these two courses you will learn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How to write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high quality code in C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Basic 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Data structures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Measuring performance of 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algorithms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Basic concepts of OOP in C++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Coding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pPr lvl="0"/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 class: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I will code using repl.it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45000"/>
            </a:pP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For homework assigment:</a:t>
            </a:r>
            <a:endParaRPr lang="de-DE" sz="22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You will need to submit code that compiles </a:t>
            </a:r>
            <a:r>
              <a:rPr lang="de-DE" sz="2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without warnings</a:t>
            </a: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in CSIL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The assignments will contain the exact instructions.</a:t>
            </a: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23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1628</TotalTime>
  <Words>1221</Words>
  <Application>Microsoft Office PowerPoint</Application>
  <PresentationFormat>Custom</PresentationFormat>
  <Paragraphs>196</Paragraphs>
  <Slides>26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 Unicode MS</vt:lpstr>
      <vt:lpstr>Albany</vt:lpstr>
      <vt:lpstr>Arial</vt:lpstr>
      <vt:lpstr>Calibri</vt:lpstr>
      <vt:lpstr>StarSymbol</vt:lpstr>
      <vt:lpstr>Tahoma</vt:lpstr>
      <vt:lpstr>Times New Roman</vt:lpstr>
      <vt:lpstr>Wingdings</vt:lpstr>
      <vt:lpstr>water</vt:lpstr>
      <vt:lpstr>lyt blackandwhite</vt:lpstr>
      <vt:lpstr>PowerPoint Presentation</vt:lpstr>
      <vt:lpstr>General information</vt:lpstr>
      <vt:lpstr>General information</vt:lpstr>
      <vt:lpstr>General information</vt:lpstr>
      <vt:lpstr>General information</vt:lpstr>
      <vt:lpstr>Grading</vt:lpstr>
      <vt:lpstr>Prerequisites – CMPT 120</vt:lpstr>
      <vt:lpstr>Co-requisites – CMPT 127</vt:lpstr>
      <vt:lpstr>Coding</vt:lpstr>
      <vt:lpstr>PowerPoint Presentation</vt:lpstr>
      <vt:lpstr>Computer science review</vt:lpstr>
      <vt:lpstr>Today</vt:lpstr>
      <vt:lpstr>Compilation process</vt:lpstr>
      <vt:lpstr>Compilation process</vt:lpstr>
      <vt:lpstr>PowerPoint Presentation</vt:lpstr>
      <vt:lpstr>Declaring Variables</vt:lpstr>
      <vt:lpstr>Strong Typing</vt:lpstr>
      <vt:lpstr>PowerPoint Presentation</vt:lpstr>
      <vt:lpstr>Pointers and References</vt:lpstr>
      <vt:lpstr>Pointers and References</vt:lpstr>
      <vt:lpstr>Pointers and References</vt:lpstr>
      <vt:lpstr>Why are pointers useful?</vt:lpstr>
      <vt:lpstr>Why are pointers useful?</vt:lpstr>
      <vt:lpstr>Why are pointers useful?</vt:lpstr>
      <vt:lpstr>Why are pointers useful?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320</cp:revision>
  <dcterms:created xsi:type="dcterms:W3CDTF">2017-07-19T12:15:02Z</dcterms:created>
  <dcterms:modified xsi:type="dcterms:W3CDTF">2020-09-09T23:05:02Z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