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4"/>
  </p:notesMasterIdLst>
  <p:handoutMasterIdLst>
    <p:handoutMasterId r:id="rId15"/>
  </p:handoutMasterIdLst>
  <p:sldIdLst>
    <p:sldId id="256" r:id="rId3"/>
    <p:sldId id="333" r:id="rId4"/>
    <p:sldId id="359" r:id="rId5"/>
    <p:sldId id="351" r:id="rId6"/>
    <p:sldId id="361" r:id="rId7"/>
    <p:sldId id="362" r:id="rId8"/>
    <p:sldId id="366" r:id="rId9"/>
    <p:sldId id="363" r:id="rId10"/>
    <p:sldId id="364" r:id="rId11"/>
    <p:sldId id="365" r:id="rId12"/>
    <p:sldId id="334" r:id="rId1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0F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3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4189306995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g4189306995_0_44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700" cy="481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11962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391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342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09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5893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11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324934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1" name="Google Shape;151;p12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8406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p13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7793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16, 2020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6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6" name="Google Shape;166;p26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</a:pPr>
            <a:r>
              <a:rPr lang="en-US" sz="24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</a:t>
            </a:r>
            <a:r>
              <a:rPr lang="en-US" sz="24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’s wrong with this code?</a:t>
            </a: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void foo(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a)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 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something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	{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5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foo(&amp;x);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	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…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b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sz="2400" b="1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26749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519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Accessing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7,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7;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array[4];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18;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624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average(float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 smtClean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649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an array of floats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outputs the average of the numbers.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average(float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float average(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float*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</p:txBody>
      </p:sp>
    </p:spTree>
    <p:extLst>
      <p:ext uri="{BB962C8B-B14F-4D97-AF65-F5344CB8AC3E}">
        <p14:creationId xmlns:p14="http://schemas.microsoft.com/office/powerpoint/2010/main" val="3673334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3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Write a function that gets two arrays of </a:t>
            </a:r>
            <a:r>
              <a:rPr lang="en-US" sz="2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ints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of length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</a:t>
            </a:r>
            <a:r>
              <a:rPr lang="en-US" sz="2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and copies all data from one array into the other</a:t>
            </a:r>
            <a: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br>
              <a:rPr lang="en-US" sz="2200" b="0" i="0" u="none" strike="noStrike" cap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200" b="0" i="0" u="none" strike="noStrike" cap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strike="sngStrik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strike="sngStrik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endParaRPr lang="en-US" sz="2200" strike="sngStrik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dirty="0">
                <a:solidFill>
                  <a:srgbClr val="2F5496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[], 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200" b="1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OR</a:t>
            </a:r>
            <a:b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2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FF0000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n) </a:t>
            </a:r>
            <a:endParaRPr sz="2200" dirty="0">
              <a:solidFill>
                <a:srgbClr val="0F0FC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0387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variables</a:t>
            </a:r>
            <a:endParaRPr/>
          </a:p>
        </p:txBody>
      </p:sp>
      <p:sp>
        <p:nvSpPr>
          <p:cNvPr id="154" name="Google Shape;154;p24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700" cy="480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4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main()  {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ONE = 1;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</a:t>
            </a:r>
            <a:r>
              <a:rPr lang="en-US" sz="24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TWO = 2;</a:t>
            </a:r>
            <a:br>
              <a:rPr lang="en-US" sz="24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 </a:t>
            </a:r>
            <a:endParaRPr lang="en-US" sz="2400" dirty="0">
              <a:solidFill>
                <a:srgbClr val="0F0FCF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ONE = 5; </a:t>
            </a:r>
            <a:r>
              <a:rPr lang="en-US" sz="2400" b="1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value is not allowed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endParaRPr lang="en-US" sz="24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    return 0;</a:t>
            </a:r>
          </a:p>
          <a:p>
            <a:pPr lvl="0" algn="l">
              <a:spcAft>
                <a:spcPts val="0"/>
              </a:spcAft>
              <a:buClr>
                <a:srgbClr val="0070C0"/>
              </a:buClr>
              <a:buSzPts val="990"/>
            </a:pPr>
            <a:r>
              <a:rPr lang="en-US" sz="24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}</a:t>
            </a:r>
            <a: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400" b="0" i="0" u="none" strike="noStrike" cap="none" dirty="0">
                <a:solidFill>
                  <a:srgbClr val="0070C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endParaRPr lang="en-US" sz="2400" b="0" i="0" u="none" strike="noStrike" cap="none" dirty="0">
              <a:solidFill>
                <a:srgbClr val="0070C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0845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5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Constant pointers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p25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also define constant pointers using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const_ptr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a[]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roughly equivalent to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0" u="none" strike="noStrike" cap="none" dirty="0">
                <a:solidFill>
                  <a:srgbClr val="14039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chemeClr val="dk1"/>
              </a:buClr>
              <a:buSzPts val="2200"/>
            </a:pP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 the difference between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220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en-US" sz="2200" i="1" u="sng" dirty="0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2200" i="1" u="sng" dirty="0" err="1">
                <a:solidFill>
                  <a:srgbClr val="0F0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</a:t>
            </a:r>
            <a:r>
              <a:rPr lang="en-US" sz="220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l">
              <a:spcBef>
                <a:spcPts val="1417"/>
              </a:spcBef>
              <a:spcAft>
                <a:spcPts val="0"/>
              </a:spcAft>
              <a:buClr>
                <a:srgbClr val="140393"/>
              </a:buClr>
              <a:buSzPts val="990"/>
            </a:pP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1" i="1" u="sng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1" i="1" u="sng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constant pointer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x, y;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&amp;x;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const_ptr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= &amp;y;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pointer is not allowed</a:t>
            </a:r>
            <a:endParaRPr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417"/>
              </a:spcBef>
              <a:buClr>
                <a:srgbClr val="140393"/>
              </a:buClr>
              <a:buSzPts val="990"/>
            </a:pPr>
            <a: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/>
            </a:r>
            <a:br>
              <a:rPr lang="en-US" sz="2200" b="1" i="0" u="sng" strike="noStrike" cap="none" dirty="0">
                <a:solidFill>
                  <a:srgbClr val="140393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1" i="1" u="sng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int*</a:t>
            </a:r>
            <a: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is a pointer to a constant</a:t>
            </a:r>
            <a:br>
              <a:rPr lang="en-US" sz="2200" b="1" i="0" u="sng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const int </a:t>
            </a:r>
            <a:r>
              <a:rPr lang="en-US" sz="2200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ONE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1;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const int*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&amp;ONE;</a:t>
            </a:r>
            <a:b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</a:b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	*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ptr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= 8; </a:t>
            </a:r>
            <a:r>
              <a:rPr lang="en-US" sz="2200" b="0" i="0" u="none" strike="noStrike" cap="none" dirty="0">
                <a:solidFill>
                  <a:srgbClr val="FF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// NO! Modifying the data is not allowed</a:t>
            </a:r>
            <a:endParaRPr sz="2200" b="0" i="0" u="none" strike="noStrike" cap="none" dirty="0">
              <a:solidFill>
                <a:srgbClr val="FF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" marR="0" lvl="0" algn="l" rtl="0">
              <a:spcBef>
                <a:spcPts val="1417"/>
              </a:spcBef>
              <a:spcAft>
                <a:spcPts val="0"/>
              </a:spcAft>
              <a:buSzPts val="990"/>
            </a:pPr>
            <a:endParaRPr sz="2200" b="1" i="0" u="none" strike="noStrike" cap="none" dirty="0">
              <a:solidFill>
                <a:schemeClr val="dk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47820" y="382756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*)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567680" y="5595401"/>
            <a:ext cx="2697320" cy="65299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(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const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i="0" u="none" strike="noStrike" kern="1200" dirty="0" err="1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)*</a:t>
            </a:r>
          </a:p>
        </p:txBody>
      </p:sp>
    </p:spTree>
    <p:extLst>
      <p:ext uri="{BB962C8B-B14F-4D97-AF65-F5344CB8AC3E}">
        <p14:creationId xmlns:p14="http://schemas.microsoft.com/office/powerpoint/2010/main" val="2725163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1368</TotalTime>
  <Words>607</Words>
  <Application>Microsoft Office PowerPoint</Application>
  <PresentationFormat>Custom</PresentationFormat>
  <Paragraphs>60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Arrays - recap</vt:lpstr>
      <vt:lpstr>Accessing an array</vt:lpstr>
      <vt:lpstr>Examples</vt:lpstr>
      <vt:lpstr>Examples</vt:lpstr>
      <vt:lpstr>Examples</vt:lpstr>
      <vt:lpstr>Constant variables</vt:lpstr>
      <vt:lpstr>Constant pointers</vt:lpstr>
      <vt:lpstr>Constant pointers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422</cp:revision>
  <dcterms:created xsi:type="dcterms:W3CDTF">2017-07-19T12:15:02Z</dcterms:created>
  <dcterms:modified xsi:type="dcterms:W3CDTF">2020-09-20T17:00:19Z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