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handoutMasterIdLst>
    <p:handoutMasterId r:id="rId33"/>
  </p:handoutMasterIdLst>
  <p:sldIdLst>
    <p:sldId id="256" r:id="rId3"/>
    <p:sldId id="445" r:id="rId4"/>
    <p:sldId id="380" r:id="rId5"/>
    <p:sldId id="447" r:id="rId6"/>
    <p:sldId id="369" r:id="rId7"/>
    <p:sldId id="370" r:id="rId8"/>
    <p:sldId id="371" r:id="rId9"/>
    <p:sldId id="372" r:id="rId10"/>
    <p:sldId id="373" r:id="rId11"/>
    <p:sldId id="374" r:id="rId12"/>
    <p:sldId id="375" r:id="rId13"/>
    <p:sldId id="381" r:id="rId14"/>
    <p:sldId id="377" r:id="rId15"/>
    <p:sldId id="378" r:id="rId16"/>
    <p:sldId id="379" r:id="rId17"/>
    <p:sldId id="384" r:id="rId18"/>
    <p:sldId id="383" r:id="rId19"/>
    <p:sldId id="392" r:id="rId20"/>
    <p:sldId id="393" r:id="rId21"/>
    <p:sldId id="394" r:id="rId22"/>
    <p:sldId id="398" r:id="rId23"/>
    <p:sldId id="396" r:id="rId24"/>
    <p:sldId id="397" r:id="rId25"/>
    <p:sldId id="399" r:id="rId26"/>
    <p:sldId id="414" r:id="rId27"/>
    <p:sldId id="415" r:id="rId28"/>
    <p:sldId id="417" r:id="rId29"/>
    <p:sldId id="416" r:id="rId30"/>
    <p:sldId id="408" r:id="rId31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85" autoAdjust="0"/>
    <p:restoredTop sz="94660"/>
  </p:normalViewPr>
  <p:slideViewPr>
    <p:cSldViewPr snapToGrid="0">
      <p:cViewPr varScale="1">
        <p:scale>
          <a:sx n="99" d="100"/>
          <a:sy n="99" d="100"/>
        </p:scale>
        <p:origin x="157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4189306995_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g4189306995_2_6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01432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093062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522271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83915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4189306995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g4189306995_0_3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09086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18068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3309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34840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0048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1775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0399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301556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176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556239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11213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96713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5772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3073348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111671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4189306995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9" name="Google Shape;219;g4189306995_2_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743545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321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64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4189306995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1" name="Google Shape;181;g4189306995_0_4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3170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23016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85918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4189306995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g4189306995_0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43468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4189306995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g4189306995_0_19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11479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4189306995_2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9" name="Google Shape;199;g4189306995_2_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5395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lang="en-US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</a:t>
            </a:r>
            <a:r>
              <a:rPr lang="de-DE" sz="3600" b="1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21, 2020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3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char* guess = “ABC”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password,guess</a:t>
            </a:r>
            <a:r>
              <a:rPr lang="en-US" sz="2200" dirty="0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i="1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0" name="Google Shape;210;p33"/>
          <p:cNvCxnSpPr>
            <a:stCxn id="6" idx="2"/>
          </p:cNvCxnSpPr>
          <p:nvPr/>
        </p:nvCxnSpPr>
        <p:spPr>
          <a:xfrm flipH="1">
            <a:off x="2692400" y="3463493"/>
            <a:ext cx="4988950" cy="96579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6" name="Rectangle 5"/>
          <p:cNvSpPr/>
          <p:nvPr/>
        </p:nvSpPr>
        <p:spPr>
          <a:xfrm>
            <a:off x="5521397" y="2139934"/>
            <a:ext cx="4319905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lvl="0"/>
            <a:r>
              <a:rPr lang="en-US" sz="2400" dirty="0"/>
              <a:t>returns 0 if the strings are equal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&gt;0 if first &gt; last</a:t>
            </a:r>
            <a:br>
              <a:rPr lang="en-US" sz="2400" dirty="0"/>
            </a:br>
            <a:r>
              <a:rPr lang="en-US" sz="2400" dirty="0"/>
              <a:t>returns </a:t>
            </a:r>
            <a:r>
              <a:rPr lang="en-US" sz="2400" dirty="0" err="1"/>
              <a:t>i</a:t>
            </a:r>
            <a:r>
              <a:rPr lang="en-US" sz="2400" dirty="0"/>
              <a:t>&lt;0 if first &lt; last</a:t>
            </a:r>
          </a:p>
        </p:txBody>
      </p:sp>
    </p:spTree>
    <p:extLst>
      <p:ext uri="{BB962C8B-B14F-4D97-AF65-F5344CB8AC3E}">
        <p14:creationId xmlns:p14="http://schemas.microsoft.com/office/powerpoint/2010/main" val="1538793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/>
            <a:r>
              <a:rPr lang="en-US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</a:t>
            </a:r>
            <a:r>
              <a:rPr lang="en-US" dirty="0" err="1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*s1,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*s2);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If 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the strings are </a:t>
            </a: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equal</a:t>
            </a:r>
            <a:b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0</a:t>
            </a: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Otherwise,</a:t>
            </a:r>
            <a:b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returns 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s1[j] – s2[j]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for the minimal j where they differ</a:t>
            </a:r>
            <a:endParaRPr lang="en-US" sz="22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82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two </a:t>
            </a: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useful functions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38119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s[])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</a:t>
            </a: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eturns 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the length of the strin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g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Counts 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until null terminator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happens if there is no ‘\0’ in the </a:t>
            </a: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string?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9144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</a:t>
            </a: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opies 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the string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into </a:t>
            </a:r>
            <a:r>
              <a:rPr lang="en-US" sz="2200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Returns the pointer to </a:t>
            </a:r>
            <a:r>
              <a:rPr lang="en-US" sz="2200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lang="en-US" sz="2200" dirty="0" smtClean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What are our requirements about the 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parameters?</a:t>
            </a:r>
          </a:p>
          <a:p>
            <a:pPr marL="1460500" lvl="2" indent="0">
              <a:spcBef>
                <a:spcPts val="0"/>
              </a:spcBef>
              <a:buSzPts val="2200"/>
              <a:buNone/>
            </a:pP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length of </a:t>
            </a:r>
            <a:r>
              <a:rPr lang="en-US" sz="2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must be sufficient to copy </a:t>
            </a:r>
            <a:r>
              <a:rPr lang="en-US" sz="220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endParaRPr sz="2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31800" marR="0" lvl="0" indent="-34290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the two functions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3674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4400" b="0" i="0" u="none" strike="noStrike" cap="none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– </a:t>
            </a:r>
            <a:r>
              <a:rPr lang="en-US" sz="4400" b="0" i="0" u="none" strike="noStrike" cap="none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strlen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() and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endParaRPr sz="44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lvl="0" indent="0">
              <a:spcBef>
                <a:spcPts val="1417"/>
              </a:spcBef>
            </a:pP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str1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[]=“Hello";</a:t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str2[40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(str2,str1);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("%s\n",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prints Hello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("%d\n", 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prints 5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str2[4] = ‘\0’;</a:t>
            </a:r>
          </a:p>
          <a:p>
            <a:pPr marL="914400" indent="0">
              <a:spcBef>
                <a:spcPts val="1417"/>
              </a:spcBef>
            </a:pP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s\n", str2);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prints Hell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("%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d\n",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(str2));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prints 4</a:t>
            </a:r>
            <a:endParaRPr lang="en-US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303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– </a:t>
            </a: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strcat</a:t>
            </a:r>
            <a:r>
              <a:rPr lang="en-US" dirty="0" smtClean="0"/>
              <a:t>()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9144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(char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346200" lvl="1" indent="-342900">
              <a:buSzPts val="2200"/>
            </a:pP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Appends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to the end of </a:t>
            </a:r>
            <a:r>
              <a:rPr lang="en-US" sz="2200" dirty="0" err="1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endParaRPr sz="2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346200" lvl="1" indent="-342900">
              <a:spcBef>
                <a:spcPts val="0"/>
              </a:spcBef>
              <a:buClr>
                <a:schemeClr val="dk1"/>
              </a:buClr>
              <a:buSzPts val="2200"/>
            </a:pPr>
            <a:r>
              <a:rPr lang="en-US" sz="22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What 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are our requirements about the parameters?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0" indent="0">
              <a:spcBef>
                <a:spcPts val="1417"/>
              </a:spcBef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[80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];</a:t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[0] = ‘\0’;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,"these 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,"strings 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,"are 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");</a:t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,"concatenated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.");</a:t>
            </a:r>
          </a:p>
          <a:p>
            <a:pPr marL="914400" lvl="0" indent="0">
              <a:spcBef>
                <a:spcPts val="1417"/>
              </a:spcBef>
            </a:pP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%s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“these strings are concatenated.”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17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String.h</a:t>
            </a:r>
            <a:r>
              <a:rPr lang="en-US" sz="4400" b="0" i="0" u="none" strike="noStrike" cap="none" dirty="0"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lang="en-US" sz="4400" b="0" i="0" u="none" strike="noStrike" cap="none" dirty="0" err="1" smtClean="0">
                <a:latin typeface="Arial"/>
                <a:ea typeface="Arial"/>
                <a:cs typeface="Arial"/>
                <a:sym typeface="Arial"/>
              </a:rPr>
              <a:t>strcat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#include &lt;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colors[] = {"Red", “Blue", "Green"};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of char*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char* widths[] = {"Thin", "Medium", "Thick", "Bold" };</a:t>
            </a:r>
            <a:b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char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[20];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array not initialized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...</a:t>
            </a:r>
            <a:b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2,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2;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strcpy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colors[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penColor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  <a:b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strcat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widths[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penThickness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]);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("My pen is %s\n", </a:t>
            </a:r>
            <a:r>
              <a:rPr lang="en-US" sz="20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penText</a:t>
            </a:r>
            <a:r>
              <a:rPr lang="en-US" sz="20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prints “My pen is </a:t>
            </a:r>
            <a:r>
              <a:rPr lang="en-US" sz="20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GreenThick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331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Reading user input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007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Reading user input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31800" lvl="0" indent="-34290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far we interacted with the user using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pPr marL="431800" lvl="0" indent="-342900" algn="l">
              <a:spcAft>
                <a:spcPts val="0"/>
              </a:spcAft>
              <a:buClr>
                <a:schemeClr val="dk1"/>
              </a:buClr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also read user’s input using the function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</a:p>
          <a:p>
            <a:pPr marL="431800" lvl="0" indent="-342900" algn="l">
              <a:spcAft>
                <a:spcPts val="0"/>
              </a:spcAft>
              <a:buSzPts val="2200"/>
              <a:buFont typeface="Arial" panose="020B0604020202020204" pitchFamily="34" charset="0"/>
              <a:buChar char="•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The parameter to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is a reference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(address) to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variable 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char </a:t>
            </a: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name[];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age;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(“Enter your name: ”);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(“%s”, name</a:t>
            </a: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//&amp;name[0]</a:t>
            </a:r>
            <a:endParaRPr lang="en-US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(“Enter your age: ”);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(“%d”, &amp;age);</a:t>
            </a:r>
          </a:p>
          <a:p>
            <a:pPr lvl="0">
              <a:spcBef>
                <a:spcPts val="1417"/>
              </a:spcBef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(“%s is %d years old\n”, name, age);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57282" y="4270208"/>
            <a:ext cx="3419280" cy="132355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For </a:t>
            </a:r>
            <a:r>
              <a:rPr lang="en-US" sz="2200" b="1" i="0" u="none" strike="noStrike" kern="1200" dirty="0" err="1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scanf</a:t>
            </a:r>
            <a:r>
              <a:rPr lang="en-US" sz="2200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 smtClean="0">
                <a:latin typeface="Arial" pitchFamily="18"/>
                <a:ea typeface="Arial Unicode MS" pitchFamily="2"/>
                <a:cs typeface="Tahoma" pitchFamily="2"/>
              </a:rPr>
              <a:t>Why are we using &amp;age?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 smtClean="0">
                <a:latin typeface="Arial" pitchFamily="18"/>
                <a:ea typeface="Arial Unicode MS" pitchFamily="2"/>
                <a:cs typeface="Tahoma" pitchFamily="2"/>
              </a:rPr>
              <a:t>Why name without &amp;?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61192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Initializing Arrays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9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Initializing arrays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arr1[5]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initializing the 5 values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arr2[]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same as above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arr3[10]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values have been initialized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arr_ptr1 = arr1;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arr1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arr_ptr2 = {31, 12, 5, -89, 3};</a:t>
            </a:r>
          </a:p>
        </p:txBody>
      </p:sp>
    </p:spTree>
    <p:extLst>
      <p:ext uri="{BB962C8B-B14F-4D97-AF65-F5344CB8AC3E}">
        <p14:creationId xmlns:p14="http://schemas.microsoft.com/office/powerpoint/2010/main" val="1160546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Announcements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en-US" sz="28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Reminder: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sign up for </a:t>
            </a:r>
            <a:r>
              <a:rPr lang="en-US" sz="2800" dirty="0" smtClean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Piazza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Quiz: next Monday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First assignment: will be online on Wednesday.</a:t>
            </a:r>
            <a:b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Due in two weeks</a:t>
            </a:r>
            <a:endParaRPr lang="de-DE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50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Initializing arrays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arr1[5]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initializing the 5 values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arr2[]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same as above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arr3[10] = {31, 12, 5, -89, 3};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values have been initialized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 arr_ptr1 = arr1;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arr1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de-DE" sz="2200" strike="sngStrike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</a:t>
            </a:r>
            <a:r>
              <a:rPr lang="de-DE" sz="2200" strike="sngStrik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arr_ptr2 = {31, 12, 5, -89, 3</a:t>
            </a:r>
            <a:r>
              <a:rPr lang="de-DE" sz="2200" strike="sngStrike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};</a:t>
            </a:r>
          </a:p>
          <a:p>
            <a:pPr lvl="0">
              <a:buSzPct val="100000"/>
            </a:pPr>
            <a:r>
              <a:rPr lang="de-DE" sz="2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</a:t>
            </a:r>
            <a:r>
              <a:rPr lang="de-DE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NO!!! The effect is arr_ptr2 = 31</a:t>
            </a: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5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Initializing Strings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731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Initializing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str1[5]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// initializing the 5 values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// same as above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str3[10]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chars have been initialized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str3 can store strings of length &lt;= 9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str_ptr1 = str1;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str1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str4 = "word";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creates an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immutable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string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str5 = {'w', 'o', 'r', 'd', '\0'};</a:t>
            </a:r>
          </a:p>
        </p:txBody>
      </p:sp>
      <p:sp>
        <p:nvSpPr>
          <p:cNvPr id="4" name="Rectangle 3"/>
          <p:cNvSpPr/>
          <p:nvPr/>
        </p:nvSpPr>
        <p:spPr>
          <a:xfrm>
            <a:off x="7030720" y="5110480"/>
            <a:ext cx="2778660" cy="822960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dirty="0" smtClean="0">
                <a:solidFill>
                  <a:srgbClr val="0F0FCF"/>
                </a:solidFill>
                <a:latin typeface="Arial" pitchFamily="18"/>
                <a:ea typeface="Arial Unicode MS" pitchFamily="2"/>
                <a:cs typeface="Tahoma" pitchFamily="2"/>
              </a:rPr>
              <a:t>str4[3] = ‘k’</a:t>
            </a:r>
            <a:r>
              <a:rPr lang="en-US" sz="2200" dirty="0" smtClean="0">
                <a:latin typeface="Arial" pitchFamily="18"/>
                <a:ea typeface="Arial Unicode MS" pitchFamily="2"/>
                <a:cs typeface="Tahoma" pitchFamily="2"/>
              </a:rPr>
              <a:t> will crash</a:t>
            </a:r>
            <a:endParaRPr lang="en-US" sz="2200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693236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Initializing 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str1[5]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// initializing the 5 values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str2[]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  // same as above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str3[10] = {'w', 'o', 'r', 'd', '\0'};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the length of the array is 10,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but only the first 5 chars have been initialized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// str3 can store strings of length &lt;= 9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str_ptr1 = str1;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arr_ptr1 points to the beginning of str1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str4 = "word";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creates an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immutable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string</a:t>
            </a:r>
          </a:p>
          <a:p>
            <a:pPr marL="457200" lvl="0" indent="-457200">
              <a:buSzPct val="100000"/>
              <a:buFont typeface="Arial" panose="020B0604020202020204" pitchFamily="34" charset="0"/>
              <a:buChar char="•"/>
            </a:pPr>
            <a:r>
              <a:rPr lang="de-DE" sz="2200" strike="sngStrik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char* str5 = {'w', 'o', 'r', 'd', '\0</a:t>
            </a:r>
            <a:r>
              <a:rPr lang="de-DE" sz="2200" strike="sngStrike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'};</a:t>
            </a:r>
            <a:endParaRPr lang="de-DE" sz="14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SzPct val="100000"/>
            </a:pPr>
            <a:r>
              <a:rPr lang="de-DE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// NO!!! The </a:t>
            </a:r>
            <a:r>
              <a:rPr lang="de-DE" sz="22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effect </a:t>
            </a:r>
            <a:r>
              <a:rPr lang="de-DE" sz="22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str5 </a:t>
            </a:r>
            <a:r>
              <a:rPr lang="de-DE" sz="22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de-DE" sz="2200" b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‘w‘</a:t>
            </a:r>
            <a:endParaRPr lang="de-DE" sz="2200" strike="sngStrike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endParaRPr lang="de-DE" sz="2200" strike="sngStrike" dirty="0" smtClean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355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Multidimensional arrays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64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So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far we've only seen 1D arrays.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But often we need 2D / 3D arrays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each entry in the array is color of a pixel. (~ .bmp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format)</a:t>
            </a:r>
          </a:p>
          <a:p>
            <a:pPr marL="1028700" lvl="1" indent="-342900">
              <a:buFont typeface="Arial" panose="020B0604020202020204" pitchFamily="34" charset="0"/>
              <a:buChar char="•"/>
            </a:pPr>
            <a:r>
              <a:rPr lang="de-DE" sz="2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each point in the room.</a:t>
            </a:r>
          </a:p>
        </p:txBody>
      </p:sp>
    </p:spTree>
    <p:extLst>
      <p:ext uri="{BB962C8B-B14F-4D97-AF65-F5344CB8AC3E}">
        <p14:creationId xmlns:p14="http://schemas.microsoft.com/office/powerpoint/2010/main" val="98013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width = 640, height = 480;</a:t>
            </a:r>
            <a:b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image[height][width]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Accessing a 2D array: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i,j;</a:t>
            </a:r>
            <a:b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lvl="0"/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image[i][j] = 128;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lvl="0"/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(*(image+i))[j] = 128;</a:t>
            </a:r>
            <a:r>
              <a:rPr lang="de-DE" sz="2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each element of image is of type int[width]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		// the size of each element is sizeof(int)*width</a:t>
            </a:r>
          </a:p>
          <a:p>
            <a:pPr lvl="0"/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See multid_array.c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3632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Q: Is the type </a:t>
            </a:r>
            <a:r>
              <a:rPr lang="de-DE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int**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equivalent to </a:t>
            </a:r>
            <a:r>
              <a:rPr lang="de-DE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int[][]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/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A: </a:t>
            </a:r>
            <a:r>
              <a:rPr lang="de-DE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Array of pointers </a:t>
            </a: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Array of (1-d) arrays, possibly of different lengths</a:t>
            </a:r>
          </a:p>
          <a:p>
            <a:pPr marL="342900" lvl="0" indent="-34290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Pointer to a pointer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77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Multidimensional array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35"/>
          <p:cNvSpPr txBox="1">
            <a:spLocks noGrp="1"/>
          </p:cNvSpPr>
          <p:nvPr>
            <p:ph type="body" idx="4294967295"/>
          </p:nvPr>
        </p:nvSpPr>
        <p:spPr>
          <a:xfrm>
            <a:off x="720000" y="20252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/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Write 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a function that gets a 2d array, and checks if there are two equal rows in the array.</a:t>
            </a:r>
          </a:p>
          <a:p>
            <a:pPr lvl="0"/>
            <a:endParaRPr lang="en-US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</a:rPr>
              <a:t>Homework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78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719191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675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Char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Google Shape;184;p29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can we implement strings?</a:t>
            </a: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natural idea: an array of chars</a:t>
            </a:r>
            <a:b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- represents one symbol  (letter / digit / punctuation mark</a:t>
            </a: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endParaRPr lang="en-US" sz="24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c1 = ‘a’, c2 = ‘B’, c3 = ‘;’, c4 = ‘6’;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("c1 = %c",  c1);</a:t>
            </a:r>
            <a:endParaRPr sz="24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char also represents a number (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byte</a:t>
            </a: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Allows arithmetic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chars</a:t>
            </a: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SzPts val="2200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‘a’;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24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ch+3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// </a:t>
            </a: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sets </a:t>
            </a:r>
            <a:r>
              <a:rPr lang="en-US" sz="2400" dirty="0" err="1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</a:t>
            </a: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‘d</a:t>
            </a:r>
            <a:r>
              <a:rPr lang="en-US" sz="24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endParaRPr sz="24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61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// includes functions related to strings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”;</a:t>
            </a: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(password == guess) // WRONG – </a:t>
            </a:r>
            <a:r>
              <a:rPr lang="en-US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compares pointers</a:t>
            </a: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… do something…</a:t>
            </a:r>
            <a:endParaRPr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indent="0">
              <a:spcBef>
                <a:spcPts val="1417"/>
              </a:spcBef>
            </a:pP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guess)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2583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  <a:endParaRPr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”;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(password, guess) 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59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0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0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algn="l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1100"/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#include &lt;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stdio.h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lang="en-US" sz="2200" dirty="0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include &lt;</a:t>
            </a:r>
            <a:r>
              <a:rPr lang="en-US" sz="2200" dirty="0" err="1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string.h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&gt; </a:t>
            </a:r>
            <a:r>
              <a:rPr lang="en-US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includes functions related to strings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main() {	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password = “ABBBAC”;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char* guess = “ABC”;</a:t>
            </a:r>
          </a:p>
          <a:p>
            <a:pPr marL="457200" lvl="0" algn="l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if 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200" dirty="0" err="1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dirty="0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(password</a:t>
            </a:r>
            <a:r>
              <a:rPr lang="en-US" sz="2200" dirty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, guess</a:t>
            </a:r>
            <a:r>
              <a:rPr lang="en-US" sz="2200" dirty="0" smtClean="0">
                <a:solidFill>
                  <a:srgbClr val="0F0FCF"/>
                </a:solidFill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== 0)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(“CORRECT”);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else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printf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(“WRONG”);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sz="2200" dirty="0" smtClean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8900" marR="0" lvl="0" algn="l" rtl="0">
              <a:spcBef>
                <a:spcPts val="1417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200" b="1" i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endParaRPr sz="2200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4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1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how does </a:t>
            </a:r>
            <a:r>
              <a:rPr lang="en-US" sz="2200" i="1" dirty="0" err="1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strcmp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 know the length of the strings?</a:t>
            </a: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200" i="1" dirty="0" smtClean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1" i="1" u="sng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</a:t>
            </a: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 string is an array of chars terminating with ‘\0’.</a:t>
            </a: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‘\0’ is the char with value 0.</a:t>
            </a:r>
            <a:endParaRPr sz="2200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457200">
              <a:spcBef>
                <a:spcPts val="1417"/>
              </a:spcBef>
            </a:pPr>
            <a:r>
              <a:rPr lang="en-US" sz="2200" b="1" i="1" u="sng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</a:t>
            </a:r>
            <a:r>
              <a:rPr lang="en-US" sz="2200" i="1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The length of the array can be longer than </a:t>
            </a:r>
            <a:r>
              <a:rPr lang="en-US" sz="2200" i="1" dirty="0" err="1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strlen</a:t>
            </a:r>
            <a:r>
              <a:rPr lang="en-US" sz="2200" i="1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().</a:t>
            </a:r>
            <a:endParaRPr lang="en-US"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 smtClean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char* word1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“Hello”;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 word2[6] = {‘H’, ‘e’, ‘l’, ‘l’, ‘o’, ‘\0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’};</a:t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 smtClean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</a:p>
          <a:p>
            <a:pPr marL="0" marR="0" lvl="0" indent="45720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(“%s \n”, word1);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</a:t>
            </a: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Hello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 smtClean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(“%s \n”, word2);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Hello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sz="2200" i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Google Shape;196;p31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213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b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char* word1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“Hello”;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char word2[6] = {‘H’, ‘e’, ‘l’, ‘l’, ‘o’, ‘\0’};</a:t>
            </a:r>
            <a:b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lang="en-US" sz="2200" dirty="0" smtClean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b="1" u="sng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comment</a:t>
            </a: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  <a:endParaRPr lang="en-US"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</a:t>
            </a: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ord1 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- initializing with “Hello”, creates an array of </a:t>
            </a:r>
            <a:r>
              <a:rPr lang="en-US" sz="2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chars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immutable 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strings - cannot be changed</a:t>
            </a: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This 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allows the compiler to perform optimizations on the code</a:t>
            </a:r>
            <a:b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>
              <a:spcBef>
                <a:spcPts val="1417"/>
              </a:spcBef>
              <a:buSzPts val="2200"/>
            </a:pP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word2 - can be modified, </a:t>
            </a: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e.g.</a:t>
            </a:r>
            <a:b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word2[3] = ‘p</a:t>
            </a:r>
            <a:r>
              <a:rPr lang="en-US" sz="220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’; word2[4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] = ‘\0’;</a:t>
            </a:r>
            <a:b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printf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(“%</a:t>
            </a:r>
            <a:r>
              <a:rPr lang="en-US" sz="2200" dirty="0" smtClean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s\n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”, word2);</a:t>
            </a:r>
            <a:r>
              <a:rPr lang="en-US" sz="2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// prints </a:t>
            </a:r>
            <a:r>
              <a:rPr lang="en-US" sz="2200" dirty="0" smtClean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Help</a:t>
            </a:r>
            <a: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dirty="0">
                <a:solidFill>
                  <a:srgbClr val="00008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914400" marR="0" lvl="0" algn="l" rtl="0">
              <a:spcBef>
                <a:spcPts val="1417"/>
              </a:spcBef>
              <a:spcAft>
                <a:spcPts val="0"/>
              </a:spcAft>
            </a:pPr>
            <a:endParaRPr sz="2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202" name="Google Shape;202;p3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 dirty="0" smtClean="0">
                <a:latin typeface="Arial"/>
                <a:ea typeface="Arial"/>
                <a:cs typeface="Arial"/>
                <a:sym typeface="Arial"/>
              </a:rPr>
              <a:t>Strings</a:t>
            </a:r>
            <a:endParaRPr sz="4400" b="0" i="0" u="none" strike="noStrike" cap="none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6172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1789</TotalTime>
  <Words>1916</Words>
  <Application>Microsoft Office PowerPoint</Application>
  <PresentationFormat>Custom</PresentationFormat>
  <Paragraphs>166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 Unicode MS</vt:lpstr>
      <vt:lpstr>Albany</vt:lpstr>
      <vt:lpstr>Arial</vt:lpstr>
      <vt:lpstr>Calibri</vt:lpstr>
      <vt:lpstr>Tahoma</vt:lpstr>
      <vt:lpstr>Times New Roman</vt:lpstr>
      <vt:lpstr>water</vt:lpstr>
      <vt:lpstr>lyt blackandwhite</vt:lpstr>
      <vt:lpstr>PowerPoint Presentation</vt:lpstr>
      <vt:lpstr>Announcements</vt:lpstr>
      <vt:lpstr>PowerPoint Presentation</vt:lpstr>
      <vt:lpstr>Char</vt:lpstr>
      <vt:lpstr>Strings</vt:lpstr>
      <vt:lpstr>Strings</vt:lpstr>
      <vt:lpstr>Strings</vt:lpstr>
      <vt:lpstr>Strings</vt:lpstr>
      <vt:lpstr>Strings</vt:lpstr>
      <vt:lpstr>Strings</vt:lpstr>
      <vt:lpstr>Implement strcmp</vt:lpstr>
      <vt:lpstr>String.h - two useful functions</vt:lpstr>
      <vt:lpstr>String.h – strlen() and strcpy()</vt:lpstr>
      <vt:lpstr>String.h – strcat()</vt:lpstr>
      <vt:lpstr>String.h - strcat</vt:lpstr>
      <vt:lpstr>PowerPoint Presentation</vt:lpstr>
      <vt:lpstr>Reading user input</vt:lpstr>
      <vt:lpstr>PowerPoint Presentation</vt:lpstr>
      <vt:lpstr>Initializing arrays</vt:lpstr>
      <vt:lpstr>Initializing arrays</vt:lpstr>
      <vt:lpstr>PowerPoint Presentation</vt:lpstr>
      <vt:lpstr>Initializing strings</vt:lpstr>
      <vt:lpstr>Initializing strings</vt:lpstr>
      <vt:lpstr>PowerPoint Presentation</vt:lpstr>
      <vt:lpstr>Multidimensional array</vt:lpstr>
      <vt:lpstr>Multidimensional array</vt:lpstr>
      <vt:lpstr>Multidimensional array</vt:lpstr>
      <vt:lpstr>Multidimensional array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565</cp:revision>
  <dcterms:created xsi:type="dcterms:W3CDTF">2017-07-19T12:15:02Z</dcterms:created>
  <dcterms:modified xsi:type="dcterms:W3CDTF">2020-09-21T23:31:09Z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