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6"/>
  </p:notesMasterIdLst>
  <p:handoutMasterIdLst>
    <p:handoutMasterId r:id="rId17"/>
  </p:handoutMasterIdLst>
  <p:sldIdLst>
    <p:sldId id="256" r:id="rId3"/>
    <p:sldId id="445" r:id="rId4"/>
    <p:sldId id="418" r:id="rId5"/>
    <p:sldId id="419" r:id="rId6"/>
    <p:sldId id="413" r:id="rId7"/>
    <p:sldId id="400" r:id="rId8"/>
    <p:sldId id="401" r:id="rId9"/>
    <p:sldId id="402" r:id="rId10"/>
    <p:sldId id="409" r:id="rId11"/>
    <p:sldId id="410" r:id="rId12"/>
    <p:sldId id="411" r:id="rId13"/>
    <p:sldId id="412" r:id="rId14"/>
    <p:sldId id="408" r:id="rId15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2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689306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64632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444445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39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6381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57775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695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648047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836138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9591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3760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</a:t>
            </a:r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23, 2020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 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first_name;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last_name;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ID;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grades[5];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</a:p>
          <a:p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student_info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var_student;</a:t>
            </a:r>
          </a:p>
          <a:p>
            <a:pPr lvl="0"/>
            <a:r>
              <a:rPr lang="de-DE" sz="2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struct student_info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list_of_students[180];</a:t>
            </a:r>
          </a:p>
          <a:p>
            <a:pPr lvl="0"/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list_of_students[10].first_name = "Jack";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3911600" y="2376230"/>
            <a:ext cx="35406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The </a:t>
            </a:r>
            <a:r>
              <a:rPr lang="en-US" sz="2400" dirty="0" smtClean="0">
                <a:solidFill>
                  <a:srgbClr val="002060"/>
                </a:solidFill>
              </a:rPr>
              <a:t>type is called</a:t>
            </a:r>
            <a:r>
              <a:rPr lang="en-US" sz="2400" dirty="0">
                <a:solidFill>
                  <a:srgbClr val="002060"/>
                </a:solidFill>
              </a:rPr>
              <a:t/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err="1">
                <a:solidFill>
                  <a:srgbClr val="C00000"/>
                </a:solidFill>
              </a:rPr>
              <a:t>struct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student_info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5" name="Google Shape;210;p33"/>
          <p:cNvCxnSpPr>
            <a:stCxn id="4" idx="2"/>
          </p:cNvCxnSpPr>
          <p:nvPr/>
        </p:nvCxnSpPr>
        <p:spPr>
          <a:xfrm flipH="1">
            <a:off x="2875280" y="3138230"/>
            <a:ext cx="2806650" cy="1143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8" name="Rectangle 7"/>
          <p:cNvSpPr/>
          <p:nvPr/>
        </p:nvSpPr>
        <p:spPr>
          <a:xfrm>
            <a:off x="5953760" y="3933400"/>
            <a:ext cx="381498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Same as </a:t>
            </a:r>
            <a:r>
              <a:rPr lang="en-US" sz="2400" dirty="0" err="1" smtClean="0">
                <a:solidFill>
                  <a:srgbClr val="C00000"/>
                </a:solidFill>
              </a:rPr>
              <a:t>struct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  <a:r>
              <a:rPr lang="en-US" sz="2400" dirty="0" err="1">
                <a:solidFill>
                  <a:srgbClr val="C00000"/>
                </a:solidFill>
              </a:rPr>
              <a:t>student_info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9" name="Google Shape;210;p33"/>
          <p:cNvCxnSpPr>
            <a:stCxn id="8" idx="2"/>
          </p:cNvCxnSpPr>
          <p:nvPr/>
        </p:nvCxnSpPr>
        <p:spPr>
          <a:xfrm flipH="1">
            <a:off x="5030446" y="4695400"/>
            <a:ext cx="2830804" cy="25252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845630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also write:</a:t>
            </a:r>
          </a:p>
          <a:p>
            <a:pPr lvl="0"/>
            <a:endParaRPr lang="de-DE" sz="2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 </a:t>
            </a:r>
            <a:r>
              <a:rPr lang="de-DE" sz="2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struct </a:t>
            </a:r>
            <a:r>
              <a:rPr lang="de-DE" sz="2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student_info 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first_name;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last_name;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ID;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grades[5];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 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/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list_of_students[180];</a:t>
            </a:r>
          </a:p>
          <a:p>
            <a:pPr lvl="0"/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list_of_students[10].first_name = "Jack";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862482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Using pointers with structs: 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clark;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clark.first_name = "Clark";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lvl="0"/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student*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student_ptr = &amp;clark;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(*student_ptr).last_name = "Kent</a:t>
            </a:r>
            <a:r>
              <a:rPr lang="de-DE" sz="2200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"; </a:t>
            </a:r>
            <a:r>
              <a:rPr lang="de-DE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accessing a field in struct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student_ptr-&gt;id = 123</a:t>
            </a:r>
            <a:r>
              <a:rPr lang="de-DE" sz="2200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accessing a field in </a:t>
            </a:r>
            <a:r>
              <a:rPr lang="de-DE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pointer to struct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4118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Announcements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Quiz</a:t>
            </a: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next Monday.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The quiz will be on Coursys. You should be able to see the activity (but not the actual questions)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10 minutes for 2 multiple choice questions.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First assignment</a:t>
            </a: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on </a:t>
            </a:r>
            <a:r>
              <a:rPr lang="de-DE" sz="2800" smtClean="0">
                <a:latin typeface="Arial" panose="020B0604020202020204" pitchFamily="34" charset="0"/>
                <a:cs typeface="Arial" panose="020B0604020202020204" pitchFamily="34" charset="0"/>
              </a:rPr>
              <a:t>the course </a:t>
            </a: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homepage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Submit to Coursys by Oct 7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Submit only the .c file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50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stdbool.h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525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stdbool.h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Write a function that gets an array of ints and a number</a:t>
            </a:r>
            <a:b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and checks if it is contained in the array</a:t>
            </a:r>
          </a:p>
          <a:p>
            <a:pPr lvl="0">
              <a:buSzPct val="45000"/>
            </a:pP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&lt;stdbool.h</a:t>
            </a:r>
            <a: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de-DE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bool contains(const int* array, int len, int elt) {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bool found = false;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int i = 0;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while (i &lt; len &amp;&amp; !found)	{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if (array[i] == elt)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found = true;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i++;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}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return found;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  <a:br>
              <a:rPr lang="de-DE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000240" y="4170680"/>
            <a:ext cx="273802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found == false</a:t>
            </a:r>
            <a:endParaRPr lang="en-US" sz="2400" dirty="0">
              <a:solidFill>
                <a:srgbClr val="C00000"/>
              </a:solidFill>
            </a:endParaRPr>
          </a:p>
        </p:txBody>
      </p:sp>
      <p:cxnSp>
        <p:nvCxnSpPr>
          <p:cNvPr id="5" name="Google Shape;210;p33"/>
          <p:cNvCxnSpPr>
            <a:stCxn id="4" idx="1"/>
          </p:cNvCxnSpPr>
          <p:nvPr/>
        </p:nvCxnSpPr>
        <p:spPr>
          <a:xfrm flipH="1">
            <a:off x="5242560" y="4551680"/>
            <a:ext cx="1757680" cy="24337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  <p:extLst>
      <p:ext uri="{BB962C8B-B14F-4D97-AF65-F5344CB8AC3E}">
        <p14:creationId xmlns:p14="http://schemas.microsoft.com/office/powerpoint/2010/main" val="3004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Enum/Typedef/Struct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700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Enum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User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defined data types. Mainly used to assign names to integers.</a:t>
            </a:r>
          </a:p>
          <a:p>
            <a:pPr lvl="0">
              <a:buSzPct val="45000"/>
            </a:pP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enum suit {Hearts, Spades, Clubs, Diamonds};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default values are assigned starting from 0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i.e., Hearts = 0, Spades = 1, Clubs = 2, Diamonds = 3;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e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 emphasis {Bold = 1, Italic = 2, Underline = 4};</a:t>
            </a:r>
            <a:b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can define integer values of the names</a:t>
            </a:r>
          </a:p>
          <a:p>
            <a:pPr lvl="0">
              <a:buSzPct val="45000"/>
            </a:pPr>
            <a:r>
              <a:rPr lang="de-DE" sz="22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Usage: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enum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siut</a:t>
            </a:r>
            <a:r>
              <a:rPr lang="de-DE" sz="2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card 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Spades;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of type enum suit</a:t>
            </a:r>
          </a:p>
        </p:txBody>
      </p:sp>
      <p:sp>
        <p:nvSpPr>
          <p:cNvPr id="4" name="Rectangle 3"/>
          <p:cNvSpPr/>
          <p:nvPr/>
        </p:nvSpPr>
        <p:spPr>
          <a:xfrm>
            <a:off x="5405120" y="6020540"/>
            <a:ext cx="334816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The name of the type is</a:t>
            </a:r>
            <a:br>
              <a:rPr lang="en-US" sz="2400" dirty="0">
                <a:solidFill>
                  <a:srgbClr val="002060"/>
                </a:solidFill>
              </a:rPr>
            </a:br>
            <a:r>
              <a:rPr lang="en-US" sz="2400" dirty="0" err="1">
                <a:solidFill>
                  <a:srgbClr val="C00000"/>
                </a:solidFill>
              </a:rPr>
              <a:t>enum</a:t>
            </a:r>
            <a:r>
              <a:rPr lang="en-US" sz="2400" dirty="0">
                <a:solidFill>
                  <a:srgbClr val="C00000"/>
                </a:solidFill>
              </a:rPr>
              <a:t> suit</a:t>
            </a:r>
          </a:p>
        </p:txBody>
      </p:sp>
    </p:spTree>
    <p:extLst>
      <p:ext uri="{BB962C8B-B14F-4D97-AF65-F5344CB8AC3E}">
        <p14:creationId xmlns:p14="http://schemas.microsoft.com/office/powerpoint/2010/main" val="232015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Typedef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Typedef is used to give a name to a data type.</a:t>
            </a: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Examples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whole_number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enum months {January, February</a:t>
            </a:r>
            <a:r>
              <a:rPr lang="de-DE" sz="2200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,...};</a:t>
            </a:r>
            <a:br>
              <a:rPr lang="de-DE" sz="2200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 months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;	</a:t>
            </a: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>
              <a:buSzPct val="100000"/>
              <a:buFont typeface="+mj-lt"/>
              <a:buAutoNum type="arabicPeriod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3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typedef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enum boolean_values {false, true}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bool</a:t>
            </a:r>
            <a:r>
              <a:rPr lang="de-DE" sz="2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all in one line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Wingdings" panose="05000000000000000000" pitchFamily="2" charset="2"/>
              <a:buChar char="q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Usage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whole_number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amount = 23;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bool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flag = true;</a:t>
            </a:r>
            <a:b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my_month = January;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84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Typedef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Typedef is used to give a name to a data type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Typically we define new types outside of all functions.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This allows the types to be used everywhere in the program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More examples in types.c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745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Struct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 far we have considered only simple types of variables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(int, float, char, pointers).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What if we want a more complicated data type?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A student has: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First name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Last name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ID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List of grades in homeworks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want an array of students.</a:t>
            </a:r>
          </a:p>
          <a:p>
            <a:pPr marL="342900" lvl="0" indent="-342900">
              <a:buSzPct val="100000"/>
              <a:buFont typeface="Wingdings" panose="05000000000000000000" pitchFamily="2" charset="2"/>
              <a:buChar char="§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We can have array of first names, array of last names, array of IDs...</a:t>
            </a:r>
          </a:p>
        </p:txBody>
      </p:sp>
      <p:sp>
        <p:nvSpPr>
          <p:cNvPr id="4" name="Rectangle 3"/>
          <p:cNvSpPr/>
          <p:nvPr/>
        </p:nvSpPr>
        <p:spPr>
          <a:xfrm>
            <a:off x="5018500" y="5349980"/>
            <a:ext cx="4557200" cy="76200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algn="ctr"/>
            <a:r>
              <a:rPr lang="en-US" sz="2400" dirty="0">
                <a:solidFill>
                  <a:srgbClr val="002060"/>
                </a:solidFill>
              </a:rPr>
              <a:t>Hard to keep track of all </a:t>
            </a:r>
            <a:r>
              <a:rPr lang="en-US" sz="2400" dirty="0" smtClean="0">
                <a:solidFill>
                  <a:srgbClr val="002060"/>
                </a:solidFill>
              </a:rPr>
              <a:t>the</a:t>
            </a:r>
            <a:br>
              <a:rPr lang="en-US" sz="2400" dirty="0" smtClean="0">
                <a:solidFill>
                  <a:srgbClr val="002060"/>
                </a:solidFill>
              </a:rPr>
            </a:br>
            <a:r>
              <a:rPr lang="en-US" sz="2400" dirty="0" smtClean="0">
                <a:solidFill>
                  <a:srgbClr val="002060"/>
                </a:solidFill>
              </a:rPr>
              <a:t>information </a:t>
            </a:r>
            <a:r>
              <a:rPr lang="en-US" sz="2400" dirty="0">
                <a:solidFill>
                  <a:srgbClr val="002060"/>
                </a:solidFill>
              </a:rPr>
              <a:t>in different arrays.</a:t>
            </a:r>
          </a:p>
        </p:txBody>
      </p:sp>
    </p:spTree>
    <p:extLst>
      <p:ext uri="{BB962C8B-B14F-4D97-AF65-F5344CB8AC3E}">
        <p14:creationId xmlns:p14="http://schemas.microsoft.com/office/powerpoint/2010/main" val="103049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1793</TotalTime>
  <Words>692</Words>
  <Application>Microsoft Office PowerPoint</Application>
  <PresentationFormat>Custom</PresentationFormat>
  <Paragraphs>65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 Unicode MS</vt:lpstr>
      <vt:lpstr>Albany</vt:lpstr>
      <vt:lpstr>Arial</vt:lpstr>
      <vt:lpstr>Calibri</vt:lpstr>
      <vt:lpstr>Tahoma</vt:lpstr>
      <vt:lpstr>Times New Roman</vt:lpstr>
      <vt:lpstr>Wingdings</vt:lpstr>
      <vt:lpstr>water</vt:lpstr>
      <vt:lpstr>lyt blackandwhite</vt:lpstr>
      <vt:lpstr>PowerPoint Presentation</vt:lpstr>
      <vt:lpstr>Announcements</vt:lpstr>
      <vt:lpstr>PowerPoint Presentation</vt:lpstr>
      <vt:lpstr>stdbool.h</vt:lpstr>
      <vt:lpstr>PowerPoint Presentation</vt:lpstr>
      <vt:lpstr>Enum</vt:lpstr>
      <vt:lpstr>Typedef</vt:lpstr>
      <vt:lpstr>Typedef</vt:lpstr>
      <vt:lpstr>Struct</vt:lpstr>
      <vt:lpstr>Struct</vt:lpstr>
      <vt:lpstr>Struct</vt:lpstr>
      <vt:lpstr>Struct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580</cp:revision>
  <dcterms:created xsi:type="dcterms:W3CDTF">2017-07-19T12:15:02Z</dcterms:created>
  <dcterms:modified xsi:type="dcterms:W3CDTF">2020-09-23T22:30:22Z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