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7"/>
  </p:notesMasterIdLst>
  <p:handoutMasterIdLst>
    <p:handoutMasterId r:id="rId38"/>
  </p:handoutMasterIdLst>
  <p:sldIdLst>
    <p:sldId id="256" r:id="rId3"/>
    <p:sldId id="445" r:id="rId4"/>
    <p:sldId id="420" r:id="rId5"/>
    <p:sldId id="421" r:id="rId6"/>
    <p:sldId id="422" r:id="rId7"/>
    <p:sldId id="423" r:id="rId8"/>
    <p:sldId id="429" r:id="rId9"/>
    <p:sldId id="430" r:id="rId10"/>
    <p:sldId id="424" r:id="rId11"/>
    <p:sldId id="431" r:id="rId12"/>
    <p:sldId id="432" r:id="rId13"/>
    <p:sldId id="425" r:id="rId14"/>
    <p:sldId id="433" r:id="rId15"/>
    <p:sldId id="426" r:id="rId16"/>
    <p:sldId id="434" r:id="rId17"/>
    <p:sldId id="435" r:id="rId18"/>
    <p:sldId id="436" r:id="rId19"/>
    <p:sldId id="438" r:id="rId20"/>
    <p:sldId id="439" r:id="rId21"/>
    <p:sldId id="484" r:id="rId22"/>
    <p:sldId id="440" r:id="rId23"/>
    <p:sldId id="427" r:id="rId24"/>
    <p:sldId id="441" r:id="rId25"/>
    <p:sldId id="443" r:id="rId26"/>
    <p:sldId id="442" r:id="rId27"/>
    <p:sldId id="444" r:id="rId28"/>
    <p:sldId id="485" r:id="rId29"/>
    <p:sldId id="486" r:id="rId30"/>
    <p:sldId id="487" r:id="rId31"/>
    <p:sldId id="488" r:id="rId32"/>
    <p:sldId id="489" r:id="rId33"/>
    <p:sldId id="490" r:id="rId34"/>
    <p:sldId id="446" r:id="rId35"/>
    <p:sldId id="408" r:id="rId36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85" autoAdjust="0"/>
    <p:restoredTop sz="93792" autoAdjust="0"/>
  </p:normalViewPr>
  <p:slideViewPr>
    <p:cSldViewPr snapToGrid="0">
      <p:cViewPr varScale="1">
        <p:scale>
          <a:sx n="62" d="100"/>
          <a:sy n="62" d="100"/>
        </p:scale>
        <p:origin x="116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728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59724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5191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9069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4819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73178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36437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63845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07422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4941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9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40277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9701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1813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050641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de-DE" sz="2810">
              <a:latin typeface="Albany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232572826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989131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304482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236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438652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3803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25623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076667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46274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982995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70663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2554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08223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275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47527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7947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4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28, </a:t>
            </a: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creates a constant that can be use globally. 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Macros are not variables. Cannot be changed by the program.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COURSE_NAME "CMPT125"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PI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("%f\n", PI); // prints 3.1415925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COURSE_NAME); // prints CMPT125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("PI\n"); // prints PI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001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macros: #define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define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macros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are simply textual substitutions.</a:t>
            </a:r>
          </a:p>
          <a:p>
            <a:pPr lvl="0"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Preprocessor replaces the occurrences of the macros before compiling the code.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MY_FRAC 70/14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#define SQR(a) a*a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float x = MY_FRAC; // replaced by 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float x = 70/14;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SQR(5);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 = 5*5;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SQR((5+2));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(5+2)*(5+2);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 = SQR(5+2); // replaced by </a:t>
            </a:r>
            <a:r>
              <a:rPr lang="en-CA" sz="2200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 = 5+2*5+2;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</p:txBody>
      </p:sp>
    </p:spTree>
    <p:extLst>
      <p:ext uri="{BB962C8B-B14F-4D97-AF65-F5344CB8AC3E}">
        <p14:creationId xmlns:p14="http://schemas.microsoft.com/office/powerpoint/2010/main" val="46847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Type casting in C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17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Type casting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C allows conversions between different types of variable.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Done when one data type can be changed to a different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float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short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long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can also type cast the result to make it of a particular data type. 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to be careful. Information may be lost!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float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char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to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rgbClr val="0F0FCF"/>
              </a:solidFill>
              <a:latin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751155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Memory allocation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89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Motivating example: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program that gets from the input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a positive number N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- N integer numbers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Prints the numbers in the reverse order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We don’t know the size of the array in advance.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Need </a:t>
            </a:r>
            <a:r>
              <a:rPr lang="en-CA" sz="2200" b="1" i="1" dirty="0">
                <a:latin typeface="Arial" panose="020B0604020202020204" pitchFamily="34" charset="0"/>
                <a:cs typeface="Arial" panose="020B0604020202020204" pitchFamily="34" charset="0"/>
              </a:rPr>
              <a:t>dynamic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memory allocation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array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en-CA" sz="2200" dirty="0">
              <a:solidFill>
                <a:srgbClr val="002060"/>
              </a:solidFill>
              <a:latin typeface="Times New Roman" pitchFamily="18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22076" y="6527518"/>
            <a:ext cx="665015" cy="51006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5008880" y="6532880"/>
            <a:ext cx="161359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370867" y="5829746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Casting</a:t>
            </a:r>
          </a:p>
        </p:txBody>
      </p:sp>
      <p:sp>
        <p:nvSpPr>
          <p:cNvPr id="21" name="Rectangle 20"/>
          <p:cNvSpPr/>
          <p:nvPr/>
        </p:nvSpPr>
        <p:spPr>
          <a:xfrm>
            <a:off x="8094650" y="5360331"/>
            <a:ext cx="1362320" cy="599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Allocating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n </a:t>
            </a:r>
            <a:r>
              <a:rPr lang="en-US" sz="2400" dirty="0" err="1">
                <a:solidFill>
                  <a:srgbClr val="002060"/>
                </a:solidFill>
              </a:rPr>
              <a:t>ints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6622473" y="5960241"/>
            <a:ext cx="2153337" cy="82498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3"/>
            <a:endCxn id="4" idx="1"/>
          </p:cNvCxnSpPr>
          <p:nvPr/>
        </p:nvCxnSpPr>
        <p:spPr>
          <a:xfrm>
            <a:off x="1733187" y="6129701"/>
            <a:ext cx="1688889" cy="65284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565679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include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stdlib.h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// allocates </a:t>
            </a:r>
            <a:r>
              <a:rPr lang="en-CA" sz="22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consecutive bytes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en-CA" sz="2200" dirty="0" err="1"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alias for unsigned integer type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return type of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(void*)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returns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 allocation fails.</a:t>
            </a:r>
          </a:p>
          <a:p>
            <a:pPr>
              <a:buSzPct val="45000"/>
            </a:pP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Usage: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(n* 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we are done, </a:t>
            </a:r>
            <a:r>
              <a:rPr lang="en-CA" sz="22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release the memory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using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free().</a:t>
            </a:r>
          </a:p>
          <a:p>
            <a:pPr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free(</a:t>
            </a:r>
            <a:r>
              <a:rPr lang="en-CA" sz="2200" i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0"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692400" y="4553590"/>
            <a:ext cx="817907" cy="43436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ounded Rectangle 6"/>
          <p:cNvSpPr/>
          <p:nvPr/>
        </p:nvSpPr>
        <p:spPr>
          <a:xfrm>
            <a:off x="4280093" y="4021190"/>
            <a:ext cx="943033" cy="504700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Rectangle 18"/>
          <p:cNvSpPr/>
          <p:nvPr/>
        </p:nvSpPr>
        <p:spPr>
          <a:xfrm>
            <a:off x="6708211" y="4553590"/>
            <a:ext cx="2955854" cy="751108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CA" sz="2400" dirty="0"/>
              <a:t>NULL pointer does</a:t>
            </a:r>
            <a:br>
              <a:rPr lang="en-CA" sz="2400" dirty="0"/>
            </a:br>
            <a:r>
              <a:rPr lang="en-CA" sz="2400" dirty="0"/>
              <a:t>not point to an address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335519" y="2661920"/>
            <a:ext cx="2589314" cy="788801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Pointer without type.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Requires casting</a:t>
            </a:r>
          </a:p>
        </p:txBody>
      </p:sp>
      <p:cxnSp>
        <p:nvCxnSpPr>
          <p:cNvPr id="23" name="Google Shape;210;p33"/>
          <p:cNvCxnSpPr>
            <a:stCxn id="21" idx="2"/>
            <a:endCxn id="7" idx="3"/>
          </p:cNvCxnSpPr>
          <p:nvPr/>
        </p:nvCxnSpPr>
        <p:spPr>
          <a:xfrm flipH="1">
            <a:off x="5223126" y="3450721"/>
            <a:ext cx="3407050" cy="82281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210;p33"/>
          <p:cNvCxnSpPr>
            <a:stCxn id="19" idx="1"/>
            <a:endCxn id="4" idx="3"/>
          </p:cNvCxnSpPr>
          <p:nvPr/>
        </p:nvCxnSpPr>
        <p:spPr>
          <a:xfrm flipH="1" flipV="1">
            <a:off x="3510307" y="4770770"/>
            <a:ext cx="3197904" cy="15837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71084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9" grpId="0" animBg="1"/>
      <p:bldP spid="2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Another example:</a:t>
            </a:r>
            <a:br>
              <a:rPr lang="en-CA" sz="2200" b="1" u="sng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Write a function that gets a parameter 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 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and returns</a:t>
            </a:r>
            <a:b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	the array of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of length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CA" sz="2200" dirty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array[</a:t>
            </a:r>
            <a:r>
              <a:rPr lang="en-CA" sz="2200" i="1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CA" sz="2200" i="1" dirty="0">
                <a:latin typeface="Arial" panose="020B0604020202020204" pitchFamily="34" charset="0"/>
                <a:cs typeface="Arial" panose="020B0604020202020204" pitchFamily="34" charset="0"/>
              </a:rPr>
              <a:t>] = i</a:t>
            </a:r>
            <a:r>
              <a:rPr lang="en-CA" sz="2200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baseline="-25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en-CA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difference: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foo() {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arr1[15];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arr2 = 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*)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(15 * 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sizeof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CA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));</a:t>
            </a:r>
            <a:b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arr1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local variable!</a:t>
            </a:r>
          </a:p>
          <a:p>
            <a:pPr lvl="0">
              <a:buSzPct val="45000"/>
            </a:pP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arr2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returned, and used outside of </a:t>
            </a:r>
            <a:r>
              <a:rPr lang="en-CA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foo()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lvl="0">
              <a:buSzPct val="45000"/>
            </a:pP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scope of </a:t>
            </a:r>
            <a:r>
              <a:rPr lang="en-CA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soon…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b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77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expanding or contracting the existing area pointed to by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by copying to new location.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fails, returns 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expanded, copies the previous memory to the new area. The contents of the new part of the array are undefined. 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the area is contracted, it copies the first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bytes.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510307" y="2016048"/>
            <a:ext cx="943033" cy="364022"/>
          </a:xfrm>
          <a:prstGeom prst="roundRect">
            <a:avLst/>
          </a:prstGeom>
          <a:solidFill>
            <a:schemeClr val="accent6">
              <a:lumMod val="75000"/>
              <a:alpha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Rectangle 20"/>
          <p:cNvSpPr/>
          <p:nvPr/>
        </p:nvSpPr>
        <p:spPr>
          <a:xfrm>
            <a:off x="6342451" y="1189506"/>
            <a:ext cx="2589314" cy="554092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>
                <a:solidFill>
                  <a:srgbClr val="002060"/>
                </a:solidFill>
              </a:rPr>
              <a:t>unsigned </a:t>
            </a:r>
            <a:r>
              <a:rPr lang="en-US" sz="2400" dirty="0" err="1">
                <a:solidFill>
                  <a:srgbClr val="002060"/>
                </a:solidFill>
              </a:rPr>
              <a:t>int</a:t>
            </a:r>
            <a:endParaRPr lang="en-US" sz="2400" dirty="0">
              <a:solidFill>
                <a:srgbClr val="002060"/>
              </a:solidFill>
            </a:endParaRPr>
          </a:p>
        </p:txBody>
      </p:sp>
      <p:cxnSp>
        <p:nvCxnSpPr>
          <p:cNvPr id="23" name="Google Shape;210;p33"/>
          <p:cNvCxnSpPr>
            <a:stCxn id="21" idx="1"/>
            <a:endCxn id="7" idx="0"/>
          </p:cNvCxnSpPr>
          <p:nvPr/>
        </p:nvCxnSpPr>
        <p:spPr>
          <a:xfrm flipH="1">
            <a:off x="3981824" y="1466552"/>
            <a:ext cx="2360627" cy="54949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43086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memcpy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void* source,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copies the values of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from source to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size_t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//sets the first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bytes in the memory to be val.</a:t>
            </a:r>
          </a:p>
          <a:p>
            <a:pPr>
              <a:buSzPct val="45000"/>
            </a:pP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allocates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objects of the specified </a:t>
            </a: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size</a:t>
            </a:r>
            <a:b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memory and sets the memory to zero.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//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Essentially equivalent to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void*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memset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ptr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0,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num_of_items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*size);</a:t>
            </a: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26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u="sng" dirty="0">
                <a:latin typeface="Arial" panose="020B0604020202020204" pitchFamily="34" charset="0"/>
                <a:cs typeface="Arial" panose="020B0604020202020204" pitchFamily="34" charset="0"/>
              </a:rPr>
              <a:t>First assignment</a:t>
            </a: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: on the course homepage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Submit to Coursys by Oct 7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>
                <a:latin typeface="Arial" panose="020B0604020202020204" pitchFamily="34" charset="0"/>
                <a:cs typeface="Arial" panose="020B0604020202020204" pitchFamily="34" charset="0"/>
              </a:rPr>
              <a:t>Submit only the .c file</a:t>
            </a:r>
          </a:p>
        </p:txBody>
      </p:sp>
    </p:spTree>
    <p:extLst>
      <p:ext uri="{BB962C8B-B14F-4D97-AF65-F5344CB8AC3E}">
        <p14:creationId xmlns:p14="http://schemas.microsoft.com/office/powerpoint/2010/main" val="3150502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Memory allocation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we are done, we release the allocated memory using free().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not, the OS will think that the memory is still in use.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called memory leak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on this next.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733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endParaRPr lang="de-DE" sz="6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  <p:extLst>
      <p:ext uri="{BB962C8B-B14F-4D97-AF65-F5344CB8AC3E}">
        <p14:creationId xmlns:p14="http://schemas.microsoft.com/office/powerpoint/2010/main" val="4819577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Execution stack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scope of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062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execution stack (call stack, run-time stack...)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 that stores the information about the functions called during the execution of a program.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each function the stack stores the following information: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of the function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value</a:t>
            </a:r>
          </a:p>
          <a:p>
            <a:pPr lvl="1" indent="0">
              <a:buNone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return address: When a function completes,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it returns control to the function that called it.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395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5240520"/>
          </a:xfrm>
        </p:spPr>
        <p:txBody>
          <a:bodyPr/>
          <a:lstStyle/>
          <a:p>
            <a:pPr marL="342900" indent="-342900">
              <a:buSzPct val="45000"/>
              <a:buFont typeface="Wingdings" panose="05000000000000000000" pitchFamily="2" charset="2"/>
              <a:buChar char="q"/>
            </a:pP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bar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size)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size+1;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foo (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 = 3;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bar(4);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bar(8);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ret;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 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foo(5);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return 0;</a:t>
            </a:r>
            <a:b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en-CA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20000" y="570600"/>
            <a:ext cx="8635756" cy="1250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de-DE" sz="4400" b="0" i="0" u="none" strike="noStrike">
                <a:ln>
                  <a:noFill/>
                </a:ln>
                <a:latin typeface="Albany" pitchFamily="18"/>
                <a:cs typeface="Tahoma" pitchFamily="2"/>
              </a:defRPr>
            </a:lvl1pPr>
          </a:lstStyle>
          <a:p>
            <a:pPr algn="l"/>
            <a:r>
              <a:rPr lang="en-US" sz="3800" dirty="0">
                <a:solidFill>
                  <a:srgbClr val="000000"/>
                </a:solidFill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4446872" y="5813147"/>
            <a:ext cx="3176336" cy="13764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--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0x128fbad</a:t>
            </a:r>
          </a:p>
        </p:txBody>
      </p:sp>
      <p:sp>
        <p:nvSpPr>
          <p:cNvPr id="7" name="Rectangle 6"/>
          <p:cNvSpPr/>
          <p:nvPr/>
        </p:nvSpPr>
        <p:spPr>
          <a:xfrm>
            <a:off x="4446872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=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8" name="Rectangle 7"/>
          <p:cNvSpPr/>
          <p:nvPr/>
        </p:nvSpPr>
        <p:spPr>
          <a:xfrm>
            <a:off x="4446872" y="2890873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46872" y="290822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…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2" name="Rectangle 21"/>
          <p:cNvSpPr/>
          <p:nvPr/>
        </p:nvSpPr>
        <p:spPr>
          <a:xfrm>
            <a:off x="4446867" y="434099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foo()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 = 5;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n= 5; ret </a:t>
            </a:r>
            <a:r>
              <a:rPr lang="en-CA" i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3;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0x9378ad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446872" y="2895431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4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=5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446867" y="2904127"/>
            <a:ext cx="3176336" cy="1386038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A" i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bar()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params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variables: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 = 8;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CA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9;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value: ?</a:t>
            </a:r>
            <a:b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return address: …</a:t>
            </a:r>
          </a:p>
        </p:txBody>
      </p:sp>
      <p:sp>
        <p:nvSpPr>
          <p:cNvPr id="36" name="Right Arrow 35"/>
          <p:cNvSpPr/>
          <p:nvPr/>
        </p:nvSpPr>
        <p:spPr>
          <a:xfrm flipH="1">
            <a:off x="3214838" y="601579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ight Arrow 36"/>
          <p:cNvSpPr/>
          <p:nvPr/>
        </p:nvSpPr>
        <p:spPr>
          <a:xfrm flipH="1">
            <a:off x="3214837" y="6314173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ight Arrow 38"/>
          <p:cNvSpPr/>
          <p:nvPr/>
        </p:nvSpPr>
        <p:spPr>
          <a:xfrm flipH="1">
            <a:off x="3214836" y="3664782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 flipH="1">
            <a:off x="3214836" y="400141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ight Arrow 40"/>
          <p:cNvSpPr/>
          <p:nvPr/>
        </p:nvSpPr>
        <p:spPr>
          <a:xfrm flipH="1">
            <a:off x="3214835" y="432017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 flipH="1">
            <a:off x="3214834" y="200741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/>
          <p:cNvSpPr/>
          <p:nvPr/>
        </p:nvSpPr>
        <p:spPr>
          <a:xfrm flipH="1">
            <a:off x="3214833" y="2334419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Arrow 43"/>
          <p:cNvSpPr/>
          <p:nvPr/>
        </p:nvSpPr>
        <p:spPr>
          <a:xfrm flipH="1">
            <a:off x="3214832" y="2649926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Arrow 44"/>
          <p:cNvSpPr/>
          <p:nvPr/>
        </p:nvSpPr>
        <p:spPr>
          <a:xfrm flipH="1">
            <a:off x="3214831" y="4676057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flipH="1">
            <a:off x="3214830" y="5010461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 flipH="1">
            <a:off x="3214829" y="6658300"/>
            <a:ext cx="779645" cy="259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608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  <p:bldP spid="22" grpId="0" animBg="1"/>
      <p:bldP spid="22" grpId="1" animBg="1"/>
      <p:bldP spid="24" grpId="0" animBg="1"/>
      <p:bldP spid="24" grpId="1" animBg="1"/>
      <p:bldP spid="25" grpId="0" animBg="1"/>
      <p:bldP spid="2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2" grpId="2" animBg="1"/>
      <p:bldP spid="42" grpId="3" animBg="1"/>
      <p:bldP spid="43" grpId="0" animBg="1"/>
      <p:bldP spid="43" grpId="1" animBg="1"/>
      <p:bldP spid="43" grpId="2" animBg="1"/>
      <p:bldP spid="43" grpId="3" animBg="1"/>
      <p:bldP spid="44" grpId="0" animBg="1"/>
      <p:bldP spid="44" grpId="1" animBg="1"/>
      <p:bldP spid="44" grpId="2" animBg="1"/>
      <p:bldP spid="44" grpId="3" animBg="1"/>
      <p:bldP spid="45" grpId="0" animBg="1"/>
      <p:bldP spid="45" grpId="1" animBg="1"/>
      <p:bldP spid="45" grpId="2" animBg="1"/>
      <p:bldP spid="45" grpId="3" animBg="1"/>
      <p:bldP spid="46" grpId="0" animBg="1"/>
      <p:bldP spid="46" grpId="1" animBg="1"/>
      <p:bldP spid="47" grpId="0" animBg="1"/>
      <p:bldP spid="47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Execution stack and scope of variables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local variables of a function are stored in the corresponding stack-frame. When the function completes, the variables become unavailable.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Variables obtained from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malloc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are stored in 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memory</a:t>
            </a:r>
            <a:r>
              <a:rPr lang="en-CA" sz="2200" dirty="0">
                <a:solidFill>
                  <a:srgbClr val="002060"/>
                </a:solidFill>
                <a:latin typeface="Times New Roman" pitchFamily="18"/>
              </a:rPr>
              <a:t>"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do not die when the function completes.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must free the memory when we don’t need them anymore.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Terminology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Local variables are stored on the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variables are stored on the 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heap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1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Stack (data structure)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 data structure with two principal operations: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Push(element)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adds an element to the collection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Pop()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removes the most recently added element from the collection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Stack of blocks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we add and remove only to/from the top.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Same with function calls: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function call adds </a:t>
            </a:r>
            <a:r>
              <a:rPr lang="en-US" sz="2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block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stack.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finished, we remove it from the stack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continue to the next function on top.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983127" y="3129279"/>
            <a:ext cx="2286000" cy="37230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0265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Functions and structs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2428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Functions and Structs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that struct is treated similarly to any other type (int, char)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 the function   </a:t>
            </a:r>
          </a:p>
          <a:p>
            <a:pPr>
              <a:buSzPct val="45000"/>
            </a:pP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person </a:t>
            </a:r>
            <a:r>
              <a:rPr lang="en-US" sz="22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get_person</a:t>
            </a: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person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  …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 return p;</a:t>
            </a:r>
            <a:b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returns the struct by copying p.data1, p.data2… to the caller.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examples in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struct_ret.c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struct_ret_ptr.c</a:t>
            </a: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334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Pointers to Functions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457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A bit more on syntax: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4800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9150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Function Pointers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C functions are stored in the memory just as any other data.</a:t>
            </a: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we can use pointers to refer to them. [A crazy idea, but why not]</a:t>
            </a:r>
          </a:p>
          <a:p>
            <a:pPr>
              <a:buSzPct val="45000"/>
            </a:pPr>
            <a:r>
              <a:rPr lang="en-US" sz="22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is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foo(char c, int n, char* s) {…}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(*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)(char, int, char*);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foo;</a:t>
            </a:r>
          </a:p>
          <a:p>
            <a:pPr>
              <a:buSzPct val="45000"/>
            </a:pP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my_function_ptr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(‘A’, 10, str);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function_pointers.c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CA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6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en-US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did not cover…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9724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algn="l"/>
            <a:r>
              <a:rPr lang="en-US" sz="3800" dirty="0">
                <a:latin typeface="Arial" panose="020B0604020202020204" pitchFamily="34" charset="0"/>
                <a:ea typeface="Microsoft YaHei" pitchFamily="2"/>
                <a:cs typeface="Arial" panose="020B0604020202020204" pitchFamily="34" charset="0"/>
              </a:rPr>
              <a:t>What we did not cover</a:t>
            </a: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similar to struct except that all data fields share the same memory. For example: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union op {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char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int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op_b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[3];</a:t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pPr>
              <a:buSzPct val="100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have the size of 3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ints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If you modify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op_a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it may change </a:t>
            </a:r>
            <a:r>
              <a:rPr lang="en-US" sz="22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op_c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en-US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File I/O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Your assignment 2 will have a question about file I/O.</a:t>
            </a:r>
          </a:p>
          <a:p>
            <a:pPr>
              <a:buSzPct val="45000"/>
            </a:pP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have to read about it yourself.</a:t>
            </a:r>
          </a:p>
        </p:txBody>
      </p:sp>
    </p:spTree>
    <p:extLst>
      <p:ext uri="{BB962C8B-B14F-4D97-AF65-F5344CB8AC3E}">
        <p14:creationId xmlns:p14="http://schemas.microsoft.com/office/powerpoint/2010/main" val="391781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6000" dirty="0">
                <a:latin typeface="Arial" panose="020B0604020202020204" pitchFamily="34" charset="0"/>
                <a:cs typeface="Arial" panose="020B0604020202020204" pitchFamily="34" charset="0"/>
              </a:rPr>
              <a:t>We are done with the syntax </a:t>
            </a:r>
            <a:r>
              <a:rPr lang="en-US" sz="6000">
                <a:latin typeface="Arial" panose="020B0604020202020204" pitchFamily="34" charset="0"/>
                <a:cs typeface="Arial" panose="020B0604020202020204" pitchFamily="34" charset="0"/>
              </a:rPr>
              <a:t>of C!!!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5743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Return values and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All command in C return a value. (Exception: void functions)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&lt; 5); // prints 1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printf("%d\n" , 3 == 5); // prints 0</a:t>
            </a:r>
          </a:p>
          <a:p>
            <a:pPr lvl="0"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if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if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100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while statements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3520" y="385017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if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2428240" y="4231170"/>
            <a:ext cx="3165280" cy="14779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593520" y="591265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Equivalent to: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while (</a:t>
            </a:r>
            <a:r>
              <a:rPr lang="en-US" sz="2400" dirty="0" err="1">
                <a:solidFill>
                  <a:srgbClr val="002060"/>
                </a:solidFill>
              </a:rPr>
              <a:t>cond</a:t>
            </a:r>
            <a:r>
              <a:rPr lang="en-US" sz="2400" dirty="0">
                <a:solidFill>
                  <a:srgbClr val="002060"/>
                </a:solidFill>
              </a:rPr>
              <a:t> != 0)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2743200" y="6293650"/>
            <a:ext cx="2850320" cy="16811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99131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Multiple conditions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AND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(cond1 &amp;&amp;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else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do_something_else();</a:t>
            </a:r>
          </a:p>
          <a:p>
            <a:pPr>
              <a:buSzPct val="45000"/>
            </a:pPr>
            <a:endParaRPr lang="de-DE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b="1" u="sng" dirty="0">
                <a:latin typeface="Arial" panose="020B0604020202020204" pitchFamily="34" charset="0"/>
                <a:cs typeface="Arial" panose="020B0604020202020204" pitchFamily="34" charset="0"/>
              </a:rPr>
              <a:t>OR of conditions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while (cond1 || cond2)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do_something();</a:t>
            </a:r>
          </a:p>
          <a:p>
            <a:pPr>
              <a:buSzPct val="45000"/>
            </a:pP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45000"/>
            </a:pPr>
            <a:r>
              <a:rPr lang="de-DE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Recall the example: while (i &lt; len &amp;&amp; !found)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110480" y="1432750"/>
            <a:ext cx="4724400" cy="168637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&amp;&amp; - and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satisfied</a:t>
            </a: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3708400" y="2275935"/>
            <a:ext cx="1402080" cy="2282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4797425" y="3706060"/>
            <a:ext cx="5283200" cy="174291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r>
              <a:rPr lang="en-US" sz="2400" dirty="0">
                <a:solidFill>
                  <a:srgbClr val="002060"/>
                </a:solidFill>
              </a:rPr>
              <a:t>|| - or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checks first if cond1 is satisfied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	(i.e., cond1 !=0)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>
                <a:solidFill>
                  <a:srgbClr val="002060"/>
                </a:solidFill>
              </a:rPr>
              <a:t>- runs cond2 </a:t>
            </a:r>
            <a:r>
              <a:rPr lang="en-US" sz="2400" b="1" dirty="0">
                <a:solidFill>
                  <a:srgbClr val="FF0000"/>
                </a:solidFill>
              </a:rPr>
              <a:t>only</a:t>
            </a:r>
            <a:r>
              <a:rPr lang="en-US" sz="2400" dirty="0">
                <a:solidFill>
                  <a:srgbClr val="002060"/>
                </a:solidFill>
              </a:rPr>
              <a:t> if cond1 is </a:t>
            </a:r>
            <a:r>
              <a:rPr lang="en-US" sz="2400" dirty="0">
                <a:solidFill>
                  <a:srgbClr val="FF0000"/>
                </a:solidFill>
              </a:rPr>
              <a:t>not</a:t>
            </a:r>
            <a:r>
              <a:rPr lang="en-US" sz="2400" dirty="0">
                <a:solidFill>
                  <a:srgbClr val="002060"/>
                </a:solidFill>
              </a:rPr>
              <a:t> satisfied</a:t>
            </a:r>
          </a:p>
        </p:txBody>
      </p:sp>
      <p:cxnSp>
        <p:nvCxnSpPr>
          <p:cNvPr id="9" name="Google Shape;210;p33"/>
          <p:cNvCxnSpPr>
            <a:stCxn id="8" idx="1"/>
          </p:cNvCxnSpPr>
          <p:nvPr/>
        </p:nvCxnSpPr>
        <p:spPr>
          <a:xfrm flipH="1">
            <a:off x="3241040" y="4577515"/>
            <a:ext cx="1556385" cy="40088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79045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Global variables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vs</a:t>
            </a:r>
            <a:b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Static variables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53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Global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seen only variables defined inside functions.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scope of the variables is limited only to the function.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global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is visible everywhere.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global variable to zero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counter++;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("global counter %d\n", counter); // prints 1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counter = 0; // local variable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(“local counter %d\n", counter); // prints 0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0;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</a:t>
            </a: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37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Static variables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is also possible to define a </a:t>
            </a: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  <a:r>
              <a:rPr lang="de-DE" sz="2200" b="1" u="sng" dirty="0">
                <a:latin typeface="Arial" panose="020B0604020202020204" pitchFamily="34" charset="0"/>
                <a:cs typeface="Arial" panose="020B0604020202020204" pitchFamily="34" charset="0"/>
              </a:rPr>
              <a:t> variable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that will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its value in different calls</a:t>
            </a:r>
            <a:r>
              <a:rPr lang="en-CA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function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buSzPct val="45000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#include &lt;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void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static 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count = 0; // initialized only once!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do something...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count++;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("count = %d\n", count);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   </a:t>
            </a:r>
          </a:p>
          <a:p>
            <a:pPr>
              <a:buSzPct val="45000"/>
            </a:pP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main(void) {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1”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2”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CA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test_static_count</a:t>
            </a: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(); // prints “count = 3”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…</a:t>
            </a:r>
            <a:br>
              <a:rPr lang="en-CA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648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Macros</a:t>
            </a:r>
            <a:endParaRPr lang="de-DE" sz="4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3664537"/>
      </p:ext>
    </p:extLst>
  </p:cSld>
  <p:clrMapOvr>
    <a:masterClrMapping/>
  </p:clrMapOvr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2011</TotalTime>
  <Words>2142</Words>
  <Application>Microsoft Office PowerPoint</Application>
  <PresentationFormat>Custom</PresentationFormat>
  <Paragraphs>169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 Unicode MS</vt:lpstr>
      <vt:lpstr>Microsoft YaHei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Announcements</vt:lpstr>
      <vt:lpstr>PowerPoint Presentation</vt:lpstr>
      <vt:lpstr>Return values and conditions</vt:lpstr>
      <vt:lpstr>Multiple conditions</vt:lpstr>
      <vt:lpstr>PowerPoint Presentation</vt:lpstr>
      <vt:lpstr>Global variables</vt:lpstr>
      <vt:lpstr>Static variables</vt:lpstr>
      <vt:lpstr>PowerPoint Presentation</vt:lpstr>
      <vt:lpstr>Using macros: #define</vt:lpstr>
      <vt:lpstr>Using macros: #define</vt:lpstr>
      <vt:lpstr>PowerPoint Presentation</vt:lpstr>
      <vt:lpstr>Type casting</vt:lpstr>
      <vt:lpstr>PowerPoint Presentation</vt:lpstr>
      <vt:lpstr>Memory allocation</vt:lpstr>
      <vt:lpstr>Memory allocation</vt:lpstr>
      <vt:lpstr>Memory allocation</vt:lpstr>
      <vt:lpstr>Memory allocation</vt:lpstr>
      <vt:lpstr>Memory allocation</vt:lpstr>
      <vt:lpstr>Memory allocation</vt:lpstr>
      <vt:lpstr>PowerPoint Presentation</vt:lpstr>
      <vt:lpstr>PowerPoint Presentation</vt:lpstr>
      <vt:lpstr>Execution stack and scope of variables</vt:lpstr>
      <vt:lpstr>PowerPoint Presentation</vt:lpstr>
      <vt:lpstr>Execution stack and scope of variables</vt:lpstr>
      <vt:lpstr>Stack (data structure)</vt:lpstr>
      <vt:lpstr>PowerPoint Presentation</vt:lpstr>
      <vt:lpstr>Functions and Structs</vt:lpstr>
      <vt:lpstr>PowerPoint Presentation</vt:lpstr>
      <vt:lpstr>Function Pointers</vt:lpstr>
      <vt:lpstr>PowerPoint Presentation</vt:lpstr>
      <vt:lpstr>What we did not cover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667</cp:revision>
  <dcterms:created xsi:type="dcterms:W3CDTF">2017-07-19T12:15:02Z</dcterms:created>
  <dcterms:modified xsi:type="dcterms:W3CDTF">2020-09-28T23:37:22Z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