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32"/>
  </p:notesMasterIdLst>
  <p:handoutMasterIdLst>
    <p:handoutMasterId r:id="rId33"/>
  </p:handoutMasterIdLst>
  <p:sldIdLst>
    <p:sldId id="256" r:id="rId4"/>
    <p:sldId id="494" r:id="rId5"/>
    <p:sldId id="491" r:id="rId6"/>
    <p:sldId id="465" r:id="rId7"/>
    <p:sldId id="448" r:id="rId8"/>
    <p:sldId id="466" r:id="rId9"/>
    <p:sldId id="470" r:id="rId10"/>
    <p:sldId id="471" r:id="rId11"/>
    <p:sldId id="472" r:id="rId12"/>
    <p:sldId id="473" r:id="rId13"/>
    <p:sldId id="496" r:id="rId14"/>
    <p:sldId id="495" r:id="rId15"/>
    <p:sldId id="454" r:id="rId16"/>
    <p:sldId id="474" r:id="rId17"/>
    <p:sldId id="475" r:id="rId18"/>
    <p:sldId id="478" r:id="rId19"/>
    <p:sldId id="476" r:id="rId20"/>
    <p:sldId id="477" r:id="rId21"/>
    <p:sldId id="479" r:id="rId22"/>
    <p:sldId id="480" r:id="rId23"/>
    <p:sldId id="482" r:id="rId24"/>
    <p:sldId id="483" r:id="rId25"/>
    <p:sldId id="492" r:id="rId26"/>
    <p:sldId id="317" r:id="rId27"/>
    <p:sldId id="318" r:id="rId28"/>
    <p:sldId id="319" r:id="rId29"/>
    <p:sldId id="320" r:id="rId30"/>
    <p:sldId id="408" r:id="rId31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85" autoAdjust="0"/>
    <p:restoredTop sz="93792" autoAdjust="0"/>
  </p:normalViewPr>
  <p:slideViewPr>
    <p:cSldViewPr snapToGrid="0">
      <p:cViewPr varScale="1">
        <p:scale>
          <a:sx n="105" d="100"/>
          <a:sy n="105" d="100"/>
        </p:scale>
        <p:origin x="140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164037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928805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392699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0825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585122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07418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98606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622436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9315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953882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684675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5275116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7165701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4007671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0666400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076176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63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56324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04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94616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674144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3215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6202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131437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1113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261247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534426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089139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042084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849599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002649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093856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647869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573475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471952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9998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807952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99912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12470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26552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795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 smtClean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October 05, </a:t>
            </a: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Fun fact about Fibonacci numbers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Fib(n) has a closed formula.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If you take linear algebra/discrete math, you should learn how to derive the closed formula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Fact: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((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1-√5)/2)</a:t>
            </a:r>
            <a:r>
              <a:rPr lang="en-US" altLang="en-US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n 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/ √5 &lt; 0.2 for all n&gt;=2.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So computing only the first term suffices to compute Fib(n)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5984" y="2438717"/>
            <a:ext cx="489585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563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Fun fact about Fibonacci numbers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Fib(n) has a closed formula.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Fib(n)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If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 &lt;=1 return n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Otherwise</a:t>
            </a:r>
          </a:p>
          <a:p>
            <a:pPr marL="1028700" lvl="1" indent="-342900"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Let a=(1+√5)/2</a:t>
            </a:r>
          </a:p>
          <a:p>
            <a:pPr marL="1028700" lvl="1" indent="-342900"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Compute B = a</a:t>
            </a:r>
            <a:r>
              <a:rPr lang="en-US" altLang="en-US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  <a:p>
            <a:pPr marL="1028700" lvl="1" indent="-342900">
              <a:buFont typeface="Arial" panose="020B0604020202020204" pitchFamily="34" charset="0"/>
              <a:buChar char="•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Return rounding(B/√5)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Try </a:t>
            </a: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Compare Fib(n) to 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this algorithm</a:t>
            </a: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5984" y="2438717"/>
            <a:ext cx="489585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211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 smtClean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Computing a</a:t>
            </a:r>
            <a:r>
              <a:rPr lang="en-US" sz="3800" baseline="30000" dirty="0" smtClean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n</a:t>
            </a:r>
            <a:endParaRPr lang="en-US" sz="3800" baseline="30000" dirty="0">
              <a:latin typeface="Arial" panose="020B0604020202020204" pitchFamily="34" charset="0"/>
              <a:ea typeface="Microsoft YaHei" pitchFamily="2"/>
              <a:cs typeface="Arial" panose="020B0604020202020204" pitchFamily="34" charset="0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a real , n integer, </a:t>
            </a:r>
            <a:r>
              <a:rPr lang="en-US" altLang="en-US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the goal is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to compute a</a:t>
            </a:r>
            <a:r>
              <a:rPr lang="en-US" altLang="en-US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Naïve algorithm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run a for loop for n iterations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 more sophisticated algorithm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runs in only O(log(n)) iterations.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Example to compute 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a</a:t>
            </a:r>
            <a:r>
              <a:rPr lang="en-US" altLang="en-US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Given a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Compute a</a:t>
            </a:r>
            <a:r>
              <a:rPr lang="en-US" altLang="en-US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= a*a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Compute a</a:t>
            </a:r>
            <a:r>
              <a:rPr lang="en-US" altLang="en-US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= a</a:t>
            </a:r>
            <a:r>
              <a:rPr lang="en-US" altLang="en-US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*a</a:t>
            </a:r>
            <a:r>
              <a:rPr lang="en-US" altLang="en-US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Output: a</a:t>
            </a:r>
            <a:r>
              <a:rPr lang="en-US" altLang="en-US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= a</a:t>
            </a:r>
            <a:r>
              <a:rPr lang="en-US" altLang="en-US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*a</a:t>
            </a:r>
            <a:r>
              <a:rPr lang="en-US" altLang="en-US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*a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Conclusion: we used only 4 operations to compute a</a:t>
            </a:r>
            <a:r>
              <a:rPr lang="en-US" altLang="en-US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endParaRPr lang="en-US" altLang="en-US" sz="20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1199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Merge sort</a:t>
            </a: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(more on recursion)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76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Merge sort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Merge sort: sorting algorithm: gets an array of numbers, and sorts it.</a:t>
            </a:r>
          </a:p>
          <a:p>
            <a:pPr marL="457200" indent="-457200">
              <a:buSzPct val="100000"/>
              <a:buFont typeface="+mj-lt"/>
              <a:buAutoNum type="arabicPeriod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Merge sort: Given an array of length n</a:t>
            </a:r>
          </a:p>
          <a:p>
            <a:pPr marL="457200" indent="-457200">
              <a:buSzPct val="100000"/>
              <a:buFont typeface="+mj-lt"/>
              <a:buAutoNum type="arabicPeriod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Sort the first n/2 elements</a:t>
            </a:r>
          </a:p>
          <a:p>
            <a:pPr marL="457200" indent="-457200">
              <a:buSzPct val="100000"/>
              <a:buFont typeface="+mj-lt"/>
              <a:buAutoNum type="arabicPeriod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Sort the last n/2 elements</a:t>
            </a:r>
          </a:p>
          <a:p>
            <a:pPr marL="457200" indent="-457200">
              <a:buSzPct val="100000"/>
              <a:buFont typeface="+mj-lt"/>
              <a:buAutoNum type="arabicPeriod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Merge the two sorted halves</a:t>
            </a:r>
          </a:p>
        </p:txBody>
      </p:sp>
    </p:spTree>
    <p:extLst>
      <p:ext uri="{BB962C8B-B14F-4D97-AF65-F5344CB8AC3E}">
        <p14:creationId xmlns:p14="http://schemas.microsoft.com/office/powerpoint/2010/main" val="1548540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Merge sort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Input: [4, 1, 8, 7, 10, 3]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- sort the left half:  		[1, 4, 8, 7, 10, 3]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- sort the right half		[1, 4, 8, 3, 7, 10 ]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- merge the two halves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Merge 3:	[1, 4, 3, 8, 7, 10 ]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[1, 3, 4, 8, 7, 10 ]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Merge 7: 	[1, 3, 4, 7, 8, 10 ]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Merge 10:	[1, 3, 4, 7, 8, 10 ]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DONE!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AutoShape 4"/>
          <p:cNvCxnSpPr>
            <a:cxnSpLocks noChangeShapeType="1"/>
            <a:stCxn id="5" idx="1"/>
            <a:endCxn id="7" idx="0"/>
          </p:cNvCxnSpPr>
          <p:nvPr/>
        </p:nvCxnSpPr>
        <p:spPr bwMode="auto">
          <a:xfrm rot="10800000" flipV="1">
            <a:off x="2351930" y="1624013"/>
            <a:ext cx="4821983" cy="849844"/>
          </a:xfrm>
          <a:prstGeom prst="bentConnector2">
            <a:avLst/>
          </a:prstGeom>
          <a:noFill/>
          <a:ln w="6480" cap="flat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7173912" y="1195388"/>
            <a:ext cx="2306638" cy="85725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>
                <a:latin typeface="Calibri" panose="020F0502020204030204" pitchFamily="34" charset="0"/>
              </a:rPr>
              <a:t>Using recursion</a:t>
            </a:r>
          </a:p>
        </p:txBody>
      </p:sp>
      <p:cxnSp>
        <p:nvCxnSpPr>
          <p:cNvPr id="6" name="AutoShape 6"/>
          <p:cNvCxnSpPr>
            <a:cxnSpLocks noChangeShapeType="1"/>
            <a:stCxn id="5" idx="2"/>
            <a:endCxn id="8" idx="3"/>
          </p:cNvCxnSpPr>
          <p:nvPr/>
        </p:nvCxnSpPr>
        <p:spPr bwMode="auto">
          <a:xfrm rot="5400000">
            <a:off x="5364618" y="184863"/>
            <a:ext cx="1094839" cy="4830389"/>
          </a:xfrm>
          <a:prstGeom prst="bentConnector2">
            <a:avLst/>
          </a:prstGeom>
          <a:noFill/>
          <a:ln w="6480" cap="flat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7" name="Rounded Rectangle 6"/>
          <p:cNvSpPr/>
          <p:nvPr/>
        </p:nvSpPr>
        <p:spPr bwMode="auto">
          <a:xfrm>
            <a:off x="1234990" y="2473857"/>
            <a:ext cx="2233877" cy="38100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1262965" y="2956977"/>
            <a:ext cx="2233877" cy="381000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3355848" y="5642714"/>
            <a:ext cx="3515614" cy="1292745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dirty="0" smtClean="0">
                <a:latin typeface="Calibri" panose="020F0502020204030204" pitchFamily="34" charset="0"/>
              </a:rPr>
              <a:t>This is an inefficient implementation of the merge part</a:t>
            </a:r>
            <a:endParaRPr lang="en-US" alt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608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/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6000" dirty="0">
                <a:latin typeface="Arial" panose="020B0604020202020204" pitchFamily="34" charset="0"/>
                <a:cs typeface="Arial" panose="020B0604020202020204" pitchFamily="34" charset="0"/>
              </a:rPr>
              <a:t>Space Filling algorithm </a:t>
            </a: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(more on recursion)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229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Space Filling algorithm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Given a picture, we want to color a specified bounded area.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Also known as flood fill algorithm or boundary fill algorithm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Example in paint.</a:t>
            </a:r>
          </a:p>
        </p:txBody>
      </p:sp>
    </p:spTree>
    <p:extLst>
      <p:ext uri="{BB962C8B-B14F-4D97-AF65-F5344CB8AC3E}">
        <p14:creationId xmlns:p14="http://schemas.microsoft.com/office/powerpoint/2010/main" val="3059492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/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Measuring performance of algorithms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3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Measuring performance of algorithms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How can we measure the running time of an algorithm?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Empirical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Timing: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Run the code on a real machine with various inputs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Plot the graph of runtime vs size of input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Counting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Operations: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Count the number of operations as a function of the input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Assume for simplicity that all elementary operations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run in 1 time unit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Actual performance depends on more than just the algorithm.</a:t>
            </a:r>
          </a:p>
        </p:txBody>
      </p:sp>
    </p:spTree>
    <p:extLst>
      <p:ext uri="{BB962C8B-B14F-4D97-AF65-F5344CB8AC3E}">
        <p14:creationId xmlns:p14="http://schemas.microsoft.com/office/powerpoint/2010/main" val="3237549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 smtClean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Done </a:t>
            </a:r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with the syntax of </a:t>
            </a:r>
            <a:r>
              <a:rPr lang="en-US" sz="3800" dirty="0" smtClean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C</a:t>
            </a:r>
            <a:endParaRPr lang="en-US" sz="3800" dirty="0">
              <a:latin typeface="Arial" panose="020B0604020202020204" pitchFamily="34" charset="0"/>
              <a:ea typeface="Microsoft YaHei" pitchFamily="2"/>
              <a:cs typeface="Arial" panose="020B0604020202020204" pitchFamily="34" charset="0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Union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similar to struct except that all data fields share the 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same</a:t>
            </a:r>
          </a:p>
          <a:p>
            <a:pPr>
              <a:buSzPct val="45000"/>
            </a:pPr>
            <a:r>
              <a:rPr lang="en-US" sz="2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Switch</a:t>
            </a:r>
          </a:p>
          <a:p>
            <a:pPr>
              <a:buSzPct val="45000"/>
            </a:pPr>
            <a:r>
              <a:rPr lang="en-US" sz="2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{} while</a:t>
            </a: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 I/O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Your assignment 2 will have a question about file I/O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SzPct val="45000"/>
            </a:pPr>
            <a:r>
              <a:rPr lang="en-US" sz="2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Arguments to main()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pPr>
              <a:buSzPct val="45000"/>
            </a:pP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 have to read 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yourself.</a:t>
            </a:r>
          </a:p>
        </p:txBody>
      </p:sp>
    </p:spTree>
    <p:extLst>
      <p:ext uri="{BB962C8B-B14F-4D97-AF65-F5344CB8AC3E}">
        <p14:creationId xmlns:p14="http://schemas.microsoft.com/office/powerpoint/2010/main" val="3513185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Measuring performance of algorithms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Actual performance depends on more than just the algorithm.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CPU speed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Operating system / configurations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Amount of memory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Other programs running at the same time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Hardware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Implementation of the algorithm</a:t>
            </a:r>
          </a:p>
          <a:p>
            <a:pPr marL="342900" indent="-342900">
              <a:buSzPct val="100000"/>
              <a:buFont typeface="Wingdings" panose="05000000000000000000" pitchFamily="2" charset="2"/>
              <a:buChar char="Ø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More…</a:t>
            </a:r>
          </a:p>
        </p:txBody>
      </p:sp>
    </p:spTree>
    <p:extLst>
      <p:ext uri="{BB962C8B-B14F-4D97-AF65-F5344CB8AC3E}">
        <p14:creationId xmlns:p14="http://schemas.microsoft.com/office/powerpoint/2010/main" val="2750784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Checking duplicates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bool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check_duplicates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n) {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= 0, j;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bool found = false;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while (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&lt; n &amp;&amp; !found)    {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 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j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= 0;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 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while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(j &lt;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&amp;&amp; !found)    {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            	if (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] ==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[j]) {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	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	found 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= true;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		}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		</a:t>
            </a:r>
            <a:r>
              <a:rPr lang="en-US" alt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++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}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alt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++;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return found;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If n doubles, the running time is roughly multiplied by 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4:: 2(2n)</a:t>
            </a:r>
            <a:r>
              <a:rPr lang="en-US" altLang="en-US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+… = 8n</a:t>
            </a:r>
            <a:r>
              <a:rPr lang="en-US" altLang="en-US" sz="20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altLang="en-US" sz="20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AutoShape 4"/>
          <p:cNvCxnSpPr>
            <a:cxnSpLocks noChangeShapeType="1"/>
            <a:stCxn id="5" idx="1"/>
            <a:endCxn id="10" idx="0"/>
          </p:cNvCxnSpPr>
          <p:nvPr/>
        </p:nvCxnSpPr>
        <p:spPr bwMode="auto">
          <a:xfrm rot="10800000" flipV="1">
            <a:off x="5147850" y="1553368"/>
            <a:ext cx="1673638" cy="471871"/>
          </a:xfrm>
          <a:prstGeom prst="bentConnector2">
            <a:avLst/>
          </a:prstGeom>
          <a:noFill/>
          <a:ln w="6480" cap="flat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6821488" y="1157288"/>
            <a:ext cx="2414587" cy="792162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>
                <a:latin typeface="Calibri" panose="020F0502020204030204" pitchFamily="34" charset="0"/>
              </a:rPr>
              <a:t>Length of the input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950000" y="3097801"/>
            <a:ext cx="2871788" cy="4572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>
                <a:latin typeface="Calibri" panose="020F0502020204030204" pitchFamily="34" charset="0"/>
              </a:rPr>
              <a:t>Outer loop: 4*n ops</a:t>
            </a: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694239" y="4022725"/>
            <a:ext cx="3017837" cy="731838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>
                <a:latin typeface="Calibri" panose="020F0502020204030204" pitchFamily="34" charset="0"/>
              </a:rPr>
              <a:t>Inner loop: 4*</a:t>
            </a:r>
            <a:r>
              <a:rPr lang="en-US" altLang="en-US" sz="2200" dirty="0" err="1">
                <a:latin typeface="Calibri" panose="020F0502020204030204" pitchFamily="34" charset="0"/>
              </a:rPr>
              <a:t>i</a:t>
            </a:r>
            <a:r>
              <a:rPr lang="en-US" altLang="en-US" sz="2200" dirty="0">
                <a:latin typeface="Calibri" panose="020F0502020204030204" pitchFamily="34" charset="0"/>
              </a:rPr>
              <a:t> ops</a:t>
            </a:r>
            <a:br>
              <a:rPr lang="en-US" altLang="en-US" sz="2200" dirty="0">
                <a:latin typeface="Calibri" panose="020F0502020204030204" pitchFamily="34" charset="0"/>
              </a:rPr>
            </a:br>
            <a:r>
              <a:rPr lang="en-US" altLang="en-US" sz="2200" dirty="0">
                <a:latin typeface="Calibri" panose="020F0502020204030204" pitchFamily="34" charset="0"/>
              </a:rPr>
              <a:t>for each </a:t>
            </a:r>
            <a:r>
              <a:rPr lang="en-US" altLang="en-US" sz="2200" dirty="0" err="1">
                <a:latin typeface="Calibri" panose="020F0502020204030204" pitchFamily="34" charset="0"/>
              </a:rPr>
              <a:t>i</a:t>
            </a:r>
            <a:r>
              <a:rPr lang="en-US" altLang="en-US" sz="2200" dirty="0">
                <a:latin typeface="Calibri" panose="020F0502020204030204" pitchFamily="34" charset="0"/>
              </a:rPr>
              <a:t>=0...n-1</a:t>
            </a: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565525" y="4873625"/>
            <a:ext cx="6218238" cy="1709738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cs typeface="Arial" panose="020B0604020202020204" pitchFamily="34" charset="0"/>
              </a:rPr>
              <a:t>Outside loop: 3</a:t>
            </a:r>
            <a:br>
              <a:rPr lang="en-US" altLang="en-US" sz="2000" dirty="0">
                <a:cs typeface="Arial" panose="020B0604020202020204" pitchFamily="34" charset="0"/>
              </a:rPr>
            </a:br>
            <a:r>
              <a:rPr lang="en-US" altLang="en-US" sz="2000" dirty="0">
                <a:cs typeface="Arial" panose="020B0604020202020204" pitchFamily="34" charset="0"/>
              </a:rPr>
              <a:t>Outer loop: 4n</a:t>
            </a:r>
            <a:br>
              <a:rPr lang="en-US" altLang="en-US" sz="2000" dirty="0">
                <a:cs typeface="Arial" panose="020B0604020202020204" pitchFamily="34" charset="0"/>
              </a:rPr>
            </a:br>
            <a:r>
              <a:rPr lang="en-US" altLang="en-US" sz="2000" dirty="0">
                <a:cs typeface="Arial" panose="020B0604020202020204" pitchFamily="34" charset="0"/>
              </a:rPr>
              <a:t>Inner loop = 4*1 + 4*2 + 4*3+ … + 4*(n-1) ≅ 2n</a:t>
            </a:r>
            <a:r>
              <a:rPr lang="en-US" altLang="en-US" sz="2000" baseline="33000" dirty="0">
                <a:cs typeface="Arial" panose="020B0604020202020204" pitchFamily="34" charset="0"/>
              </a:rPr>
              <a:t>2 </a:t>
            </a:r>
            <a:r>
              <a:rPr lang="en-US" altLang="en-US" sz="2000" dirty="0">
                <a:cs typeface="Arial" panose="020B0604020202020204" pitchFamily="34" charset="0"/>
              </a:rPr>
              <a:t>+2n</a:t>
            </a:r>
            <a:endParaRPr lang="en-US" altLang="en-US" sz="2000" baseline="33000" dirty="0">
              <a:cs typeface="Arial" panose="020B0604020202020204" pitchFamily="34" charset="0"/>
            </a:endParaRPr>
          </a:p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baseline="33000" dirty="0">
                <a:cs typeface="Arial" panose="020B0604020202020204" pitchFamily="34" charset="0"/>
              </a:rPr>
              <a:t>--------------------------------------------</a:t>
            </a:r>
          </a:p>
          <a:p>
            <a:pPr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000" dirty="0">
                <a:cs typeface="Arial" panose="020B0604020202020204" pitchFamily="34" charset="0"/>
              </a:rPr>
              <a:t>Total: ≅ 2n</a:t>
            </a:r>
            <a:r>
              <a:rPr lang="en-US" altLang="en-US" sz="2000" baseline="33000" dirty="0">
                <a:cs typeface="Arial" panose="020B0604020202020204" pitchFamily="34" charset="0"/>
              </a:rPr>
              <a:t>2 </a:t>
            </a:r>
            <a:r>
              <a:rPr lang="en-US" altLang="en-US" sz="2000" dirty="0">
                <a:cs typeface="Arial" panose="020B0604020202020204" pitchFamily="34" charset="0"/>
              </a:rPr>
              <a:t>+ 6n + 3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4840288" y="2521539"/>
            <a:ext cx="2871788" cy="457200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algn="ctr" hangingPunct="1">
              <a:lnSpc>
                <a:spcPct val="100000"/>
              </a:lnSpc>
              <a:buClrTx/>
              <a:buFontTx/>
              <a:buNone/>
            </a:pPr>
            <a:r>
              <a:rPr lang="en-US" altLang="en-US" sz="2200" dirty="0">
                <a:latin typeface="Calibri" panose="020F0502020204030204" pitchFamily="34" charset="0"/>
              </a:rPr>
              <a:t>Outside the loop: 3 ops</a:t>
            </a:r>
          </a:p>
        </p:txBody>
      </p:sp>
      <p:sp>
        <p:nvSpPr>
          <p:cNvPr id="10" name="Rounded Rectangle 9"/>
          <p:cNvSpPr/>
          <p:nvPr/>
        </p:nvSpPr>
        <p:spPr bwMode="auto">
          <a:xfrm>
            <a:off x="4829127" y="2025240"/>
            <a:ext cx="637446" cy="342833"/>
          </a:xfrm>
          <a:prstGeom prst="roundRect">
            <a:avLst/>
          </a:prstGeom>
          <a:solidFill>
            <a:srgbClr val="92D050">
              <a:alpha val="3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14160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Two examples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 function with the following guarantees: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An array of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ints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of length n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Output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Returns 0 if all entries are distinct. Returns 1 otherwise.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 function with the following guarantees: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An array of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ints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of length n.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Promise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The array contains all but one number among {0...n}.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Output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Returns the missing number.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What is the running time of each algorithm on inputs of length n?</a:t>
            </a:r>
          </a:p>
          <a:p>
            <a:pPr>
              <a:buSzPct val="100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0352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Three more examples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000" dirty="0"/>
              <a:t>Summation:</a:t>
            </a:r>
            <a:br>
              <a:rPr lang="de-DE" altLang="en-US" sz="2000" dirty="0"/>
            </a:br>
            <a:r>
              <a:rPr lang="de-DE" altLang="en-US" sz="2000" dirty="0"/>
              <a:t>	</a:t>
            </a:r>
            <a:r>
              <a:rPr lang="de-DE" altLang="en-US" sz="2000" u="sng" dirty="0"/>
              <a:t>Input</a:t>
            </a:r>
            <a:r>
              <a:rPr lang="de-DE" altLang="en-US" sz="2000" dirty="0"/>
              <a:t>: Two numbers each of length n</a:t>
            </a:r>
            <a:br>
              <a:rPr lang="de-DE" altLang="en-US" sz="2000" dirty="0"/>
            </a:br>
            <a:r>
              <a:rPr lang="de-DE" altLang="en-US" sz="2000" dirty="0"/>
              <a:t>	</a:t>
            </a:r>
            <a:r>
              <a:rPr lang="de-DE" altLang="en-US" sz="2000" u="sng" dirty="0"/>
              <a:t>Outputs</a:t>
            </a:r>
            <a:r>
              <a:rPr lang="de-DE" altLang="en-US" sz="2000" dirty="0"/>
              <a:t>: The sum of the two numbers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endParaRPr lang="de-DE" altLang="en-US" sz="2000" dirty="0"/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000" dirty="0"/>
              <a:t>Multiplication:</a:t>
            </a:r>
            <a:br>
              <a:rPr lang="de-DE" altLang="en-US" sz="2000" dirty="0"/>
            </a:br>
            <a:r>
              <a:rPr lang="de-DE" altLang="en-US" sz="2000" dirty="0"/>
              <a:t>	</a:t>
            </a:r>
            <a:r>
              <a:rPr lang="de-DE" altLang="en-US" sz="2000" u="sng" dirty="0"/>
              <a:t>Input</a:t>
            </a:r>
            <a:r>
              <a:rPr lang="de-DE" altLang="en-US" sz="2000" dirty="0"/>
              <a:t>: Two numbers each of length n</a:t>
            </a:r>
            <a:br>
              <a:rPr lang="de-DE" altLang="en-US" sz="2000" dirty="0"/>
            </a:br>
            <a:r>
              <a:rPr lang="de-DE" altLang="en-US" sz="2000" dirty="0"/>
              <a:t>	</a:t>
            </a:r>
            <a:r>
              <a:rPr lang="de-DE" altLang="en-US" sz="2000" u="sng" dirty="0"/>
              <a:t>Outputs</a:t>
            </a:r>
            <a:r>
              <a:rPr lang="de-DE" altLang="en-US" sz="2000" dirty="0"/>
              <a:t>: The product of the two numbers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endParaRPr lang="de-DE" altLang="en-US" sz="2000" dirty="0"/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de-DE" altLang="en-US" sz="2000" dirty="0"/>
              <a:t>Decomposing a number into primes</a:t>
            </a:r>
            <a:br>
              <a:rPr lang="de-DE" altLang="en-US" sz="2000" dirty="0"/>
            </a:br>
            <a:r>
              <a:rPr lang="de-DE" altLang="en-US" sz="2000" dirty="0"/>
              <a:t>	</a:t>
            </a:r>
            <a:r>
              <a:rPr lang="de-DE" altLang="en-US" sz="2000" u="sng" dirty="0"/>
              <a:t>Input</a:t>
            </a:r>
            <a:r>
              <a:rPr lang="de-DE" altLang="en-US" sz="2000" dirty="0"/>
              <a:t>: A number N of length n that is a product of two primes</a:t>
            </a:r>
            <a:br>
              <a:rPr lang="de-DE" altLang="en-US" sz="2000" dirty="0"/>
            </a:br>
            <a:r>
              <a:rPr lang="de-DE" altLang="en-US" sz="2000" dirty="0"/>
              <a:t>	</a:t>
            </a:r>
            <a:r>
              <a:rPr lang="de-DE" altLang="en-US" sz="2000" u="sng" dirty="0"/>
              <a:t>Outputs</a:t>
            </a:r>
            <a:r>
              <a:rPr lang="de-DE" altLang="en-US" sz="2000" dirty="0"/>
              <a:t>: find primes p,q such that N = p*q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r>
              <a:rPr lang="en-US" altLang="en-US" sz="2000" u="sng" dirty="0">
                <a:latin typeface="Arial" panose="020B0604020202020204" pitchFamily="34" charset="0"/>
                <a:cs typeface="Arial" panose="020B0604020202020204" pitchFamily="34" charset="0"/>
              </a:rPr>
              <a:t>Question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Suppose the basic operations are on one digit at a time.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How many operations are required to solve each of the problems?</a:t>
            </a:r>
          </a:p>
          <a:p>
            <a:pPr marL="104775">
              <a:lnSpc>
                <a:spcPct val="95000"/>
              </a:lnSpc>
              <a:buSzPct val="45000"/>
              <a:tabLst>
                <a:tab pos="692150" algn="l"/>
                <a:tab pos="1416050" algn="l"/>
                <a:tab pos="2139950" algn="l"/>
                <a:tab pos="2863850" algn="l"/>
                <a:tab pos="3587750" algn="l"/>
                <a:tab pos="4311650" algn="l"/>
                <a:tab pos="5035550" algn="l"/>
                <a:tab pos="5759450" algn="l"/>
                <a:tab pos="6491288" algn="l"/>
                <a:tab pos="7207250" algn="l"/>
                <a:tab pos="7931150" algn="l"/>
                <a:tab pos="8655050" algn="l"/>
                <a:tab pos="8953500" algn="l"/>
                <a:tab pos="9402763" algn="l"/>
                <a:tab pos="9852025" algn="l"/>
                <a:tab pos="10301288" algn="l"/>
                <a:tab pos="10750550" algn="l"/>
              </a:tabLst>
            </a:pPr>
            <a:endParaRPr lang="de-DE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74951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800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/>
              <a:t>Big-O notation</a:t>
            </a:r>
          </a:p>
        </p:txBody>
      </p:sp>
    </p:spTree>
    <p:extLst>
      <p:ext uri="{BB962C8B-B14F-4D97-AF65-F5344CB8AC3E}">
        <p14:creationId xmlns:p14="http://schemas.microsoft.com/office/powerpoint/2010/main" val="27182901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We will use the Big-O notation to express the </a:t>
            </a:r>
            <a:r>
              <a:rPr lang="de-DE" altLang="en-US" sz="2200" i="1" u="sng" dirty="0"/>
              <a:t>time complexity</a:t>
            </a:r>
            <a:r>
              <a:rPr lang="de-DE" altLang="en-US" sz="2200" dirty="0"/>
              <a:t> (running time) of algorithms.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Denote by f(N) the running time of a program for inputs of size N.</a:t>
            </a:r>
            <a:br>
              <a:rPr lang="de-DE" altLang="en-US" sz="2200" dirty="0"/>
            </a:br>
            <a:r>
              <a:rPr lang="de-DE" altLang="en-US" sz="2200" dirty="0"/>
              <a:t>Examples: 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>
                <a:solidFill>
                  <a:srgbClr val="000066"/>
                </a:solidFill>
              </a:rPr>
              <a:t>	</a:t>
            </a:r>
            <a:r>
              <a:rPr lang="de-DE" altLang="en-US" sz="2200" i="1" dirty="0">
                <a:solidFill>
                  <a:srgbClr val="000066"/>
                </a:solidFill>
              </a:rPr>
              <a:t>f(N)  = 1.5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+ 3</a:t>
            </a:r>
            <a:br>
              <a:rPr lang="de-DE" altLang="en-US" sz="2200" i="1" dirty="0">
                <a:solidFill>
                  <a:srgbClr val="000066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	f(N)  = 2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 + 10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+ 900 log(N) + 3000</a:t>
            </a:r>
            <a:br>
              <a:rPr lang="de-DE" altLang="en-US" sz="2200" i="1" dirty="0">
                <a:solidFill>
                  <a:srgbClr val="000066"/>
                </a:solidFill>
              </a:rPr>
            </a:br>
            <a:r>
              <a:rPr lang="de-DE" altLang="en-US" sz="2200" i="1" dirty="0">
                <a:solidFill>
                  <a:srgbClr val="000066"/>
                </a:solidFill>
              </a:rPr>
              <a:t>	f(N) = </a:t>
            </a:r>
            <a:r>
              <a:rPr lang="en-US" altLang="en-US" sz="2200" i="1" dirty="0">
                <a:solidFill>
                  <a:srgbClr val="000066"/>
                </a:solidFill>
              </a:rPr>
              <a:t>2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N</a:t>
            </a:r>
            <a:r>
              <a:rPr lang="de-DE" altLang="en-US" sz="2200" i="1" dirty="0">
                <a:solidFill>
                  <a:srgbClr val="000066"/>
                </a:solidFill>
              </a:rPr>
              <a:t> – 100 </a:t>
            </a:r>
            <a:r>
              <a:rPr lang="de-DE" altLang="en-US" sz="2200" i="1" dirty="0">
                <a:solidFill>
                  <a:schemeClr val="tx1"/>
                </a:solidFill>
              </a:rPr>
              <a:t>(for N&gt;10)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The </a:t>
            </a:r>
            <a:r>
              <a:rPr lang="de-DE" altLang="en-US" sz="2200" u="sng" dirty="0"/>
              <a:t>big-O notation </a:t>
            </a:r>
            <a:r>
              <a:rPr lang="de-DE" altLang="en-US" sz="2200" dirty="0"/>
              <a:t>will be the term</a:t>
            </a:r>
            <a:br>
              <a:rPr lang="de-DE" altLang="en-US" sz="2200" dirty="0"/>
            </a:br>
            <a:r>
              <a:rPr lang="de-DE" altLang="en-US" sz="2200" dirty="0"/>
              <a:t>that </a:t>
            </a:r>
            <a:r>
              <a:rPr lang="de-DE" altLang="en-US" sz="2200" u="sng" dirty="0"/>
              <a:t>increases the fastest</a:t>
            </a:r>
            <a:r>
              <a:rPr lang="de-DE" altLang="en-US" sz="2200" dirty="0"/>
              <a:t> for large inputs.</a:t>
            </a:r>
          </a:p>
          <a:p>
            <a:pPr marL="646113" indent="-525463">
              <a:lnSpc>
                <a:spcPct val="95000"/>
              </a:lnSpc>
              <a:buClrTx/>
              <a:buSzPct val="45000"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Example: if </a:t>
            </a:r>
            <a:r>
              <a:rPr lang="de-DE" altLang="en-US" sz="2200" i="1" dirty="0">
                <a:solidFill>
                  <a:srgbClr val="000066"/>
                </a:solidFill>
              </a:rPr>
              <a:t>f(N)  = 2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 + 10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 + 4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+ 900 log(N) + 3</a:t>
            </a:r>
            <a:r>
              <a:rPr lang="de-DE" altLang="en-US" sz="2200" dirty="0">
                <a:solidFill>
                  <a:srgbClr val="000066"/>
                </a:solidFill>
              </a:rPr>
              <a:t/>
            </a:r>
            <a:br>
              <a:rPr lang="de-DE" altLang="en-US" sz="2200" dirty="0">
                <a:solidFill>
                  <a:srgbClr val="000066"/>
                </a:solidFill>
              </a:rPr>
            </a:br>
            <a:r>
              <a:rPr lang="de-DE" altLang="en-US" sz="2200" dirty="0"/>
              <a:t>we will say that the </a:t>
            </a:r>
            <a:r>
              <a:rPr lang="de-DE" altLang="en-US" sz="2200" i="1" u="sng" dirty="0"/>
              <a:t>time complexity</a:t>
            </a:r>
            <a:r>
              <a:rPr lang="de-DE" altLang="en-US" sz="2200" dirty="0"/>
              <a:t> is </a:t>
            </a:r>
            <a:r>
              <a:rPr lang="de-DE" altLang="en-US" sz="2200" i="1" dirty="0">
                <a:solidFill>
                  <a:srgbClr val="000066"/>
                </a:solidFill>
              </a:rPr>
              <a:t>O(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)</a:t>
            </a:r>
            <a:r>
              <a:rPr lang="de-DE" altLang="en-US" sz="2200" dirty="0"/>
              <a:t>.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6583363" y="4324350"/>
            <a:ext cx="3292475" cy="1344613"/>
          </a:xfrm>
          <a:prstGeom prst="rect">
            <a:avLst/>
          </a:prstGeom>
          <a:solidFill>
            <a:srgbClr val="F8CBAD"/>
          </a:solidFill>
          <a:ln w="12600" cap="flat">
            <a:solidFill>
              <a:srgbClr val="43729D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</a:rPr>
              <a:t>We are ignoring:</a:t>
            </a:r>
            <a:b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</a:rPr>
            </a:b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</a:rPr>
              <a:t>1) low order terms</a:t>
            </a:r>
            <a:b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</a:rPr>
            </a:b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 Unicode MS" panose="020B0604020202020204" pitchFamily="34" charset="-128"/>
              </a:rPr>
              <a:t>2) multiplicative constants</a:t>
            </a:r>
          </a:p>
        </p:txBody>
      </p:sp>
    </p:spTree>
    <p:extLst>
      <p:ext uri="{BB962C8B-B14F-4D97-AF65-F5344CB8AC3E}">
        <p14:creationId xmlns:p14="http://schemas.microsoft.com/office/powerpoint/2010/main" val="36800700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Q: Why are we ignoring low order terms?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A: Because they become negligible as </a:t>
            </a:r>
            <a:r>
              <a:rPr lang="de-DE" altLang="en-US" sz="2200" dirty="0">
                <a:solidFill>
                  <a:srgbClr val="000066"/>
                </a:solidFill>
              </a:rPr>
              <a:t>N</a:t>
            </a:r>
            <a:r>
              <a:rPr lang="de-DE" altLang="en-US" sz="2200" dirty="0"/>
              <a:t> grows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u="sng" dirty="0"/>
              <a:t>Example</a:t>
            </a:r>
            <a:r>
              <a:rPr lang="de-DE" altLang="en-US" sz="2200" dirty="0"/>
              <a:t>: </a:t>
            </a:r>
            <a:r>
              <a:rPr lang="de-DE" altLang="en-US" sz="2200" i="1" dirty="0">
                <a:solidFill>
                  <a:srgbClr val="000066"/>
                </a:solidFill>
              </a:rPr>
              <a:t>f(N) = 4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4</a:t>
            </a:r>
            <a:r>
              <a:rPr lang="de-DE" altLang="en-US" sz="2200" i="1" dirty="0">
                <a:solidFill>
                  <a:srgbClr val="000066"/>
                </a:solidFill>
              </a:rPr>
              <a:t> + 100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3</a:t>
            </a:r>
            <a:r>
              <a:rPr lang="de-DE" altLang="en-US" sz="2200" i="1" dirty="0">
                <a:solidFill>
                  <a:srgbClr val="000066"/>
                </a:solidFill>
              </a:rPr>
              <a:t> + 9000</a:t>
            </a:r>
            <a:r>
              <a:rPr lang="en-US" altLang="en-US" sz="2200" i="1" dirty="0">
                <a:solidFill>
                  <a:srgbClr val="000066"/>
                </a:solidFill>
              </a:rPr>
              <a:t>N</a:t>
            </a:r>
            <a:r>
              <a:rPr lang="en-US" altLang="en-US" sz="2200" i="1" baseline="33000" dirty="0">
                <a:solidFill>
                  <a:srgbClr val="000066"/>
                </a:solidFill>
              </a:rPr>
              <a:t>2</a:t>
            </a:r>
            <a:r>
              <a:rPr lang="de-DE" altLang="en-US" sz="2200" i="1" dirty="0">
                <a:solidFill>
                  <a:srgbClr val="000066"/>
                </a:solidFill>
              </a:rPr>
              <a:t> + N</a:t>
            </a:r>
          </a:p>
          <a:p>
            <a:pPr marL="644525" indent="-527050">
              <a:lnSpc>
                <a:spcPct val="95000"/>
              </a:lnSpc>
              <a:buClrTx/>
              <a:buSzPct val="45000"/>
              <a:buFontTx/>
              <a:buNone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dirty="0">
              <a:solidFill>
                <a:srgbClr val="000066"/>
              </a:solidFill>
            </a:endParaRPr>
          </a:p>
        </p:txBody>
      </p:sp>
      <p:graphicFrame>
        <p:nvGraphicFramePr>
          <p:cNvPr id="23555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493095"/>
              </p:ext>
            </p:extLst>
          </p:nvPr>
        </p:nvGraphicFramePr>
        <p:xfrm>
          <a:off x="1551781" y="3409181"/>
          <a:ext cx="6797675" cy="3436560"/>
        </p:xfrm>
        <a:graphic>
          <a:graphicData uri="http://schemas.openxmlformats.org/drawingml/2006/table">
            <a:tbl>
              <a:tblPr/>
              <a:tblGrid>
                <a:gridCol w="1323975">
                  <a:extLst>
                    <a:ext uri="{9D8B030D-6E8A-4147-A177-3AD203B41FA5}">
                      <a16:colId xmlns:a16="http://schemas.microsoft.com/office/drawing/2014/main" val="1711434926"/>
                    </a:ext>
                  </a:extLst>
                </a:gridCol>
                <a:gridCol w="1365250">
                  <a:extLst>
                    <a:ext uri="{9D8B030D-6E8A-4147-A177-3AD203B41FA5}">
                      <a16:colId xmlns:a16="http://schemas.microsoft.com/office/drawing/2014/main" val="537012309"/>
                    </a:ext>
                  </a:extLst>
                </a:gridCol>
                <a:gridCol w="1346200">
                  <a:extLst>
                    <a:ext uri="{9D8B030D-6E8A-4147-A177-3AD203B41FA5}">
                      <a16:colId xmlns:a16="http://schemas.microsoft.com/office/drawing/2014/main" val="3579728159"/>
                    </a:ext>
                  </a:extLst>
                </a:gridCol>
                <a:gridCol w="1238250">
                  <a:extLst>
                    <a:ext uri="{9D8B030D-6E8A-4147-A177-3AD203B41FA5}">
                      <a16:colId xmlns:a16="http://schemas.microsoft.com/office/drawing/2014/main" val="2317958176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1445135142"/>
                    </a:ext>
                  </a:extLst>
                </a:gridCol>
              </a:tblGrid>
              <a:tr h="708346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0">
                        <a:lnSpc>
                          <a:spcPct val="5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8"/>
                        <a:cs typeface="Arial Unicode MS" panose="020B0604020202020204" pitchFamily="34" charset="-128"/>
                      </a:endParaRPr>
                    </a:p>
                  </a:txBody>
                  <a:tcPr marL="90000" marR="90000" marT="602568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</a:t>
                      </a: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100</a:t>
                      </a: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3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9000</a:t>
                      </a: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  <a:r>
                        <a:rPr kumimoji="0" lang="en-US" altLang="en-US" sz="2200" b="0" i="0" u="none" strike="noStrike" cap="none" normalizeH="0" baseline="3300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2</a:t>
                      </a:r>
                      <a:r>
                        <a:rPr kumimoji="0" lang="de-DE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 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de-DE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7728134"/>
                  </a:ext>
                </a:extLst>
              </a:tr>
              <a:tr h="755650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 = 100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7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100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8667828"/>
                  </a:ext>
                </a:extLst>
              </a:tr>
              <a:tr h="755650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 = 10</a:t>
                      </a:r>
                      <a:r>
                        <a:rPr kumimoji="0" lang="en-US" altLang="en-US" sz="2200" b="0" i="0" u="none" strike="noStrike" cap="none" normalizeH="0" baseline="33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32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26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19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5190620"/>
                  </a:ext>
                </a:extLst>
              </a:tr>
              <a:tr h="0"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N = 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12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4*10</a:t>
                      </a:r>
                      <a:r>
                        <a:rPr kumimoji="0" lang="en-US" altLang="en-US" sz="2200" b="0" i="0" u="none" strike="noStrike" cap="none" normalizeH="0" baseline="33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48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3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38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9*10</a:t>
                      </a:r>
                      <a:r>
                        <a:rPr kumimoji="0" lang="en-US" altLang="en-US" sz="2200" b="0" i="0" u="none" strike="noStrike" cap="none" normalizeH="0" baseline="33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27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lvl1pPr>
                        <a:spcAft>
                          <a:spcPts val="142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1pPr>
                      <a:lvl2pPr>
                        <a:spcAft>
                          <a:spcPts val="113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2pPr>
                      <a:lvl3pPr>
                        <a:spcAft>
                          <a:spcPts val="850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3pPr>
                      <a:lvl4pPr>
                        <a:spcAft>
                          <a:spcPts val="575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4pPr>
                      <a:lvl5pPr>
                        <a:spcAft>
                          <a:spcPts val="288"/>
                        </a:spcAft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5pPr>
                      <a:lvl6pPr marL="25146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6pPr>
                      <a:lvl7pPr marL="29718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7pPr>
                      <a:lvl8pPr marL="34290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8pPr>
                      <a:lvl9pPr marL="3886200" indent="-228600" defTabSz="45720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Arial Unicode MS" panose="020B0604020202020204" pitchFamily="34" charset="-128"/>
                          <a:cs typeface="Arial Unicode MS" panose="020B0604020202020204" pitchFamily="34" charset="-128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0">
                        <a:lnSpc>
                          <a:spcPct val="5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57200" algn="l"/>
                          <a:tab pos="914400" algn="l"/>
                          <a:tab pos="1371600" algn="l"/>
                          <a:tab pos="1828800" algn="l"/>
                          <a:tab pos="2286000" algn="l"/>
                          <a:tab pos="2743200" algn="l"/>
                          <a:tab pos="3200400" algn="l"/>
                          <a:tab pos="3657600" algn="l"/>
                          <a:tab pos="4114800" algn="l"/>
                          <a:tab pos="4572000" algn="l"/>
                          <a:tab pos="5029200" algn="l"/>
                          <a:tab pos="5486400" algn="l"/>
                          <a:tab pos="5943600" algn="l"/>
                          <a:tab pos="6400800" algn="l"/>
                          <a:tab pos="6858000" algn="l"/>
                          <a:tab pos="7315200" algn="l"/>
                          <a:tab pos="7772400" algn="l"/>
                          <a:tab pos="8229600" algn="l"/>
                          <a:tab pos="8686800" algn="l"/>
                          <a:tab pos="9144000" algn="l"/>
                        </a:tabLst>
                      </a:pPr>
                      <a:r>
                        <a:rPr kumimoji="0" lang="en-US" altLang="en-US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10</a:t>
                      </a:r>
                      <a:r>
                        <a:rPr kumimoji="0" lang="en-US" altLang="en-US" sz="22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icrosoft YaHei" panose="020B0503020204020204" pitchFamily="34" charset="-122"/>
                          <a:cs typeface="Arial Unicode MS" panose="020B0604020202020204" pitchFamily="34" charset="-128"/>
                        </a:rPr>
                        <a:t>12</a:t>
                      </a:r>
                    </a:p>
                  </a:txBody>
                  <a:tcPr marL="90000" marR="90000" marT="617903" marB="46800" horzOverflow="overflow">
                    <a:lnL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600" cap="flat" cmpd="sng" algn="ctr">
                      <a:solidFill>
                        <a:srgbClr val="1111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730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18823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/>
              <a:t>Big-O notation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Q: Why are we ignoring multiplicative constants?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A: Because if we buy a computer that runs twice as fast, then the running time decreases accordingly.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But it will not change the </a:t>
            </a:r>
            <a:r>
              <a:rPr lang="de-DE" altLang="en-US" sz="2200" b="1" u="sng" dirty="0"/>
              <a:t>order of magnitude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b="1" u="sng" dirty="0"/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In practice constants do matter!</a:t>
            </a:r>
          </a:p>
          <a:p>
            <a:pPr marL="104775" indent="0">
              <a:lnSpc>
                <a:spcPct val="95000"/>
              </a:lnSpc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r>
              <a:rPr lang="de-DE" altLang="en-US" sz="2200" dirty="0"/>
              <a:t>In theory we ignore them.</a:t>
            </a:r>
          </a:p>
          <a:p>
            <a:pPr marL="117475" indent="0">
              <a:lnSpc>
                <a:spcPct val="95000"/>
              </a:lnSpc>
              <a:buClrTx/>
              <a:buSzPct val="45000"/>
              <a:tabLst>
                <a:tab pos="633413" algn="l"/>
                <a:tab pos="746125" algn="l"/>
                <a:tab pos="1203325" algn="l"/>
                <a:tab pos="1660525" algn="l"/>
                <a:tab pos="2117725" algn="l"/>
                <a:tab pos="2574925" algn="l"/>
                <a:tab pos="3032125" algn="l"/>
                <a:tab pos="3489325" algn="l"/>
                <a:tab pos="3946525" algn="l"/>
                <a:tab pos="4403725" algn="l"/>
                <a:tab pos="4860925" algn="l"/>
                <a:tab pos="5318125" algn="l"/>
                <a:tab pos="5775325" algn="l"/>
                <a:tab pos="6232525" algn="l"/>
                <a:tab pos="6689725" algn="l"/>
                <a:tab pos="7146925" algn="l"/>
                <a:tab pos="7604125" algn="l"/>
                <a:tab pos="8061325" algn="l"/>
                <a:tab pos="8518525" algn="l"/>
                <a:tab pos="8975725" algn="l"/>
                <a:tab pos="9432925" algn="l"/>
              </a:tabLst>
            </a:pPr>
            <a:endParaRPr lang="de-DE" altLang="en-US" sz="2200" b="1" u="sng" dirty="0"/>
          </a:p>
        </p:txBody>
      </p:sp>
    </p:spTree>
    <p:extLst>
      <p:ext uri="{BB962C8B-B14F-4D97-AF65-F5344CB8AC3E}">
        <p14:creationId xmlns:p14="http://schemas.microsoft.com/office/powerpoint/2010/main" val="32129194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719191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Pseudo-code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101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Pseudo-code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Starting today we will write (mostly) pseudo-code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High-level description of an algorithm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Essential details needed to implement the algorithm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Language independent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rules for syntax, should be readable by humans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need to worry about types of variables / pointers / memory allocation</a:t>
            </a:r>
          </a:p>
        </p:txBody>
      </p:sp>
    </p:spTree>
    <p:extLst>
      <p:ext uri="{BB962C8B-B14F-4D97-AF65-F5344CB8AC3E}">
        <p14:creationId xmlns:p14="http://schemas.microsoft.com/office/powerpoint/2010/main" val="908884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en-US" sz="600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600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>
                <a:latin typeface="Arial" panose="020B0604020202020204" pitchFamily="34" charset="0"/>
                <a:cs typeface="Arial" panose="020B0604020202020204" pitchFamily="34" charset="0"/>
              </a:rPr>
              <a:t>Recursion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5936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Recursion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Recursion is a powerful tool for solving certain kinds of problems.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Recursion breaks a problem into smaller sub-problems that are, in some sense, identical to the original.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the solution of the smaller sub-problems to solve the original problem.</a:t>
            </a:r>
          </a:p>
          <a:p>
            <a:pPr>
              <a:buSzPct val="45000"/>
            </a:pPr>
            <a:r>
              <a:rPr lang="en-US" sz="2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Factorial: Write a function that gets an integer n&gt;=0, and computes n!</a:t>
            </a:r>
          </a:p>
          <a:p>
            <a:pPr algn="ctr"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n! = 1*2*…*(n-1)*n = (n-1)! * n</a:t>
            </a:r>
          </a:p>
          <a:p>
            <a:pPr>
              <a:buSzPct val="45000"/>
            </a:pPr>
            <a:r>
              <a:rPr lang="en-US" sz="2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Fibonacci numbers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Write a function that gets an integer n&gt;=0,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computes Fib(n) defined as follows:</a:t>
            </a:r>
          </a:p>
          <a:p>
            <a:pPr algn="ctr"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Fib(0) = 0, Fib(1) = 1, Fib(n) = Fib(n-1)+Fib(n-2) for n &gt;=2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138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Recursion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 function that gets n and computes n!</a:t>
            </a:r>
          </a:p>
          <a:p>
            <a:pPr marL="555625" indent="-555625">
              <a:buSzPct val="45000"/>
              <a:buFont typeface="Wingdings" panose="05000000000000000000" pitchFamily="2" charset="2"/>
              <a:buChar char="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 long factorial(unsigned int n) {</a:t>
            </a:r>
            <a:b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long long result = 1;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 int i = 1; i &lt;= n ; i++)</a:t>
            </a:r>
            <a:b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result = result*i;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result;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alt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lang="en-US" altLang="en-US" sz="20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6190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Recursion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 function that gets n and computes n!</a:t>
            </a:r>
          </a:p>
          <a:p>
            <a:pPr marL="555625" indent="-555625">
              <a:buSzPct val="45000"/>
              <a:buFont typeface="Wingdings" panose="05000000000000000000" pitchFamily="2" charset="2"/>
              <a:buChar char="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 long factorial_rec(unsigned int n) {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if (n &lt;= 1)</a:t>
            </a:r>
            <a:b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return 1;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n*factorial_rec(n-1);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de-DE" alt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lang="en-US" altLang="en-US" sz="20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1104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Recursion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 function that computes the Fibonacci sequence: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Fib(0) = 0, Fib(1) = 1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			Fib(N) = Fib(N-1) + Fib(N-2)		for  N &gt;=2</a:t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 recursive implementation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Write an iterative implementation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Comment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: when implementing in C use </a:t>
            </a:r>
            <a:r>
              <a:rPr lang="en-US" altLang="en-US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long </a:t>
            </a:r>
            <a:r>
              <a:rPr lang="en-US" altLang="en-US" sz="20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long</a:t>
            </a:r>
            <a:r>
              <a:rPr lang="en-US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(not </a:t>
            </a:r>
            <a:r>
              <a:rPr lang="en-US" alt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See </a:t>
            </a:r>
            <a:r>
              <a:rPr lang="en-US" alt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fib.c</a:t>
            </a:r>
            <a:endParaRPr lang="en-US" altLang="en-US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r>
              <a:rPr lang="en-US" altLang="en-US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Ex</a:t>
            </a:r>
            <a:r>
              <a:rPr lang="en-US" alt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 Compute fib(n) in linear time (fast) using not more than 4 (5-6?) variables.</a:t>
            </a:r>
          </a:p>
          <a:p>
            <a:pPr>
              <a:buSzPct val="45000"/>
              <a:tabLst>
                <a:tab pos="555625" algn="l"/>
                <a:tab pos="668338" algn="l"/>
                <a:tab pos="1125538" algn="l"/>
                <a:tab pos="1582738" algn="l"/>
                <a:tab pos="2039938" algn="l"/>
                <a:tab pos="2497138" algn="l"/>
                <a:tab pos="2954338" algn="l"/>
                <a:tab pos="3411538" algn="l"/>
                <a:tab pos="3868738" algn="l"/>
                <a:tab pos="4325938" algn="l"/>
                <a:tab pos="4783138" algn="l"/>
                <a:tab pos="5240338" algn="l"/>
                <a:tab pos="5697538" algn="l"/>
                <a:tab pos="6154738" algn="l"/>
                <a:tab pos="6611938" algn="l"/>
                <a:tab pos="7069138" algn="l"/>
                <a:tab pos="7526338" algn="l"/>
                <a:tab pos="7983538" algn="l"/>
                <a:tab pos="8440738" algn="l"/>
                <a:tab pos="8897938" algn="l"/>
                <a:tab pos="9355138" algn="l"/>
              </a:tabLst>
            </a:pP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650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2168</TotalTime>
  <Words>1632</Words>
  <Application>Microsoft Office PowerPoint</Application>
  <PresentationFormat>Custom</PresentationFormat>
  <Paragraphs>192</Paragraphs>
  <Slides>28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28</vt:i4>
      </vt:variant>
    </vt:vector>
  </HeadingPairs>
  <TitlesOfParts>
    <vt:vector size="39" baseType="lpstr">
      <vt:lpstr>Arial Unicode MS</vt:lpstr>
      <vt:lpstr>Microsoft YaHei</vt:lpstr>
      <vt:lpstr>Albany</vt:lpstr>
      <vt:lpstr>Arial</vt:lpstr>
      <vt:lpstr>Calibri</vt:lpstr>
      <vt:lpstr>Tahoma</vt:lpstr>
      <vt:lpstr>Times New Roman</vt:lpstr>
      <vt:lpstr>Wingdings</vt:lpstr>
      <vt:lpstr>water</vt:lpstr>
      <vt:lpstr>lyt blackandwhite</vt:lpstr>
      <vt:lpstr>Office Theme</vt:lpstr>
      <vt:lpstr>PowerPoint Presentation</vt:lpstr>
      <vt:lpstr>Done with the syntax of C</vt:lpstr>
      <vt:lpstr>PowerPoint Presentation</vt:lpstr>
      <vt:lpstr>Pseudo-code</vt:lpstr>
      <vt:lpstr>PowerPoint Presentation</vt:lpstr>
      <vt:lpstr>Recursion</vt:lpstr>
      <vt:lpstr>Recursion</vt:lpstr>
      <vt:lpstr>Recursion</vt:lpstr>
      <vt:lpstr>Recursion</vt:lpstr>
      <vt:lpstr>Fun fact about Fibonacci numbers</vt:lpstr>
      <vt:lpstr>Fun fact about Fibonacci numbers</vt:lpstr>
      <vt:lpstr>Computing an</vt:lpstr>
      <vt:lpstr>PowerPoint Presentation</vt:lpstr>
      <vt:lpstr>Merge sort</vt:lpstr>
      <vt:lpstr>Merge sort</vt:lpstr>
      <vt:lpstr>PowerPoint Presentation</vt:lpstr>
      <vt:lpstr>Space Filling algorithm</vt:lpstr>
      <vt:lpstr>PowerPoint Presentation</vt:lpstr>
      <vt:lpstr>Measuring performance of algorithms</vt:lpstr>
      <vt:lpstr>Measuring performance of algorithms</vt:lpstr>
      <vt:lpstr>Checking duplicates</vt:lpstr>
      <vt:lpstr>Two examples</vt:lpstr>
      <vt:lpstr>Three more examples</vt:lpstr>
      <vt:lpstr>PowerPoint Presentation</vt:lpstr>
      <vt:lpstr>Big-O notation</vt:lpstr>
      <vt:lpstr>Big-O notation</vt:lpstr>
      <vt:lpstr>Big-O notation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759</cp:revision>
  <dcterms:created xsi:type="dcterms:W3CDTF">2017-07-19T12:15:02Z</dcterms:created>
  <dcterms:modified xsi:type="dcterms:W3CDTF">2020-10-05T23:27:57Z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