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44"/>
  </p:notesMasterIdLst>
  <p:sldIdLst>
    <p:sldId id="256" r:id="rId3"/>
    <p:sldId id="317" r:id="rId4"/>
    <p:sldId id="318" r:id="rId5"/>
    <p:sldId id="285" r:id="rId6"/>
    <p:sldId id="286" r:id="rId7"/>
    <p:sldId id="320" r:id="rId8"/>
    <p:sldId id="287" r:id="rId9"/>
    <p:sldId id="289" r:id="rId10"/>
    <p:sldId id="292" r:id="rId11"/>
    <p:sldId id="322" r:id="rId12"/>
    <p:sldId id="293" r:id="rId13"/>
    <p:sldId id="300" r:id="rId14"/>
    <p:sldId id="299" r:id="rId15"/>
    <p:sldId id="302" r:id="rId16"/>
    <p:sldId id="301" r:id="rId17"/>
    <p:sldId id="308" r:id="rId18"/>
    <p:sldId id="325" r:id="rId19"/>
    <p:sldId id="303" r:id="rId20"/>
    <p:sldId id="309" r:id="rId21"/>
    <p:sldId id="304" r:id="rId22"/>
    <p:sldId id="306" r:id="rId23"/>
    <p:sldId id="334" r:id="rId24"/>
    <p:sldId id="326" r:id="rId25"/>
    <p:sldId id="310" r:id="rId26"/>
    <p:sldId id="311" r:id="rId27"/>
    <p:sldId id="312" r:id="rId28"/>
    <p:sldId id="313" r:id="rId29"/>
    <p:sldId id="314" r:id="rId30"/>
    <p:sldId id="323" r:id="rId31"/>
    <p:sldId id="324" r:id="rId32"/>
    <p:sldId id="332" r:id="rId33"/>
    <p:sldId id="319" r:id="rId34"/>
    <p:sldId id="315" r:id="rId35"/>
    <p:sldId id="307" r:id="rId36"/>
    <p:sldId id="331" r:id="rId37"/>
    <p:sldId id="327" r:id="rId38"/>
    <p:sldId id="328" r:id="rId39"/>
    <p:sldId id="329" r:id="rId40"/>
    <p:sldId id="333" r:id="rId41"/>
    <p:sldId id="330" r:id="rId42"/>
    <p:sldId id="291" r:id="rId43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43" autoAdjust="0"/>
    <p:restoredTop sz="94660"/>
  </p:normalViewPr>
  <p:slideViewPr>
    <p:cSldViewPr>
      <p:cViewPr varScale="1">
        <p:scale>
          <a:sx n="57" d="100"/>
          <a:sy n="57" d="100"/>
        </p:scale>
        <p:origin x="408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49803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2918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8031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97816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1917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6556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609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793186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34192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0424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10951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325103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16566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43032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09766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56412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430759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2762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6356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853482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63563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25003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972715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2307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79462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48870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595692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44395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23127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914933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69604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96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00992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939412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6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416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47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69774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125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Introduction to Computing Science</a:t>
            </a: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altLang="en-US" sz="3600" b="1" dirty="0">
                <a:solidFill>
                  <a:srgbClr val="000080"/>
                </a:solidFill>
              </a:rPr>
              <a:t>and Programming II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October 19</a:t>
            </a:r>
            <a:r>
              <a:rPr lang="de-DE" altLang="en-US" sz="3600" b="1">
                <a:solidFill>
                  <a:srgbClr val="000080"/>
                </a:solidFill>
              </a:rPr>
              <a:t>, 2020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Observation</a:t>
            </a:r>
            <a:r>
              <a:rPr lang="en-US" altLang="en-US" sz="2200" dirty="0">
                <a:solidFill>
                  <a:schemeClr val="tx1"/>
                </a:solidFill>
              </a:rPr>
              <a:t>: The total runtime is O(# time elements are copied)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# times each element is </a:t>
            </a:r>
            <a:r>
              <a:rPr lang="en-US" altLang="en-US" sz="2200" dirty="0">
                <a:solidFill>
                  <a:schemeClr val="tx1"/>
                </a:solidFill>
              </a:rPr>
              <a:t>copied in all merge parts in total</a:t>
            </a:r>
            <a:r>
              <a:rPr lang="en-US" altLang="en-US" sz="2200" dirty="0"/>
              <a:t>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Claim</a:t>
            </a:r>
            <a:r>
              <a:rPr lang="en-US" altLang="en-US" sz="2200" dirty="0">
                <a:solidFill>
                  <a:schemeClr val="tx1"/>
                </a:solidFill>
              </a:rPr>
              <a:t>: Each element is moved 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moved once in each merging procedure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element appear in a merging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this element is divided by two each time,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the number of times an element appears in a merging procedure is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swapped </a:t>
            </a:r>
            <a:r>
              <a:rPr lang="en-US" altLang="en-US" sz="1800" dirty="0">
                <a:solidFill>
                  <a:srgbClr val="002060"/>
                </a:solidFill>
              </a:rPr>
              <a:t>log</a:t>
            </a:r>
            <a:r>
              <a:rPr lang="en-US" altLang="en-US" sz="1800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chemeClr val="tx1"/>
                </a:solidFill>
              </a:rPr>
              <a:t>O(N*log</a:t>
            </a:r>
            <a:r>
              <a:rPr lang="en-US" altLang="en-US" sz="2200" i="1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i="1" dirty="0">
                <a:solidFill>
                  <a:schemeClr val="tx1"/>
                </a:solidFill>
              </a:rPr>
              <a:t>(N))</a:t>
            </a:r>
          </a:p>
        </p:txBody>
      </p:sp>
    </p:spTree>
    <p:extLst>
      <p:ext uri="{BB962C8B-B14F-4D97-AF65-F5344CB8AC3E}">
        <p14:creationId xmlns:p14="http://schemas.microsoft.com/office/powerpoint/2010/main" val="37156592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dirty="0"/>
              <a:t>	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b="1" u="sng"/>
              <a:t>Conclusion</a:t>
            </a:r>
            <a:r>
              <a:rPr lang="en-US" altLang="en-US" sz="2200"/>
              <a:t>: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Can implement </a:t>
            </a:r>
            <a:r>
              <a:rPr lang="en-US" altLang="en-US" sz="2200" i="1" u="sng" dirty="0"/>
              <a:t>Merge sort </a:t>
            </a:r>
            <a:r>
              <a:rPr lang="en-US" altLang="en-US" sz="2200" dirty="0"/>
              <a:t>in time O(N log(N)).</a:t>
            </a:r>
          </a:p>
          <a:p>
            <a:pPr marL="274637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	Need O(N) extra memory.</a:t>
            </a:r>
          </a:p>
        </p:txBody>
      </p:sp>
    </p:spTree>
    <p:extLst>
      <p:ext uri="{BB962C8B-B14F-4D97-AF65-F5344CB8AC3E}">
        <p14:creationId xmlns:p14="http://schemas.microsoft.com/office/powerpoint/2010/main" val="18785069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Selection Sort</a:t>
            </a:r>
          </a:p>
        </p:txBody>
      </p:sp>
    </p:spTree>
    <p:extLst>
      <p:ext uri="{BB962C8B-B14F-4D97-AF65-F5344CB8AC3E}">
        <p14:creationId xmlns:p14="http://schemas.microsoft.com/office/powerpoint/2010/main" val="42415697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Find the smallest element and put it in the first position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second smallest, and put it in the second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Then, find the third smallest, and put it in the third position.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And so on…</a:t>
            </a:r>
            <a:endParaRPr lang="en-US" altLang="en-US" sz="2200" dirty="0"/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[4, 3, 7, 1, 10, 8 ]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000" dirty="0">
                <a:cs typeface="Times New Roman" panose="02020603050405020304" pitchFamily="18" charset="0"/>
              </a:rPr>
              <a:t>, 3,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7, 4,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000" dirty="0">
                <a:cs typeface="Times New Roman" panose="02020603050405020304" pitchFamily="18" charset="0"/>
              </a:rPr>
              <a:t>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10, 8 ] </a:t>
            </a:r>
          </a:p>
          <a:p>
            <a:pPr>
              <a:buSzPct val="45000"/>
              <a:buFont typeface="Arial" panose="020B0604020202020204" pitchFamily="34" charset="0"/>
              <a:buChar char="•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000" dirty="0">
                <a:cs typeface="Times New Roman" panose="02020603050405020304" pitchFamily="18" charset="0"/>
              </a:rPr>
              <a:t>[1, 3, 4, 7,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000" dirty="0">
                <a:cs typeface="Times New Roman" panose="02020603050405020304" pitchFamily="18" charset="0"/>
              </a:rPr>
              <a:t>, </a:t>
            </a:r>
            <a:r>
              <a:rPr lang="en-US" altLang="en-US" sz="2000" dirty="0">
                <a:solidFill>
                  <a:srgbClr val="FF0000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000" dirty="0">
                <a:cs typeface="Times New Roman" panose="02020603050405020304" pitchFamily="18" charset="0"/>
              </a:rPr>
              <a:t> ] </a:t>
            </a:r>
            <a:endParaRPr lang="en-US" altLang="en-US" sz="2200" dirty="0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3363912" y="3915310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min[0..5] = 1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63912" y="4397241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min[1..5] = 3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363912" y="4829847"/>
            <a:ext cx="2057400" cy="27568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min[2..5] = 4</a:t>
            </a: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64597" y="5336649"/>
            <a:ext cx="2057400" cy="28878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min[3..5] = 7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364597" y="5818580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min[4..5] = 8</a:t>
            </a: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3363912" y="6208378"/>
            <a:ext cx="2057400" cy="296996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DONE!</a:t>
            </a:r>
          </a:p>
        </p:txBody>
      </p:sp>
    </p:spTree>
    <p:extLst>
      <p:ext uri="{BB962C8B-B14F-4D97-AF65-F5344CB8AC3E}">
        <p14:creationId xmlns:p14="http://schemas.microsoft.com/office/powerpoint/2010/main" val="84596588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array =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1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swap(1,8)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3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swap(3,3)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8,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7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swap(7,9)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min = 8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	swap(8,8)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1, 3, 7, 8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  <a:b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6260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2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SelectionSort</a:t>
            </a:r>
            <a:r>
              <a:rPr lang="en-US" altLang="he-IL" sz="22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contains the minimal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elements */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min element in the unsorted a[i..n-1]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for j=i+1…n-1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if (a[j]&lt;a[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j</a:t>
            </a:r>
          </a:p>
          <a:p>
            <a:pPr marL="457200" lvl="1" indent="0"/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move a[</a:t>
            </a:r>
            <a:r>
              <a:rPr lang="en-US" altLang="he-IL" sz="2200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to 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swap(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, &amp;a[</a:t>
            </a:r>
            <a:r>
              <a:rPr lang="en-US" altLang="he-IL" sz="22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min_index</a:t>
            </a:r>
            <a:r>
              <a:rPr lang="en-US" altLang="he-IL" sz="22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2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4137025" y="868219"/>
            <a:ext cx="5943600" cy="1921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C:</a:t>
            </a:r>
            <a:b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void assert(</a:t>
            </a:r>
            <a:r>
              <a:rPr lang="en-US" sz="2200" i="1" dirty="0" err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US" sz="22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expression)</a:t>
            </a: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evaluates the expression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terminates the program if expression == false.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expression can be a function</a:t>
            </a:r>
            <a:b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Must have no side effects</a:t>
            </a:r>
            <a:endParaRPr lang="en-US" altLang="he-IL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400675" y="4770437"/>
            <a:ext cx="4427538" cy="99552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/>
            <a:r>
              <a:rPr lang="en-US" altLang="he-IL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assert() can be used for debugging</a:t>
            </a:r>
          </a:p>
        </p:txBody>
      </p:sp>
    </p:spTree>
    <p:extLst>
      <p:ext uri="{BB962C8B-B14F-4D97-AF65-F5344CB8AC3E}">
        <p14:creationId xmlns:p14="http://schemas.microsoft.com/office/powerpoint/2010/main" val="16444458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Selection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n+(n-1)+(n-2)+(n-3)+…+2+1=n(n+1)/2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The constant in O(n</a:t>
            </a:r>
            <a:r>
              <a:rPr lang="en-US" altLang="he-IL" sz="2200" baseline="300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 is small.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Still, it is quite slow and hardly ever used in practice.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458912" y="5005388"/>
            <a:ext cx="6781800" cy="1517649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Q: 	What is the best case running time?</a:t>
            </a: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b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</a:b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Are there inputs on which it runs in less than n</a:t>
            </a:r>
            <a:r>
              <a:rPr lang="en-US" altLang="he-IL" sz="2200" baseline="30000" dirty="0">
                <a:solidFill>
                  <a:schemeClr val="tx1"/>
                </a:solidFill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solidFill>
                  <a:schemeClr val="tx1"/>
                </a:solidFill>
                <a:cs typeface="Times New Roman" panose="02020603050405020304" pitchFamily="18" charset="0"/>
              </a:rPr>
              <a:t> time?</a:t>
            </a:r>
          </a:p>
        </p:txBody>
      </p:sp>
    </p:spTree>
    <p:extLst>
      <p:ext uri="{BB962C8B-B14F-4D97-AF65-F5344CB8AC3E}">
        <p14:creationId xmlns:p14="http://schemas.microsoft.com/office/powerpoint/2010/main" val="19524255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Insertion Sort</a:t>
            </a:r>
          </a:p>
        </p:txBody>
      </p:sp>
    </p:spTree>
    <p:extLst>
      <p:ext uri="{BB962C8B-B14F-4D97-AF65-F5344CB8AC3E}">
        <p14:creationId xmlns:p14="http://schemas.microsoft.com/office/powerpoint/2010/main" val="12703231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builds the final sorted array one item at a time.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It goes over the array, in the </a:t>
            </a:r>
            <a:r>
              <a:rPr lang="en-US" altLang="he-IL" sz="2200" dirty="0" err="1"/>
              <a:t>i‘th</a:t>
            </a:r>
            <a:r>
              <a:rPr lang="en-US" altLang="he-IL" sz="2200" dirty="0"/>
              <a:t> iteration the array a[0…i-1] is already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/>
              <a:t>The algorithm merges the element a[</a:t>
            </a:r>
            <a:r>
              <a:rPr lang="en-US" altLang="he-IL" sz="2200" dirty="0" err="1"/>
              <a:t>i</a:t>
            </a:r>
            <a:r>
              <a:rPr lang="en-US" altLang="he-IL" sz="2200" dirty="0"/>
              <a:t>] into the sorted part of the array.</a:t>
            </a:r>
          </a:p>
        </p:txBody>
      </p:sp>
    </p:spTree>
    <p:extLst>
      <p:ext uri="{BB962C8B-B14F-4D97-AF65-F5344CB8AC3E}">
        <p14:creationId xmlns:p14="http://schemas.microsoft.com/office/powerpoint/2010/main" val="15909371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 [8,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3,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3: [8,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[3, 8,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1,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1: [3,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1, 8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9, 7]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1, 3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8, 9, 7]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[1, 3, 8, 9, </a:t>
            </a:r>
            <a:r>
              <a:rPr lang="en-US" altLang="he-IL" sz="2200" u="sng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 8, 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7, 9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]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[1, 3,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7, 8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 9]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5369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Sorting Algorithms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2272435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r>
              <a:rPr lang="en-US" altLang="he-IL" sz="2400" i="1" u="sng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InsertionSort</a:t>
            </a:r>
            <a:r>
              <a:rPr lang="en-US" altLang="he-IL" sz="2400" i="1" u="sng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(a)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for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=0…n-1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/* Assertion: at the beginning of the iteration 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a[0..i-1] is sorted */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// find the position of a[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 in a[0..i-1]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j = </a:t>
            </a:r>
            <a:r>
              <a:rPr lang="en-US" altLang="he-IL" sz="2400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while (j&gt;0  and  a[j-1]&gt;a[j])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swap( &amp;a[j-1] , &amp;a[j] )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US" altLang="he-IL" sz="24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j = j-1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he-IL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76029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1+2+3+4+5+…(n-1) = n*(n-1)/2 =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Runtime 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 worst case.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in practice than other simple quadratic sorts(selection sort, bubble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sorted, then there are no swaps =&gt; runtime is O(n).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If the array is sorted in reverse, then runtime is 1+2+…(n-1)=O(n</a:t>
            </a:r>
            <a:r>
              <a:rPr lang="en-US" altLang="he-IL" sz="2200" baseline="30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457200" lvl="1" indent="0"/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66741" y="5684837"/>
            <a:ext cx="6167755" cy="1530351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lvl="1"/>
            <a:r>
              <a:rPr lang="en-US" altLang="he-IL" sz="2200" dirty="0"/>
              <a:t>Q: Why is it efficient for sorted arrays?</a:t>
            </a:r>
          </a:p>
          <a:p>
            <a:pPr lvl="1"/>
            <a:endParaRPr lang="en-US" altLang="he-IL" sz="2200" dirty="0">
              <a:cs typeface="Times New Roman" panose="02020603050405020304" pitchFamily="18" charset="0"/>
            </a:endParaRPr>
          </a:p>
          <a:p>
            <a:pPr lvl="1"/>
            <a:r>
              <a:rPr lang="en-US" altLang="he-IL" sz="2200" dirty="0">
                <a:cs typeface="Times New Roman" panose="02020603050405020304" pitchFamily="18" charset="0"/>
              </a:rPr>
              <a:t>Give an example of an array where in each</a:t>
            </a:r>
            <a:br>
              <a:rPr lang="en-US" altLang="he-IL" sz="2200" dirty="0">
                <a:cs typeface="Times New Roman" panose="02020603050405020304" pitchFamily="18" charset="0"/>
              </a:rPr>
            </a:br>
            <a:r>
              <a:rPr lang="en-US" altLang="he-IL" sz="2200" dirty="0">
                <a:cs typeface="Times New Roman" panose="02020603050405020304" pitchFamily="18" charset="0"/>
              </a:rPr>
              <a:t>outer iteration we make exactly 1 swap.</a:t>
            </a: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8455244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Insertion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Example: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array =  [9,8,7,6,5,4]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9: [9,8,7,6,5,4]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8: [9,8,7,6,5,4]-&gt;[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8,9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,7,6,5,4]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insert 7: [8,9,7,6,5,4]-&gt;[8,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7,9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,6,5,4]-&gt; [</a:t>
            </a:r>
            <a:r>
              <a:rPr lang="en-US" altLang="he-IL" sz="2200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7,8</a:t>
            </a:r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,9,6,5,4]</a:t>
            </a:r>
          </a:p>
          <a:p>
            <a:pPr marL="0" indent="0"/>
            <a:r>
              <a:rPr lang="en-US" altLang="he-IL" sz="2200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…</a:t>
            </a:r>
          </a:p>
          <a:p>
            <a:pPr marL="0" indent="0"/>
            <a:endParaRPr lang="en-US" altLang="he-IL" sz="2200" dirty="0">
              <a:solidFill>
                <a:schemeClr val="tx1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635752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/>
              <a:t>Quick Sort</a:t>
            </a:r>
          </a:p>
        </p:txBody>
      </p:sp>
    </p:spTree>
    <p:extLst>
      <p:ext uri="{BB962C8B-B14F-4D97-AF65-F5344CB8AC3E}">
        <p14:creationId xmlns:p14="http://schemas.microsoft.com/office/powerpoint/2010/main" val="3541551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Given an array,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Choose an element in the array, call it the </a:t>
            </a:r>
            <a:r>
              <a:rPr lang="en-US" altLang="he-IL" sz="2200" b="1" i="1" dirty="0">
                <a:ea typeface="Arial Unicode MS" pitchFamily="34" charset="-128"/>
                <a:cs typeface="Times New Roman" pitchFamily="18" charset="0"/>
              </a:rPr>
              <a:t>pivot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Rearrange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the elements in the array so that: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&lt; pivot are to the left of pivot.</a:t>
            </a:r>
          </a:p>
          <a:p>
            <a:pPr marL="1257300" lvl="2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All elements &gt;= pivot are to the right of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left of the pivot.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i="1" dirty="0">
                <a:ea typeface="Arial Unicode MS" pitchFamily="34" charset="-128"/>
                <a:cs typeface="Times New Roman" pitchFamily="18" charset="0"/>
              </a:rPr>
              <a:t>Recursively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 sort to the right of the pivot.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861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Q1: how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should we choose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the pivot?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At random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Let pivot = a[mid point]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Maybe we know something about the array…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54020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Q2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</a:t>
            </a:r>
            <a:r>
              <a:rPr lang="en-US" altLang="he-IL" sz="2200">
                <a:ea typeface="Arial Unicode MS" pitchFamily="34" charset="-128"/>
                <a:cs typeface="Times New Roman" pitchFamily="18" charset="0"/>
              </a:rPr>
              <a:t>how do we 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rearrange the elements?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US" altLang="he-IL" sz="2200" u="sng" dirty="0">
                <a:ea typeface="Arial Unicode MS" pitchFamily="34" charset="-128"/>
                <a:cs typeface="Times New Roman" pitchFamily="18" charset="0"/>
              </a:rPr>
              <a:t>Example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: Input = [4,1,8,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Set pivot = </a:t>
            </a:r>
            <a:r>
              <a:rPr lang="en-US" altLang="he-IL" sz="2200" b="1" i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Swap pivot with the a[start] 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,1,8,</a:t>
            </a:r>
            <a:r>
              <a:rPr lang="en-US" altLang="he-IL" sz="2200" dirty="0">
                <a:solidFill>
                  <a:srgbClr val="0000CC"/>
                </a:solidFill>
                <a:ea typeface="Arial Unicode MS" pitchFamily="34" charset="-128"/>
                <a:cs typeface="Times New Roman" pitchFamily="18" charset="0"/>
              </a:rPr>
              <a:t>4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,10,6,12,3]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Have two pointers 		-   [</a:t>
            </a:r>
            <a:r>
              <a:rPr lang="en-US" altLang="he-IL" sz="2200" b="1" dirty="0">
                <a:solidFill>
                  <a:srgbClr val="FF0000"/>
                </a:solidFill>
                <a:ea typeface="Arial Unicode MS" pitchFamily="34" charset="-128"/>
                <a:cs typeface="Times New Roman" pitchFamily="18" charset="0"/>
              </a:rPr>
              <a:t>7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1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,8,4,10,6,12,</a:t>
            </a:r>
            <a:r>
              <a:rPr lang="en-US" altLang="he-IL" sz="2200" b="1" i="1" u="sng" dirty="0">
                <a:ea typeface="Arial Unicode MS" pitchFamily="34" charset="-128"/>
                <a:cs typeface="Times New Roman" pitchFamily="18" charset="0"/>
              </a:rPr>
              <a:t>3</a:t>
            </a: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]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We are going to move the left pointer to the right,</a:t>
            </a:r>
          </a:p>
          <a:p>
            <a:pPr marL="0" lvl="1" indent="0"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	making all elements to its left to be smaller than pivot.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Similarly, we move the right pointer to the left,</a:t>
            </a:r>
          </a:p>
          <a:p>
            <a:pPr marL="457200" lvl="1" indent="0">
              <a:buFont typeface="Arial" panose="020B0604020202020204" pitchFamily="34" charset="0"/>
              <a:buNone/>
              <a:defRPr/>
            </a:pPr>
            <a:r>
              <a:rPr lang="en-US" altLang="he-IL" sz="2200" dirty="0">
                <a:ea typeface="Arial Unicode MS" pitchFamily="34" charset="-128"/>
                <a:cs typeface="Times New Roman" pitchFamily="18" charset="0"/>
              </a:rPr>
              <a:t>making all elements to its right to be larger than pivot. </a:t>
            </a:r>
          </a:p>
          <a:p>
            <a:pPr marL="342900" lvl="1" indent="-342900"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 marL="457200" lvl="1" indent="0">
              <a:buFont typeface="Arial" panose="020B0604020202020204" pitchFamily="34" charset="0"/>
              <a:buNone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9113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Input =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,1,8,4,10,6,12,3], pivot = 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We’ll have two pointers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,8,4,10,6,12,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the right pointer	 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3&lt;pivot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3 and 8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3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,4,10,6,12,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left pointer 3-&gt;4-&gt;10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,6,12,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8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10&gt;pivot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Move right pointer 8-&gt;12-&gt;6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marL="1828800" lvl="4" indent="0">
              <a:buFont typeface="Arial" panose="020B0604020202020204" pitchFamily="34" charset="0"/>
              <a:buNone/>
            </a:pPr>
            <a:r>
              <a:rPr lang="en-US" altLang="he-IL" sz="16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6&lt;pivot -- stop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10 and 6 			-   [</a:t>
            </a:r>
            <a:r>
              <a:rPr lang="en-US" altLang="he-IL" sz="20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</a:t>
            </a:r>
            <a:r>
              <a:rPr lang="en-US" altLang="he-IL" sz="2000" b="1" i="1" u="sng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10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,12,8]</a:t>
            </a:r>
          </a:p>
          <a:p>
            <a:pPr lvl="1"/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Swap </a:t>
            </a:r>
            <a:r>
              <a:rPr lang="en-US" altLang="he-IL" sz="2000" b="1" i="1" u="sng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pivot 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with 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			 -   [</a:t>
            </a:r>
            <a:r>
              <a:rPr lang="en-US" altLang="he-IL" sz="2000" b="1" dirty="0">
                <a:solidFill>
                  <a:srgbClr val="0000CC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6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,1,3,4,</a:t>
            </a:r>
            <a:r>
              <a:rPr lang="en-US" altLang="he-IL" sz="2000" b="1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7</a:t>
            </a:r>
            <a:r>
              <a:rPr lang="en-US" altLang="he-IL" sz="2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,10,12,8]</a:t>
            </a:r>
          </a:p>
          <a:p>
            <a:pPr lvl="1"/>
            <a:endParaRPr lang="en-US" altLang="he-IL" sz="20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endParaRPr lang="en-US" altLang="he-IL" sz="22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3461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Q: What is a good pivot?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A:The one that splits the array into equal halves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Indeed: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O(1) + O(n) + 2*T(n/2)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u="sng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Fact: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T(n) = O(n log(n))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Saw in the analysis on Merge sort</a:t>
            </a:r>
          </a:p>
          <a:p>
            <a:pPr marL="0" indent="0"/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287712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286669" y="4241939"/>
            <a:ext cx="1808285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Choose a pivot</a:t>
            </a:r>
          </a:p>
        </p:txBody>
      </p:sp>
      <p:cxnSp>
        <p:nvCxnSpPr>
          <p:cNvPr id="3" name="Straight Arrow Connector 2"/>
          <p:cNvCxnSpPr>
            <a:stCxn id="7" idx="0"/>
            <a:endCxn id="6" idx="2"/>
          </p:cNvCxnSpPr>
          <p:nvPr/>
        </p:nvCxnSpPr>
        <p:spPr bwMode="auto">
          <a:xfrm flipV="1">
            <a:off x="2190812" y="3762997"/>
            <a:ext cx="1401701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ounded Rectangle 10"/>
          <p:cNvSpPr/>
          <p:nvPr/>
        </p:nvSpPr>
        <p:spPr bwMode="auto">
          <a:xfrm>
            <a:off x="4176287" y="3398837"/>
            <a:ext cx="609601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953871" y="4241939"/>
            <a:ext cx="1440778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Rearranging</a:t>
            </a:r>
          </a:p>
        </p:txBody>
      </p:sp>
      <p:cxnSp>
        <p:nvCxnSpPr>
          <p:cNvPr id="13" name="Straight Arrow Connector 12"/>
          <p:cNvCxnSpPr>
            <a:stCxn id="12" idx="0"/>
            <a:endCxn id="11" idx="2"/>
          </p:cNvCxnSpPr>
          <p:nvPr/>
        </p:nvCxnSpPr>
        <p:spPr bwMode="auto">
          <a:xfrm flipH="1" flipV="1">
            <a:off x="4481088" y="3762997"/>
            <a:ext cx="193172" cy="47894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Rounded Rectangle 20"/>
          <p:cNvSpPr/>
          <p:nvPr/>
        </p:nvSpPr>
        <p:spPr bwMode="auto">
          <a:xfrm>
            <a:off x="5064862" y="3381997"/>
            <a:ext cx="1022176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6335713" y="4241939"/>
            <a:ext cx="1256506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Recursion</a:t>
            </a:r>
          </a:p>
        </p:txBody>
      </p:sp>
      <p:cxnSp>
        <p:nvCxnSpPr>
          <p:cNvPr id="23" name="Straight Arrow Connector 22"/>
          <p:cNvCxnSpPr>
            <a:stCxn id="22" idx="0"/>
            <a:endCxn id="21" idx="2"/>
          </p:cNvCxnSpPr>
          <p:nvPr/>
        </p:nvCxnSpPr>
        <p:spPr bwMode="auto">
          <a:xfrm flipH="1" flipV="1">
            <a:off x="5575950" y="3746157"/>
            <a:ext cx="1388016" cy="49578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2066391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  <p:bldP spid="12" grpId="0" animBg="1"/>
      <p:bldP spid="21" grpId="1" animBg="1"/>
      <p:bldP spid="22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/>
              <a:t>A different analysis for good pivot: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Let’s count how many times each element it touched.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1. Each element can be a pivot at most once.</a:t>
            </a:r>
          </a:p>
          <a:p>
            <a:pPr marL="0" indent="0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	2. Each element is swapped </a:t>
            </a:r>
            <a:r>
              <a:rPr lang="en-US" altLang="en-US" sz="2200" dirty="0">
                <a:solidFill>
                  <a:schemeClr val="tx1"/>
                </a:solidFill>
              </a:rPr>
              <a:t>at most log</a:t>
            </a:r>
            <a:r>
              <a:rPr lang="en-US" altLang="en-US" sz="2200" baseline="-25000" dirty="0">
                <a:solidFill>
                  <a:schemeClr val="tx1"/>
                </a:solidFill>
              </a:rPr>
              <a:t>2</a:t>
            </a:r>
            <a:r>
              <a:rPr lang="en-US" altLang="en-US" sz="2200" dirty="0">
                <a:solidFill>
                  <a:schemeClr val="tx1"/>
                </a:solidFill>
              </a:rPr>
              <a:t>(n)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u="sng" dirty="0">
                <a:solidFill>
                  <a:schemeClr val="tx1"/>
                </a:solidFill>
              </a:rPr>
              <a:t>Proof</a:t>
            </a:r>
            <a:r>
              <a:rPr lang="en-US" altLang="en-US" sz="2200" dirty="0">
                <a:solidFill>
                  <a:schemeClr val="tx1"/>
                </a:solidFill>
              </a:rPr>
              <a:t>: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Each element is swapped </a:t>
            </a:r>
            <a:r>
              <a:rPr lang="en-US" altLang="en-US" sz="1800" i="1" u="sng" dirty="0">
                <a:solidFill>
                  <a:srgbClr val="002060"/>
                </a:solidFill>
              </a:rPr>
              <a:t>at most once</a:t>
            </a:r>
            <a:r>
              <a:rPr lang="en-US" altLang="en-US" sz="1800" i="1" dirty="0">
                <a:solidFill>
                  <a:srgbClr val="002060"/>
                </a:solidFill>
              </a:rPr>
              <a:t> </a:t>
            </a:r>
            <a:r>
              <a:rPr lang="en-US" altLang="en-US" sz="1800" dirty="0">
                <a:solidFill>
                  <a:schemeClr val="tx1"/>
                </a:solidFill>
              </a:rPr>
              <a:t>in each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Q</a:t>
            </a:r>
            <a:r>
              <a:rPr lang="en-US" altLang="en-US" sz="1800" dirty="0">
                <a:solidFill>
                  <a:schemeClr val="tx1"/>
                </a:solidFill>
              </a:rPr>
              <a:t>: How many times does an element appear in a rearrangement procedure?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u="sng" dirty="0">
                <a:solidFill>
                  <a:schemeClr val="tx1"/>
                </a:solidFill>
              </a:rPr>
              <a:t>A</a:t>
            </a:r>
            <a:r>
              <a:rPr lang="en-US" altLang="en-US" sz="1800" dirty="0">
                <a:solidFill>
                  <a:schemeClr val="tx1"/>
                </a:solidFill>
              </a:rPr>
              <a:t>: The size of the array containing the element is divided by two each time.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So each element appears in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rearrangement procedure.</a:t>
            </a:r>
          </a:p>
          <a:p>
            <a:pPr marL="612775" lvl="1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1800" dirty="0">
                <a:solidFill>
                  <a:schemeClr val="tx1"/>
                </a:solidFill>
              </a:rPr>
              <a:t>Therefore, each element is touched/swapped at most </a:t>
            </a:r>
            <a:r>
              <a:rPr lang="en-US" altLang="en-US" sz="1800" i="1" dirty="0">
                <a:solidFill>
                  <a:srgbClr val="002060"/>
                </a:solidFill>
              </a:rPr>
              <a:t>log</a:t>
            </a:r>
            <a:r>
              <a:rPr lang="en-US" altLang="en-US" sz="18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1800" i="1" dirty="0">
                <a:solidFill>
                  <a:srgbClr val="002060"/>
                </a:solidFill>
              </a:rPr>
              <a:t>(n)</a:t>
            </a:r>
            <a:r>
              <a:rPr lang="en-US" altLang="en-US" sz="1800" dirty="0">
                <a:solidFill>
                  <a:schemeClr val="tx1"/>
                </a:solidFill>
              </a:rPr>
              <a:t> times.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Therefore, the total running time is </a:t>
            </a:r>
            <a:r>
              <a:rPr lang="en-US" altLang="en-US" sz="2200" i="1" dirty="0">
                <a:solidFill>
                  <a:srgbClr val="002060"/>
                </a:solidFill>
              </a:rPr>
              <a:t>O(n*log(n))</a:t>
            </a:r>
            <a:r>
              <a:rPr lang="en-US" altLang="en-US" sz="2200" i="1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59790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Merge sort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Recall </a:t>
            </a: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>
                <a:solidFill>
                  <a:srgbClr val="002060"/>
                </a:solidFill>
              </a:rPr>
              <a:t>N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de-DE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4750" lvl="1" indent="-496888">
              <a:buClrTx/>
              <a:buSzPct val="45000"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</p:txBody>
      </p:sp>
    </p:spTree>
    <p:extLst>
      <p:ext uri="{BB962C8B-B14F-4D97-AF65-F5344CB8AC3E}">
        <p14:creationId xmlns:p14="http://schemas.microsoft.com/office/powerpoint/2010/main" val="40587011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the array is not split evenly, but say n/3 – 2n/3?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 T(n/3) + T(2n/3)</a:t>
            </a: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Prove that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 log(n))</a:t>
            </a:r>
          </a:p>
          <a:p>
            <a:pPr marL="0" indent="0"/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Homework: What if pivot is the maximal element?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O(n) +O(1) + T(n-2)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i="1" dirty="0">
              <a:solidFill>
                <a:srgbClr val="002060"/>
              </a:solidFill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Then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T(n) = n+(n-2) + (n-4) + (n-6) + … + 2 = O(n</a:t>
            </a:r>
            <a:r>
              <a:rPr lang="en-US" altLang="he-IL" sz="2200" i="1" baseline="300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868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 can we choose a good pivot?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he-IL" sz="2200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Heuristics: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a random element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Choose 3 random elements and pick the median of the three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Compute the median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How?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There is a linear time algorithm for computing the median… But!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running time is O(n), but the constant is quite large.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he-IL" sz="18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Not used in practice.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869135-6747-42E1-91D7-2A975837A34F}"/>
              </a:ext>
            </a:extLst>
          </p:cNvPr>
          <p:cNvSpPr txBox="1"/>
          <p:nvPr/>
        </p:nvSpPr>
        <p:spPr>
          <a:xfrm>
            <a:off x="2589212" y="4846637"/>
            <a:ext cx="419100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he-IL" dirty="0">
                <a:solidFill>
                  <a:schemeClr val="tx1"/>
                </a:solidFill>
                <a:cs typeface="Times New Roman" panose="02020603050405020304" pitchFamily="18" charset="0"/>
              </a:rPr>
              <a:t>Sort the array, and take the median.</a:t>
            </a:r>
          </a:p>
          <a:p>
            <a:endParaRPr lang="en-CA" dirty="0">
              <a:solidFill>
                <a:schemeClr val="tx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9DDEF31-8BDA-4028-84D4-B6D4451E4DED}"/>
              </a:ext>
            </a:extLst>
          </p:cNvPr>
          <p:cNvSpPr txBox="1"/>
          <p:nvPr/>
        </p:nvSpPr>
        <p:spPr>
          <a:xfrm>
            <a:off x="6640512" y="4800470"/>
            <a:ext cx="246380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NO, WAIT, WHAT?</a:t>
            </a:r>
            <a:endParaRPr lang="en-CA" dirty="0">
              <a:solidFill>
                <a:srgbClr val="FF0000"/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C192477-D9CF-43B7-BC06-96A4E3BBA669}"/>
              </a:ext>
            </a:extLst>
          </p:cNvPr>
          <p:cNvGrpSpPr/>
          <p:nvPr/>
        </p:nvGrpSpPr>
        <p:grpSpPr>
          <a:xfrm>
            <a:off x="2373312" y="5007498"/>
            <a:ext cx="4127500" cy="98784"/>
            <a:chOff x="2589212" y="3223559"/>
            <a:chExt cx="4127500" cy="9878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686E354-6389-4AD5-8EBE-721745031C9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589212" y="3223559"/>
              <a:ext cx="41275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91275E0-BB49-49FF-AD93-225EE3B02AF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589212" y="3223559"/>
              <a:ext cx="4051300" cy="9878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430325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Quick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O(n log(n))</a:t>
            </a:r>
            <a:r>
              <a:rPr lang="en-US" altLang="he-IL" sz="2200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for good pivots.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More efficient than quadratic sorts (selection sort, insertion sort).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In-place comparison sort, i.e., requires O(1) additional memory.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  <a:defRPr/>
            </a:pPr>
            <a:endParaRPr lang="en-US" altLang="he-IL" sz="1800" dirty="0">
              <a:ea typeface="Arial Unicode MS" pitchFamily="34" charset="-128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2775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200" dirty="0"/>
              <a:t>Comparing to MergeSort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Running time – O(n log(n)) </a:t>
            </a:r>
            <a:r>
              <a:rPr lang="en-US" altLang="he-IL" sz="2200" b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worst case</a:t>
            </a:r>
            <a:r>
              <a:rPr lang="en-US" altLang="he-IL" sz="2200" b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It is very efficient for arrays sets that are already substantially sorted.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he-IL" sz="2200" b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Requires O(n) additional memory.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6782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Homework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Implement each of the algorithms in C.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4182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de-DE" altLang="en-US" sz="6000" dirty="0"/>
          </a:p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6000" dirty="0"/>
              <a:t>qsort()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4065251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</a:t>
            </a:r>
            <a:r>
              <a:rPr lang="en-US" altLang="he-IL" sz="1800" i="1" dirty="0" err="1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solidFill>
                  <a:schemeClr val="tx1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>
                <a:solidFill>
                  <a:schemeClr val="accent2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void *array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rgbClr val="0070C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size_t</a:t>
            </a:r>
            <a:r>
              <a:rPr lang="en-US" altLang="he-IL" sz="1800" i="1" dirty="0">
                <a:solidFill>
                  <a:srgbClr val="FF000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size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(*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)(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 *, </a:t>
            </a:r>
            <a:r>
              <a:rPr lang="en-US" altLang="he-IL" sz="1800" i="1" dirty="0" err="1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solidFill>
                  <a:schemeClr val="accent1">
                    <a:lumMod val="75000"/>
                  </a:schemeClr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 void*)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)</a:t>
            </a:r>
          </a:p>
          <a:p>
            <a:pPr marL="0" indent="0"/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 function gets an array size n of any type, and sorts it.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size specifies the size of the elements of the array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he-IL" sz="1800" i="1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compar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() is a </a:t>
            </a:r>
            <a:r>
              <a:rPr lang="en-US" altLang="he-IL" sz="18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function</a:t>
            </a: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used to compare two elements.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&lt;0 if the first argument is smaller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0 if the arguments are equal 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Returns &gt;0 if the first argument is greater</a:t>
            </a: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br>
              <a:rPr lang="en-US" altLang="he-IL" sz="1800" i="1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he-IL" sz="18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088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stdio.h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#include &lt;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stdlib.h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&gt;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 positive number 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&gt; *b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returns </a:t>
            </a:r>
            <a:r>
              <a:rPr lang="en-US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negative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if </a:t>
            </a:r>
            <a: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*a &lt; *b</a:t>
            </a:r>
            <a:br>
              <a:rPr lang="en-US" altLang="he-IL" sz="1800" i="1" dirty="0">
                <a:solidFill>
                  <a:srgbClr val="FF000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cmpfunc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(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*)a - *(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*)b 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values[] = { 88, 56, 100, 2, 25 };</a:t>
            </a:r>
          </a:p>
          <a:p>
            <a:pPr marL="0" indent="0"/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(values, 5,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cmpfunc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for(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= 0 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&lt; 5;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++ ) 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printf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("%d  ", values[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]);     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0;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9743165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qsort() in C - example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de-DE" sz="1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typedef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struct student_info 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first_name;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char* last_name;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ID;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int grades[5];</a:t>
            </a:r>
            <a:b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} 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de-DE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/>
            <a:endParaRPr lang="de-DE" altLang="he-IL" sz="1800" i="1" dirty="0">
              <a:solidFill>
                <a:srgbClr val="002060"/>
              </a:solidFill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// compares students by ID</a:t>
            </a:r>
            <a:br>
              <a:rPr lang="de-DE" altLang="he-IL" sz="1800" i="1" dirty="0">
                <a:solidFill>
                  <a:srgbClr val="002060"/>
                </a:solidFill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a,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const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void * b)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return  ( 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)a)-&gt;ID – ((</a:t>
            </a:r>
            <a:r>
              <a:rPr lang="de-DE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student*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)b)-&gt;ID;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int main () {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student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 </a:t>
            </a:r>
            <a:r>
              <a:rPr lang="fr-FR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fr-FR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[] = …;</a:t>
            </a:r>
          </a:p>
          <a:p>
            <a:pPr marL="0" indent="0"/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	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qsort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arr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, 180,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sizeof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(student), </a:t>
            </a:r>
            <a:r>
              <a:rPr lang="en-US" altLang="he-IL" sz="1800" i="1" dirty="0" err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cmp_students</a:t>
            </a: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);</a:t>
            </a:r>
            <a:b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1800" i="1" dirty="0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}</a:t>
            </a: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endParaRPr lang="en-US" altLang="he-IL" sz="1800" i="1" dirty="0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123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de-DE" altLang="en-US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 algn="ctr">
              <a:buSzPct val="45000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br>
              <a:rPr lang="de-DE" altLang="en-US" sz="6000"/>
            </a:br>
            <a:r>
              <a:rPr lang="de-DE" altLang="en-US" sz="6000"/>
              <a:t>Lower bounds</a:t>
            </a:r>
            <a:endParaRPr lang="en-US" altLang="en-US" sz="6000" dirty="0"/>
          </a:p>
        </p:txBody>
      </p:sp>
    </p:spTree>
    <p:extLst>
      <p:ext uri="{BB962C8B-B14F-4D97-AF65-F5344CB8AC3E}">
        <p14:creationId xmlns:p14="http://schemas.microsoft.com/office/powerpoint/2010/main" val="152381097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sort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5240338"/>
          </a:xfrm>
          <a:ln/>
        </p:spPr>
        <p:txBody>
          <a:bodyPr tIns="19440"/>
          <a:lstStyle/>
          <a:p>
            <a:pPr marL="415925" indent="-311150">
              <a:buSzPct val="45000"/>
              <a:buFont typeface="Wingdings" panose="05000000000000000000" pitchFamily="2" charset="2"/>
              <a:buChar char="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200" dirty="0"/>
              <a:t>Example: </a:t>
            </a:r>
            <a:r>
              <a:rPr lang="en-US" altLang="en-US" sz="2200" dirty="0">
                <a:cs typeface="Times New Roman" panose="02020603050405020304" pitchFamily="18" charset="0"/>
              </a:rPr>
              <a:t>Input:[4, 1, 8,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left half:  		[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4</a:t>
            </a:r>
            <a:r>
              <a:rPr lang="en-US" altLang="en-US" sz="2200" dirty="0">
                <a:cs typeface="Times New Roman" panose="02020603050405020304" pitchFamily="18" charset="0"/>
              </a:rPr>
              <a:t>,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 8</a:t>
            </a:r>
            <a:r>
              <a:rPr lang="en-US" altLang="en-US" sz="2200" dirty="0">
                <a:cs typeface="Times New Roman" panose="02020603050405020304" pitchFamily="18" charset="0"/>
              </a:rPr>
              <a:t>, 7, 10, 3]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sort the right half		[1, 4, 8,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2200" dirty="0">
                <a:cs typeface="Times New Roman" panose="02020603050405020304" pitchFamily="18" charset="0"/>
              </a:rPr>
              <a:t>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DONE!</a:t>
            </a:r>
          </a:p>
          <a:p>
            <a:pPr marL="0" indent="104775">
              <a:buClrTx/>
              <a:buFontTx/>
              <a:buNone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en-US" altLang="en-US" sz="2200" dirty="0">
              <a:cs typeface="Times New Roman" panose="02020603050405020304" pitchFamily="18" charset="0"/>
            </a:endParaRPr>
          </a:p>
        </p:txBody>
      </p:sp>
      <p:cxnSp>
        <p:nvCxnSpPr>
          <p:cNvPr id="33796" name="AutoShape 4"/>
          <p:cNvCxnSpPr>
            <a:cxnSpLocks noChangeShapeType="1"/>
            <a:stCxn id="33797" idx="1"/>
            <a:endCxn id="9" idx="0"/>
          </p:cNvCxnSpPr>
          <p:nvPr/>
        </p:nvCxnSpPr>
        <p:spPr bwMode="auto">
          <a:xfrm rot="10800000" flipV="1">
            <a:off x="2598906" y="1831973"/>
            <a:ext cx="4636450" cy="619727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7235356" y="1403349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33798" name="AutoShape 6"/>
          <p:cNvCxnSpPr>
            <a:cxnSpLocks noChangeShapeType="1"/>
            <a:stCxn id="33797" idx="2"/>
            <a:endCxn id="10" idx="3"/>
          </p:cNvCxnSpPr>
          <p:nvPr/>
        </p:nvCxnSpPr>
        <p:spPr bwMode="auto">
          <a:xfrm rot="5400000">
            <a:off x="5664915" y="340597"/>
            <a:ext cx="803758" cy="4643762"/>
          </a:xfrm>
          <a:prstGeom prst="bentConnector2">
            <a:avLst/>
          </a:prstGeom>
          <a:noFill/>
          <a:ln w="6480" cap="flat">
            <a:solidFill>
              <a:srgbClr val="5B9BD5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9" name="Rounded Rectangle 8"/>
          <p:cNvSpPr/>
          <p:nvPr/>
        </p:nvSpPr>
        <p:spPr bwMode="auto">
          <a:xfrm>
            <a:off x="1549736" y="2451701"/>
            <a:ext cx="2098339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1549736" y="2882277"/>
            <a:ext cx="2195177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9" grpId="0" animBg="1"/>
      <p:bldP spid="1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sz="4000" dirty="0"/>
              <a:t>Can we do better than n log(n)?</a:t>
            </a:r>
            <a:endParaRPr lang="de-DE" altLang="en-US" sz="4200" dirty="0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Theorem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In the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 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any sorting algorithm</a:t>
            </a:r>
            <a:b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</a:b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		   runs in time at least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N log(N)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.</a:t>
            </a:r>
          </a:p>
          <a:p>
            <a:pPr marL="0" indent="0"/>
            <a:r>
              <a:rPr lang="en-US" altLang="he-IL" sz="2200" b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(not a) Proof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 There are n! different permutations, in each comparison we get only “one bit of information”, and log</a:t>
            </a:r>
            <a:r>
              <a:rPr lang="en-US" altLang="he-IL" sz="2200" baseline="-250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2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(n!)&gt;</a:t>
            </a:r>
            <a:r>
              <a:rPr lang="en-US" altLang="he-IL" sz="2200" dirty="0" err="1">
                <a:ea typeface="Arial Unicode MS" panose="020B0604020202020204" pitchFamily="34" charset="-128"/>
                <a:cs typeface="Times New Roman" panose="02020603050405020304" pitchFamily="18" charset="0"/>
              </a:rPr>
              <a:t>nlog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(n)/2.</a:t>
            </a:r>
            <a:endParaRPr lang="en-US" altLang="he-IL" sz="2200" i="1" dirty="0">
              <a:ea typeface="Arial Unicode MS" panose="020B0604020202020204" pitchFamily="34" charset="-128"/>
              <a:cs typeface="Times New Roman" panose="02020603050405020304" pitchFamily="18" charset="0"/>
            </a:endParaRPr>
          </a:p>
          <a:p>
            <a:pPr marL="0" indent="0"/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Comparison model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no prior information on the data.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Can only compare elements: which one of the two is smaller?</a:t>
            </a:r>
          </a:p>
          <a:p>
            <a:pPr marL="0" indent="0"/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Examples that are </a:t>
            </a:r>
            <a:r>
              <a:rPr lang="en-US" altLang="he-IL" sz="2200" i="1" u="sng" dirty="0">
                <a:ea typeface="Arial Unicode MS" panose="020B0604020202020204" pitchFamily="34" charset="-128"/>
                <a:cs typeface="Times New Roman" panose="02020603050405020304" pitchFamily="18" charset="0"/>
              </a:rPr>
              <a:t>*not*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in the comparison model: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of length N containing each of the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1…N</a:t>
            </a: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 once.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altLang="he-IL" sz="2200" dirty="0">
                <a:ea typeface="Arial Unicode MS" panose="020B0604020202020204" pitchFamily="34" charset="-128"/>
                <a:cs typeface="Times New Roman" panose="02020603050405020304" pitchFamily="18" charset="0"/>
              </a:rPr>
              <a:t>Array contains only number </a:t>
            </a:r>
            <a:r>
              <a:rPr lang="en-US" altLang="he-IL" sz="2200" i="1" dirty="0">
                <a:solidFill>
                  <a:srgbClr val="002060"/>
                </a:solidFill>
                <a:ea typeface="Arial Unicode MS" panose="020B0604020202020204" pitchFamily="34" charset="-128"/>
                <a:cs typeface="Times New Roman" panose="02020603050405020304" pitchFamily="18" charset="0"/>
              </a:rPr>
              <a:t>1…100</a:t>
            </a:r>
          </a:p>
        </p:txBody>
      </p:sp>
    </p:spTree>
    <p:extLst>
      <p:ext uri="{BB962C8B-B14F-4D97-AF65-F5344CB8AC3E}">
        <p14:creationId xmlns:p14="http://schemas.microsoft.com/office/powerpoint/2010/main" val="30943610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b="1" u="sng" dirty="0"/>
              <a:t>Merge sort</a:t>
            </a:r>
            <a:r>
              <a:rPr lang="de-DE" altLang="en-US" sz="2200" dirty="0"/>
              <a:t>: Given an array of length </a:t>
            </a:r>
            <a:r>
              <a:rPr lang="de-DE" altLang="en-US" sz="2200" i="1" dirty="0"/>
              <a:t>N</a:t>
            </a:r>
            <a:r>
              <a:rPr lang="de-DE" altLang="en-US" sz="2200" dirty="0"/>
              <a:t>.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first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Sort the last </a:t>
            </a:r>
            <a:r>
              <a:rPr lang="en-US" altLang="en-US" sz="2200" i="1" dirty="0">
                <a:solidFill>
                  <a:srgbClr val="002060"/>
                </a:solidFill>
              </a:rPr>
              <a:t>N/2</a:t>
            </a:r>
            <a:r>
              <a:rPr lang="en-US" altLang="en-US" sz="2200" dirty="0"/>
              <a:t> elements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Merge the two sorted halves</a:t>
            </a:r>
          </a:p>
          <a:p>
            <a:pPr marL="1171575" lvl="1" indent="-709613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200" dirty="0"/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de-DE" altLang="en-US" sz="2200" dirty="0"/>
              <a:t>Denote the run time by </a:t>
            </a:r>
            <a:r>
              <a:rPr lang="de-DE" altLang="en-US" sz="2200" i="1" dirty="0">
                <a:solidFill>
                  <a:srgbClr val="002060"/>
                </a:solidFill>
              </a:rPr>
              <a:t>T(N)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Then </a:t>
            </a:r>
            <a:r>
              <a:rPr lang="en-US" altLang="en-US" sz="2200" i="1" dirty="0">
                <a:solidFill>
                  <a:srgbClr val="002060"/>
                </a:solidFill>
              </a:rPr>
              <a:t>T(N) 	= 2*T(N/2) + Time(merge N elements)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What is the running time </a:t>
            </a:r>
            <a:r>
              <a:rPr lang="en-US" altLang="en-US" sz="2200" i="1" dirty="0">
                <a:solidFill>
                  <a:schemeClr val="tx1"/>
                </a:solidFill>
              </a:rPr>
              <a:t>merging N elements</a:t>
            </a:r>
            <a:r>
              <a:rPr lang="en-US" altLang="en-US" sz="2200" dirty="0">
                <a:solidFill>
                  <a:schemeClr val="tx1"/>
                </a:solidFill>
              </a:rPr>
              <a:t>?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- merge the two halves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		[1, 4, 8, 3, 7, 10 ] 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3:	[1,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7, 10 ] </a:t>
            </a:r>
            <a:r>
              <a:rPr lang="en-US" altLang="en-US" sz="2200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sz="2200" dirty="0">
                <a:cs typeface="Times New Roman" panose="02020603050405020304" pitchFamily="18" charset="0"/>
              </a:rPr>
              <a:t>[1,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3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4</a:t>
            </a:r>
            <a:r>
              <a:rPr lang="en-US" altLang="en-US" sz="2200" dirty="0">
                <a:cs typeface="Times New Roman" panose="02020603050405020304" pitchFamily="18" charset="0"/>
              </a:rPr>
              <a:t>, 8, 7,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7: 	[1, 3, 4,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7</a:t>
            </a:r>
            <a:r>
              <a:rPr lang="en-US" altLang="en-US" sz="2200" dirty="0">
                <a:cs typeface="Times New Roman" panose="02020603050405020304" pitchFamily="18" charset="0"/>
              </a:rPr>
              <a:t>, </a:t>
            </a:r>
            <a:r>
              <a:rPr lang="en-US" altLang="en-US" sz="2200" dirty="0">
                <a:solidFill>
                  <a:srgbClr val="0000CC"/>
                </a:solidFill>
                <a:cs typeface="Times New Roman" panose="02020603050405020304" pitchFamily="18" charset="0"/>
              </a:rPr>
              <a:t>8</a:t>
            </a:r>
            <a:r>
              <a:rPr lang="en-US" altLang="en-US" sz="2200" dirty="0">
                <a:cs typeface="Times New Roman" panose="02020603050405020304" pitchFamily="18" charset="0"/>
              </a:rPr>
              <a:t>, 10 ]</a:t>
            </a:r>
          </a:p>
          <a:p>
            <a:pPr marL="104775" indent="0"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200" dirty="0">
                <a:cs typeface="Times New Roman" panose="02020603050405020304" pitchFamily="18" charset="0"/>
              </a:rPr>
              <a:t>		Merge 10:	[1, 3, 4, 7, 8, 10 ]	</a:t>
            </a:r>
            <a:endParaRPr lang="en-US" altLang="en-US" sz="2200" dirty="0">
              <a:solidFill>
                <a:schemeClr val="tx1"/>
              </a:solidFill>
            </a:endParaRPr>
          </a:p>
          <a:p>
            <a:pPr marL="771525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Each element in the right half is pushed to the left</a:t>
            </a:r>
          </a:p>
          <a:p>
            <a:pPr marL="1171575" lvl="1" indent="-496888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>
                <a:solidFill>
                  <a:schemeClr val="tx1"/>
                </a:solidFill>
              </a:rPr>
              <a:t>In worst case:</a:t>
            </a:r>
            <a:r>
              <a:rPr lang="en-US" altLang="en-US" sz="2200" i="1" dirty="0">
                <a:solidFill>
                  <a:srgbClr val="002060"/>
                </a:solidFill>
              </a:rPr>
              <a:t> T(merge N elements) =N</a:t>
            </a:r>
            <a:r>
              <a:rPr lang="en-US" altLang="en-US" sz="22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/4</a:t>
            </a:r>
          </a:p>
        </p:txBody>
      </p:sp>
    </p:spTree>
    <p:extLst>
      <p:ext uri="{BB962C8B-B14F-4D97-AF65-F5344CB8AC3E}">
        <p14:creationId xmlns:p14="http://schemas.microsoft.com/office/powerpoint/2010/main" val="7448210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i="1" dirty="0">
                <a:solidFill>
                  <a:srgbClr val="002060"/>
                </a:solidFill>
              </a:rPr>
              <a:t>T(N) = 2*T(N/2) +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What is the solution to this?</a:t>
            </a:r>
            <a:br>
              <a:rPr lang="en-US" altLang="en-US" sz="2400" dirty="0"/>
            </a:br>
            <a:r>
              <a:rPr lang="en-US" altLang="en-US" sz="2400" dirty="0"/>
              <a:t>				</a:t>
            </a:r>
            <a:r>
              <a:rPr lang="en-US" altLang="en-US" sz="2400" i="1" dirty="0">
                <a:solidFill>
                  <a:srgbClr val="002060"/>
                </a:solidFill>
              </a:rPr>
              <a:t>T(N) &gt;= N</a:t>
            </a:r>
            <a:r>
              <a:rPr lang="en-US" altLang="en-US" sz="2400" i="1" baseline="33000" dirty="0">
                <a:solidFill>
                  <a:srgbClr val="002060"/>
                </a:solidFill>
              </a:rPr>
              <a:t>2</a:t>
            </a:r>
            <a:r>
              <a:rPr lang="en-US" altLang="en-US" sz="2400" i="1" dirty="0">
                <a:solidFill>
                  <a:srgbClr val="002060"/>
                </a:solidFill>
              </a:rPr>
              <a:t>/4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The merge part is very inefficient.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400" dirty="0"/>
              <a:t>Only the merge takes ~</a:t>
            </a:r>
            <a:r>
              <a:rPr lang="en-US" altLang="en-US" sz="2400" i="1" dirty="0">
                <a:solidFill>
                  <a:srgbClr val="002060"/>
                </a:solidFill>
              </a:rPr>
              <a:t>N</a:t>
            </a:r>
            <a:r>
              <a:rPr lang="en-US" altLang="en-US" sz="2400" i="1" baseline="30000" dirty="0">
                <a:solidFill>
                  <a:srgbClr val="002060"/>
                </a:solidFill>
              </a:rPr>
              <a:t>2</a:t>
            </a:r>
            <a:r>
              <a:rPr lang="en-US" altLang="en-US" sz="2400" dirty="0"/>
              <a:t> time.</a:t>
            </a: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endParaRPr lang="en-US" altLang="en-US" sz="2400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Merge – better implementation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Input: [4, 1, 8, 7, 10,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1. sort the left half: 		[1, 4, 8]</a:t>
            </a:r>
            <a:br>
              <a:rPr lang="en-US" altLang="en-US" sz="2200" dirty="0"/>
            </a:br>
            <a:r>
              <a:rPr lang="en-US" altLang="en-US" sz="2200" dirty="0"/>
              <a:t>		2. sort the right half			        [3, 7, 10 ]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3. merge the two halves into a </a:t>
            </a:r>
            <a:r>
              <a:rPr lang="en-US" altLang="en-US" sz="2200" u="sng" dirty="0"/>
              <a:t>new array</a:t>
            </a:r>
            <a:r>
              <a:rPr lang="en-US" altLang="en-US" sz="2200" dirty="0"/>
              <a:t>: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</a:t>
            </a:r>
            <a:r>
              <a:rPr lang="en-US" altLang="en-US" sz="2200" dirty="0">
                <a:solidFill>
                  <a:srgbClr val="FF3333"/>
                </a:solidFill>
              </a:rPr>
              <a:t>1</a:t>
            </a:r>
            <a:r>
              <a:rPr lang="en-US" altLang="en-US" sz="2200" dirty="0"/>
              <a:t>,4,8]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</a:t>
            </a:r>
            <a:r>
              <a:rPr lang="en-US" altLang="en-US" sz="2200" dirty="0">
                <a:solidFill>
                  <a:srgbClr val="FF3333"/>
                </a:solidFill>
              </a:rPr>
              <a:t>3</a:t>
            </a:r>
            <a:r>
              <a:rPr lang="en-US" altLang="en-US" sz="2200" dirty="0"/>
              <a:t>,7,10]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</a:t>
            </a:r>
            <a:r>
              <a:rPr lang="en-US" altLang="en-US" sz="2200" dirty="0">
                <a:solidFill>
                  <a:srgbClr val="FF3333"/>
                </a:solidFill>
              </a:rPr>
              <a:t>4</a:t>
            </a:r>
            <a:r>
              <a:rPr lang="en-US" altLang="en-US" sz="2200" dirty="0"/>
              <a:t>,8]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</a:t>
            </a:r>
            <a:r>
              <a:rPr lang="en-US" altLang="en-US" sz="2200" dirty="0">
                <a:solidFill>
                  <a:srgbClr val="FF3333"/>
                </a:solidFill>
              </a:rPr>
              <a:t>7</a:t>
            </a:r>
            <a:r>
              <a:rPr lang="en-US" altLang="en-US" sz="2200" dirty="0"/>
              <a:t>,10]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</a:t>
            </a:r>
            <a:r>
              <a:rPr lang="en-US" altLang="en-US" sz="2200" dirty="0">
                <a:solidFill>
                  <a:srgbClr val="FF3333"/>
                </a:solidFill>
              </a:rPr>
              <a:t>8</a:t>
            </a:r>
            <a:r>
              <a:rPr lang="en-US" altLang="en-US" sz="2200" dirty="0"/>
              <a:t>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8]</a:t>
            </a:r>
          </a:p>
          <a:p>
            <a:pPr marL="0" indent="0">
              <a:buSzPct val="45000"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sz="2200" dirty="0"/>
              <a:t>			[1,4,8] [3,7,</a:t>
            </a:r>
            <a:r>
              <a:rPr lang="en-US" altLang="en-US" sz="2200" dirty="0">
                <a:solidFill>
                  <a:srgbClr val="FF3333"/>
                </a:solidFill>
              </a:rPr>
              <a:t>10</a:t>
            </a:r>
            <a:r>
              <a:rPr lang="en-US" altLang="en-US" sz="2200" dirty="0"/>
              <a:t>] </a:t>
            </a:r>
            <a:r>
              <a:rPr lang="en-US" altLang="en-US" sz="2200" dirty="0">
                <a:sym typeface="Wingdings" panose="05000000000000000000" pitchFamily="2" charset="2"/>
              </a:rPr>
              <a:t></a:t>
            </a:r>
            <a:r>
              <a:rPr lang="en-US" altLang="en-US" sz="2200" dirty="0"/>
              <a:t> [1, 3, 4, 7, 8, 10]</a:t>
            </a: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5268912" y="4160837"/>
            <a:ext cx="3352800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	Now merge takes </a:t>
            </a:r>
            <a:r>
              <a:rPr lang="en-US" altLang="en-US" i="1" dirty="0">
                <a:solidFill>
                  <a:srgbClr val="002060"/>
                </a:solidFill>
              </a:rPr>
              <a:t>O(N) </a:t>
            </a:r>
            <a:r>
              <a:rPr lang="en-US" altLang="en-US" dirty="0"/>
              <a:t>time.</a:t>
            </a:r>
            <a:br>
              <a:rPr lang="en-US" altLang="en-US" dirty="0"/>
            </a:br>
            <a:r>
              <a:rPr lang="en-US" altLang="en-US" dirty="0"/>
              <a:t>That's better!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Running time of Merge sort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= 2*T(n/2)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212725" indent="-212725">
              <a:buSzPct val="45000"/>
              <a:buFont typeface="Wingdings" panose="05000000000000000000" pitchFamily="2" charset="2"/>
              <a:buChar char=""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dirty="0"/>
              <a:t>What is the solution to this?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T(N) 	=	2*T(N/2) + 3N 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2*(2*T(N/4) + (3N/2))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+ 2*(3N/2)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4*T(N/4)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	...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 	8*T(N/8) + 3N + 3N + 3N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</a:t>
            </a:r>
            <a:r>
              <a:rPr lang="en-US" altLang="en-US" sz="2200" i="1" dirty="0">
                <a:solidFill>
                  <a:srgbClr val="002060"/>
                </a:solidFill>
              </a:rPr>
              <a:t>		= 	…	</a:t>
            </a: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dirty="0">
                <a:solidFill>
                  <a:srgbClr val="002060"/>
                </a:solidFill>
              </a:rPr>
              <a:t>			=	N*T(N/N) + (3N + … + 3N)</a:t>
            </a:r>
            <a:endParaRPr lang="en-US" altLang="en-US" sz="2200" i="1" baseline="33000" dirty="0">
              <a:solidFill>
                <a:srgbClr val="002060"/>
              </a:solidFill>
            </a:endParaRPr>
          </a:p>
          <a:p>
            <a:pPr marL="1484313" lvl="1" indent="-566738">
              <a:buClrTx/>
              <a:buFontTx/>
              <a:buNone/>
              <a:tabLst>
                <a:tab pos="212725" algn="l"/>
                <a:tab pos="325438" algn="l"/>
                <a:tab pos="782638" algn="l"/>
                <a:tab pos="1239838" algn="l"/>
                <a:tab pos="1697038" algn="l"/>
                <a:tab pos="2154238" algn="l"/>
                <a:tab pos="2611438" algn="l"/>
                <a:tab pos="3068638" algn="l"/>
                <a:tab pos="3525838" algn="l"/>
                <a:tab pos="3983038" algn="l"/>
                <a:tab pos="4440238" algn="l"/>
                <a:tab pos="4897438" algn="l"/>
                <a:tab pos="5354638" algn="l"/>
                <a:tab pos="5811838" algn="l"/>
                <a:tab pos="6269038" algn="l"/>
                <a:tab pos="6726238" algn="l"/>
                <a:tab pos="7183438" algn="l"/>
                <a:tab pos="7640638" algn="l"/>
                <a:tab pos="8097838" algn="l"/>
                <a:tab pos="8555038" algn="l"/>
                <a:tab pos="9012238" algn="l"/>
              </a:tabLst>
            </a:pPr>
            <a:r>
              <a:rPr lang="en-US" altLang="en-US" sz="2200" i="1" baseline="33000" dirty="0">
                <a:solidFill>
                  <a:srgbClr val="002060"/>
                </a:solidFill>
              </a:rPr>
              <a:t>			</a:t>
            </a:r>
            <a:r>
              <a:rPr lang="en-US" altLang="en-US" sz="2200" i="1" dirty="0">
                <a:solidFill>
                  <a:srgbClr val="002060"/>
                </a:solidFill>
              </a:rPr>
              <a:t>= 	N*T(1) + 3N*log</a:t>
            </a:r>
            <a:r>
              <a:rPr lang="en-US" altLang="en-US" sz="2200" i="1" baseline="-25000" dirty="0">
                <a:solidFill>
                  <a:srgbClr val="002060"/>
                </a:solidFill>
              </a:rPr>
              <a:t>2</a:t>
            </a:r>
            <a:r>
              <a:rPr lang="en-US" altLang="en-US" sz="2200" i="1" dirty="0">
                <a:solidFill>
                  <a:srgbClr val="002060"/>
                </a:solidFill>
              </a:rPr>
              <a:t>(N) = O(N log(N))</a:t>
            </a:r>
            <a:br>
              <a:rPr lang="en-US" altLang="en-US" sz="2200" i="1" baseline="33000" dirty="0">
                <a:solidFill>
                  <a:srgbClr val="002060"/>
                </a:solidFill>
              </a:rPr>
            </a:br>
            <a:endParaRPr lang="en-US" altLang="en-US" sz="2200" i="1" dirty="0">
              <a:solidFill>
                <a:srgbClr val="002060"/>
              </a:solidFill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135312" y="3398837"/>
            <a:ext cx="2286000" cy="33691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3135312" y="2941637"/>
            <a:ext cx="838200" cy="3048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2792412" y="4313237"/>
            <a:ext cx="11811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2830512" y="5151437"/>
            <a:ext cx="1905000" cy="36416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564312" y="5913437"/>
            <a:ext cx="2057400" cy="53561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215900" indent="-212725">
              <a:buClrTx/>
              <a:buSzPct val="45000"/>
              <a:buFontTx/>
              <a:buNone/>
              <a:tabLst>
                <a:tab pos="212725" algn="l"/>
                <a:tab pos="322263" algn="l"/>
                <a:tab pos="779463" algn="l"/>
                <a:tab pos="1236663" algn="l"/>
                <a:tab pos="1693863" algn="l"/>
                <a:tab pos="2151063" algn="l"/>
                <a:tab pos="2608263" algn="l"/>
                <a:tab pos="3065463" algn="l"/>
                <a:tab pos="3522663" algn="l"/>
                <a:tab pos="3979863" algn="l"/>
                <a:tab pos="4437063" algn="l"/>
                <a:tab pos="4894263" algn="l"/>
                <a:tab pos="5351463" algn="l"/>
                <a:tab pos="5808663" algn="l"/>
                <a:tab pos="6265863" algn="l"/>
                <a:tab pos="6723063" algn="l"/>
                <a:tab pos="7180263" algn="l"/>
                <a:tab pos="7637463" algn="l"/>
                <a:tab pos="8094663" algn="l"/>
                <a:tab pos="8551863" algn="l"/>
                <a:tab pos="9009063" algn="l"/>
                <a:tab pos="9137650" algn="l"/>
                <a:tab pos="9594850" algn="l"/>
                <a:tab pos="10052050" algn="l"/>
                <a:tab pos="10509250" algn="l"/>
                <a:tab pos="10512425" algn="l"/>
              </a:tabLst>
            </a:pPr>
            <a:r>
              <a:rPr lang="en-US" altLang="en-US" dirty="0"/>
              <a:t>How many terms?</a:t>
            </a:r>
          </a:p>
        </p:txBody>
      </p:sp>
    </p:spTree>
    <p:extLst>
      <p:ext uri="{BB962C8B-B14F-4D97-AF65-F5344CB8AC3E}">
        <p14:creationId xmlns:p14="http://schemas.microsoft.com/office/powerpoint/2010/main" val="17368241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2284</TotalTime>
  <Words>3375</Words>
  <Application>Microsoft Office PowerPoint</Application>
  <PresentationFormat>Custom</PresentationFormat>
  <Paragraphs>314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Times New Roman</vt:lpstr>
      <vt:lpstr>Wingdings</vt:lpstr>
      <vt:lpstr>Office Theme</vt:lpstr>
      <vt:lpstr>Office Theme</vt:lpstr>
      <vt:lpstr>PowerPoint Presentation</vt:lpstr>
      <vt:lpstr>PowerPoint Presentation</vt:lpstr>
      <vt:lpstr>Merge sort</vt:lpstr>
      <vt:lpstr>Merge sort</vt:lpstr>
      <vt:lpstr>Running time of Merge sort</vt:lpstr>
      <vt:lpstr>Running time of Merge sort</vt:lpstr>
      <vt:lpstr>Running time of Merge sort</vt:lpstr>
      <vt:lpstr>Merge – better implementation </vt:lpstr>
      <vt:lpstr>Running time of Merge sort</vt:lpstr>
      <vt:lpstr>Running time of Merge sort</vt:lpstr>
      <vt:lpstr>Running time of Merge sort</vt:lpstr>
      <vt:lpstr>PowerPoint Presentation</vt:lpstr>
      <vt:lpstr>Selection sort</vt:lpstr>
      <vt:lpstr>Selection sort</vt:lpstr>
      <vt:lpstr>Selection sort</vt:lpstr>
      <vt:lpstr>Selection sort</vt:lpstr>
      <vt:lpstr>PowerPoint Presentation</vt:lpstr>
      <vt:lpstr>Insertion sort</vt:lpstr>
      <vt:lpstr>Insertion sort</vt:lpstr>
      <vt:lpstr>Insertion sort</vt:lpstr>
      <vt:lpstr>Insertion sort</vt:lpstr>
      <vt:lpstr>Insertion sort</vt:lpstr>
      <vt:lpstr>PowerPoint Presentation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Quick Sort</vt:lpstr>
      <vt:lpstr>Comparing to MergeSort</vt:lpstr>
      <vt:lpstr>Homework</vt:lpstr>
      <vt:lpstr>PowerPoint Presentation</vt:lpstr>
      <vt:lpstr>qsort() in C</vt:lpstr>
      <vt:lpstr>qsort() in C - example</vt:lpstr>
      <vt:lpstr>qsort() in C - example</vt:lpstr>
      <vt:lpstr>PowerPoint Presentation</vt:lpstr>
      <vt:lpstr>Can we do better than n log(n)?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683</cp:revision>
  <cp:lastPrinted>1601-01-01T00:00:00Z</cp:lastPrinted>
  <dcterms:created xsi:type="dcterms:W3CDTF">2017-07-19T19:15:02Z</dcterms:created>
  <dcterms:modified xsi:type="dcterms:W3CDTF">2020-10-19T23:24:19Z</dcterms:modified>
</cp:coreProperties>
</file>