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12"/>
  </p:notesMasterIdLst>
  <p:sldIdLst>
    <p:sldId id="256" r:id="rId3"/>
    <p:sldId id="294" r:id="rId4"/>
    <p:sldId id="389" r:id="rId5"/>
    <p:sldId id="390" r:id="rId6"/>
    <p:sldId id="406" r:id="rId7"/>
    <p:sldId id="391" r:id="rId8"/>
    <p:sldId id="392" r:id="rId9"/>
    <p:sldId id="408" r:id="rId10"/>
    <p:sldId id="291" r:id="rId11"/>
  </p:sldIdLst>
  <p:sldSz cx="10080625" cy="7559675"/>
  <p:notesSz cx="7559675" cy="10691813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43" autoAdjust="0"/>
    <p:restoredTop sz="94660"/>
  </p:normalViewPr>
  <p:slideViewPr>
    <p:cSldViewPr>
      <p:cViewPr varScale="1">
        <p:scale>
          <a:sx n="57" d="100"/>
          <a:sy n="57" d="100"/>
        </p:scale>
        <p:origin x="408" y="3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Rectangle 1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2765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84" name="Rectangle 1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30913" cy="479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584896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665280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93597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376259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432574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961873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68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23813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52664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97713" y="720725"/>
            <a:ext cx="2065337" cy="57419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720725"/>
            <a:ext cx="6045200" cy="574198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28109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2209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70538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1232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0687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02158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253673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3149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116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117333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19308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99205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7895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1170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79613"/>
            <a:ext cx="4054475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6988" y="1979613"/>
            <a:ext cx="4056062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33320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06790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76008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3971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9361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5852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720725"/>
            <a:ext cx="8262937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79613"/>
            <a:ext cx="8262937" cy="448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50323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448050" y="688657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444625"/>
            <a:ext cx="8855075" cy="5688013"/>
          </a:xfrm>
          <a:ln/>
        </p:spPr>
        <p:txBody>
          <a:bodyPr tIns="31680" anchor="t"/>
          <a:lstStyle/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CMPT 125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Introduction to Computing Science</a:t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and Programming II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November 4, 2020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  <a:p>
            <a:pPr algn="l"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Announcements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108039"/>
          </a:xfrm>
        </p:spPr>
        <p:txBody>
          <a:bodyPr/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US" sz="2000" b="1" u="sng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HW3 – due to November 11</a:t>
            </a:r>
            <a:r>
              <a:rPr lang="en-US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:</a:t>
            </a:r>
          </a:p>
          <a:p>
            <a:pPr lvl="1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Q3: 	Use only the functions create, push, pop, </a:t>
            </a:r>
            <a:r>
              <a:rPr lang="en-US" sz="20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is_empty</a:t>
            </a:r>
            <a:r>
              <a:rPr lang="en-US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, free.</a:t>
            </a:r>
            <a:br>
              <a:rPr lang="en-US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You should not use stack-&gt;head or other implementation details.</a:t>
            </a:r>
            <a:br>
              <a:rPr lang="en-US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I may (and will) change the implementation details for testing.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000" b="1" u="sng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Tutorial about midterm/HW2</a:t>
            </a:r>
            <a:r>
              <a:rPr lang="en-US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:</a:t>
            </a:r>
          </a:p>
          <a:p>
            <a:pPr lvl="1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Today, after the class. On canvas (use a separate canvas meeting)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b="1" u="sng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FINAL EXAM – take home exam</a:t>
            </a:r>
            <a:r>
              <a:rPr lang="en-US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:</a:t>
            </a:r>
          </a:p>
          <a:p>
            <a:pPr lvl="1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Difficult to reschedule to make everyone happy</a:t>
            </a:r>
          </a:p>
          <a:p>
            <a:pPr lvl="1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We’ll make it a take-home-exam.</a:t>
            </a:r>
          </a:p>
          <a:p>
            <a:pPr lvl="1" indent="-342900">
              <a:buFont typeface="Arial" panose="020B0604020202020204" pitchFamily="34" charset="0"/>
              <a:buChar char="•"/>
            </a:pPr>
            <a:r>
              <a:rPr lang="en-US" sz="20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Released on Dec 11 at 10am. Submit on Dec 12 at 10pm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A comment on recursion</a:t>
            </a:r>
          </a:p>
        </p:txBody>
      </p:sp>
    </p:spTree>
    <p:extLst>
      <p:ext uri="{BB962C8B-B14F-4D97-AF65-F5344CB8AC3E}">
        <p14:creationId xmlns:p14="http://schemas.microsoft.com/office/powerpoint/2010/main" val="149321388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Comment on recursion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000" dirty="0"/>
              <a:t>How is recursion really implemented inside?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000" dirty="0"/>
              <a:t>What happens when we make a recursive call?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000" dirty="0"/>
              <a:t>Wrong answer: my laptop delegates the subtask to  other laptops.</a:t>
            </a:r>
            <a:br>
              <a:rPr lang="en-US" altLang="he-IL" sz="2000" dirty="0"/>
            </a:br>
            <a:endParaRPr lang="en-US" altLang="he-IL" sz="20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000" dirty="0"/>
              <a:t>Correct answer: the subtask is added on execution stack: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000" dirty="0"/>
              <a:t>The order in which the functions are called,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000" dirty="0"/>
              <a:t>Where to return after the function ends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000" dirty="0"/>
              <a:t>All the local variables of the function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000" dirty="0"/>
              <a:t>In particular, any recursive function can be implemented</a:t>
            </a:r>
            <a:br>
              <a:rPr lang="en-US" altLang="he-IL" sz="2000" dirty="0"/>
            </a:br>
            <a:r>
              <a:rPr lang="en-US" altLang="he-IL" sz="2000" i="1" u="sng" dirty="0"/>
              <a:t>non-recursively</a:t>
            </a:r>
            <a:r>
              <a:rPr lang="en-US" altLang="he-IL" sz="2000" dirty="0"/>
              <a:t> using stack.</a:t>
            </a:r>
          </a:p>
        </p:txBody>
      </p:sp>
    </p:spTree>
    <p:extLst>
      <p:ext uri="{BB962C8B-B14F-4D97-AF65-F5344CB8AC3E}">
        <p14:creationId xmlns:p14="http://schemas.microsoft.com/office/powerpoint/2010/main" val="332506289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Comment on recursion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1800" dirty="0"/>
              <a:t>Rules of thumb for writing recursion: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1800" u="sng" dirty="0"/>
              <a:t>Base case</a:t>
            </a:r>
            <a:r>
              <a:rPr lang="en-US" altLang="he-IL" sz="1800" dirty="0"/>
              <a:t>: if the problem minimal/not decomposable, solve the problem directly. Checking it should be (typically) the first line of the function.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1800" i="1" dirty="0"/>
              <a:t>Examples</a:t>
            </a:r>
            <a:r>
              <a:rPr lang="en-US" altLang="he-IL" sz="1800" dirty="0"/>
              <a:t>:</a:t>
            </a:r>
            <a:br>
              <a:rPr lang="en-US" altLang="he-IL" sz="1800" dirty="0"/>
            </a:br>
            <a:r>
              <a:rPr lang="en-US" altLang="he-IL" sz="1800" dirty="0"/>
              <a:t>	</a:t>
            </a:r>
            <a:r>
              <a:rPr lang="en-US" altLang="he-IL" sz="1800" i="1" dirty="0"/>
              <a:t>empty array</a:t>
            </a:r>
            <a:br>
              <a:rPr lang="en-US" altLang="he-IL" sz="1800" i="1" dirty="0"/>
            </a:br>
            <a:r>
              <a:rPr lang="en-US" altLang="he-IL" sz="1800" i="1" dirty="0"/>
              <a:t>	n=0</a:t>
            </a:r>
            <a:br>
              <a:rPr lang="en-US" altLang="he-IL" sz="1800" i="1" dirty="0"/>
            </a:br>
            <a:r>
              <a:rPr lang="en-US" altLang="he-IL" sz="1800" i="1" dirty="0"/>
              <a:t>	index out of bounds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1800" u="sng" dirty="0"/>
              <a:t>Induction case</a:t>
            </a:r>
            <a:r>
              <a:rPr lang="en-US" altLang="he-IL" sz="1800" dirty="0"/>
              <a:t>: decompose the problem into one or more similar, STRICTLY smaller sub-problems.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1800" i="1" dirty="0"/>
              <a:t>Examples</a:t>
            </a:r>
            <a:r>
              <a:rPr lang="en-US" altLang="he-IL" sz="1800" dirty="0"/>
              <a:t>:</a:t>
            </a:r>
            <a:br>
              <a:rPr lang="en-US" altLang="he-IL" sz="1800" dirty="0"/>
            </a:br>
            <a:r>
              <a:rPr lang="en-US" altLang="he-IL" sz="1800" dirty="0"/>
              <a:t>	apply induction on first half of the array</a:t>
            </a:r>
            <a:br>
              <a:rPr lang="en-US" altLang="he-IL" sz="1800" dirty="0"/>
            </a:br>
            <a:r>
              <a:rPr lang="en-US" altLang="he-IL" sz="1800" dirty="0"/>
              <a:t>	apply induction on n-1…</a:t>
            </a:r>
            <a:endParaRPr lang="en-US" altLang="he-IL" sz="1800" i="1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1800" u="sng" dirty="0"/>
              <a:t>BAD IDEAS</a:t>
            </a:r>
            <a:r>
              <a:rPr lang="en-US" altLang="he-IL" sz="1800" dirty="0"/>
              <a:t>: do not use static/global variables in recursion.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1800" dirty="0"/>
              <a:t>These are bad practice, and very hard to follow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1800" dirty="0"/>
              <a:t>often fails if the function is invoked several times (because of static/global vars)</a:t>
            </a:r>
          </a:p>
        </p:txBody>
      </p:sp>
    </p:spTree>
    <p:extLst>
      <p:ext uri="{BB962C8B-B14F-4D97-AF65-F5344CB8AC3E}">
        <p14:creationId xmlns:p14="http://schemas.microsoft.com/office/powerpoint/2010/main" val="318044563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Comment on recursion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100" dirty="0"/>
              <a:t>Any recursive function can be implemented </a:t>
            </a:r>
            <a:r>
              <a:rPr lang="en-US" altLang="he-IL" sz="2100" i="1" u="sng" dirty="0"/>
              <a:t>non-recursively</a:t>
            </a:r>
            <a:r>
              <a:rPr lang="en-US" altLang="he-IL" sz="2100" dirty="0"/>
              <a:t> using stack.</a:t>
            </a:r>
          </a:p>
          <a:p>
            <a:pPr marL="0" indent="0"/>
            <a:r>
              <a:rPr lang="en-US" altLang="he-IL" sz="2200" u="sng" dirty="0"/>
              <a:t>Example:</a:t>
            </a:r>
          </a:p>
          <a:p>
            <a:pPr marL="0" indent="0"/>
            <a:r>
              <a:rPr lang="en-US" altLang="he-IL" sz="2200" dirty="0"/>
              <a:t>Quick sort( A[0… N-1] )</a:t>
            </a:r>
          </a:p>
          <a:p>
            <a:pPr marL="0" indent="0"/>
            <a:r>
              <a:rPr lang="en-US" altLang="he-IL" sz="2200" dirty="0"/>
              <a:t>	if N==0</a:t>
            </a:r>
          </a:p>
          <a:p>
            <a:pPr marL="0" indent="0"/>
            <a:r>
              <a:rPr lang="en-US" altLang="he-IL" sz="2200" dirty="0"/>
              <a:t>		return	  </a:t>
            </a:r>
          </a:p>
          <a:p>
            <a:pPr marL="0" indent="0"/>
            <a:r>
              <a:rPr lang="en-US" altLang="en-US" sz="2200" dirty="0"/>
              <a:t>	</a:t>
            </a:r>
            <a:r>
              <a:rPr lang="en-US" altLang="en-US" sz="2200" dirty="0" err="1"/>
              <a:t>pivot_ind</a:t>
            </a:r>
            <a:r>
              <a:rPr lang="en-US" altLang="en-US" sz="2200" dirty="0"/>
              <a:t> = rearrange(A, N)</a:t>
            </a:r>
          </a:p>
          <a:p>
            <a:pPr marL="0" indent="0"/>
            <a:r>
              <a:rPr lang="en-US" altLang="he-IL" sz="2200" dirty="0"/>
              <a:t>	Quick sort( A[0…pivot_ind-1] )</a:t>
            </a:r>
          </a:p>
          <a:p>
            <a:pPr marL="0" indent="0"/>
            <a:r>
              <a:rPr lang="en-US" altLang="he-IL" sz="2200" dirty="0"/>
              <a:t>	Quick sort( A[pivot_ind+1… N-1))</a:t>
            </a:r>
            <a:endParaRPr lang="en-US" altLang="en-US" sz="2200" dirty="0"/>
          </a:p>
          <a:p>
            <a:pPr marL="0" indent="0"/>
            <a:endParaRPr lang="en-US" altLang="he-IL" sz="2200" dirty="0"/>
          </a:p>
          <a:p>
            <a:pPr marL="0" indent="0"/>
            <a:r>
              <a:rPr lang="en-US" altLang="he-IL" sz="2200" dirty="0"/>
              <a:t>Implement this without using recursion.</a:t>
            </a:r>
          </a:p>
        </p:txBody>
      </p:sp>
    </p:spTree>
    <p:extLst>
      <p:ext uri="{BB962C8B-B14F-4D97-AF65-F5344CB8AC3E}">
        <p14:creationId xmlns:p14="http://schemas.microsoft.com/office/powerpoint/2010/main" val="334434843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Quick sort without using recursion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51037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Quick sort( A[0… N-1] )  {</a:t>
            </a:r>
          </a:p>
          <a:p>
            <a:pPr marL="674687" lvl="1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// s will contain the indices of subarrays that we need to be sorted</a:t>
            </a:r>
            <a:b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 = </a:t>
            </a:r>
            <a:r>
              <a:rPr lang="en-US" alt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create_stack</a:t>
            </a: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();  // stack of pairs of indices</a:t>
            </a:r>
          </a:p>
          <a:p>
            <a:pPr marL="674687" lvl="1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stack_push</a:t>
            </a: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(s, (pair){0 , N-1});</a:t>
            </a:r>
          </a:p>
          <a:p>
            <a:pPr marL="674687" lvl="1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while (s is not empty)  {</a:t>
            </a:r>
          </a:p>
          <a:p>
            <a:pPr marL="674687" lvl="1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( </a:t>
            </a:r>
            <a:r>
              <a:rPr lang="en-US" alt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, j ) = </a:t>
            </a:r>
            <a:r>
              <a:rPr lang="en-US" alt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stack_pop</a:t>
            </a: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(s); // sort A[</a:t>
            </a:r>
            <a:r>
              <a:rPr lang="en-US" alt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..j] next</a:t>
            </a:r>
          </a:p>
          <a:p>
            <a:pPr marL="674687" lvl="1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alt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pivot_ind</a:t>
            </a: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rearrange( A[</a:t>
            </a:r>
            <a:r>
              <a:rPr lang="en-US" alt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…j]); /</a:t>
            </a:r>
          </a:p>
          <a:p>
            <a:pPr marL="674687" lvl="1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if (pivot_ind+1 &lt; j)</a:t>
            </a:r>
            <a:b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  <a:r>
              <a:rPr lang="en-US" alt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stack_push</a:t>
            </a: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(s, (pair){pivot_ind+1 , j});</a:t>
            </a:r>
          </a:p>
          <a:p>
            <a:pPr marL="674687" lvl="1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if (</a:t>
            </a:r>
            <a:r>
              <a:rPr lang="en-US" alt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&lt; pivot_ind-1)</a:t>
            </a:r>
            <a:b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  <a:r>
              <a:rPr lang="en-US" alt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stack_push</a:t>
            </a: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(s,  (pair){</a:t>
            </a:r>
            <a:r>
              <a:rPr lang="en-US" altLang="en-US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, pivot_ind-1} );</a:t>
            </a:r>
          </a:p>
          <a:p>
            <a:pPr marL="674687" lvl="1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  <a:p>
            <a:pPr marL="0" indent="0"/>
            <a:r>
              <a:rPr lang="en-US" altLang="he-IL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}</a:t>
            </a: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080C6C24-02A1-496A-B601-4D4FDA5001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16712" y="2865437"/>
            <a:ext cx="3200400" cy="243840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Homework:</a:t>
            </a:r>
            <a:br>
              <a:rPr lang="en-US" altLang="en-US" b="1" dirty="0">
                <a:solidFill>
                  <a:srgbClr val="002060"/>
                </a:solidFill>
              </a:rPr>
            </a:br>
            <a:r>
              <a:rPr lang="en-US" altLang="en-US" b="1" dirty="0">
                <a:solidFill>
                  <a:srgbClr val="002060"/>
                </a:solidFill>
              </a:rPr>
              <a:t>run this algorithm on</a:t>
            </a:r>
            <a:br>
              <a:rPr lang="en-US" altLang="en-US" b="1" dirty="0">
                <a:solidFill>
                  <a:srgbClr val="002060"/>
                </a:solidFill>
              </a:rPr>
            </a:br>
            <a:r>
              <a:rPr lang="en-US" altLang="en-US" b="1" dirty="0">
                <a:solidFill>
                  <a:srgbClr val="002060"/>
                </a:solidFill>
              </a:rPr>
              <a:t>some examples of arrays</a:t>
            </a:r>
          </a:p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In each step follow</a:t>
            </a:r>
            <a:br>
              <a:rPr lang="en-US" altLang="en-US" b="1" dirty="0">
                <a:solidFill>
                  <a:srgbClr val="002060"/>
                </a:solidFill>
              </a:rPr>
            </a:br>
            <a:r>
              <a:rPr lang="en-US" altLang="en-US" b="1" dirty="0">
                <a:solidFill>
                  <a:srgbClr val="002060"/>
                </a:solidFill>
              </a:rPr>
              <a:t>the state of the array and the state of the stack</a:t>
            </a:r>
          </a:p>
        </p:txBody>
      </p:sp>
    </p:spTree>
    <p:extLst>
      <p:ext uri="{BB962C8B-B14F-4D97-AF65-F5344CB8AC3E}">
        <p14:creationId xmlns:p14="http://schemas.microsoft.com/office/powerpoint/2010/main" val="242509612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Quick sort without using recursion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51037"/>
            <a:ext cx="8855075" cy="4808538"/>
          </a:xfrm>
          <a:ln/>
        </p:spPr>
        <p:txBody>
          <a:bodyPr tIns="14040"/>
          <a:lstStyle/>
          <a:p>
            <a:pPr marL="0" indent="0"/>
            <a:endParaRPr lang="en-US" altLang="he-IL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BC878E0-A6A2-41BF-BC49-958B952C38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8713" y="6012289"/>
            <a:ext cx="1881187" cy="72786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Sort </a:t>
            </a:r>
            <a:br>
              <a:rPr lang="en-US" altLang="en-US" b="1" dirty="0">
                <a:solidFill>
                  <a:srgbClr val="002060"/>
                </a:solidFill>
              </a:rPr>
            </a:br>
            <a:r>
              <a:rPr lang="en-US" altLang="en-US" b="1" dirty="0">
                <a:solidFill>
                  <a:srgbClr val="002060"/>
                </a:solidFill>
              </a:rPr>
              <a:t>[5,3,1,7,2,4,6]</a:t>
            </a:r>
          </a:p>
        </p:txBody>
      </p:sp>
      <p:sp>
        <p:nvSpPr>
          <p:cNvPr id="9" name="Rectangle 5">
            <a:extLst>
              <a:ext uri="{FF2B5EF4-FFF2-40B4-BE49-F238E27FC236}">
                <a16:creationId xmlns:a16="http://schemas.microsoft.com/office/drawing/2014/main" id="{13596D12-3242-44C4-9493-BD37D3B551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22788" y="5994109"/>
            <a:ext cx="1898651" cy="72786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Sort [7,6]</a:t>
            </a:r>
          </a:p>
        </p:txBody>
      </p:sp>
      <p:sp>
        <p:nvSpPr>
          <p:cNvPr id="10" name="Rectangle 5">
            <a:extLst>
              <a:ext uri="{FF2B5EF4-FFF2-40B4-BE49-F238E27FC236}">
                <a16:creationId xmlns:a16="http://schemas.microsoft.com/office/drawing/2014/main" id="{500928AE-E65E-4EC3-ADFE-B440DEA6F7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6438" y="5023353"/>
            <a:ext cx="1905001" cy="72786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Sort [3,1,4,2]</a:t>
            </a:r>
          </a:p>
        </p:txBody>
      </p:sp>
      <p:sp>
        <p:nvSpPr>
          <p:cNvPr id="12" name="Rectangle 5">
            <a:extLst>
              <a:ext uri="{FF2B5EF4-FFF2-40B4-BE49-F238E27FC236}">
                <a16:creationId xmlns:a16="http://schemas.microsoft.com/office/drawing/2014/main" id="{790A85A9-9654-4050-B14D-186E831945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41839" y="4123491"/>
            <a:ext cx="1879600" cy="72786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Rearrange</a:t>
            </a:r>
            <a:br>
              <a:rPr lang="en-US" altLang="en-US" b="1" dirty="0">
                <a:solidFill>
                  <a:srgbClr val="002060"/>
                </a:solidFill>
              </a:rPr>
            </a:br>
            <a:r>
              <a:rPr lang="en-US" altLang="en-US" b="1" dirty="0">
                <a:solidFill>
                  <a:srgbClr val="002060"/>
                </a:solidFill>
              </a:rPr>
              <a:t>[5,3,1,7,2,4,6]</a:t>
            </a:r>
          </a:p>
        </p:txBody>
      </p:sp>
      <p:sp>
        <p:nvSpPr>
          <p:cNvPr id="23" name="Rectangle 5">
            <a:extLst>
              <a:ext uri="{FF2B5EF4-FFF2-40B4-BE49-F238E27FC236}">
                <a16:creationId xmlns:a16="http://schemas.microsoft.com/office/drawing/2014/main" id="{C3146F33-482E-4D49-A8E9-1B4E2BE8B1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3838" y="5993683"/>
            <a:ext cx="1715779" cy="72786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Sort [7,6]</a:t>
            </a:r>
          </a:p>
        </p:txBody>
      </p:sp>
      <p:sp>
        <p:nvSpPr>
          <p:cNvPr id="24" name="Rectangle 5">
            <a:extLst>
              <a:ext uri="{FF2B5EF4-FFF2-40B4-BE49-F238E27FC236}">
                <a16:creationId xmlns:a16="http://schemas.microsoft.com/office/drawing/2014/main" id="{23190B0D-281F-4139-A8F5-969AB0BD55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92384" y="4098728"/>
            <a:ext cx="1697233" cy="72786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Sort [2,1]</a:t>
            </a:r>
          </a:p>
        </p:txBody>
      </p:sp>
      <p:sp>
        <p:nvSpPr>
          <p:cNvPr id="25" name="Rectangle 5">
            <a:extLst>
              <a:ext uri="{FF2B5EF4-FFF2-40B4-BE49-F238E27FC236}">
                <a16:creationId xmlns:a16="http://schemas.microsoft.com/office/drawing/2014/main" id="{974D741C-38A2-4583-B378-1FCD832343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17784" y="3198866"/>
            <a:ext cx="1671833" cy="72786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Rearrange</a:t>
            </a:r>
            <a:br>
              <a:rPr lang="en-US" altLang="en-US" b="1" dirty="0">
                <a:solidFill>
                  <a:srgbClr val="002060"/>
                </a:solidFill>
              </a:rPr>
            </a:br>
            <a:r>
              <a:rPr lang="en-US" altLang="en-US" b="1" dirty="0">
                <a:solidFill>
                  <a:srgbClr val="002060"/>
                </a:solidFill>
              </a:rPr>
              <a:t>[3,1,4,2]</a:t>
            </a:r>
          </a:p>
        </p:txBody>
      </p:sp>
      <p:sp>
        <p:nvSpPr>
          <p:cNvPr id="26" name="Rectangle 5">
            <a:extLst>
              <a:ext uri="{FF2B5EF4-FFF2-40B4-BE49-F238E27FC236}">
                <a16:creationId xmlns:a16="http://schemas.microsoft.com/office/drawing/2014/main" id="{24BE080C-33A0-4992-8317-BB10ED3D97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17784" y="4998590"/>
            <a:ext cx="1697233" cy="72786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Sort [4]</a:t>
            </a:r>
          </a:p>
        </p:txBody>
      </p:sp>
      <p:sp>
        <p:nvSpPr>
          <p:cNvPr id="27" name="Rectangle 5">
            <a:extLst>
              <a:ext uri="{FF2B5EF4-FFF2-40B4-BE49-F238E27FC236}">
                <a16:creationId xmlns:a16="http://schemas.microsoft.com/office/drawing/2014/main" id="{5878F45B-28D5-410C-A712-8949A256FA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55039" y="5993683"/>
            <a:ext cx="1715779" cy="72786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Sort [7,6]</a:t>
            </a:r>
          </a:p>
        </p:txBody>
      </p:sp>
      <p:sp>
        <p:nvSpPr>
          <p:cNvPr id="28" name="Rectangle 5">
            <a:extLst>
              <a:ext uri="{FF2B5EF4-FFF2-40B4-BE49-F238E27FC236}">
                <a16:creationId xmlns:a16="http://schemas.microsoft.com/office/drawing/2014/main" id="{6ADFC038-E7C0-41E5-BD46-0B7F2B0B4F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73585" y="4098728"/>
            <a:ext cx="1697233" cy="72786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Sort []</a:t>
            </a:r>
          </a:p>
        </p:txBody>
      </p:sp>
      <p:sp>
        <p:nvSpPr>
          <p:cNvPr id="29" name="Rectangle 5">
            <a:extLst>
              <a:ext uri="{FF2B5EF4-FFF2-40B4-BE49-F238E27FC236}">
                <a16:creationId xmlns:a16="http://schemas.microsoft.com/office/drawing/2014/main" id="{B67F12B0-CBF4-4872-98FC-CD52E7B210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8985" y="4998590"/>
            <a:ext cx="1697233" cy="72786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Sort [4]</a:t>
            </a:r>
          </a:p>
        </p:txBody>
      </p:sp>
      <p:sp>
        <p:nvSpPr>
          <p:cNvPr id="30" name="Rectangle 5">
            <a:extLst>
              <a:ext uri="{FF2B5EF4-FFF2-40B4-BE49-F238E27FC236}">
                <a16:creationId xmlns:a16="http://schemas.microsoft.com/office/drawing/2014/main" id="{7D97F24F-D6A5-4051-9BE0-7CE5EC0FA5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55039" y="3237247"/>
            <a:ext cx="1697233" cy="72786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Sort [1]</a:t>
            </a:r>
          </a:p>
        </p:txBody>
      </p:sp>
      <p:sp>
        <p:nvSpPr>
          <p:cNvPr id="31" name="Rectangle 5">
            <a:extLst>
              <a:ext uri="{FF2B5EF4-FFF2-40B4-BE49-F238E27FC236}">
                <a16:creationId xmlns:a16="http://schemas.microsoft.com/office/drawing/2014/main" id="{3A85AB2B-6A36-486C-A9CF-12A80E6652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64311" y="2337385"/>
            <a:ext cx="1697233" cy="72786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Rearrange [2,1]</a:t>
            </a:r>
          </a:p>
        </p:txBody>
      </p:sp>
      <p:sp>
        <p:nvSpPr>
          <p:cNvPr id="32" name="Rectangle 5">
            <a:extLst>
              <a:ext uri="{FF2B5EF4-FFF2-40B4-BE49-F238E27FC236}">
                <a16:creationId xmlns:a16="http://schemas.microsoft.com/office/drawing/2014/main" id="{A81CD91C-E7A7-4B34-A3CF-02B461F586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22383" y="6012289"/>
            <a:ext cx="1418529" cy="72786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Sort []</a:t>
            </a:r>
          </a:p>
        </p:txBody>
      </p:sp>
      <p:sp>
        <p:nvSpPr>
          <p:cNvPr id="33" name="Rectangle 5">
            <a:extLst>
              <a:ext uri="{FF2B5EF4-FFF2-40B4-BE49-F238E27FC236}">
                <a16:creationId xmlns:a16="http://schemas.microsoft.com/office/drawing/2014/main" id="{765DC10C-2E0A-4751-9202-477489B636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03837" y="5150808"/>
            <a:ext cx="1418529" cy="72786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Sort [6]</a:t>
            </a:r>
          </a:p>
        </p:txBody>
      </p:sp>
      <p:sp>
        <p:nvSpPr>
          <p:cNvPr id="34" name="Rectangle 5">
            <a:extLst>
              <a:ext uri="{FF2B5EF4-FFF2-40B4-BE49-F238E27FC236}">
                <a16:creationId xmlns:a16="http://schemas.microsoft.com/office/drawing/2014/main" id="{592C4317-2970-4924-B87B-5652DFCDA4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13109" y="4250946"/>
            <a:ext cx="1418529" cy="72786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b="1" dirty="0">
                <a:solidFill>
                  <a:srgbClr val="002060"/>
                </a:solidFill>
              </a:rPr>
              <a:t>Rearrange [7,6]</a:t>
            </a:r>
          </a:p>
        </p:txBody>
      </p:sp>
    </p:spTree>
    <p:extLst>
      <p:ext uri="{BB962C8B-B14F-4D97-AF65-F5344CB8AC3E}">
        <p14:creationId xmlns:p14="http://schemas.microsoft.com/office/powerpoint/2010/main" val="23169303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  <p:bldP spid="10" grpId="1" animBg="1"/>
      <p:bldP spid="12" grpId="0" animBg="1"/>
      <p:bldP spid="12" grpId="1" animBg="1"/>
      <p:bldP spid="23" grpId="0" animBg="1"/>
      <p:bldP spid="24" grpId="0" animBg="1"/>
      <p:bldP spid="24" grpId="1" animBg="1"/>
      <p:bldP spid="25" grpId="0" animBg="1"/>
      <p:bldP spid="25" grpId="1" animBg="1"/>
      <p:bldP spid="26" grpId="0" animBg="1"/>
      <p:bldP spid="27" grpId="0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2" animBg="1"/>
      <p:bldP spid="31" grpId="0" animBg="1"/>
      <p:bldP spid="31" grpId="1" animBg="1"/>
      <p:bldP spid="32" grpId="0" animBg="1"/>
      <p:bldP spid="33" grpId="0" animBg="1"/>
      <p:bldP spid="3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949450"/>
            <a:ext cx="8855075" cy="4808538"/>
          </a:xfrm>
          <a:ln/>
        </p:spPr>
        <p:txBody>
          <a:bodyPr tIns="52920" anchor="t"/>
          <a:lstStyle/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Questions?</a:t>
            </a:r>
          </a:p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Comments?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2916</TotalTime>
  <Words>687</Words>
  <Application>Microsoft Office PowerPoint</Application>
  <PresentationFormat>Custom</PresentationFormat>
  <Paragraphs>78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Times New Roman</vt:lpstr>
      <vt:lpstr>Office Theme</vt:lpstr>
      <vt:lpstr>Office Theme</vt:lpstr>
      <vt:lpstr>PowerPoint Presentation</vt:lpstr>
      <vt:lpstr>Announcements</vt:lpstr>
      <vt:lpstr>PowerPoint Presentation</vt:lpstr>
      <vt:lpstr>Comment on recursion</vt:lpstr>
      <vt:lpstr>Comment on recursion</vt:lpstr>
      <vt:lpstr>Comment on recursion</vt:lpstr>
      <vt:lpstr>Quick sort without using recursion</vt:lpstr>
      <vt:lpstr>Quick sort without using recursion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949</cp:revision>
  <cp:lastPrinted>1601-01-01T00:00:00Z</cp:lastPrinted>
  <dcterms:created xsi:type="dcterms:W3CDTF">2017-07-19T19:15:02Z</dcterms:created>
  <dcterms:modified xsi:type="dcterms:W3CDTF">2020-11-09T22:29:30Z</dcterms:modified>
</cp:coreProperties>
</file>