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handoutMasterIdLst>
    <p:handoutMasterId r:id="rId30"/>
  </p:handoutMasterIdLst>
  <p:sldIdLst>
    <p:sldId id="256" r:id="rId3"/>
    <p:sldId id="426" r:id="rId4"/>
    <p:sldId id="427" r:id="rId5"/>
    <p:sldId id="404" r:id="rId6"/>
    <p:sldId id="405" r:id="rId7"/>
    <p:sldId id="406" r:id="rId8"/>
    <p:sldId id="407" r:id="rId9"/>
    <p:sldId id="408" r:id="rId10"/>
    <p:sldId id="409" r:id="rId11"/>
    <p:sldId id="410" r:id="rId12"/>
    <p:sldId id="411" r:id="rId13"/>
    <p:sldId id="412" r:id="rId14"/>
    <p:sldId id="413" r:id="rId15"/>
    <p:sldId id="414" r:id="rId16"/>
    <p:sldId id="415" r:id="rId17"/>
    <p:sldId id="416" r:id="rId18"/>
    <p:sldId id="417" r:id="rId19"/>
    <p:sldId id="418" r:id="rId20"/>
    <p:sldId id="419" r:id="rId21"/>
    <p:sldId id="420" r:id="rId22"/>
    <p:sldId id="421" r:id="rId23"/>
    <p:sldId id="422" r:id="rId24"/>
    <p:sldId id="423" r:id="rId25"/>
    <p:sldId id="424" r:id="rId26"/>
    <p:sldId id="425" r:id="rId27"/>
    <p:sldId id="334" r:id="rId28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6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0880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585689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325939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2076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497318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079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21453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830893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45660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65986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99079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46067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0351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9397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0695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912122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56015784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12768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2011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54363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8109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0835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31646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3549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</a:t>
            </a:r>
            <a:r>
              <a:rPr lang="de-DE" sz="3600" b="1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27, </a:t>
            </a: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Macros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367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latin typeface="Arial"/>
                <a:ea typeface="Arial"/>
                <a:cs typeface="Arial"/>
                <a:sym typeface="Arial"/>
              </a:rPr>
              <a:t>Using macros: #define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creates a constant that can be use globally. </a:t>
            </a:r>
          </a:p>
          <a:p>
            <a:pPr lvl="0"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Macros are not variables. Cannot be changed by the program.</a:t>
            </a:r>
          </a:p>
          <a:p>
            <a:pPr lvl="0"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COURSE_NAME "CMPT125"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PI 3.1415925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("%f\n", PI); // prints 3.1415925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COURSE_NAME); // prints CMPT125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("PI\n"); // prints PI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345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latin typeface="Arial"/>
                <a:ea typeface="Arial"/>
                <a:cs typeface="Arial"/>
                <a:sym typeface="Arial"/>
              </a:rPr>
              <a:t>Using macros: #define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macros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are simply textual substitutions.</a:t>
            </a:r>
          </a:p>
          <a:p>
            <a:pPr lvl="0"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Preprocessor replaces the occurrences of the macros before compiling the code.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MY_FRAC 70/14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SQR(a) a*a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float x = MY_FRAC; // replaced by 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float x = 70/14;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= SQR(5); // replaced by </a:t>
            </a:r>
            <a:r>
              <a:rPr lang="en-CA" sz="2200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= 5*5;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= SQR((5+2)); // replaced by </a:t>
            </a:r>
            <a:r>
              <a:rPr lang="en-CA" sz="2200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= (5+2)*(5+2);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 = SQR(5+2); // replaced by </a:t>
            </a:r>
            <a:r>
              <a:rPr lang="en-CA" sz="2200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= 5+2*5+2;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</a:p>
        </p:txBody>
      </p:sp>
    </p:spTree>
    <p:extLst>
      <p:ext uri="{BB962C8B-B14F-4D97-AF65-F5344CB8AC3E}">
        <p14:creationId xmlns:p14="http://schemas.microsoft.com/office/powerpoint/2010/main" val="3517908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Type casting in C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6711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Type casting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C allows conversions between different types of variable.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Done when one data type can be changed to a different data type. 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float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short to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long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We can also type cast the result to make it of a particular data type. 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Need to be careful. Information may be lost!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float to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char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to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rgbClr val="0F0FCF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4138645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Memory allocation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4461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Motivating example: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Write a program that gets from the input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- a positive number N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- N integer numbers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Prints the numbers in the reverse order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We don’t know the size of the array in advance.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Need </a:t>
            </a:r>
            <a:r>
              <a:rPr lang="en-CA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dynamic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memory allocation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// allocates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consecutive bytes</a:t>
            </a:r>
            <a:b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		// 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alias for unsigned integer type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Usage: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array = 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(n*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solidFill>
                <a:srgbClr val="002060"/>
              </a:solidFill>
              <a:latin typeface="Times New Roman" pitchFamily="1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422076" y="6527518"/>
            <a:ext cx="665015" cy="510062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ounded Rectangle 6"/>
          <p:cNvSpPr/>
          <p:nvPr/>
        </p:nvSpPr>
        <p:spPr>
          <a:xfrm>
            <a:off x="5008880" y="6532880"/>
            <a:ext cx="1613593" cy="50470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/>
          <p:cNvSpPr/>
          <p:nvPr/>
        </p:nvSpPr>
        <p:spPr>
          <a:xfrm>
            <a:off x="370867" y="5829746"/>
            <a:ext cx="1362320" cy="59991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Casting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094650" y="5360331"/>
            <a:ext cx="1362320" cy="59991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Allocating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n </a:t>
            </a:r>
            <a:r>
              <a:rPr lang="en-US" sz="2400" dirty="0" err="1">
                <a:solidFill>
                  <a:srgbClr val="002060"/>
                </a:solidFill>
              </a:rPr>
              <a:t>ints</a:t>
            </a:r>
            <a:endParaRPr lang="en-US" sz="2400" dirty="0">
              <a:solidFill>
                <a:srgbClr val="002060"/>
              </a:solidFill>
            </a:endParaRPr>
          </a:p>
        </p:txBody>
      </p:sp>
      <p:cxnSp>
        <p:nvCxnSpPr>
          <p:cNvPr id="23" name="Google Shape;210;p33"/>
          <p:cNvCxnSpPr>
            <a:stCxn id="21" idx="2"/>
            <a:endCxn id="7" idx="3"/>
          </p:cNvCxnSpPr>
          <p:nvPr/>
        </p:nvCxnSpPr>
        <p:spPr>
          <a:xfrm flipH="1">
            <a:off x="6622473" y="5960241"/>
            <a:ext cx="2153337" cy="82498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9" name="Google Shape;210;p33"/>
          <p:cNvCxnSpPr>
            <a:stCxn id="19" idx="3"/>
            <a:endCxn id="4" idx="1"/>
          </p:cNvCxnSpPr>
          <p:nvPr/>
        </p:nvCxnSpPr>
        <p:spPr>
          <a:xfrm>
            <a:off x="1733187" y="6129701"/>
            <a:ext cx="1688889" cy="652848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731781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9" grpId="0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include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stdlib.h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 lvl="0">
              <a:buSzPct val="45000"/>
            </a:pP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// allocates </a:t>
            </a:r>
            <a:r>
              <a:rPr lang="en-CA" sz="2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consecutive bytes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// </a:t>
            </a:r>
            <a:r>
              <a:rPr lang="en-CA" sz="2200" dirty="0" err="1"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alias for unsigned integer type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return type of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returns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NULL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if allocation fails.</a:t>
            </a:r>
          </a:p>
          <a:p>
            <a:pPr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Usage: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(n*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</a:p>
          <a:p>
            <a:pPr lvl="0"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we are done, </a:t>
            </a:r>
            <a:r>
              <a:rPr lang="en-CA" sz="22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must release the memory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using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free().</a:t>
            </a:r>
          </a:p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Usage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</a:p>
          <a:p>
            <a:pPr lvl="0"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692400" y="4553590"/>
            <a:ext cx="817907" cy="43436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ounded Rectangle 6"/>
          <p:cNvSpPr/>
          <p:nvPr/>
        </p:nvSpPr>
        <p:spPr>
          <a:xfrm>
            <a:off x="4280093" y="4021190"/>
            <a:ext cx="943033" cy="50470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/>
          <p:cNvSpPr/>
          <p:nvPr/>
        </p:nvSpPr>
        <p:spPr>
          <a:xfrm>
            <a:off x="6708211" y="4553590"/>
            <a:ext cx="2955854" cy="751108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CA" sz="2400" dirty="0"/>
              <a:t>NULL pointer does</a:t>
            </a:r>
            <a:br>
              <a:rPr lang="en-CA" sz="2400" dirty="0"/>
            </a:br>
            <a:r>
              <a:rPr lang="en-CA" sz="2400" dirty="0"/>
              <a:t>not point to an address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335519" y="2661920"/>
            <a:ext cx="2589314" cy="788801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Pointer without type.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Requires casting</a:t>
            </a:r>
          </a:p>
        </p:txBody>
      </p:sp>
      <p:cxnSp>
        <p:nvCxnSpPr>
          <p:cNvPr id="23" name="Google Shape;210;p33"/>
          <p:cNvCxnSpPr>
            <a:stCxn id="21" idx="2"/>
            <a:endCxn id="7" idx="3"/>
          </p:cNvCxnSpPr>
          <p:nvPr/>
        </p:nvCxnSpPr>
        <p:spPr>
          <a:xfrm flipH="1">
            <a:off x="5223126" y="3450721"/>
            <a:ext cx="3407050" cy="82281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9" name="Google Shape;210;p33"/>
          <p:cNvCxnSpPr>
            <a:stCxn id="19" idx="1"/>
            <a:endCxn id="4" idx="3"/>
          </p:cNvCxnSpPr>
          <p:nvPr/>
        </p:nvCxnSpPr>
        <p:spPr>
          <a:xfrm flipH="1" flipV="1">
            <a:off x="3510307" y="4770770"/>
            <a:ext cx="3197904" cy="158374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169612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9" grpId="0" animBg="1"/>
      <p:bldP spid="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CA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Another example:</a:t>
            </a:r>
            <a:br>
              <a:rPr lang="en-CA" sz="22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Write a function that gets a parameter 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n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and returns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the array of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of length 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array[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] = i</a:t>
            </a:r>
            <a:r>
              <a:rPr lang="en-CA" sz="22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2200" baseline="-25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baseline="-25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en-CA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the difference: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foo() {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arr1[15];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arr2 = 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(15 *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</a:p>
          <a:p>
            <a:pPr lvl="0">
              <a:buSzPct val="45000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arr1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 local variable!</a:t>
            </a:r>
          </a:p>
          <a:p>
            <a:pPr lvl="0">
              <a:buSzPct val="45000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arr2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 be returned, and used outside of 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foo()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lvl="0"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on scope of </a:t>
            </a:r>
            <a:r>
              <a:rPr lang="en-CA"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variables soon…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667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realloc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size)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expanding or contracting the existing area pointed to by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by copying to new location.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fails, returns 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NULL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area is expanded, copies the previous memory to the new area. The contents of the new part of the array are undefined. 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area is contracted, it copies the first 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bytes.</a:t>
            </a: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510307" y="2016048"/>
            <a:ext cx="943033" cy="364022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Rectangle 20"/>
          <p:cNvSpPr/>
          <p:nvPr/>
        </p:nvSpPr>
        <p:spPr>
          <a:xfrm>
            <a:off x="6342451" y="1189506"/>
            <a:ext cx="2589314" cy="554092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>
                <a:solidFill>
                  <a:srgbClr val="002060"/>
                </a:solidFill>
              </a:rPr>
              <a:t>unsigned </a:t>
            </a:r>
            <a:r>
              <a:rPr lang="en-US" sz="2400" dirty="0" err="1">
                <a:solidFill>
                  <a:srgbClr val="002060"/>
                </a:solidFill>
              </a:rPr>
              <a:t>int</a:t>
            </a:r>
            <a:endParaRPr lang="en-US" sz="2400" dirty="0">
              <a:solidFill>
                <a:srgbClr val="002060"/>
              </a:solidFill>
            </a:endParaRPr>
          </a:p>
        </p:txBody>
      </p:sp>
      <p:cxnSp>
        <p:nvCxnSpPr>
          <p:cNvPr id="23" name="Google Shape;210;p33"/>
          <p:cNvCxnSpPr>
            <a:stCxn id="21" idx="1"/>
            <a:endCxn id="7" idx="0"/>
          </p:cNvCxnSpPr>
          <p:nvPr/>
        </p:nvCxnSpPr>
        <p:spPr>
          <a:xfrm flipH="1">
            <a:off x="3981824" y="1466552"/>
            <a:ext cx="2360627" cy="54949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979979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Assignment 1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Your code needs to compile with the provided makefile</a:t>
            </a:r>
          </a:p>
          <a:p>
            <a:pPr lvl="0">
              <a:buSzPct val="100000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&gt;&gt; make</a:t>
            </a:r>
          </a:p>
          <a:p>
            <a:pPr lvl="0">
              <a:buSzPct val="100000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&gt;&gt; .test1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Currently makefile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compiles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your code using</a:t>
            </a:r>
          </a:p>
          <a:p>
            <a:pPr lvl="0">
              <a:buSzPct val="100000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gcc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-Wall -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std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=c99 </a:t>
            </a:r>
            <a:r>
              <a:rPr lang="en-US" sz="20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 test1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test1.c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assignment1.c</a:t>
            </a:r>
            <a:endParaRPr lang="de-DE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particular, you are not allowed to include math.h.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order to allow math.h you would need to compile with </a:t>
            </a:r>
          </a:p>
          <a:p>
            <a:pPr lvl="0">
              <a:buSzPct val="100000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gcc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-Wall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-lm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-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std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=c99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-o test1 test1.c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assignment1.c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But for this assignment you cannot use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math.h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!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53347" y="2300973"/>
            <a:ext cx="4781617" cy="112729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r>
              <a:rPr lang="en-US" sz="2000" dirty="0" smtClean="0">
                <a:solidFill>
                  <a:srgbClr val="002060"/>
                </a:solidFill>
              </a:rPr>
              <a:t>-o </a:t>
            </a:r>
            <a:r>
              <a:rPr lang="en-US" sz="2000" dirty="0" err="1" smtClean="0">
                <a:solidFill>
                  <a:srgbClr val="002060"/>
                </a:solidFill>
              </a:rPr>
              <a:t>file_name</a:t>
            </a:r>
            <a:r>
              <a:rPr lang="en-US" sz="2000" dirty="0">
                <a:solidFill>
                  <a:srgbClr val="002060"/>
                </a:solidFill>
              </a:rPr>
              <a:t/>
            </a:r>
            <a:br>
              <a:rPr lang="en-US" sz="2000" dirty="0">
                <a:solidFill>
                  <a:srgbClr val="002060"/>
                </a:solidFill>
              </a:rPr>
            </a:br>
            <a:r>
              <a:rPr lang="en-US" sz="2000" dirty="0" smtClean="0">
                <a:solidFill>
                  <a:srgbClr val="002060"/>
                </a:solidFill>
              </a:rPr>
              <a:t>specified the name of the created executable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The default is </a:t>
            </a:r>
            <a:r>
              <a:rPr lang="en-US" sz="2000" dirty="0" err="1" smtClean="0">
                <a:solidFill>
                  <a:srgbClr val="002060"/>
                </a:solidFill>
              </a:rPr>
              <a:t>a.out</a:t>
            </a:r>
            <a:endParaRPr lang="en-US" sz="2000" dirty="0">
              <a:solidFill>
                <a:srgbClr val="002060"/>
              </a:solidFill>
            </a:endParaRPr>
          </a:p>
        </p:txBody>
      </p:sp>
      <p:cxnSp>
        <p:nvCxnSpPr>
          <p:cNvPr id="11" name="Google Shape;210;p33"/>
          <p:cNvCxnSpPr>
            <a:stCxn id="10" idx="2"/>
          </p:cNvCxnSpPr>
          <p:nvPr/>
        </p:nvCxnSpPr>
        <p:spPr>
          <a:xfrm flipH="1">
            <a:off x="4244742" y="3428263"/>
            <a:ext cx="1199414" cy="546971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1178975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memcpy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void* source,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copies the values of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bytes from source to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memset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//sets the first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bytes in the memory to be val.</a:t>
            </a:r>
          </a:p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calloc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size)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allocates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objects of the specified 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b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memory and sets the memory to zero.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Essentially equivalent to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*size);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memset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0,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*size);</a:t>
            </a: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86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we are done, we release the allocated memory using free().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not, the OS will think that the memory is still in use.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called memory leak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on this next.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8851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endParaRPr lang="de-DE" sz="6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 so far?</a:t>
            </a:r>
          </a:p>
        </p:txBody>
      </p:sp>
    </p:spTree>
    <p:extLst>
      <p:ext uri="{BB962C8B-B14F-4D97-AF65-F5344CB8AC3E}">
        <p14:creationId xmlns:p14="http://schemas.microsoft.com/office/powerpoint/2010/main" val="20850978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Execution stack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scope of variables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0539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stack and scope of variables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b="1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execution stack (call stack, run-time stack...)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 that stores the information about the functions called during the execution of a program.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each function the stack stores the following information: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parameters of the function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variables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value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address: When a function completes,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it returns control to the function that called it.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608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5240520"/>
          </a:xfrm>
        </p:spPr>
        <p:txBody>
          <a:bodyPr/>
          <a:lstStyle/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bar 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size) {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size+1;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foo 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n) {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ret = 3;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bar(4);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bar(8);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ret;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   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foo(5);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0;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CA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0000" y="570600"/>
            <a:ext cx="8635756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de-DE" sz="4400" b="0" i="0" u="none" strike="noStrike">
                <a:ln>
                  <a:noFill/>
                </a:ln>
                <a:latin typeface="Albany" pitchFamily="18"/>
                <a:cs typeface="Tahoma" pitchFamily="2"/>
              </a:defRPr>
            </a:lvl1pPr>
          </a:lstStyle>
          <a:p>
            <a:pPr algn="l"/>
            <a:r>
              <a:rPr lang="en-US" sz="3800" dirty="0">
                <a:solidFill>
                  <a:srgbClr val="000000"/>
                </a:solidFill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stack and scope of variables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4446872" y="5813147"/>
            <a:ext cx="3176336" cy="13764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main()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--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variables:…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0x128fbad</a:t>
            </a:r>
          </a:p>
        </p:txBody>
      </p:sp>
      <p:sp>
        <p:nvSpPr>
          <p:cNvPr id="7" name="Rectangle 6"/>
          <p:cNvSpPr/>
          <p:nvPr/>
        </p:nvSpPr>
        <p:spPr>
          <a:xfrm>
            <a:off x="4446872" y="434099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foo()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 = 5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n= 5; ret =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0x9378ad</a:t>
            </a:r>
          </a:p>
        </p:txBody>
      </p:sp>
      <p:sp>
        <p:nvSpPr>
          <p:cNvPr id="8" name="Rectangle 7"/>
          <p:cNvSpPr/>
          <p:nvPr/>
        </p:nvSpPr>
        <p:spPr>
          <a:xfrm>
            <a:off x="4446872" y="2890873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4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10" name="Rectangle 9"/>
          <p:cNvSpPr/>
          <p:nvPr/>
        </p:nvSpPr>
        <p:spPr>
          <a:xfrm>
            <a:off x="4446872" y="290822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…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446867" y="434099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foo()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 = 5;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n= 5; ret </a:t>
            </a:r>
            <a:r>
              <a:rPr lang="en-CA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3;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0x9378ad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446872" y="289543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4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=5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446867" y="2904127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9;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36" name="Right Arrow 35"/>
          <p:cNvSpPr/>
          <p:nvPr/>
        </p:nvSpPr>
        <p:spPr>
          <a:xfrm flipH="1">
            <a:off x="3214838" y="601579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Arrow 36"/>
          <p:cNvSpPr/>
          <p:nvPr/>
        </p:nvSpPr>
        <p:spPr>
          <a:xfrm flipH="1">
            <a:off x="3214837" y="6314173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Arrow 38"/>
          <p:cNvSpPr/>
          <p:nvPr/>
        </p:nvSpPr>
        <p:spPr>
          <a:xfrm flipH="1">
            <a:off x="3214836" y="3664782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 flipH="1">
            <a:off x="3214836" y="400141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Arrow 40"/>
          <p:cNvSpPr/>
          <p:nvPr/>
        </p:nvSpPr>
        <p:spPr>
          <a:xfrm flipH="1">
            <a:off x="3214835" y="4320179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/>
          <p:cNvSpPr/>
          <p:nvPr/>
        </p:nvSpPr>
        <p:spPr>
          <a:xfrm flipH="1">
            <a:off x="3214834" y="2007416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42"/>
          <p:cNvSpPr/>
          <p:nvPr/>
        </p:nvSpPr>
        <p:spPr>
          <a:xfrm flipH="1">
            <a:off x="3214833" y="2334419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ight Arrow 43"/>
          <p:cNvSpPr/>
          <p:nvPr/>
        </p:nvSpPr>
        <p:spPr>
          <a:xfrm flipH="1">
            <a:off x="3214832" y="2649926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Arrow 44"/>
          <p:cNvSpPr/>
          <p:nvPr/>
        </p:nvSpPr>
        <p:spPr>
          <a:xfrm flipH="1">
            <a:off x="3214831" y="4676057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ight Arrow 45"/>
          <p:cNvSpPr/>
          <p:nvPr/>
        </p:nvSpPr>
        <p:spPr>
          <a:xfrm flipH="1">
            <a:off x="3214830" y="5010461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ight Arrow 46"/>
          <p:cNvSpPr/>
          <p:nvPr/>
        </p:nvSpPr>
        <p:spPr>
          <a:xfrm flipH="1">
            <a:off x="3214829" y="665830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1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22" grpId="0" animBg="1"/>
      <p:bldP spid="22" grpId="1" animBg="1"/>
      <p:bldP spid="24" grpId="0" animBg="1"/>
      <p:bldP spid="24" grpId="1" animBg="1"/>
      <p:bldP spid="25" grpId="0" animBg="1"/>
      <p:bldP spid="25" grpId="1" animBg="1"/>
      <p:bldP spid="36" grpId="0" animBg="1"/>
      <p:bldP spid="36" grpId="1" animBg="1"/>
      <p:bldP spid="37" grpId="0" animBg="1"/>
      <p:bldP spid="37" grpId="1" animBg="1"/>
      <p:bldP spid="37" grpId="2" animBg="1"/>
      <p:bldP spid="37" grpId="3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1" grpId="2" animBg="1"/>
      <p:bldP spid="41" grpId="3" animBg="1"/>
      <p:bldP spid="42" grpId="0" animBg="1"/>
      <p:bldP spid="42" grpId="1" animBg="1"/>
      <p:bldP spid="42" grpId="2" animBg="1"/>
      <p:bldP spid="42" grpId="3" animBg="1"/>
      <p:bldP spid="43" grpId="0" animBg="1"/>
      <p:bldP spid="43" grpId="1" animBg="1"/>
      <p:bldP spid="43" grpId="2" animBg="1"/>
      <p:bldP spid="43" grpId="3" animBg="1"/>
      <p:bldP spid="44" grpId="0" animBg="1"/>
      <p:bldP spid="44" grpId="1" animBg="1"/>
      <p:bldP spid="44" grpId="2" animBg="1"/>
      <p:bldP spid="44" grpId="3" animBg="1"/>
      <p:bldP spid="45" grpId="0" animBg="1"/>
      <p:bldP spid="45" grpId="1" animBg="1"/>
      <p:bldP spid="45" grpId="2" animBg="1"/>
      <p:bldP spid="45" grpId="3" animBg="1"/>
      <p:bldP spid="46" grpId="0" animBg="1"/>
      <p:bldP spid="46" grpId="1" animBg="1"/>
      <p:bldP spid="47" grpId="0" animBg="1"/>
      <p:bldP spid="47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Recodings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 recordings this year.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But I will post recordings from last year</a:t>
            </a:r>
          </a:p>
        </p:txBody>
      </p:sp>
    </p:spTree>
    <p:extLst>
      <p:ext uri="{BB962C8B-B14F-4D97-AF65-F5344CB8AC3E}">
        <p14:creationId xmlns:p14="http://schemas.microsoft.com/office/powerpoint/2010/main" val="1654260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A bit more on syntax:</a:t>
            </a: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4800" dirty="0">
                <a:latin typeface="Arial" panose="020B0604020202020204" pitchFamily="34" charset="0"/>
                <a:cs typeface="Arial" panose="020B0604020202020204" pitchFamily="34" charset="0"/>
              </a:rPr>
              <a:t>Return values and conditions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46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Return values and conditions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All command in C return a value. (Exception: void functions)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printf("%d\n" , 3 &lt; 5); // prints 1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printf("%d\n" , 3 == 5); // prints 0</a:t>
            </a:r>
          </a:p>
          <a:p>
            <a:pPr lvl="0">
              <a:buSzPct val="100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if statements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if (cond)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else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do_something_else();</a:t>
            </a:r>
          </a:p>
          <a:p>
            <a:pPr>
              <a:buSzPct val="100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while statements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while (cond)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</a:p>
        </p:txBody>
      </p:sp>
      <p:sp>
        <p:nvSpPr>
          <p:cNvPr id="4" name="Rectangle 3"/>
          <p:cNvSpPr/>
          <p:nvPr/>
        </p:nvSpPr>
        <p:spPr>
          <a:xfrm>
            <a:off x="5593520" y="3850170"/>
            <a:ext cx="33481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Equivalent to: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if (</a:t>
            </a:r>
            <a:r>
              <a:rPr lang="en-US" sz="2400" dirty="0" err="1">
                <a:solidFill>
                  <a:srgbClr val="002060"/>
                </a:solidFill>
              </a:rPr>
              <a:t>cond</a:t>
            </a:r>
            <a:r>
              <a:rPr lang="en-US" sz="2400" dirty="0">
                <a:solidFill>
                  <a:srgbClr val="002060"/>
                </a:solidFill>
              </a:rPr>
              <a:t> != 0)</a:t>
            </a:r>
          </a:p>
        </p:txBody>
      </p:sp>
      <p:cxnSp>
        <p:nvCxnSpPr>
          <p:cNvPr id="5" name="Google Shape;210;p33"/>
          <p:cNvCxnSpPr>
            <a:stCxn id="4" idx="1"/>
          </p:cNvCxnSpPr>
          <p:nvPr/>
        </p:nvCxnSpPr>
        <p:spPr>
          <a:xfrm flipH="1">
            <a:off x="2428240" y="4231170"/>
            <a:ext cx="3165280" cy="14779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" name="Rectangle 7"/>
          <p:cNvSpPr/>
          <p:nvPr/>
        </p:nvSpPr>
        <p:spPr>
          <a:xfrm>
            <a:off x="5593520" y="5912650"/>
            <a:ext cx="33481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Equivalent to: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while (</a:t>
            </a:r>
            <a:r>
              <a:rPr lang="en-US" sz="2400" dirty="0" err="1">
                <a:solidFill>
                  <a:srgbClr val="002060"/>
                </a:solidFill>
              </a:rPr>
              <a:t>cond</a:t>
            </a:r>
            <a:r>
              <a:rPr lang="en-US" sz="2400" dirty="0">
                <a:solidFill>
                  <a:srgbClr val="002060"/>
                </a:solidFill>
              </a:rPr>
              <a:t> != 0)</a:t>
            </a:r>
          </a:p>
        </p:txBody>
      </p:sp>
      <p:cxnSp>
        <p:nvCxnSpPr>
          <p:cNvPr id="9" name="Google Shape;210;p33"/>
          <p:cNvCxnSpPr>
            <a:stCxn id="8" idx="1"/>
          </p:cNvCxnSpPr>
          <p:nvPr/>
        </p:nvCxnSpPr>
        <p:spPr>
          <a:xfrm flipH="1">
            <a:off x="2743200" y="6293650"/>
            <a:ext cx="2850320" cy="16811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232227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Multiple conditions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AND of conditions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(cond1 &amp;&amp; cond2)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else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do_something_else();</a:t>
            </a:r>
          </a:p>
          <a:p>
            <a:pPr>
              <a:buSzPct val="45000"/>
            </a:pPr>
            <a:endParaRPr lang="de-DE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OR of conditions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while (cond1 || cond2)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</a:p>
          <a:p>
            <a:pPr>
              <a:buSzPct val="45000"/>
            </a:pP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Recall the example: while (i &lt; len &amp;&amp; !found)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110480" y="1432750"/>
            <a:ext cx="4724400" cy="168637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r>
              <a:rPr lang="en-US" sz="2400" dirty="0">
                <a:solidFill>
                  <a:srgbClr val="002060"/>
                </a:solidFill>
              </a:rPr>
              <a:t>&amp;&amp; - and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checks first if cond1 is satisfied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	(i.e., cond1 !=0)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runs cond2 </a:t>
            </a:r>
            <a:r>
              <a:rPr lang="en-US" sz="2400" b="1" dirty="0">
                <a:solidFill>
                  <a:srgbClr val="FF0000"/>
                </a:solidFill>
              </a:rPr>
              <a:t>only</a:t>
            </a:r>
            <a:r>
              <a:rPr lang="en-US" sz="2400" dirty="0">
                <a:solidFill>
                  <a:srgbClr val="002060"/>
                </a:solidFill>
              </a:rPr>
              <a:t> if cond1 is satisfied</a:t>
            </a:r>
          </a:p>
        </p:txBody>
      </p:sp>
      <p:cxnSp>
        <p:nvCxnSpPr>
          <p:cNvPr id="5" name="Google Shape;210;p33"/>
          <p:cNvCxnSpPr>
            <a:stCxn id="4" idx="1"/>
          </p:cNvCxnSpPr>
          <p:nvPr/>
        </p:nvCxnSpPr>
        <p:spPr>
          <a:xfrm flipH="1">
            <a:off x="3708400" y="2275935"/>
            <a:ext cx="1402080" cy="22828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" name="Rectangle 7"/>
          <p:cNvSpPr/>
          <p:nvPr/>
        </p:nvSpPr>
        <p:spPr>
          <a:xfrm>
            <a:off x="4797425" y="3706060"/>
            <a:ext cx="5283200" cy="174291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r>
              <a:rPr lang="en-US" sz="2400" dirty="0">
                <a:solidFill>
                  <a:srgbClr val="002060"/>
                </a:solidFill>
              </a:rPr>
              <a:t>|| - or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checks first if cond1 is satisfied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	(i.e., cond1 !=0)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runs cond2 </a:t>
            </a:r>
            <a:r>
              <a:rPr lang="en-US" sz="2400" b="1" dirty="0">
                <a:solidFill>
                  <a:srgbClr val="FF0000"/>
                </a:solidFill>
              </a:rPr>
              <a:t>only</a:t>
            </a:r>
            <a:r>
              <a:rPr lang="en-US" sz="2400" dirty="0">
                <a:solidFill>
                  <a:srgbClr val="002060"/>
                </a:solidFill>
              </a:rPr>
              <a:t> if cond1 is </a:t>
            </a:r>
            <a:r>
              <a:rPr lang="en-US" sz="2400" dirty="0">
                <a:solidFill>
                  <a:srgbClr val="FF0000"/>
                </a:solidFill>
              </a:rPr>
              <a:t>not</a:t>
            </a:r>
            <a:r>
              <a:rPr lang="en-US" sz="2400" dirty="0">
                <a:solidFill>
                  <a:srgbClr val="002060"/>
                </a:solidFill>
              </a:rPr>
              <a:t> satisfied</a:t>
            </a:r>
          </a:p>
        </p:txBody>
      </p:sp>
      <p:cxnSp>
        <p:nvCxnSpPr>
          <p:cNvPr id="9" name="Google Shape;210;p33"/>
          <p:cNvCxnSpPr>
            <a:stCxn id="8" idx="1"/>
          </p:cNvCxnSpPr>
          <p:nvPr/>
        </p:nvCxnSpPr>
        <p:spPr>
          <a:xfrm flipH="1">
            <a:off x="3241040" y="4577515"/>
            <a:ext cx="1556385" cy="40088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2323365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Global variables</a:t>
            </a: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Static variables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9356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Global variables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So far we have seen only variables defined inside functions.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scope of the variables is limited only to the function.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 is possible to define a </a:t>
            </a: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variable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that is visible everywhere.</a:t>
            </a:r>
          </a:p>
          <a:p>
            <a:pPr>
              <a:buSzPct val="45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counter = 0; //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global variable to zero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("global counter %d\n", counter); // prints 0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counter++;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("global counter %d\n", counter); // prints 1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counter = 0; // local variable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(“local counter %d\n", counter); // prints 0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return 0;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 </a:t>
            </a: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969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Static variables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 is also possible to define a </a:t>
            </a: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static</a:t>
            </a:r>
            <a:r>
              <a:rPr lang="de-DE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 variable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that will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remember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 its value in different calls</a:t>
            </a:r>
            <a:r>
              <a:rPr lang="en-CA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function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SzPct val="45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void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static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 = 0; // initialized only once!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// do something...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count++;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("count = %d\n", count);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   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main(void)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 // prints “count = 1”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 // prints “count = 2”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 // prints “count = 3”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676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2017</TotalTime>
  <Words>1815</Words>
  <Application>Microsoft Office PowerPoint</Application>
  <PresentationFormat>Custom</PresentationFormat>
  <Paragraphs>135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Arial Unicode MS</vt:lpstr>
      <vt:lpstr>Microsoft YaHei</vt:lpstr>
      <vt:lpstr>Albany</vt:lpstr>
      <vt:lpstr>Arial</vt:lpstr>
      <vt:lpstr>Calibri</vt:lpstr>
      <vt:lpstr>Tahoma</vt:lpstr>
      <vt:lpstr>Times New Roman</vt:lpstr>
      <vt:lpstr>Wingdings</vt:lpstr>
      <vt:lpstr>water</vt:lpstr>
      <vt:lpstr>lyt blackandwhite</vt:lpstr>
      <vt:lpstr>PowerPoint Presentation</vt:lpstr>
      <vt:lpstr>Assignment 1</vt:lpstr>
      <vt:lpstr>Recodings</vt:lpstr>
      <vt:lpstr>PowerPoint Presentation</vt:lpstr>
      <vt:lpstr>Return values and conditions</vt:lpstr>
      <vt:lpstr>Multiple conditions</vt:lpstr>
      <vt:lpstr>PowerPoint Presentation</vt:lpstr>
      <vt:lpstr>Global variables</vt:lpstr>
      <vt:lpstr>Static variables</vt:lpstr>
      <vt:lpstr>PowerPoint Presentation</vt:lpstr>
      <vt:lpstr>Using macros: #define</vt:lpstr>
      <vt:lpstr>Using macros: #define</vt:lpstr>
      <vt:lpstr>PowerPoint Presentation</vt:lpstr>
      <vt:lpstr>Type casting</vt:lpstr>
      <vt:lpstr>PowerPoint Presentation</vt:lpstr>
      <vt:lpstr>Memory allocation</vt:lpstr>
      <vt:lpstr>Memory allocation</vt:lpstr>
      <vt:lpstr>Memory allocation</vt:lpstr>
      <vt:lpstr>Memory allocation</vt:lpstr>
      <vt:lpstr>Memory allocation</vt:lpstr>
      <vt:lpstr>Memory allocation</vt:lpstr>
      <vt:lpstr>PowerPoint Presentation</vt:lpstr>
      <vt:lpstr>PowerPoint Presentation</vt:lpstr>
      <vt:lpstr>Execution stack and scope of variables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437</cp:revision>
  <dcterms:created xsi:type="dcterms:W3CDTF">2017-07-19T12:15:02Z</dcterms:created>
  <dcterms:modified xsi:type="dcterms:W3CDTF">2021-09-29T17:04:03Z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