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18"/>
  </p:notesMasterIdLst>
  <p:handoutMasterIdLst>
    <p:handoutMasterId r:id="rId19"/>
  </p:handoutMasterIdLst>
  <p:sldIdLst>
    <p:sldId id="256" r:id="rId4"/>
    <p:sldId id="497" r:id="rId5"/>
    <p:sldId id="317" r:id="rId6"/>
    <p:sldId id="500" r:id="rId7"/>
    <p:sldId id="501" r:id="rId8"/>
    <p:sldId id="499" r:id="rId9"/>
    <p:sldId id="498" r:id="rId10"/>
    <p:sldId id="318" r:id="rId11"/>
    <p:sldId id="319" r:id="rId12"/>
    <p:sldId id="320" r:id="rId13"/>
    <p:sldId id="321" r:id="rId14"/>
    <p:sldId id="322" r:id="rId15"/>
    <p:sldId id="494" r:id="rId16"/>
    <p:sldId id="408" r:id="rId17"/>
  </p:sldIdLst>
  <p:sldSz cx="1008062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0F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85" autoAdjust="0"/>
    <p:restoredTop sz="93792" autoAdjust="0"/>
  </p:normalViewPr>
  <p:slideViewPr>
    <p:cSldViewPr snapToGrid="0">
      <p:cViewPr varScale="1">
        <p:scale>
          <a:sx n="105" d="100"/>
          <a:sy n="105" d="100"/>
        </p:scale>
        <p:origin x="140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279053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279053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1052750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17"/>
            <a:ext cx="5345280" cy="400895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55998" y="5078522"/>
            <a:ext cx="6047640" cy="48110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362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99" marR="0" lvl="0" indent="-215999" defTabSz="914400" rtl="0" fontAlgn="auto" hangingPunct="0">
      <a:lnSpc>
        <a:spcPct val="100000"/>
      </a:lnSpc>
      <a:spcBef>
        <a:spcPts val="0"/>
      </a:spcBef>
      <a:spcAft>
        <a:spcPts val="0"/>
      </a:spcAft>
      <a:buNone/>
      <a:tabLst/>
      <a:defRPr lang="en-US" sz="2000" b="0" i="0" u="none" strike="noStrike" kern="1200" cap="none" spc="0" baseline="0">
        <a:solidFill>
          <a:srgbClr val="000000"/>
        </a:solidFill>
        <a:uFillTx/>
        <a:latin typeface="Arial" pitchFamily="18"/>
        <a:ea typeface="Arial Unicode MS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39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144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267414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73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2647145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73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6689786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73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170038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3215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97374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507617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349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719201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451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082867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55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472524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000910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63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85632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041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49461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093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901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110410" y="720720"/>
            <a:ext cx="2070101" cy="5759448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900117" y="720720"/>
            <a:ext cx="6057899" cy="575944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6483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1564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 lang="en-US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34846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3238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72072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22446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62415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2318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23787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8540686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6163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2827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73747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 lang="en-US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75350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362821" y="684208"/>
            <a:ext cx="2212976" cy="5075240"/>
          </a:xfrm>
        </p:spPr>
        <p:txBody>
          <a:bodyPr vert="eaVert"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720720" y="684208"/>
            <a:ext cx="6489697" cy="507524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408300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78495994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0026498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0938563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725" y="1949450"/>
            <a:ext cx="4341813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4938" y="1949450"/>
            <a:ext cx="4343400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6478694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5734755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4719529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9998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56663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8079527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7999122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124704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50125" y="684213"/>
            <a:ext cx="2208213" cy="50593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725" y="684213"/>
            <a:ext cx="6477000" cy="505936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26552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900117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116516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067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414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205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94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037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10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899998" y="719998"/>
            <a:ext cx="8280001" cy="10799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899998" y="1979996"/>
            <a:ext cx="8280001" cy="450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998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7361" y="6887160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362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719998" y="683998"/>
            <a:ext cx="8460001" cy="102347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de-DE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19998" y="1949043"/>
            <a:ext cx="8855643" cy="381096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39998" y="6318723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267361" y="6347161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831363" y="6347161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44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20725" y="684213"/>
            <a:ext cx="84423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1949450"/>
            <a:ext cx="8837613" cy="379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539750" y="6318250"/>
            <a:ext cx="2347913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267075" y="634682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831013" y="634682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8795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s.sfu.ca/~ishinkar/teaching/fall21/cmpt125/assignments.html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 noGrp="1"/>
          </p:cNvSpPr>
          <p:nvPr>
            <p:ph type="body" idx="4294967295"/>
          </p:nvPr>
        </p:nvSpPr>
        <p:spPr>
          <a:xfrm>
            <a:off x="719998" y="1445035"/>
            <a:ext cx="8855643" cy="6063198"/>
          </a:xfrm>
        </p:spPr>
        <p:txBody>
          <a:bodyPr>
            <a:spAutoFit/>
          </a:bodyPr>
          <a:lstStyle/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CMPT 125</a:t>
            </a: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to Computing Science</a:t>
            </a:r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Programming II</a:t>
            </a:r>
          </a:p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October </a:t>
            </a:r>
            <a:r>
              <a:rPr lang="de-DE" sz="3600" b="1" dirty="0" smtClean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06, 2021</a:t>
            </a:r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endParaRPr lang="de-DE" sz="36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3600" dirty="0">
              <a:solidFill>
                <a:srgbClr val="99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Big-O notation</a:t>
            </a:r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Q: Why are we ignoring multiplicative constants?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A: Because if we buy a computer that runs twice as fast, then the running time decreases accordingly.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But it will not change the </a:t>
            </a:r>
            <a:r>
              <a:rPr lang="de-DE" altLang="en-US" sz="2200" b="1" u="sng" dirty="0"/>
              <a:t>order of magnitude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b="1" u="sng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In practice constants do matter!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In theory we ignore them.</a:t>
            </a:r>
          </a:p>
          <a:p>
            <a:pPr marL="117475" indent="0">
              <a:lnSpc>
                <a:spcPct val="95000"/>
              </a:lnSpc>
              <a:buClrTx/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b="1" u="sng" dirty="0"/>
          </a:p>
        </p:txBody>
      </p:sp>
    </p:spTree>
    <p:extLst>
      <p:ext uri="{BB962C8B-B14F-4D97-AF65-F5344CB8AC3E}">
        <p14:creationId xmlns:p14="http://schemas.microsoft.com/office/powerpoint/2010/main" val="321291947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</a:t>
            </a:r>
            <a:r>
              <a:rPr lang="de-DE" altLang="en-US" dirty="0" smtClean="0"/>
              <a:t>notation - Definition</a:t>
            </a:r>
            <a:endParaRPr lang="de-DE" altLang="en-US" dirty="0"/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Let </a:t>
            </a:r>
            <a:r>
              <a:rPr lang="de-DE" altLang="en-US" sz="2200" i="1" dirty="0">
                <a:solidFill>
                  <a:srgbClr val="002060"/>
                </a:solidFill>
              </a:rPr>
              <a:t>f(N)</a:t>
            </a:r>
            <a:r>
              <a:rPr lang="de-DE" altLang="en-US" sz="2200" dirty="0">
                <a:solidFill>
                  <a:srgbClr val="002060"/>
                </a:solidFill>
              </a:rPr>
              <a:t> </a:t>
            </a:r>
            <a:r>
              <a:rPr lang="de-DE" altLang="en-US" sz="2200" dirty="0"/>
              <a:t>and </a:t>
            </a:r>
            <a:r>
              <a:rPr lang="de-DE" altLang="en-US" sz="2200" i="1" dirty="0">
                <a:solidFill>
                  <a:srgbClr val="002060"/>
                </a:solidFill>
              </a:rPr>
              <a:t>g(N)</a:t>
            </a:r>
            <a:r>
              <a:rPr lang="de-DE" altLang="en-US" sz="2200" dirty="0"/>
              <a:t> be two functions on positive integers.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A naive attempt:</a:t>
            </a:r>
            <a:br>
              <a:rPr lang="de-DE" altLang="en-US" sz="2200" dirty="0"/>
            </a:br>
            <a:r>
              <a:rPr lang="de-DE" altLang="en-US" sz="2200" u="sng" dirty="0"/>
              <a:t>Wrong definition</a:t>
            </a:r>
            <a:r>
              <a:rPr lang="de-DE" altLang="en-US" sz="2200" dirty="0"/>
              <a:t>: f = O(g) if f(N) &lt;= g(N) for all N.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	Example: f(N) = 2N, g(N) = N.</a:t>
            </a:r>
            <a:br>
              <a:rPr lang="de-DE" altLang="en-US" sz="2200" dirty="0"/>
            </a:br>
            <a:r>
              <a:rPr lang="de-DE" altLang="en-US" sz="2200" dirty="0"/>
              <a:t>	Then, we want f = O(g), but it is not true that f(N) &lt;= g(N) for all N.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u="sng" dirty="0"/>
              <a:t>Wrong definition2</a:t>
            </a:r>
            <a:r>
              <a:rPr lang="de-DE" altLang="en-US" sz="2200" dirty="0"/>
              <a:t>: f = O(g) if f(N) &lt;= 2g(N) for all N.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	Example: f(N) = 3N, g(N) = N.</a:t>
            </a:r>
            <a:br>
              <a:rPr lang="de-DE" altLang="en-US" sz="2200" dirty="0"/>
            </a:br>
            <a:r>
              <a:rPr lang="de-DE" altLang="en-US" sz="2200" dirty="0"/>
              <a:t>	Then, we want f = O(g), but it is not true that f(N) &lt;= g(N) for all N.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	</a:t>
            </a:r>
            <a:r>
              <a:rPr lang="de-DE" altLang="en-US" sz="2200" u="sng" dirty="0"/>
              <a:t>Correct definition</a:t>
            </a:r>
            <a:r>
              <a:rPr lang="de-DE" altLang="en-US" sz="2200" dirty="0"/>
              <a:t>: We say that </a:t>
            </a:r>
            <a:r>
              <a:rPr lang="de-DE" altLang="en-US" sz="2200" i="1" dirty="0">
                <a:solidFill>
                  <a:srgbClr val="002060"/>
                </a:solidFill>
              </a:rPr>
              <a:t>f = O(g)</a:t>
            </a:r>
            <a:r>
              <a:rPr lang="de-DE" altLang="en-US" sz="2200" dirty="0"/>
              <a:t> if</a:t>
            </a:r>
            <a:br>
              <a:rPr lang="de-DE" altLang="en-US" sz="2200" dirty="0"/>
            </a:br>
            <a:r>
              <a:rPr lang="de-DE" altLang="en-US" sz="2200" dirty="0"/>
              <a:t>	there exists a large	enough constant </a:t>
            </a:r>
            <a:r>
              <a:rPr lang="de-DE" altLang="en-US" sz="2200" dirty="0">
                <a:solidFill>
                  <a:srgbClr val="C00000"/>
                </a:solidFill>
              </a:rPr>
              <a:t>C</a:t>
            </a:r>
            <a:r>
              <a:rPr lang="de-DE" altLang="en-US" sz="2200" dirty="0"/>
              <a:t> (e.g. </a:t>
            </a:r>
            <a:r>
              <a:rPr lang="de-DE" altLang="en-US" sz="2200" i="1" dirty="0">
                <a:solidFill>
                  <a:srgbClr val="C00000"/>
                </a:solidFill>
              </a:rPr>
              <a:t>C = 1000</a:t>
            </a:r>
            <a:r>
              <a:rPr lang="de-DE" altLang="en-US" sz="2200" dirty="0"/>
              <a:t>)</a:t>
            </a:r>
            <a:br>
              <a:rPr lang="de-DE" altLang="en-US" sz="2200" dirty="0"/>
            </a:br>
            <a:r>
              <a:rPr lang="de-DE" altLang="en-US" sz="2200" dirty="0"/>
              <a:t>	such that </a:t>
            </a:r>
            <a:r>
              <a:rPr lang="de-DE" altLang="en-US" sz="2200" i="1" dirty="0">
                <a:solidFill>
                  <a:srgbClr val="002060"/>
                </a:solidFill>
              </a:rPr>
              <a:t>f(N) &lt;= C*g(N) </a:t>
            </a:r>
            <a:r>
              <a:rPr lang="de-DE" altLang="en-US" sz="2200" dirty="0"/>
              <a:t>for all N.</a:t>
            </a: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2525712" y="2332037"/>
            <a:ext cx="7050088" cy="60960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/>
            </a:pP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f = O(g) will mean that f is “essentially smaller“ than g.</a:t>
            </a:r>
          </a:p>
        </p:txBody>
      </p:sp>
    </p:spTree>
    <p:extLst>
      <p:ext uri="{BB962C8B-B14F-4D97-AF65-F5344CB8AC3E}">
        <p14:creationId xmlns:p14="http://schemas.microsoft.com/office/powerpoint/2010/main" val="238201296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- Definition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b="1" u="sng" dirty="0"/>
              <a:t>Formally</a:t>
            </a:r>
            <a:r>
              <a:rPr lang="de-DE" altLang="en-US" sz="2200" dirty="0"/>
              <a:t>: Let </a:t>
            </a:r>
            <a:r>
              <a:rPr lang="de-DE" altLang="en-US" sz="2200" i="1" dirty="0">
                <a:solidFill>
                  <a:srgbClr val="002060"/>
                </a:solidFill>
              </a:rPr>
              <a:t>f(N)</a:t>
            </a:r>
            <a:r>
              <a:rPr lang="de-DE" altLang="en-US" sz="2200" dirty="0">
                <a:solidFill>
                  <a:srgbClr val="002060"/>
                </a:solidFill>
              </a:rPr>
              <a:t> </a:t>
            </a:r>
            <a:r>
              <a:rPr lang="de-DE" altLang="en-US" sz="2200" dirty="0"/>
              <a:t>and </a:t>
            </a:r>
            <a:r>
              <a:rPr lang="de-DE" altLang="en-US" sz="2200" i="1" dirty="0">
                <a:solidFill>
                  <a:srgbClr val="002060"/>
                </a:solidFill>
              </a:rPr>
              <a:t>g(N)</a:t>
            </a:r>
            <a:r>
              <a:rPr lang="de-DE" altLang="en-US" sz="2200" dirty="0"/>
              <a:t> be two functions on positive integers.</a:t>
            </a:r>
            <a:br>
              <a:rPr lang="de-DE" altLang="en-US" sz="2200" dirty="0"/>
            </a:br>
            <a:endParaRPr lang="de-DE" altLang="en-US" sz="22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	We say that </a:t>
            </a:r>
            <a:r>
              <a:rPr lang="de-DE" altLang="en-US" sz="2200" i="1" dirty="0">
                <a:solidFill>
                  <a:srgbClr val="002060"/>
                </a:solidFill>
              </a:rPr>
              <a:t>f = O(g)</a:t>
            </a:r>
            <a:r>
              <a:rPr lang="de-DE" altLang="en-US" sz="2200" dirty="0"/>
              <a:t> if there exists a large enough constant </a:t>
            </a:r>
            <a:r>
              <a:rPr lang="de-DE" altLang="en-US" sz="2200" dirty="0">
                <a:solidFill>
                  <a:srgbClr val="C00000"/>
                </a:solidFill>
              </a:rPr>
              <a:t>C</a:t>
            </a:r>
            <a:r>
              <a:rPr lang="de-DE" altLang="en-US" sz="2200" dirty="0"/>
              <a:t> 	(e.g. </a:t>
            </a:r>
            <a:r>
              <a:rPr lang="de-DE" altLang="en-US" sz="2200" i="1" dirty="0">
                <a:solidFill>
                  <a:srgbClr val="C00000"/>
                </a:solidFill>
              </a:rPr>
              <a:t>C = 1000</a:t>
            </a:r>
            <a:r>
              <a:rPr lang="de-DE" altLang="en-US" sz="2200" dirty="0"/>
              <a:t>) such that </a:t>
            </a:r>
            <a:r>
              <a:rPr lang="de-DE" altLang="en-US" sz="2200" i="1" dirty="0">
                <a:solidFill>
                  <a:srgbClr val="002060"/>
                </a:solidFill>
              </a:rPr>
              <a:t>f(N) &lt;= C*g(N)</a:t>
            </a:r>
            <a:r>
              <a:rPr lang="de-DE" altLang="en-US" sz="2200" dirty="0"/>
              <a:t> for </a:t>
            </a:r>
            <a:r>
              <a:rPr lang="de-DE" altLang="en-US" sz="2200" u="sng" dirty="0"/>
              <a:t>all sufficiently large N</a:t>
            </a:r>
            <a:r>
              <a:rPr lang="de-DE" altLang="en-US" sz="2200" dirty="0"/>
              <a:t>.</a:t>
            </a:r>
          </a:p>
          <a:p>
            <a:pPr marL="109537" indent="0">
              <a:lnSpc>
                <a:spcPct val="95000"/>
              </a:lnSpc>
              <a:buClrTx/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dirty="0"/>
          </a:p>
          <a:p>
            <a:pPr marL="109537" indent="0">
              <a:lnSpc>
                <a:spcPct val="95000"/>
              </a:lnSpc>
              <a:buClrTx/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u="sng" dirty="0"/>
              <a:t>Example</a:t>
            </a:r>
            <a:r>
              <a:rPr lang="de-DE" altLang="en-US" sz="2200" dirty="0"/>
              <a:t>: 	</a:t>
            </a:r>
            <a:r>
              <a:rPr lang="de-DE" altLang="en-US" sz="2200" i="1" dirty="0">
                <a:solidFill>
                  <a:srgbClr val="000066"/>
                </a:solidFill>
              </a:rPr>
              <a:t>f(N)  = 1.5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 + 4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de-DE" altLang="en-US" sz="2200" i="1" dirty="0">
                <a:solidFill>
                  <a:srgbClr val="000066"/>
                </a:solidFill>
              </a:rPr>
              <a:t>+ 3.</a:t>
            </a:r>
            <a:r>
              <a:rPr lang="de-DE" altLang="en-US" sz="2200" i="1" dirty="0">
                <a:solidFill>
                  <a:schemeClr val="tx1"/>
                </a:solidFill>
              </a:rPr>
              <a:t> Want to show f = O(N</a:t>
            </a:r>
            <a:r>
              <a:rPr lang="de-DE" altLang="en-US" sz="2200" i="1" baseline="30000" dirty="0">
                <a:solidFill>
                  <a:schemeClr val="tx1"/>
                </a:solidFill>
              </a:rPr>
              <a:t>2</a:t>
            </a:r>
            <a:r>
              <a:rPr lang="de-DE" altLang="en-US" sz="2200" i="1" dirty="0">
                <a:solidFill>
                  <a:schemeClr val="tx1"/>
                </a:solidFill>
              </a:rPr>
              <a:t>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Let 	</a:t>
            </a:r>
            <a:r>
              <a:rPr lang="de-DE" altLang="en-US" sz="2200" b="1" i="1" dirty="0">
                <a:solidFill>
                  <a:srgbClr val="C00000"/>
                </a:solidFill>
              </a:rPr>
              <a:t>C=8.5</a:t>
            </a:r>
            <a:r>
              <a:rPr lang="de-DE" altLang="en-US" sz="2200" i="1" dirty="0">
                <a:solidFill>
                  <a:srgbClr val="000066"/>
                </a:solidFill>
              </a:rPr>
              <a:t>. Then f(N) = 1.5N</a:t>
            </a:r>
            <a:r>
              <a:rPr lang="de-DE" altLang="en-US" sz="2200" i="1" baseline="30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+4N+3&lt;=1.5N</a:t>
            </a:r>
            <a:r>
              <a:rPr lang="de-DE" altLang="en-US" sz="2200" i="1" baseline="30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+4N</a:t>
            </a:r>
            <a:r>
              <a:rPr lang="de-DE" altLang="en-US" sz="2200" i="1" baseline="30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+3N</a:t>
            </a:r>
            <a:r>
              <a:rPr lang="de-DE" altLang="en-US" sz="2200" i="1" baseline="30000" dirty="0">
                <a:solidFill>
                  <a:srgbClr val="000066"/>
                </a:solidFill>
              </a:rPr>
              <a:t>2 </a:t>
            </a:r>
            <a:r>
              <a:rPr lang="de-DE" altLang="en-US" sz="2200" i="1" dirty="0">
                <a:solidFill>
                  <a:srgbClr val="000066"/>
                </a:solidFill>
              </a:rPr>
              <a:t>= 8.5N</a:t>
            </a:r>
            <a:r>
              <a:rPr lang="de-DE" altLang="en-US" sz="2200" i="1" baseline="30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 = </a:t>
            </a:r>
            <a:r>
              <a:rPr lang="de-DE" altLang="en-US" sz="2200" i="1" dirty="0">
                <a:solidFill>
                  <a:srgbClr val="C00000"/>
                </a:solidFill>
              </a:rPr>
              <a:t>C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0000" dirty="0">
                <a:solidFill>
                  <a:srgbClr val="000066"/>
                </a:solidFill>
              </a:rPr>
              <a:t>2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Therefore </a:t>
            </a:r>
            <a:r>
              <a:rPr lang="en-US" altLang="en-US" sz="2200" i="1" dirty="0">
                <a:solidFill>
                  <a:srgbClr val="000066"/>
                </a:solidFill>
                <a:sym typeface="Wingdings" panose="05000000000000000000" pitchFamily="2" charset="2"/>
              </a:rPr>
              <a:t>f = O(N</a:t>
            </a:r>
            <a:r>
              <a:rPr lang="en-US" altLang="en-US" sz="2200" i="1" baseline="30000" dirty="0">
                <a:solidFill>
                  <a:srgbClr val="000066"/>
                </a:solidFill>
                <a:sym typeface="Wingdings" panose="05000000000000000000" pitchFamily="2" charset="2"/>
              </a:rPr>
              <a:t>2</a:t>
            </a:r>
            <a:r>
              <a:rPr lang="en-US" altLang="en-US" sz="2200" i="1" dirty="0">
                <a:solidFill>
                  <a:srgbClr val="000066"/>
                </a:solidFill>
                <a:sym typeface="Wingdings" panose="05000000000000000000" pitchFamily="2" charset="2"/>
              </a:rPr>
              <a:t>)</a:t>
            </a:r>
            <a:endParaRPr lang="de-DE" altLang="en-US" sz="2200" i="1" baseline="30000" dirty="0">
              <a:solidFill>
                <a:srgbClr val="000066"/>
              </a:solidFill>
            </a:endParaRP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1382711" y="3475037"/>
            <a:ext cx="6687401" cy="1096962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/>
            </a:pP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f = O(g) if there 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C&gt;0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 (e.g. 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C = 1000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)</a:t>
            </a:r>
            <a:b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</a:b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		such that f(N)/g(N) &lt;= 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C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 for all N large enough.</a:t>
            </a:r>
          </a:p>
        </p:txBody>
      </p:sp>
    </p:spTree>
    <p:extLst>
      <p:ext uri="{BB962C8B-B14F-4D97-AF65-F5344CB8AC3E}">
        <p14:creationId xmlns:p14="http://schemas.microsoft.com/office/powerpoint/2010/main" val="85246590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Big-O notation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b="1" u="sng" dirty="0"/>
              <a:t>Formally</a:t>
            </a:r>
            <a:r>
              <a:rPr lang="de-DE" altLang="en-US" sz="2200" dirty="0"/>
              <a:t>: Let </a:t>
            </a:r>
            <a:r>
              <a:rPr lang="de-DE" altLang="en-US" sz="2200" i="1" dirty="0">
                <a:solidFill>
                  <a:srgbClr val="002060"/>
                </a:solidFill>
              </a:rPr>
              <a:t>f(N)</a:t>
            </a:r>
            <a:r>
              <a:rPr lang="de-DE" altLang="en-US" sz="2200" dirty="0">
                <a:solidFill>
                  <a:srgbClr val="002060"/>
                </a:solidFill>
              </a:rPr>
              <a:t> </a:t>
            </a:r>
            <a:r>
              <a:rPr lang="de-DE" altLang="en-US" sz="2200" dirty="0"/>
              <a:t>and </a:t>
            </a:r>
            <a:r>
              <a:rPr lang="de-DE" altLang="en-US" sz="2200" i="1" dirty="0">
                <a:solidFill>
                  <a:srgbClr val="002060"/>
                </a:solidFill>
              </a:rPr>
              <a:t>g(N)</a:t>
            </a:r>
            <a:r>
              <a:rPr lang="de-DE" altLang="en-US" sz="2200" dirty="0"/>
              <a:t> be two functions on positive integers.</a:t>
            </a:r>
            <a:br>
              <a:rPr lang="de-DE" altLang="en-US" sz="2200" dirty="0"/>
            </a:br>
            <a:endParaRPr lang="de-DE" altLang="en-US" sz="22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	We say that </a:t>
            </a:r>
            <a:r>
              <a:rPr lang="de-DE" altLang="en-US" sz="2200" i="1" dirty="0">
                <a:solidFill>
                  <a:srgbClr val="002060"/>
                </a:solidFill>
              </a:rPr>
              <a:t>f = O(g)</a:t>
            </a:r>
            <a:r>
              <a:rPr lang="de-DE" altLang="en-US" sz="2200" dirty="0"/>
              <a:t> if there exists a large enough constant </a:t>
            </a:r>
            <a:r>
              <a:rPr lang="de-DE" altLang="en-US" sz="2200" dirty="0">
                <a:solidFill>
                  <a:srgbClr val="C00000"/>
                </a:solidFill>
              </a:rPr>
              <a:t>C</a:t>
            </a:r>
            <a:r>
              <a:rPr lang="de-DE" altLang="en-US" sz="2200" dirty="0"/>
              <a:t> 	(e.g. </a:t>
            </a:r>
            <a:r>
              <a:rPr lang="de-DE" altLang="en-US" sz="2200" i="1" dirty="0">
                <a:solidFill>
                  <a:srgbClr val="C00000"/>
                </a:solidFill>
              </a:rPr>
              <a:t>C = 1000</a:t>
            </a:r>
            <a:r>
              <a:rPr lang="de-DE" altLang="en-US" sz="2200" dirty="0"/>
              <a:t>) such that </a:t>
            </a:r>
            <a:r>
              <a:rPr lang="de-DE" altLang="en-US" sz="2200" i="1" dirty="0">
                <a:solidFill>
                  <a:srgbClr val="002060"/>
                </a:solidFill>
              </a:rPr>
              <a:t>f(N) &lt;= C*g(N)</a:t>
            </a:r>
            <a:r>
              <a:rPr lang="de-DE" altLang="en-US" sz="2200" dirty="0"/>
              <a:t> for </a:t>
            </a:r>
            <a:r>
              <a:rPr lang="de-DE" altLang="en-US" sz="2200" u="sng" dirty="0"/>
              <a:t>all sufficiently large N</a:t>
            </a:r>
            <a:r>
              <a:rPr lang="de-DE" altLang="en-US" sz="2200" dirty="0"/>
              <a:t>.</a:t>
            </a:r>
          </a:p>
          <a:p>
            <a:pPr marL="109537" indent="0">
              <a:lnSpc>
                <a:spcPct val="95000"/>
              </a:lnSpc>
              <a:buClrTx/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dirty="0"/>
          </a:p>
          <a:p>
            <a:pPr marL="109537" indent="0">
              <a:lnSpc>
                <a:spcPct val="95000"/>
              </a:lnSpc>
              <a:buClrTx/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u="sng" dirty="0"/>
              <a:t/>
            </a:r>
            <a:br>
              <a:rPr lang="de-DE" altLang="en-US" sz="2200" u="sng" dirty="0"/>
            </a:br>
            <a:r>
              <a:rPr lang="de-DE" altLang="en-US" sz="2200" u="sng" dirty="0"/>
              <a:t>Example</a:t>
            </a:r>
            <a:r>
              <a:rPr lang="de-DE" altLang="en-US" sz="2200" dirty="0"/>
              <a:t>: 	</a:t>
            </a:r>
            <a:r>
              <a:rPr lang="de-DE" altLang="en-US" sz="2200" i="1" dirty="0">
                <a:solidFill>
                  <a:srgbClr val="000066"/>
                </a:solidFill>
              </a:rPr>
              <a:t>f(N)  = 1.5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 + 4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de-DE" altLang="en-US" sz="2200" i="1" dirty="0">
                <a:solidFill>
                  <a:srgbClr val="000066"/>
                </a:solidFill>
              </a:rPr>
              <a:t>+ 3.</a:t>
            </a:r>
            <a:r>
              <a:rPr lang="de-DE" altLang="en-US" sz="2200" i="1" dirty="0">
                <a:solidFill>
                  <a:schemeClr val="tx1"/>
                </a:solidFill>
              </a:rPr>
              <a:t> 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Then</a:t>
            </a:r>
            <a:r>
              <a:rPr lang="de-DE" altLang="en-US" sz="2200" dirty="0">
                <a:solidFill>
                  <a:srgbClr val="000066"/>
                </a:solidFill>
              </a:rPr>
              <a:t/>
            </a:r>
            <a:br>
              <a:rPr lang="de-DE" altLang="en-US" sz="2200" dirty="0">
                <a:solidFill>
                  <a:srgbClr val="000066"/>
                </a:solidFill>
              </a:rPr>
            </a:br>
            <a:r>
              <a:rPr lang="de-DE" altLang="en-US" sz="2200" dirty="0">
                <a:solidFill>
                  <a:srgbClr val="000066"/>
                </a:solidFill>
              </a:rPr>
              <a:t>		</a:t>
            </a:r>
            <a:r>
              <a:rPr lang="de-DE" altLang="en-US" sz="2200" i="1" dirty="0">
                <a:solidFill>
                  <a:srgbClr val="000066"/>
                </a:solidFill>
              </a:rPr>
              <a:t>f = O(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) – </a:t>
            </a:r>
            <a:r>
              <a:rPr lang="de-DE" altLang="en-US" sz="2200" i="1" dirty="0">
                <a:solidFill>
                  <a:srgbClr val="FF0000"/>
                </a:solidFill>
              </a:rPr>
              <a:t>TRUE		</a:t>
            </a:r>
            <a:r>
              <a:rPr lang="de-DE" altLang="en-US" sz="2200" i="1" dirty="0">
                <a:solidFill>
                  <a:srgbClr val="000066"/>
                </a:solidFill>
              </a:rPr>
              <a:t>	f = O(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de-DE" altLang="en-US" sz="2200" i="1" dirty="0">
                <a:solidFill>
                  <a:srgbClr val="000066"/>
                </a:solidFill>
              </a:rPr>
              <a:t>) – </a:t>
            </a:r>
            <a:r>
              <a:rPr lang="de-DE" altLang="en-US" sz="2200" i="1" dirty="0">
                <a:solidFill>
                  <a:srgbClr val="FF0000"/>
                </a:solidFill>
              </a:rPr>
              <a:t>FALSE	</a:t>
            </a:r>
            <a:br>
              <a:rPr lang="de-DE" altLang="en-US" sz="2200" i="1" dirty="0">
                <a:solidFill>
                  <a:srgbClr val="FF0000"/>
                </a:solidFill>
              </a:rPr>
            </a:br>
            <a:r>
              <a:rPr lang="de-DE" altLang="en-US" sz="2200" i="1" dirty="0">
                <a:solidFill>
                  <a:srgbClr val="FF0000"/>
                </a:solidFill>
              </a:rPr>
              <a:t>	</a:t>
            </a:r>
            <a:r>
              <a:rPr lang="de-DE" altLang="en-US" sz="2200" i="1" dirty="0">
                <a:solidFill>
                  <a:srgbClr val="000066"/>
                </a:solidFill>
              </a:rPr>
              <a:t>	f = O(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3</a:t>
            </a:r>
            <a:r>
              <a:rPr lang="de-DE" altLang="en-US" sz="2200" i="1" dirty="0">
                <a:solidFill>
                  <a:srgbClr val="000066"/>
                </a:solidFill>
              </a:rPr>
              <a:t>) – </a:t>
            </a:r>
            <a:r>
              <a:rPr lang="de-DE" altLang="en-US" sz="2200" i="1" dirty="0">
                <a:solidFill>
                  <a:srgbClr val="FF0000"/>
                </a:solidFill>
              </a:rPr>
              <a:t>TRUE		</a:t>
            </a:r>
            <a:r>
              <a:rPr lang="de-DE" altLang="en-US" sz="2200" i="1" dirty="0">
                <a:solidFill>
                  <a:srgbClr val="000066"/>
                </a:solidFill>
              </a:rPr>
              <a:t>	f = O(log(</a:t>
            </a:r>
            <a:r>
              <a:rPr lang="en-US" altLang="en-US" sz="2200" i="1" dirty="0">
                <a:solidFill>
                  <a:srgbClr val="000066"/>
                </a:solidFill>
              </a:rPr>
              <a:t>N)</a:t>
            </a:r>
            <a:r>
              <a:rPr lang="de-DE" altLang="en-US" sz="2200" i="1" dirty="0">
                <a:solidFill>
                  <a:srgbClr val="000066"/>
                </a:solidFill>
              </a:rPr>
              <a:t>) – </a:t>
            </a:r>
            <a:r>
              <a:rPr lang="de-DE" altLang="en-US" sz="2200" i="1" dirty="0">
                <a:solidFill>
                  <a:srgbClr val="FF0000"/>
                </a:solidFill>
              </a:rPr>
              <a:t>FALSE	</a:t>
            </a:r>
            <a:br>
              <a:rPr lang="de-DE" altLang="en-US" sz="2200" i="1" dirty="0">
                <a:solidFill>
                  <a:srgbClr val="FF0000"/>
                </a:solidFill>
              </a:rPr>
            </a:br>
            <a:r>
              <a:rPr lang="de-DE" altLang="en-US" sz="2200" i="1" dirty="0">
                <a:solidFill>
                  <a:srgbClr val="FF0000"/>
                </a:solidFill>
              </a:rPr>
              <a:t>	</a:t>
            </a:r>
            <a:r>
              <a:rPr lang="de-DE" altLang="en-US" sz="2200" i="1" dirty="0">
                <a:solidFill>
                  <a:srgbClr val="000066"/>
                </a:solidFill>
              </a:rPr>
              <a:t>	f = O(2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N</a:t>
            </a:r>
            <a:r>
              <a:rPr lang="de-DE" altLang="en-US" sz="2200" i="1" dirty="0">
                <a:solidFill>
                  <a:srgbClr val="000066"/>
                </a:solidFill>
              </a:rPr>
              <a:t>) – </a:t>
            </a:r>
            <a:r>
              <a:rPr lang="de-DE" altLang="en-US" sz="2200" i="1" dirty="0">
                <a:solidFill>
                  <a:srgbClr val="FF0000"/>
                </a:solidFill>
              </a:rPr>
              <a:t>TRUE		</a:t>
            </a:r>
            <a:r>
              <a:rPr lang="de-DE" altLang="en-US" sz="2200" i="1" dirty="0">
                <a:solidFill>
                  <a:srgbClr val="000066"/>
                </a:solidFill>
              </a:rPr>
              <a:t>	f = O(</a:t>
            </a:r>
            <a:r>
              <a:rPr lang="en-US" altLang="en-US" sz="2200" i="1" dirty="0">
                <a:solidFill>
                  <a:srgbClr val="000066"/>
                </a:solidFill>
              </a:rPr>
              <a:t>1</a:t>
            </a:r>
            <a:r>
              <a:rPr lang="de-DE" altLang="en-US" sz="2200" i="1" dirty="0">
                <a:solidFill>
                  <a:srgbClr val="000066"/>
                </a:solidFill>
              </a:rPr>
              <a:t>) – </a:t>
            </a:r>
            <a:r>
              <a:rPr lang="de-DE" altLang="en-US" sz="2200" i="1" dirty="0">
                <a:solidFill>
                  <a:srgbClr val="FF0000"/>
                </a:solidFill>
              </a:rPr>
              <a:t>FALSE	</a:t>
            </a: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1382711" y="3475037"/>
            <a:ext cx="6687401" cy="1096962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/>
            </a:pP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f = O(g) if there 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C&gt;0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 (e.g. 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C = 1000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)</a:t>
            </a:r>
            <a:b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</a:b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		such that f(N)/g(N) &lt;= 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C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 for all N large enough.</a:t>
            </a:r>
          </a:p>
        </p:txBody>
      </p:sp>
    </p:spTree>
    <p:extLst>
      <p:ext uri="{BB962C8B-B14F-4D97-AF65-F5344CB8AC3E}">
        <p14:creationId xmlns:p14="http://schemas.microsoft.com/office/powerpoint/2010/main" val="341110852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 anchorCtr="1"/>
          <a:lstStyle/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</a:p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Comments?</a:t>
            </a:r>
          </a:p>
        </p:txBody>
      </p:sp>
    </p:spTree>
    <p:extLst>
      <p:ext uri="{BB962C8B-B14F-4D97-AF65-F5344CB8AC3E}">
        <p14:creationId xmlns:p14="http://schemas.microsoft.com/office/powerpoint/2010/main" val="7191911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Assignment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Assignment </a:t>
            </a: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is due to October </a:t>
            </a: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15, 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23:59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https://www.cs.sfu.ca/~ishinkar/teaching/fall21/cmpt125/assignments.html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You need to submit one file to Canvas – </a:t>
            </a:r>
            <a:r>
              <a:rPr lang="de-DE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assignment2.c</a:t>
            </a:r>
            <a:endParaRPr lang="de-DE" sz="20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This assignment is more challenging than assignment 1.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smtClean="0">
                <a:latin typeface="Arial" panose="020B0604020202020204" pitchFamily="34" charset="0"/>
                <a:cs typeface="Arial" panose="020B0604020202020204" pitchFamily="34" charset="0"/>
              </a:rPr>
              <a:t>Start working on it earlier.</a:t>
            </a: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5591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/>
              <a:t>Big-O notation</a:t>
            </a:r>
          </a:p>
        </p:txBody>
      </p:sp>
    </p:spTree>
    <p:extLst>
      <p:ext uri="{BB962C8B-B14F-4D97-AF65-F5344CB8AC3E}">
        <p14:creationId xmlns:p14="http://schemas.microsoft.com/office/powerpoint/2010/main" val="271829018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Searching in array</a:t>
            </a:r>
          </a:p>
        </p:txBody>
      </p:sp>
      <p:sp>
        <p:nvSpPr>
          <p:cNvPr id="2662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b="1" u="sng" dirty="0"/>
              <a:t>Goal</a:t>
            </a:r>
            <a:r>
              <a:rPr lang="de-DE" altLang="en-US" sz="2200" dirty="0"/>
              <a:t>: Search for a given element in an array.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b="1" u="sng" dirty="0"/>
              <a:t>Q</a:t>
            </a:r>
            <a:r>
              <a:rPr lang="de-DE" altLang="en-US" sz="2200" dirty="0"/>
              <a:t>: do we have any information about the array?</a:t>
            </a:r>
          </a:p>
        </p:txBody>
      </p:sp>
    </p:spTree>
    <p:extLst>
      <p:ext uri="{BB962C8B-B14F-4D97-AF65-F5344CB8AC3E}">
        <p14:creationId xmlns:p14="http://schemas.microsoft.com/office/powerpoint/2010/main" val="35709066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Searching in an unsorted array</a:t>
            </a:r>
          </a:p>
        </p:txBody>
      </p:sp>
      <p:sp>
        <p:nvSpPr>
          <p:cNvPr id="2765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/>
              <a:t>If we do not know how the elements are arranged in the array, we can use a linear search (</a:t>
            </a:r>
            <a:r>
              <a:rPr lang="en-US" alt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loop</a:t>
            </a:r>
            <a:r>
              <a:rPr lang="en-US" altLang="en-US" sz="2200" dirty="0"/>
              <a:t>), iterating over all elements in the array one after another.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/>
              <a:t>In the worst case, the element we are looking for may be the last element in the array, or may not be in the array at all.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Therefore, </a:t>
            </a:r>
            <a:r>
              <a:rPr lang="en-US" altLang="en-US" sz="2200" dirty="0"/>
              <a:t>if the array contains </a:t>
            </a:r>
            <a:r>
              <a:rPr lang="en-US" altLang="en-US" sz="2200" i="1" dirty="0">
                <a:solidFill>
                  <a:srgbClr val="002060"/>
                </a:solidFill>
              </a:rPr>
              <a:t>N</a:t>
            </a:r>
            <a:r>
              <a:rPr lang="en-US" altLang="en-US" sz="2200" dirty="0"/>
              <a:t> elements </a:t>
            </a:r>
            <a:r>
              <a:rPr lang="en-US" altLang="en-US" sz="2200" dirty="0">
                <a:cs typeface="Times New Roman" panose="02020603050405020304" pitchFamily="18" charset="0"/>
              </a:rPr>
              <a:t>the </a:t>
            </a:r>
            <a:r>
              <a:rPr lang="en-US" altLang="en-US" sz="2200" dirty="0" smtClean="0">
                <a:cs typeface="Times New Roman" panose="02020603050405020304" pitchFamily="18" charset="0"/>
              </a:rPr>
              <a:t>algorithm will read each of the N elements at most ones. </a:t>
            </a:r>
            <a:endParaRPr lang="en-US" altLang="en-US" sz="2200" dirty="0">
              <a:cs typeface="Times New Roman" panose="02020603050405020304" pitchFamily="18" charset="0"/>
            </a:endParaRP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 smtClean="0">
                <a:cs typeface="Times New Roman" panose="02020603050405020304" pitchFamily="18" charset="0"/>
              </a:rPr>
              <a:t>We will say the running </a:t>
            </a:r>
            <a:r>
              <a:rPr lang="en-US" altLang="en-US" sz="2200" dirty="0">
                <a:cs typeface="Times New Roman" panose="02020603050405020304" pitchFamily="18" charset="0"/>
              </a:rPr>
              <a:t>time of the search is </a:t>
            </a:r>
            <a:r>
              <a:rPr lang="en-US" altLang="en-US" sz="2200" i="1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linear - </a:t>
            </a:r>
            <a:r>
              <a:rPr lang="en-US" altLang="en-US" sz="2200" i="1" dirty="0">
                <a:solidFill>
                  <a:srgbClr val="002060"/>
                </a:solidFill>
                <a:cs typeface="Times New Roman" panose="02020603050405020304" pitchFamily="18" charset="0"/>
              </a:rPr>
              <a:t>O(N)</a:t>
            </a:r>
            <a:r>
              <a:rPr lang="en-US" altLang="en-US" sz="2200" dirty="0">
                <a:cs typeface="Times New Roman" panose="02020603050405020304" pitchFamily="18" charset="0"/>
              </a:rPr>
              <a:t>.</a:t>
            </a:r>
          </a:p>
          <a:p>
            <a:pPr marL="6350" indent="0">
              <a:buClrTx/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en-US" altLang="en-US" sz="2200" dirty="0">
              <a:cs typeface="Times New Roman" panose="02020603050405020304" pitchFamily="18" charset="0"/>
            </a:endParaRP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DE1E1513-B787-465F-A797-1EF9326382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47504" y="5252425"/>
            <a:ext cx="3891361" cy="802179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dirty="0">
                <a:latin typeface="+mj-lt"/>
              </a:rPr>
              <a:t>Why isn’t the runtime exactly N?</a:t>
            </a:r>
          </a:p>
        </p:txBody>
      </p:sp>
    </p:spTree>
    <p:extLst>
      <p:ext uri="{BB962C8B-B14F-4D97-AF65-F5344CB8AC3E}">
        <p14:creationId xmlns:p14="http://schemas.microsoft.com/office/powerpoint/2010/main" val="207401046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Searching in a sorted array</a:t>
            </a:r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400" dirty="0"/>
              <a:t>If the array is </a:t>
            </a:r>
            <a:r>
              <a:rPr lang="en-US" altLang="en-US" sz="2400" u="sng" dirty="0"/>
              <a:t>sorted</a:t>
            </a:r>
            <a:r>
              <a:rPr lang="en-US" altLang="en-US" sz="2400" dirty="0"/>
              <a:t>, then searching for an element in the array becomes easier.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400" dirty="0"/>
              <a:t>For example, when looking for a word in a dictionary, we do not go through the entire dictionary.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400" dirty="0"/>
              <a:t>We use the fact that the dictionary is sorted to quickly find the word we are looking for.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en-US" altLang="en-US" sz="24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400" i="1" u="sng" dirty="0"/>
              <a:t>Idea:</a:t>
            </a:r>
            <a:r>
              <a:rPr lang="en-US" altLang="en-US" sz="2400" b="1" dirty="0"/>
              <a:t> divide and conquer</a:t>
            </a:r>
          </a:p>
          <a:p>
            <a:pPr marL="504825" lvl="1" indent="0">
              <a:lnSpc>
                <a:spcPct val="95000"/>
              </a:lnSpc>
              <a:buSzPct val="45000"/>
              <a:buNone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/>
              <a:t>Divide: cut the array into 2 roughly equal pieces</a:t>
            </a:r>
          </a:p>
          <a:p>
            <a:pPr marL="504825" lvl="1" indent="0">
              <a:lnSpc>
                <a:spcPct val="95000"/>
              </a:lnSpc>
              <a:buSzPct val="45000"/>
              <a:buNone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/>
              <a:t>Use the fact that the array is sorted:</a:t>
            </a:r>
            <a:br>
              <a:rPr lang="en-US" altLang="en-US" sz="2200" dirty="0"/>
            </a:br>
            <a:r>
              <a:rPr lang="en-US" altLang="en-US" sz="2200" dirty="0"/>
              <a:t>			search in only one of the </a:t>
            </a:r>
            <a:r>
              <a:rPr lang="en-US" altLang="en-US" sz="2200" dirty="0" smtClean="0"/>
              <a:t>halves.</a:t>
            </a:r>
            <a:endParaRPr lang="en-US" altLang="en-US" sz="2200" dirty="0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DE1E1513-B787-465F-A797-1EF9326382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15417" y="6197109"/>
            <a:ext cx="2838312" cy="802179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dirty="0" smtClean="0">
                <a:latin typeface="+mj-lt"/>
              </a:rPr>
              <a:t>More on this next week</a:t>
            </a:r>
            <a:endParaRPr lang="en-US" altLang="en-US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0564379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Three more examples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104775">
              <a:lnSpc>
                <a:spcPct val="95000"/>
              </a:lnSpc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Summation:</a:t>
            </a:r>
            <a:b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Input</a:t>
            </a: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Two numbers each of length n</a:t>
            </a:r>
            <a:b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Outputs</a:t>
            </a: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The sum of the two numbers</a:t>
            </a:r>
          </a:p>
          <a:p>
            <a:pPr marL="104775">
              <a:lnSpc>
                <a:spcPct val="95000"/>
              </a:lnSpc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endParaRPr lang="de-DE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4775">
              <a:lnSpc>
                <a:spcPct val="95000"/>
              </a:lnSpc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Multiplication:</a:t>
            </a:r>
            <a:b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Input</a:t>
            </a: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Two numbers each of length n</a:t>
            </a:r>
            <a:b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Outputs</a:t>
            </a: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The product of the two numbers</a:t>
            </a:r>
          </a:p>
          <a:p>
            <a:pPr marL="104775">
              <a:lnSpc>
                <a:spcPct val="95000"/>
              </a:lnSpc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endParaRPr lang="de-DE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4775">
              <a:lnSpc>
                <a:spcPct val="95000"/>
              </a:lnSpc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Decomposing a number into primes</a:t>
            </a:r>
            <a:b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Input</a:t>
            </a: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A number N of length n that is a product of two primes</a:t>
            </a:r>
            <a:b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Outputs</a:t>
            </a: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find primes p,q such that N = p*q</a:t>
            </a:r>
          </a:p>
          <a:p>
            <a:pPr marL="104775">
              <a:lnSpc>
                <a:spcPct val="95000"/>
              </a:lnSpc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Question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Suppose the basic operations are on one digit at a time.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How many operations are required to solve each of the problems?</a:t>
            </a:r>
          </a:p>
          <a:p>
            <a:pPr marL="104775">
              <a:lnSpc>
                <a:spcPct val="95000"/>
              </a:lnSpc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endParaRPr lang="de-DE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2588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Big-O notation</a:t>
            </a:r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We will use the Big-O notation to express the </a:t>
            </a:r>
            <a:r>
              <a:rPr lang="de-DE" altLang="en-US" sz="2200" i="1" u="sng" dirty="0"/>
              <a:t>time complexity</a:t>
            </a:r>
            <a:r>
              <a:rPr lang="de-DE" altLang="en-US" sz="2200" dirty="0"/>
              <a:t> (running time) of algorithms.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Denote by f(N) the running time of a program for inputs of size N.</a:t>
            </a:r>
            <a:br>
              <a:rPr lang="de-DE" altLang="en-US" sz="2200" dirty="0"/>
            </a:br>
            <a:r>
              <a:rPr lang="de-DE" altLang="en-US" sz="2200" dirty="0"/>
              <a:t>Examples: 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>
                <a:solidFill>
                  <a:srgbClr val="000066"/>
                </a:solidFill>
              </a:rPr>
              <a:t>	</a:t>
            </a:r>
            <a:r>
              <a:rPr lang="de-DE" altLang="en-US" sz="2200" i="1" dirty="0">
                <a:solidFill>
                  <a:srgbClr val="000066"/>
                </a:solidFill>
              </a:rPr>
              <a:t>f(N)  = 1.5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 + 4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de-DE" altLang="en-US" sz="2200" i="1" dirty="0">
                <a:solidFill>
                  <a:srgbClr val="000066"/>
                </a:solidFill>
              </a:rPr>
              <a:t>+ 3</a:t>
            </a:r>
            <a:br>
              <a:rPr lang="de-DE" altLang="en-US" sz="2200" i="1" dirty="0">
                <a:solidFill>
                  <a:srgbClr val="000066"/>
                </a:solidFill>
              </a:rPr>
            </a:br>
            <a:r>
              <a:rPr lang="de-DE" altLang="en-US" sz="2200" i="1" dirty="0">
                <a:solidFill>
                  <a:srgbClr val="000066"/>
                </a:solidFill>
              </a:rPr>
              <a:t>	f(N)  = 2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4</a:t>
            </a:r>
            <a:r>
              <a:rPr lang="de-DE" altLang="en-US" sz="2200" i="1" dirty="0">
                <a:solidFill>
                  <a:srgbClr val="000066"/>
                </a:solidFill>
              </a:rPr>
              <a:t> + 10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3</a:t>
            </a:r>
            <a:r>
              <a:rPr lang="de-DE" altLang="en-US" sz="2200" i="1" dirty="0">
                <a:solidFill>
                  <a:srgbClr val="000066"/>
                </a:solidFill>
              </a:rPr>
              <a:t> + 4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 + 900 log(N) + 3000</a:t>
            </a:r>
            <a:br>
              <a:rPr lang="de-DE" altLang="en-US" sz="2200" i="1" dirty="0">
                <a:solidFill>
                  <a:srgbClr val="000066"/>
                </a:solidFill>
              </a:rPr>
            </a:br>
            <a:r>
              <a:rPr lang="de-DE" altLang="en-US" sz="2200" i="1" dirty="0">
                <a:solidFill>
                  <a:srgbClr val="000066"/>
                </a:solidFill>
              </a:rPr>
              <a:t>	f(N) = </a:t>
            </a:r>
            <a:r>
              <a:rPr lang="en-US" altLang="en-US" sz="2200" i="1" dirty="0">
                <a:solidFill>
                  <a:srgbClr val="000066"/>
                </a:solidFill>
              </a:rPr>
              <a:t>2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N</a:t>
            </a:r>
            <a:r>
              <a:rPr lang="de-DE" altLang="en-US" sz="2200" i="1" dirty="0">
                <a:solidFill>
                  <a:srgbClr val="000066"/>
                </a:solidFill>
              </a:rPr>
              <a:t> – 100 </a:t>
            </a:r>
            <a:r>
              <a:rPr lang="de-DE" altLang="en-US" sz="2200" i="1" dirty="0">
                <a:solidFill>
                  <a:schemeClr val="tx1"/>
                </a:solidFill>
              </a:rPr>
              <a:t>(for N&gt;10)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The </a:t>
            </a:r>
            <a:r>
              <a:rPr lang="de-DE" altLang="en-US" sz="2200" u="sng" dirty="0"/>
              <a:t>big-O notation </a:t>
            </a:r>
            <a:r>
              <a:rPr lang="de-DE" altLang="en-US" sz="2200" dirty="0"/>
              <a:t>will be the term</a:t>
            </a:r>
            <a:br>
              <a:rPr lang="de-DE" altLang="en-US" sz="2200" dirty="0"/>
            </a:br>
            <a:r>
              <a:rPr lang="de-DE" altLang="en-US" sz="2200" dirty="0"/>
              <a:t>that </a:t>
            </a:r>
            <a:r>
              <a:rPr lang="de-DE" altLang="en-US" sz="2200" u="sng" dirty="0"/>
              <a:t>increases the fastest</a:t>
            </a:r>
            <a:r>
              <a:rPr lang="de-DE" altLang="en-US" sz="2200" dirty="0"/>
              <a:t> for large inputs.</a:t>
            </a:r>
          </a:p>
          <a:p>
            <a:pPr marL="646113" indent="-525463">
              <a:lnSpc>
                <a:spcPct val="95000"/>
              </a:lnSpc>
              <a:buClrTx/>
              <a:buSzPct val="45000"/>
              <a:buFontTx/>
              <a:buNone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Example: if </a:t>
            </a:r>
            <a:r>
              <a:rPr lang="de-DE" altLang="en-US" sz="2200" i="1" dirty="0">
                <a:solidFill>
                  <a:srgbClr val="000066"/>
                </a:solidFill>
              </a:rPr>
              <a:t>f(N)  = 2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4</a:t>
            </a:r>
            <a:r>
              <a:rPr lang="de-DE" altLang="en-US" sz="2200" i="1" dirty="0">
                <a:solidFill>
                  <a:srgbClr val="000066"/>
                </a:solidFill>
              </a:rPr>
              <a:t> + 10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3</a:t>
            </a:r>
            <a:r>
              <a:rPr lang="de-DE" altLang="en-US" sz="2200" i="1" dirty="0">
                <a:solidFill>
                  <a:srgbClr val="000066"/>
                </a:solidFill>
              </a:rPr>
              <a:t> + 4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 + 900 log(N) + 3</a:t>
            </a:r>
            <a:r>
              <a:rPr lang="de-DE" altLang="en-US" sz="2200" dirty="0">
                <a:solidFill>
                  <a:srgbClr val="000066"/>
                </a:solidFill>
              </a:rPr>
              <a:t/>
            </a:r>
            <a:br>
              <a:rPr lang="de-DE" altLang="en-US" sz="2200" dirty="0">
                <a:solidFill>
                  <a:srgbClr val="000066"/>
                </a:solidFill>
              </a:rPr>
            </a:br>
            <a:r>
              <a:rPr lang="de-DE" altLang="en-US" sz="2200" dirty="0"/>
              <a:t>we will say that the </a:t>
            </a:r>
            <a:r>
              <a:rPr lang="de-DE" altLang="en-US" sz="2200" i="1" u="sng" dirty="0"/>
              <a:t>time complexity</a:t>
            </a:r>
            <a:r>
              <a:rPr lang="de-DE" altLang="en-US" sz="2200" dirty="0"/>
              <a:t> is </a:t>
            </a:r>
            <a:r>
              <a:rPr lang="de-DE" altLang="en-US" sz="2200" i="1" dirty="0">
                <a:solidFill>
                  <a:srgbClr val="000066"/>
                </a:solidFill>
              </a:rPr>
              <a:t>O(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4</a:t>
            </a:r>
            <a:r>
              <a:rPr lang="de-DE" altLang="en-US" sz="2200" i="1" dirty="0">
                <a:solidFill>
                  <a:srgbClr val="000066"/>
                </a:solidFill>
              </a:rPr>
              <a:t>)</a:t>
            </a:r>
            <a:r>
              <a:rPr lang="de-DE" altLang="en-US" sz="2200" dirty="0"/>
              <a:t>.</a:t>
            </a:r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6583363" y="4324350"/>
            <a:ext cx="3292475" cy="1344613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kumimoji="0" lang="en-US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 Unicode MS" panose="020B0604020202020204" pitchFamily="34" charset="-128"/>
              </a:rPr>
              <a:t>We are ignoring:</a:t>
            </a:r>
            <a:br>
              <a:rPr kumimoji="0" lang="en-US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 Unicode MS" panose="020B0604020202020204" pitchFamily="34" charset="-128"/>
              </a:rPr>
            </a:br>
            <a:r>
              <a:rPr kumimoji="0" lang="en-US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 Unicode MS" panose="020B0604020202020204" pitchFamily="34" charset="-128"/>
              </a:rPr>
              <a:t>1) low order terms</a:t>
            </a:r>
            <a:br>
              <a:rPr kumimoji="0" lang="en-US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 Unicode MS" panose="020B0604020202020204" pitchFamily="34" charset="-128"/>
              </a:rPr>
            </a:br>
            <a:r>
              <a:rPr kumimoji="0" lang="en-US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 Unicode MS" panose="020B0604020202020204" pitchFamily="34" charset="-128"/>
              </a:rPr>
              <a:t>2) multiplicative constants</a:t>
            </a:r>
          </a:p>
        </p:txBody>
      </p:sp>
    </p:spTree>
    <p:extLst>
      <p:ext uri="{BB962C8B-B14F-4D97-AF65-F5344CB8AC3E}">
        <p14:creationId xmlns:p14="http://schemas.microsoft.com/office/powerpoint/2010/main" val="368007009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Big-O notation</a:t>
            </a:r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Q: Why are we ignoring low order terms?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A: Because they become negligible as </a:t>
            </a:r>
            <a:r>
              <a:rPr lang="de-DE" altLang="en-US" sz="2200" dirty="0">
                <a:solidFill>
                  <a:srgbClr val="000066"/>
                </a:solidFill>
              </a:rPr>
              <a:t>N</a:t>
            </a:r>
            <a:r>
              <a:rPr lang="de-DE" altLang="en-US" sz="2200" dirty="0"/>
              <a:t> grows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u="sng" dirty="0"/>
              <a:t>Example</a:t>
            </a:r>
            <a:r>
              <a:rPr lang="de-DE" altLang="en-US" sz="2200" dirty="0"/>
              <a:t>: </a:t>
            </a:r>
            <a:r>
              <a:rPr lang="de-DE" altLang="en-US" sz="2200" i="1" dirty="0">
                <a:solidFill>
                  <a:srgbClr val="000066"/>
                </a:solidFill>
              </a:rPr>
              <a:t>f(N) = 4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4</a:t>
            </a:r>
            <a:r>
              <a:rPr lang="de-DE" altLang="en-US" sz="2200" i="1" dirty="0">
                <a:solidFill>
                  <a:srgbClr val="000066"/>
                </a:solidFill>
              </a:rPr>
              <a:t> + 100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3</a:t>
            </a:r>
            <a:r>
              <a:rPr lang="de-DE" altLang="en-US" sz="2200" i="1" dirty="0">
                <a:solidFill>
                  <a:srgbClr val="000066"/>
                </a:solidFill>
              </a:rPr>
              <a:t> + 9000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 + N</a:t>
            </a:r>
          </a:p>
          <a:p>
            <a:pPr marL="644525" indent="-527050">
              <a:lnSpc>
                <a:spcPct val="95000"/>
              </a:lnSpc>
              <a:buClrTx/>
              <a:buSzPct val="45000"/>
              <a:buFontTx/>
              <a:buNone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dirty="0">
              <a:solidFill>
                <a:srgbClr val="000066"/>
              </a:solidFill>
            </a:endParaRPr>
          </a:p>
        </p:txBody>
      </p:sp>
      <p:graphicFrame>
        <p:nvGraphicFramePr>
          <p:cNvPr id="23555" name="Group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493095"/>
              </p:ext>
            </p:extLst>
          </p:nvPr>
        </p:nvGraphicFramePr>
        <p:xfrm>
          <a:off x="1551781" y="3409181"/>
          <a:ext cx="6797675" cy="3436560"/>
        </p:xfrm>
        <a:graphic>
          <a:graphicData uri="http://schemas.openxmlformats.org/drawingml/2006/table">
            <a:tbl>
              <a:tblPr/>
              <a:tblGrid>
                <a:gridCol w="1323975">
                  <a:extLst>
                    <a:ext uri="{9D8B030D-6E8A-4147-A177-3AD203B41FA5}">
                      <a16:colId xmlns:a16="http://schemas.microsoft.com/office/drawing/2014/main" val="1711434926"/>
                    </a:ext>
                  </a:extLst>
                </a:gridCol>
                <a:gridCol w="1365250">
                  <a:extLst>
                    <a:ext uri="{9D8B030D-6E8A-4147-A177-3AD203B41FA5}">
                      <a16:colId xmlns:a16="http://schemas.microsoft.com/office/drawing/2014/main" val="537012309"/>
                    </a:ext>
                  </a:extLst>
                </a:gridCol>
                <a:gridCol w="1346200">
                  <a:extLst>
                    <a:ext uri="{9D8B030D-6E8A-4147-A177-3AD203B41FA5}">
                      <a16:colId xmlns:a16="http://schemas.microsoft.com/office/drawing/2014/main" val="3579728159"/>
                    </a:ext>
                  </a:extLst>
                </a:gridCol>
                <a:gridCol w="1238250">
                  <a:extLst>
                    <a:ext uri="{9D8B030D-6E8A-4147-A177-3AD203B41FA5}">
                      <a16:colId xmlns:a16="http://schemas.microsoft.com/office/drawing/2014/main" val="2317958176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1445135142"/>
                    </a:ext>
                  </a:extLst>
                </a:gridCol>
              </a:tblGrid>
              <a:tr h="708346"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0">
                        <a:lnSpc>
                          <a:spcPct val="5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0000" marR="90000" marT="602568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de-DE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4</a:t>
                      </a: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N</a:t>
                      </a:r>
                      <a:r>
                        <a:rPr kumimoji="0" lang="en-US" altLang="en-US" sz="2200" b="0" i="0" u="none" strike="noStrike" cap="none" normalizeH="0" baseline="3300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4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de-DE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100</a:t>
                      </a: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N</a:t>
                      </a:r>
                      <a:r>
                        <a:rPr kumimoji="0" lang="en-US" altLang="en-US" sz="2200" b="0" i="0" u="none" strike="noStrike" cap="none" normalizeH="0" baseline="3300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3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de-DE" alt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9000</a:t>
                      </a:r>
                      <a:r>
                        <a:rPr kumimoji="0" lang="en-US" alt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N</a:t>
                      </a:r>
                      <a:r>
                        <a:rPr kumimoji="0" lang="en-US" altLang="en-US" sz="2200" b="0" i="0" u="none" strike="noStrike" cap="none" normalizeH="0" baseline="3300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2</a:t>
                      </a:r>
                      <a:r>
                        <a:rPr kumimoji="0" lang="de-DE" alt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 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de-DE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N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7728134"/>
                  </a:ext>
                </a:extLst>
              </a:tr>
              <a:tr h="755650"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N = 100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4*10</a:t>
                      </a:r>
                      <a:r>
                        <a:rPr kumimoji="0" lang="en-US" altLang="en-US" sz="2200" b="0" i="0" u="none" strike="noStrike" cap="none" normalizeH="0" baseline="33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8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10</a:t>
                      </a:r>
                      <a:r>
                        <a:rPr kumimoji="0" lang="en-US" altLang="en-US" sz="2200" b="0" i="0" u="none" strike="noStrike" cap="none" normalizeH="0" baseline="33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8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9*10</a:t>
                      </a:r>
                      <a:r>
                        <a:rPr kumimoji="0" lang="en-US" altLang="en-US" sz="2200" b="0" i="0" u="none" strike="noStrike" cap="none" normalizeH="0" baseline="33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7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100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8667828"/>
                  </a:ext>
                </a:extLst>
              </a:tr>
              <a:tr h="755650"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N = 10</a:t>
                      </a:r>
                      <a:r>
                        <a:rPr kumimoji="0" lang="en-US" altLang="en-US" sz="2200" b="0" i="0" u="none" strike="noStrike" cap="none" normalizeH="0" baseline="33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8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4*10</a:t>
                      </a:r>
                      <a:r>
                        <a:rPr kumimoji="0" lang="en-US" altLang="en-US" sz="2200" b="0" i="0" u="none" strike="noStrike" cap="none" normalizeH="0" baseline="33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32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10</a:t>
                      </a:r>
                      <a:r>
                        <a:rPr kumimoji="0" lang="en-US" altLang="en-US" sz="2200" b="0" i="0" u="none" strike="noStrike" cap="none" normalizeH="0" baseline="33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26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9*10</a:t>
                      </a:r>
                      <a:r>
                        <a:rPr kumimoji="0" lang="en-US" altLang="en-US" sz="2200" b="0" i="0" u="none" strike="noStrike" cap="none" normalizeH="0" baseline="33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19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10</a:t>
                      </a:r>
                      <a:r>
                        <a:rPr kumimoji="0" lang="en-US" altLang="en-US" sz="2200" b="0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8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5190620"/>
                  </a:ext>
                </a:extLst>
              </a:tr>
              <a:tr h="0"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N = 10</a:t>
                      </a:r>
                      <a:r>
                        <a:rPr kumimoji="0" lang="en-US" altLang="en-US" sz="2200" b="0" i="0" u="none" strike="noStrike" cap="none" normalizeH="0" baseline="33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12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4*10</a:t>
                      </a:r>
                      <a:r>
                        <a:rPr kumimoji="0" lang="en-US" altLang="en-US" sz="2200" b="0" i="0" u="none" strike="noStrike" cap="none" normalizeH="0" baseline="33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48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10</a:t>
                      </a:r>
                      <a:r>
                        <a:rPr kumimoji="0" lang="en-US" altLang="en-US" sz="2200" b="0" i="0" u="none" strike="noStrike" cap="none" normalizeH="0" baseline="33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38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9*10</a:t>
                      </a:r>
                      <a:r>
                        <a:rPr kumimoji="0" lang="en-US" altLang="en-US" sz="2200" b="0" i="0" u="none" strike="noStrike" cap="none" normalizeH="0" baseline="33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27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10</a:t>
                      </a:r>
                      <a:r>
                        <a:rPr kumimoji="0" lang="en-US" altLang="en-US" sz="2200" b="0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12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7300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1188233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a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yt blackand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../../../Program%20Files%20(x86)/OpenOffice%204/share/template/en-US/layout/lyt-water.otp</Template>
  <TotalTime>2236</TotalTime>
  <Words>1158</Words>
  <Application>Microsoft Office PowerPoint</Application>
  <PresentationFormat>Custom</PresentationFormat>
  <Paragraphs>106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14</vt:i4>
      </vt:variant>
    </vt:vector>
  </HeadingPairs>
  <TitlesOfParts>
    <vt:vector size="26" baseType="lpstr">
      <vt:lpstr>Arial Unicode MS</vt:lpstr>
      <vt:lpstr>Microsoft YaHei</vt:lpstr>
      <vt:lpstr>Albany</vt:lpstr>
      <vt:lpstr>Arial</vt:lpstr>
      <vt:lpstr>Calibri</vt:lpstr>
      <vt:lpstr>Calibri Light</vt:lpstr>
      <vt:lpstr>Tahoma</vt:lpstr>
      <vt:lpstr>Times New Roman</vt:lpstr>
      <vt:lpstr>Wingdings</vt:lpstr>
      <vt:lpstr>water</vt:lpstr>
      <vt:lpstr>lyt blackandwhite</vt:lpstr>
      <vt:lpstr>Office Theme</vt:lpstr>
      <vt:lpstr>PowerPoint Presentation</vt:lpstr>
      <vt:lpstr>Assignment 2</vt:lpstr>
      <vt:lpstr>PowerPoint Presentation</vt:lpstr>
      <vt:lpstr>Searching in array</vt:lpstr>
      <vt:lpstr>Searching in an unsorted array</vt:lpstr>
      <vt:lpstr>Searching in a sorted array</vt:lpstr>
      <vt:lpstr>Three more examples</vt:lpstr>
      <vt:lpstr>Big-O notation</vt:lpstr>
      <vt:lpstr>Big-O notation</vt:lpstr>
      <vt:lpstr>Big-O notation</vt:lpstr>
      <vt:lpstr>Big-O notation - Definition</vt:lpstr>
      <vt:lpstr>Big-O notation - Definition</vt:lpstr>
      <vt:lpstr>Big-O notation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812</cp:revision>
  <dcterms:created xsi:type="dcterms:W3CDTF">2017-07-19T12:15:02Z</dcterms:created>
  <dcterms:modified xsi:type="dcterms:W3CDTF">2021-10-07T01:18:03Z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1">
    <vt:lpwstr/>
  </property>
  <property fmtid="{D5CDD505-2E9C-101B-9397-08002B2CF9AE}" pid="3" name="Info 2">
    <vt:lpwstr/>
  </property>
  <property fmtid="{D5CDD505-2E9C-101B-9397-08002B2CF9AE}" pid="4" name="Info 3">
    <vt:lpwstr/>
  </property>
  <property fmtid="{D5CDD505-2E9C-101B-9397-08002B2CF9AE}" pid="5" name="Info 4">
    <vt:lpwstr/>
  </property>
</Properties>
</file>