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6"/>
  </p:notesMasterIdLst>
  <p:handoutMasterIdLst>
    <p:handoutMasterId r:id="rId27"/>
  </p:handoutMasterIdLst>
  <p:sldIdLst>
    <p:sldId id="256" r:id="rId4"/>
    <p:sldId id="511" r:id="rId5"/>
    <p:sldId id="513" r:id="rId6"/>
    <p:sldId id="510" r:id="rId7"/>
    <p:sldId id="512" r:id="rId8"/>
    <p:sldId id="317" r:id="rId9"/>
    <p:sldId id="321" r:id="rId10"/>
    <p:sldId id="322" r:id="rId11"/>
    <p:sldId id="514" r:id="rId12"/>
    <p:sldId id="494" r:id="rId13"/>
    <p:sldId id="323" r:id="rId14"/>
    <p:sldId id="324" r:id="rId15"/>
    <p:sldId id="496" r:id="rId16"/>
    <p:sldId id="277" r:id="rId17"/>
    <p:sldId id="493" r:id="rId18"/>
    <p:sldId id="278" r:id="rId19"/>
    <p:sldId id="279" r:id="rId20"/>
    <p:sldId id="280" r:id="rId21"/>
    <p:sldId id="281" r:id="rId22"/>
    <p:sldId id="282" r:id="rId23"/>
    <p:sldId id="298" r:id="rId24"/>
    <p:sldId id="408" r:id="rId25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85" autoAdjust="0"/>
    <p:restoredTop sz="93792" autoAdjust="0"/>
  </p:normalViewPr>
  <p:slideViewPr>
    <p:cSldViewPr snapToGrid="0">
      <p:cViewPr varScale="1">
        <p:scale>
          <a:sx n="105" d="100"/>
          <a:sy n="105" d="100"/>
        </p:scale>
        <p:origin x="140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7003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74659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12532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87249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15042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1953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28744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720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15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432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0761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64714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68978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408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959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0264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9385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78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347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7195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99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07952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991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124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655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9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1/cmpt125/exam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1/cmpt125/assignments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1/cmpt125/assignments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</a:t>
            </a:r>
            <a:r>
              <a:rPr lang="de-DE" sz="3600" b="1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11, 2021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	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/>
            </a:r>
            <a:br>
              <a:rPr lang="de-DE" altLang="en-US" sz="2200" u="sng" dirty="0"/>
            </a:br>
            <a:r>
              <a:rPr lang="de-DE" altLang="en-US" sz="2200" u="sng" dirty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+ 3.</a:t>
            </a:r>
            <a:r>
              <a:rPr lang="de-DE" altLang="en-US" sz="2200" i="1" dirty="0">
                <a:solidFill>
                  <a:schemeClr val="tx1"/>
                </a:solidFill>
              </a:rPr>
              <a:t>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Then</a:t>
            </a:r>
            <a:r>
              <a:rPr lang="de-DE" altLang="en-US" sz="2200" dirty="0">
                <a:solidFill>
                  <a:srgbClr val="000066"/>
                </a:solidFill>
              </a:rPr>
              <a:t/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>
                <a:solidFill>
                  <a:srgbClr val="000066"/>
                </a:solidFill>
              </a:rPr>
              <a:t>		</a:t>
            </a:r>
            <a:r>
              <a:rPr lang="de-DE" altLang="en-US" sz="2200" i="1" dirty="0">
                <a:solidFill>
                  <a:srgbClr val="000066"/>
                </a:solidFill>
              </a:rPr>
              <a:t>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O(log(</a:t>
            </a:r>
            <a:r>
              <a:rPr lang="en-US" altLang="en-US" sz="2200" i="1" dirty="0">
                <a:solidFill>
                  <a:srgbClr val="000066"/>
                </a:solidFill>
              </a:rPr>
              <a:t>N)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1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1" y="3475037"/>
            <a:ext cx="6687401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&lt;=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</p:spTree>
    <p:extLst>
      <p:ext uri="{BB962C8B-B14F-4D97-AF65-F5344CB8AC3E}">
        <p14:creationId xmlns:p14="http://schemas.microsoft.com/office/powerpoint/2010/main" val="3411108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Common orders of magnitude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O(1) </a:t>
            </a:r>
            <a:r>
              <a:rPr lang="de-DE" altLang="en-US" sz="2200" dirty="0"/>
              <a:t>– bounded by some absolute constant (e.g.,  &lt;= 100)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O(log N)</a:t>
            </a:r>
            <a:r>
              <a:rPr lang="de-DE" altLang="en-US" sz="2200" dirty="0"/>
              <a:t> – logarithmic complexity – very fast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O(N) </a:t>
            </a:r>
            <a:r>
              <a:rPr lang="de-DE" altLang="en-US" sz="2200" dirty="0"/>
              <a:t>– linear: That is constant times the size of the input. We consider it very efficient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 log N) </a:t>
            </a:r>
            <a:r>
              <a:rPr lang="de-DE" altLang="en-US" sz="2200" dirty="0"/>
              <a:t>– Almost as good as linear.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quadratic time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3</a:t>
            </a:r>
            <a:r>
              <a:rPr lang="de-DE" altLang="en-US" sz="2200" i="1" dirty="0">
                <a:solidFill>
                  <a:srgbClr val="002060"/>
                </a:solidFill>
              </a:rPr>
              <a:t>), 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4</a:t>
            </a:r>
            <a:r>
              <a:rPr lang="de-DE" altLang="en-US" sz="2200" i="1" dirty="0">
                <a:solidFill>
                  <a:srgbClr val="002060"/>
                </a:solidFill>
              </a:rPr>
              <a:t>), ...O(N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7</a:t>
            </a:r>
            <a:r>
              <a:rPr lang="de-DE" altLang="en-US" sz="2200" i="1" dirty="0">
                <a:solidFill>
                  <a:srgbClr val="002060"/>
                </a:solidFill>
              </a:rPr>
              <a:t>)... O(N</a:t>
            </a:r>
            <a:r>
              <a:rPr lang="en-US" altLang="en-US" sz="2200" i="1" baseline="33000" dirty="0" err="1">
                <a:solidFill>
                  <a:srgbClr val="002060"/>
                </a:solidFill>
              </a:rPr>
              <a:t>const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polynomial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considered as very inefficient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O(4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even worse than </a:t>
            </a:r>
            <a:r>
              <a:rPr lang="de-DE" altLang="en-US" sz="2200" i="1" dirty="0">
                <a:solidFill>
                  <a:srgbClr val="002060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O(N!) </a:t>
            </a:r>
            <a:r>
              <a:rPr lang="de-DE" altLang="en-US" sz="2200" dirty="0"/>
              <a:t>– more than exponential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O(2</a:t>
            </a:r>
            <a:r>
              <a:rPr lang="de-DE" altLang="en-US" sz="2200" i="1" baseline="30000" dirty="0">
                <a:solidFill>
                  <a:srgbClr val="002060"/>
                </a:solidFill>
              </a:rPr>
              <a:t>2</a:t>
            </a:r>
            <a:r>
              <a:rPr lang="en-US" altLang="en-US" sz="2200" i="1" baseline="50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double exponential </a:t>
            </a:r>
            <a:r>
              <a:rPr lang="de-DE" altLang="en-US" sz="2200" dirty="0">
                <a:sym typeface="Wingdings" panose="05000000000000000000" pitchFamily="2" charset="2"/>
              </a:rPr>
              <a:t> [too much even for N = 10]</a:t>
            </a:r>
            <a:endParaRPr lang="de-DE" altLang="en-US" sz="2200" dirty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6308725" y="3657600"/>
            <a:ext cx="3054350" cy="7921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Q: Explain what is log(N)</a:t>
            </a:r>
            <a:b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</a:b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in simple words</a:t>
            </a:r>
          </a:p>
        </p:txBody>
      </p:sp>
    </p:spTree>
    <p:extLst>
      <p:ext uri="{BB962C8B-B14F-4D97-AF65-F5344CB8AC3E}">
        <p14:creationId xmlns:p14="http://schemas.microsoft.com/office/powerpoint/2010/main" val="27083994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– simple rules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Fix </a:t>
            </a:r>
            <a:r>
              <a:rPr lang="de-DE" altLang="en-US" sz="2200" i="1" dirty="0">
                <a:solidFill>
                  <a:srgbClr val="002060"/>
                </a:solidFill>
              </a:rPr>
              <a:t>0 &lt;a &lt; b</a:t>
            </a:r>
            <a:r>
              <a:rPr lang="de-DE" altLang="en-US" sz="2200" dirty="0"/>
              <a:t> (e.g.,  </a:t>
            </a:r>
            <a:r>
              <a:rPr lang="de-DE" altLang="en-US" sz="2200" i="1" dirty="0">
                <a:solidFill>
                  <a:srgbClr val="002060"/>
                </a:solidFill>
              </a:rPr>
              <a:t>a=2, b=4</a:t>
            </a:r>
            <a:r>
              <a:rPr lang="de-DE" altLang="en-US" sz="2200" dirty="0"/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Then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a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 =</a:t>
            </a: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b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dirty="0"/>
              <a:t>But 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b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 =</a:t>
            </a: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a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b="1" i="1" dirty="0">
                <a:solidFill>
                  <a:srgbClr val="FF0000"/>
                </a:solidFill>
              </a:rPr>
              <a:t>does not hold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log(N) </a:t>
            </a:r>
            <a:r>
              <a:rPr lang="de-DE" altLang="en-US" sz="2200" dirty="0"/>
              <a:t>is smaller than any power of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2060"/>
                </a:solidFill>
              </a:rPr>
              <a:t>log(N) = O( 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0.1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(N) = 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10</a:t>
            </a:r>
            <a:r>
              <a:rPr lang="de-DE" altLang="en-US" sz="2200" i="1" dirty="0">
                <a:solidFill>
                  <a:srgbClr val="002060"/>
                </a:solidFill>
              </a:rPr>
              <a:t>(N) * log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(10)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If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g = O(h)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 = O(h)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If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+f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f+g &lt;= 2max(f,g) = O(max(f,g))</a:t>
            </a:r>
          </a:p>
          <a:p>
            <a:pPr marL="0" indent="104775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922814" y="3703637"/>
            <a:ext cx="3054350" cy="7921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Absolute constant:</a:t>
            </a:r>
            <a:b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</a:b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3&lt;log</a:t>
            </a:r>
            <a:r>
              <a:rPr kumimoji="0" lang="en-US" altLang="en-US" sz="2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2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(10)&lt;4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3236914" y="4038600"/>
            <a:ext cx="1066800" cy="4572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542407" y="4556918"/>
            <a:ext cx="4190999" cy="4310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No need to specify the base of log</a:t>
            </a:r>
          </a:p>
        </p:txBody>
      </p:sp>
      <p:cxnSp>
        <p:nvCxnSpPr>
          <p:cNvPr id="7" name="AutoShape 4"/>
          <p:cNvCxnSpPr>
            <a:cxnSpLocks noChangeShapeType="1"/>
            <a:stCxn id="4" idx="1"/>
            <a:endCxn id="5" idx="3"/>
          </p:cNvCxnSpPr>
          <p:nvPr/>
        </p:nvCxnSpPr>
        <p:spPr bwMode="auto">
          <a:xfrm rot="10800000" flipV="1">
            <a:off x="4303714" y="4099718"/>
            <a:ext cx="1619100" cy="167481"/>
          </a:xfrm>
          <a:prstGeom prst="bentConnector3">
            <a:avLst>
              <a:gd name="adj1" fmla="val 50000"/>
            </a:avLst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39759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– simple rules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Claim</a:t>
            </a:r>
            <a:r>
              <a:rPr lang="de-DE" altLang="en-US" sz="2200" dirty="0"/>
              <a:t>: If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1</a:t>
            </a:r>
            <a:r>
              <a:rPr lang="de-DE" altLang="en-US" sz="2200" i="1" dirty="0">
                <a:solidFill>
                  <a:srgbClr val="002060"/>
                </a:solidFill>
              </a:rPr>
              <a:t>+f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 = O(g)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u="sng" dirty="0"/>
              <a:t>Proof</a:t>
            </a:r>
            <a:r>
              <a:rPr lang="de-DE" altLang="en-US" sz="2200" dirty="0"/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 = O(g)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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There is some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such that f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(N)&lt;=C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all N large enough.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I.e., there is some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(e.g.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=10) such that  f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(N)&lt;=C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N&gt;n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chemeClr val="tx1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 = O(g)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 There is some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 such that  f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(N)&lt;=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for N&gt;n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chemeClr val="tx1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</a:rPr>
              <a:t>For 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+f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: let C = C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+C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. Then 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</a:rPr>
              <a:t>(N) + f</a:t>
            </a:r>
            <a:r>
              <a:rPr lang="de-DE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(N) &lt; 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g(N)+ C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g(N) =C*g(N).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All this assuming that N&gt;max(n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,n</a:t>
            </a:r>
            <a:r>
              <a:rPr lang="de-DE" altLang="en-US" sz="2200" i="1" baseline="-250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).</a:t>
            </a:r>
          </a:p>
          <a:p>
            <a:pPr marL="104775" indent="0" algn="ctr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This implies that </a:t>
            </a:r>
            <a:r>
              <a:rPr lang="de-DE" altLang="en-US" sz="2200" i="1" dirty="0">
                <a:solidFill>
                  <a:srgbClr val="0F0FCF"/>
                </a:solidFill>
                <a:sym typeface="Wingdings" panose="05000000000000000000" pitchFamily="2" charset="2"/>
              </a:rPr>
              <a:t>f</a:t>
            </a:r>
            <a:r>
              <a:rPr lang="de-DE" altLang="en-US" sz="2200" i="1" baseline="-25000" dirty="0">
                <a:solidFill>
                  <a:srgbClr val="0F0FCF"/>
                </a:solidFill>
                <a:sym typeface="Wingdings" panose="05000000000000000000" pitchFamily="2" charset="2"/>
              </a:rPr>
              <a:t>1</a:t>
            </a:r>
            <a:r>
              <a:rPr lang="de-DE" altLang="en-US" sz="2200" i="1" dirty="0">
                <a:solidFill>
                  <a:srgbClr val="0F0FCF"/>
                </a:solidFill>
                <a:sym typeface="Wingdings" panose="05000000000000000000" pitchFamily="2" charset="2"/>
              </a:rPr>
              <a:t>+f</a:t>
            </a:r>
            <a:r>
              <a:rPr lang="de-DE" altLang="en-US" sz="2200" i="1" baseline="-25000" dirty="0">
                <a:solidFill>
                  <a:srgbClr val="0F0FCF"/>
                </a:solidFill>
                <a:sym typeface="Wingdings" panose="05000000000000000000" pitchFamily="2" charset="2"/>
              </a:rPr>
              <a:t>2</a:t>
            </a:r>
            <a:r>
              <a:rPr lang="de-DE" altLang="en-US" sz="2200" i="1" dirty="0">
                <a:solidFill>
                  <a:srgbClr val="0F0FCF"/>
                </a:solidFill>
                <a:sym typeface="Wingdings" panose="05000000000000000000" pitchFamily="2" charset="2"/>
              </a:rPr>
              <a:t>=O(g)</a:t>
            </a:r>
          </a:p>
        </p:txBody>
      </p:sp>
    </p:spTree>
    <p:extLst>
      <p:ext uri="{BB962C8B-B14F-4D97-AF65-F5344CB8AC3E}">
        <p14:creationId xmlns:p14="http://schemas.microsoft.com/office/powerpoint/2010/main" val="39550185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Sort the functions in the increasing order: 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1</a:t>
            </a:r>
            <a:r>
              <a:rPr lang="de-DE" altLang="en-US" sz="2200" dirty="0"/>
              <a:t>(N) = N</a:t>
            </a:r>
            <a:r>
              <a:rPr lang="en-US" altLang="en-US" sz="2600" baseline="33000" dirty="0"/>
              <a:t>2</a:t>
            </a:r>
            <a:r>
              <a:rPr lang="de-DE" altLang="en-US" sz="2200" dirty="0"/>
              <a:t> + 100N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2</a:t>
            </a:r>
            <a:r>
              <a:rPr lang="de-DE" altLang="en-US" sz="2200" dirty="0"/>
              <a:t>(N) = 2</a:t>
            </a:r>
            <a:r>
              <a:rPr lang="en-US" altLang="en-US" sz="2600" baseline="33000" dirty="0"/>
              <a:t>N</a:t>
            </a:r>
            <a:r>
              <a:rPr lang="de-DE" altLang="en-US" sz="2200" dirty="0"/>
              <a:t> + N</a:t>
            </a:r>
            <a:r>
              <a:rPr lang="en-US" altLang="en-US" sz="2600" baseline="33000" dirty="0"/>
              <a:t>6</a:t>
            </a:r>
            <a:r>
              <a:rPr lang="de-DE" altLang="en-US" sz="2200" dirty="0"/>
              <a:t> + 100N  			- O(2</a:t>
            </a:r>
            <a:r>
              <a:rPr lang="de-DE" altLang="en-US" sz="2200" baseline="30000" dirty="0"/>
              <a:t>N</a:t>
            </a:r>
            <a:r>
              <a:rPr lang="de-DE" altLang="en-US" sz="2200" dirty="0"/>
              <a:t>)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3</a:t>
            </a:r>
            <a:r>
              <a:rPr lang="de-DE" altLang="en-US" sz="2200" dirty="0"/>
              <a:t>(N) = N</a:t>
            </a:r>
            <a:r>
              <a:rPr lang="en-US" altLang="en-US" sz="2600" baseline="33000" dirty="0"/>
              <a:t>3 </a:t>
            </a:r>
            <a:r>
              <a:rPr lang="de-DE" altLang="en-US" sz="2200" dirty="0"/>
              <a:t>log(N) + 400N</a:t>
            </a:r>
            <a:r>
              <a:rPr lang="en-US" altLang="en-US" sz="2600" baseline="33000" dirty="0"/>
              <a:t>2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4</a:t>
            </a:r>
            <a:r>
              <a:rPr lang="de-DE" altLang="en-US" sz="2200" dirty="0"/>
              <a:t>(N) = 2N</a:t>
            </a:r>
            <a:r>
              <a:rPr lang="en-US" altLang="en-US" sz="2600" baseline="33000" dirty="0"/>
              <a:t>3</a:t>
            </a:r>
            <a:r>
              <a:rPr lang="de-DE" altLang="en-US" sz="2200" dirty="0"/>
              <a:t> + 100N + 10</a:t>
            </a:r>
            <a:r>
              <a:rPr lang="en-US" altLang="en-US" sz="2600" baseline="33000" dirty="0"/>
              <a:t>8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5</a:t>
            </a:r>
            <a:r>
              <a:rPr lang="de-DE" altLang="en-US" sz="2200" dirty="0"/>
              <a:t>(N) = (log(N))</a:t>
            </a:r>
            <a:r>
              <a:rPr lang="en-US" altLang="en-US" sz="2600" baseline="33000" dirty="0" smtClean="0"/>
              <a:t>10</a:t>
            </a:r>
            <a:r>
              <a:rPr lang="en-US" altLang="en-US" sz="2600" dirty="0"/>
              <a:t> 	</a:t>
            </a:r>
            <a:r>
              <a:rPr lang="en-US" altLang="en-US" sz="2600" dirty="0" smtClean="0"/>
              <a:t>	</a:t>
            </a:r>
            <a:r>
              <a:rPr lang="en-US" altLang="en-US" sz="2200" dirty="0" smtClean="0"/>
              <a:t>[</a:t>
            </a:r>
            <a:r>
              <a:rPr lang="en-US" altLang="en-US" sz="2200" dirty="0"/>
              <a:t>log(N) &lt; N</a:t>
            </a:r>
            <a:r>
              <a:rPr lang="en-US" altLang="en-US" sz="2200" baseline="30000" dirty="0"/>
              <a:t>0.1</a:t>
            </a:r>
            <a:r>
              <a:rPr lang="en-US" altLang="en-US" sz="2200" dirty="0"/>
              <a:t>  </a:t>
            </a:r>
            <a:r>
              <a:rPr lang="en-US" altLang="en-US" sz="2200" dirty="0" err="1" smtClean="0"/>
              <a:t>iff</a:t>
            </a:r>
            <a:r>
              <a:rPr lang="en-US" altLang="en-US" sz="2200" dirty="0" smtClean="0"/>
              <a:t>  log(N)</a:t>
            </a:r>
            <a:r>
              <a:rPr lang="en-US" altLang="en-US" sz="2200" baseline="30000" dirty="0" smtClean="0"/>
              <a:t>10</a:t>
            </a:r>
            <a:r>
              <a:rPr lang="en-US" altLang="en-US" sz="2200" dirty="0"/>
              <a:t>&lt; N]</a:t>
            </a:r>
            <a:endParaRPr lang="en-US" altLang="en-US" sz="2200" dirty="0"/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6</a:t>
            </a:r>
            <a:r>
              <a:rPr lang="de-DE" altLang="en-US" sz="2200" dirty="0"/>
              <a:t>(N) = 99N + log(N) + 4</a:t>
            </a:r>
            <a:r>
              <a:rPr lang="en-US" altLang="en-US" sz="2600" baseline="33000" dirty="0"/>
              <a:t>N		</a:t>
            </a:r>
            <a:r>
              <a:rPr lang="en-US" altLang="en-US" sz="2200" baseline="33000" dirty="0"/>
              <a:t>	-  </a:t>
            </a:r>
            <a:r>
              <a:rPr lang="en-US" altLang="en-US" sz="2200" dirty="0"/>
              <a:t>O(4</a:t>
            </a:r>
            <a:r>
              <a:rPr lang="en-US" altLang="en-US" sz="2200" baseline="33000" dirty="0"/>
              <a:t>N</a:t>
            </a:r>
            <a:r>
              <a:rPr lang="en-US" altLang="en-US" sz="2200" dirty="0"/>
              <a:t>)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7</a:t>
            </a:r>
            <a:r>
              <a:rPr lang="de-DE" altLang="en-US" sz="2200" dirty="0"/>
              <a:t>(N) = N log(N) + </a:t>
            </a:r>
            <a:r>
              <a:rPr lang="de-DE" altLang="en-US" sz="2200" dirty="0" smtClean="0"/>
              <a:t>100N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f</a:t>
            </a:r>
            <a:r>
              <a:rPr lang="de-DE" altLang="en-US" sz="2200" baseline="-33000" dirty="0" smtClean="0"/>
              <a:t>8</a:t>
            </a:r>
            <a:r>
              <a:rPr lang="de-DE" altLang="en-US" sz="2200" dirty="0" smtClean="0"/>
              <a:t>(N) = log(N/2)</a:t>
            </a:r>
          </a:p>
          <a:p>
            <a:pPr marL="639763" indent="-528638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f</a:t>
            </a:r>
            <a:r>
              <a:rPr lang="de-DE" altLang="en-US" sz="2200" baseline="-25000" dirty="0" smtClean="0"/>
              <a:t>8 </a:t>
            </a:r>
            <a:r>
              <a:rPr lang="de-DE" altLang="en-US" sz="2200" dirty="0"/>
              <a:t>&lt; f</a:t>
            </a:r>
            <a:r>
              <a:rPr lang="de-DE" altLang="en-US" sz="2200" baseline="-25000" dirty="0"/>
              <a:t>5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7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1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4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3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2</a:t>
            </a:r>
            <a:r>
              <a:rPr lang="de-DE" altLang="en-US" sz="2200" dirty="0"/>
              <a:t> &lt; f</a:t>
            </a:r>
            <a:r>
              <a:rPr lang="de-DE" altLang="en-US" sz="2200" baseline="-25000" dirty="0"/>
              <a:t>6</a:t>
            </a:r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Go to https://www.desmos.com/ and draw all these functions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Searching algorithms</a:t>
            </a:r>
          </a:p>
        </p:txBody>
      </p:sp>
    </p:spTree>
    <p:extLst>
      <p:ext uri="{BB962C8B-B14F-4D97-AF65-F5344CB8AC3E}">
        <p14:creationId xmlns:p14="http://schemas.microsoft.com/office/powerpoint/2010/main" val="6369942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array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Goal</a:t>
            </a:r>
            <a:r>
              <a:rPr lang="de-DE" altLang="en-US" sz="2200" dirty="0"/>
              <a:t>: Search for a given element in an array.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Q</a:t>
            </a:r>
            <a:r>
              <a:rPr lang="de-DE" altLang="en-US" sz="2200" dirty="0"/>
              <a:t>: do we have any information about the array?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an unsorted array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If we do not know how the elements are arranged in the array, we can use a linear search (</a:t>
            </a:r>
            <a:r>
              <a:rPr lang="en-US" alt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loop</a:t>
            </a:r>
            <a:r>
              <a:rPr lang="en-US" altLang="en-US" sz="2200" dirty="0"/>
              <a:t>), iterating over all elements in the array one after another.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In the worst case, the element we are looking for may be the last element in the array, or may not be in the array at all.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Therefore, </a:t>
            </a:r>
            <a:r>
              <a:rPr lang="en-US" altLang="en-US" sz="2200" dirty="0"/>
              <a:t>if the array contains </a:t>
            </a:r>
            <a:r>
              <a:rPr lang="en-US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200" dirty="0"/>
              <a:t> elements </a:t>
            </a:r>
            <a:r>
              <a:rPr lang="en-US" altLang="en-US" sz="2200" dirty="0">
                <a:cs typeface="Times New Roman" panose="02020603050405020304" pitchFamily="18" charset="0"/>
              </a:rPr>
              <a:t>the running time of the search is </a:t>
            </a:r>
            <a:r>
              <a:rPr lang="en-US" altLang="en-US" sz="2200" i="1" dirty="0">
                <a:solidFill>
                  <a:srgbClr val="002060"/>
                </a:solidFill>
                <a:cs typeface="Times New Roman" panose="02020603050405020304" pitchFamily="18" charset="0"/>
              </a:rPr>
              <a:t>linear- O(N)</a:t>
            </a:r>
            <a:r>
              <a:rPr lang="en-US" altLang="en-US" sz="2200" dirty="0">
                <a:cs typeface="Times New Roman" panose="02020603050405020304" pitchFamily="18" charset="0"/>
              </a:rPr>
              <a:t>.</a:t>
            </a:r>
          </a:p>
          <a:p>
            <a:pPr marL="6350" indent="0"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E1E1513-B787-465F-A797-1EF932638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4472" y="4758649"/>
            <a:ext cx="3891361" cy="8021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Why isn’t the runtime exactly N?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Searching in a sorted array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If the array is </a:t>
            </a:r>
            <a:r>
              <a:rPr lang="en-US" altLang="en-US" sz="2400" u="sng" dirty="0"/>
              <a:t>sorted</a:t>
            </a:r>
            <a:r>
              <a:rPr lang="en-US" altLang="en-US" sz="2400" dirty="0"/>
              <a:t>, then searching for an element in the array becomes easier.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For example, when looking for a word in a dictionary, we do not go through the entire dictionary.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We use the fact that the dictionary is sorted to quickly find the word we are looking for.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i="1" u="sng" dirty="0"/>
              <a:t>Idea:</a:t>
            </a:r>
            <a:r>
              <a:rPr lang="en-US" altLang="en-US" sz="2400" b="1" dirty="0"/>
              <a:t> divide and conquer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Divide: cut the array into 2 roughly equal pieces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Use the fact that the array is sorted:</a:t>
            </a:r>
            <a:br>
              <a:rPr lang="en-US" altLang="en-US" sz="2200" dirty="0"/>
            </a:br>
            <a:r>
              <a:rPr lang="en-US" altLang="en-US" sz="2200" dirty="0"/>
              <a:t>			search in only one of the pieces.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Input: A sorted array, an element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/>
              <a:t>Output: Index of the element in the array (or N/A)</a:t>
            </a:r>
            <a:endParaRPr lang="en-US" altLang="en-US" sz="2200" dirty="0"/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1. Compute the midpoint of the array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2. If array[midpoint] == element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2.1 Return midpoint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3. Else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3.1 If array[midpoint] &gt; element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	3.1.1 Search in the left half of the array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3.2 Else </a:t>
            </a:r>
            <a:r>
              <a:rPr lang="en-US" altLang="en-US" sz="1800" i="1" dirty="0">
                <a:solidFill>
                  <a:schemeClr val="tx1"/>
                </a:solidFill>
              </a:rPr>
              <a:t>// array[midpoint] &lt; element</a:t>
            </a:r>
            <a:r>
              <a:rPr lang="en-US" altLang="en-US" sz="2200" i="1" dirty="0">
                <a:solidFill>
                  <a:schemeClr val="tx1"/>
                </a:solidFill>
              </a:rPr>
              <a:t/>
            </a:r>
            <a:br>
              <a:rPr lang="en-US" altLang="en-US" sz="2200" i="1" dirty="0">
                <a:solidFill>
                  <a:schemeClr val="tx1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		3.2.1 Search in the right half of the array</a:t>
            </a:r>
            <a:br>
              <a:rPr lang="en-US" altLang="en-US" sz="2200" i="1" dirty="0">
                <a:solidFill>
                  <a:srgbClr val="002060"/>
                </a:solidFill>
              </a:rPr>
            </a:br>
            <a:r>
              <a:rPr lang="en-US" altLang="en-US" sz="2200" i="1" dirty="0">
                <a:solidFill>
                  <a:srgbClr val="002060"/>
                </a:solidFill>
              </a:rPr>
              <a:t>		}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5497512" y="960437"/>
            <a:ext cx="4495800" cy="104503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b="1" u="sng" dirty="0">
                <a:latin typeface="+mj-lt"/>
              </a:rPr>
              <a:t>Running time for array of length N</a:t>
            </a:r>
            <a:r>
              <a:rPr lang="en-US" altLang="en-US" sz="2000" dirty="0">
                <a:latin typeface="+mj-lt"/>
              </a:rPr>
              <a:t>: Denote the running time by T(N)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954712" y="3450851"/>
            <a:ext cx="3427579" cy="62853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Checking if statements: O(1)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7275410" y="4297899"/>
            <a:ext cx="2560637" cy="46716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Recursion:  T(N/2)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4022750" y="6493129"/>
            <a:ext cx="3357980" cy="7425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Total: T(N) = T(N/2) + O(1)</a:t>
            </a:r>
          </a:p>
        </p:txBody>
      </p:sp>
      <p:cxnSp>
        <p:nvCxnSpPr>
          <p:cNvPr id="8" name="AutoShape 4"/>
          <p:cNvCxnSpPr>
            <a:cxnSpLocks noChangeShapeType="1"/>
            <a:stCxn id="29701" idx="1"/>
            <a:endCxn id="9" idx="0"/>
          </p:cNvCxnSpPr>
          <p:nvPr/>
        </p:nvCxnSpPr>
        <p:spPr bwMode="auto">
          <a:xfrm rot="10800000" flipV="1">
            <a:off x="5170930" y="4531478"/>
            <a:ext cx="2104481" cy="404721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Rounded Rectangle 8"/>
          <p:cNvSpPr/>
          <p:nvPr/>
        </p:nvSpPr>
        <p:spPr bwMode="auto">
          <a:xfrm>
            <a:off x="3059112" y="4936200"/>
            <a:ext cx="4223634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AutoShape 4"/>
          <p:cNvCxnSpPr>
            <a:cxnSpLocks noChangeShapeType="1"/>
            <a:stCxn id="29701" idx="2"/>
            <a:endCxn id="17" idx="3"/>
          </p:cNvCxnSpPr>
          <p:nvPr/>
        </p:nvCxnSpPr>
        <p:spPr bwMode="auto">
          <a:xfrm rot="5400000">
            <a:off x="7470274" y="4773498"/>
            <a:ext cx="1093894" cy="1077017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7" name="Rounded Rectangle 16"/>
          <p:cNvSpPr/>
          <p:nvPr/>
        </p:nvSpPr>
        <p:spPr bwMode="auto">
          <a:xfrm>
            <a:off x="3059112" y="5676873"/>
            <a:ext cx="44196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  <p:bldP spid="29700" grpId="0" animBg="1"/>
      <p:bldP spid="29701" grpId="0" animBg="1"/>
      <p:bldP spid="29702" grpId="0" animBg="1"/>
      <p:bldP spid="9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Midterm – Oct 25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Midterm will be on October 25, during the Monday class.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exam will be pen and paper.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Format: 4-5 question each with several items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Closed books. Only pens/pencils are allowed.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material includes everything learned before the midterm</a:t>
            </a:r>
            <a:b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(including Oct 18-20)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For previous exams go to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://www.cs.sfu.ca/~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ishinkar/teaching/fall21/cmpt125/exams.html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(In some offerings the midterm was a bit later, and covered more material)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Solve all practice problems on piazza: The links are under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800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Binary search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u="sng" dirty="0">
                <a:latin typeface="+mj-lt"/>
              </a:rPr>
              <a:t>Analyzing the running time T(N)</a:t>
            </a:r>
            <a:r>
              <a:rPr lang="en-US" altLang="en-US" sz="2200" dirty="0">
                <a:latin typeface="+mj-lt"/>
              </a:rPr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latin typeface="+mj-lt"/>
              </a:rPr>
              <a:t>The recursion formula is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</a:rPr>
              <a:t>T(N) = T(N/2) + O(1)</a:t>
            </a:r>
            <a:r>
              <a:rPr lang="en-US" altLang="en-US" sz="2200" dirty="0">
                <a:latin typeface="+mj-lt"/>
              </a:rPr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latin typeface="+mj-lt"/>
              </a:rPr>
              <a:t>How do we solve it?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</a:rPr>
              <a:t>	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T(N) 	= T(N/2)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T(N/4) + 2*O(1)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T(N/8) + 3*O(1)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…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[For </a:t>
            </a:r>
            <a:r>
              <a:rPr lang="en-US" altLang="en-US" sz="22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&gt; 0]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= T(N/2</a:t>
            </a:r>
            <a:r>
              <a:rPr lang="en-US" altLang="en-US" sz="2200" i="1" baseline="33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 + </a:t>
            </a:r>
            <a:r>
              <a:rPr lang="en-US" altLang="en-US" sz="2200" i="1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*O(1)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[For </a:t>
            </a:r>
            <a:r>
              <a:rPr lang="en-US" altLang="en-US" sz="2200" dirty="0" err="1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= log</a:t>
            </a:r>
            <a:r>
              <a:rPr lang="en-US" altLang="en-US" sz="2200" baseline="-25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US" alt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(N)]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= T(1) + log</a:t>
            </a:r>
            <a:r>
              <a:rPr lang="en-US" altLang="en-US" sz="2200" i="1" baseline="-25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(N)*O(1)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	= O(log(N))</a:t>
            </a:r>
            <a:r>
              <a:rPr lang="en-US" altLang="en-US" sz="2200" dirty="0">
                <a:latin typeface="+mj-lt"/>
              </a:rPr>
              <a:t>		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Advantages: really fast!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/>
              <a:t>Requirements: the array must be sorted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If the array is dynamic, this can be expensive.</a:t>
            </a:r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000" dirty="0"/>
              <a:t>For example, if we need to insert new values into the array	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u="sng" dirty="0" smtClean="0"/>
              <a:t>Homework</a:t>
            </a:r>
            <a:r>
              <a:rPr lang="en-US" altLang="en-US" sz="2400" dirty="0" smtClean="0"/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 smtClean="0"/>
              <a:t>1) write a recursive version of binary search.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400" dirty="0" smtClean="0"/>
              <a:t>2) write </a:t>
            </a:r>
            <a:r>
              <a:rPr lang="en-US" altLang="en-US" sz="2400" dirty="0"/>
              <a:t>a recursive version of </a:t>
            </a:r>
            <a:r>
              <a:rPr lang="en-US" altLang="en-US" sz="2400" dirty="0" smtClean="0"/>
              <a:t>linear search</a:t>
            </a:r>
            <a:r>
              <a:rPr lang="en-US" altLang="en-US" sz="24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400" dirty="0" smtClean="0"/>
          </a:p>
          <a:p>
            <a:pPr marL="504825" lvl="1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455883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Lecture recordings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 posted on piazza links to videos from CMPT125 I taught in 2020.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material is exactly the same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links are under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159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Assignment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is due to October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15,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23:59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https://www.cs.sfu.ca/~ishinkar/teaching/fall21/cmpt125/assignments.html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one file to Canvas – </a:t>
            </a:r>
            <a:r>
              <a:rPr lang="de-DE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assignment2.c</a:t>
            </a:r>
            <a:endParaRPr lang="de-DE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with the provided makefile</a:t>
            </a:r>
          </a:p>
          <a:p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&gt;&gt; ./run_test2</a:t>
            </a:r>
            <a:b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assignment is more challenging than assignment 1.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But it allows you to practice pointers</a:t>
            </a:r>
          </a:p>
        </p:txBody>
      </p:sp>
    </p:spTree>
    <p:extLst>
      <p:ext uri="{BB962C8B-B14F-4D97-AF65-F5344CB8AC3E}">
        <p14:creationId xmlns:p14="http://schemas.microsoft.com/office/powerpoint/2010/main" val="3700351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3,4,5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Assignment 3,4 have been moved one week forward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ishinkar/teaching/fall21/cmpt125/assignments.html</a:t>
            </a:r>
            <a:endParaRPr lang="de-DE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24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notation</a:t>
            </a:r>
          </a:p>
        </p:txBody>
      </p:sp>
    </p:spTree>
    <p:extLst>
      <p:ext uri="{BB962C8B-B14F-4D97-AF65-F5344CB8AC3E}">
        <p14:creationId xmlns:p14="http://schemas.microsoft.com/office/powerpoint/2010/main" val="2718290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Definition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 naive attempt:</a:t>
            </a:r>
            <a:br>
              <a:rPr lang="de-DE" altLang="en-US" sz="2200" dirty="0"/>
            </a:br>
            <a:r>
              <a:rPr lang="de-DE" altLang="en-US" sz="2200" u="sng" dirty="0"/>
              <a:t>Wrong definition</a:t>
            </a:r>
            <a:r>
              <a:rPr lang="de-DE" altLang="en-US" sz="2200" dirty="0"/>
              <a:t>: f = O(g) if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Example: f(N) = 2N, g(N) = N.</a:t>
            </a:r>
            <a:br>
              <a:rPr lang="de-DE" altLang="en-US" sz="2200" dirty="0"/>
            </a:br>
            <a:r>
              <a:rPr lang="de-DE" altLang="en-US" sz="2200" dirty="0"/>
              <a:t>	Then, we want f = O(g), but it is not true that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Wrong definition2</a:t>
            </a:r>
            <a:r>
              <a:rPr lang="de-DE" altLang="en-US" sz="2200" dirty="0"/>
              <a:t>: f = O(g) if f(N) &lt;= 2g(N)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Example: f(N) = 3N, g(N) = N.</a:t>
            </a:r>
            <a:br>
              <a:rPr lang="de-DE" altLang="en-US" sz="2200" dirty="0"/>
            </a:br>
            <a:r>
              <a:rPr lang="de-DE" altLang="en-US" sz="2200" dirty="0"/>
              <a:t>	Then, we want f = O(g), but it is not true that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</a:t>
            </a:r>
            <a:r>
              <a:rPr lang="de-DE" altLang="en-US" sz="2200" u="sng" dirty="0"/>
              <a:t>Correct definition</a:t>
            </a:r>
            <a:r>
              <a:rPr lang="de-DE" altLang="en-US" sz="2200" dirty="0"/>
              <a:t>: 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</a:t>
            </a:r>
            <a:br>
              <a:rPr lang="de-DE" altLang="en-US" sz="2200" dirty="0"/>
            </a:br>
            <a:r>
              <a:rPr lang="de-DE" altLang="en-US" sz="2200" dirty="0"/>
              <a:t>	there exists a large	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</a:t>
            </a:r>
            <a:br>
              <a:rPr lang="de-DE" altLang="en-US" sz="2200" dirty="0"/>
            </a:br>
            <a:r>
              <a:rPr lang="de-DE" altLang="en-US" sz="2200" dirty="0"/>
              <a:t>	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 </a:t>
            </a:r>
            <a:r>
              <a:rPr lang="de-DE" altLang="en-US" sz="2200" dirty="0"/>
              <a:t>for all N.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25712" y="2332037"/>
            <a:ext cx="7050088" cy="609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will mean that f is “essentially smaller“ than g.</a:t>
            </a:r>
          </a:p>
        </p:txBody>
      </p:sp>
    </p:spTree>
    <p:extLst>
      <p:ext uri="{BB962C8B-B14F-4D97-AF65-F5344CB8AC3E}">
        <p14:creationId xmlns:p14="http://schemas.microsoft.com/office/powerpoint/2010/main" val="23820129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Definition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	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+ 3.</a:t>
            </a:r>
            <a:r>
              <a:rPr lang="de-DE" altLang="en-US" sz="2200" i="1" dirty="0">
                <a:solidFill>
                  <a:schemeClr val="tx1"/>
                </a:solidFill>
              </a:rPr>
              <a:t> Want to show f = O(N</a:t>
            </a:r>
            <a:r>
              <a:rPr lang="de-DE" altLang="en-US" sz="2200" i="1" baseline="30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)</a:t>
            </a:r>
          </a:p>
          <a:p>
            <a:pPr marL="561975" indent="-457200">
              <a:lnSpc>
                <a:spcPct val="95000"/>
              </a:lnSpc>
              <a:buFont typeface="+mj-lt"/>
              <a:buAutoNum type="arabicParenR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Let </a:t>
            </a:r>
            <a:r>
              <a:rPr lang="de-DE" altLang="en-US" sz="2200" b="1" i="1" dirty="0" smtClean="0">
                <a:solidFill>
                  <a:srgbClr val="C00000"/>
                </a:solidFill>
              </a:rPr>
              <a:t>C=10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.</a:t>
            </a:r>
          </a:p>
          <a:p>
            <a:pPr marL="561975" indent="-457200">
              <a:lnSpc>
                <a:spcPct val="95000"/>
              </a:lnSpc>
              <a:buFont typeface="+mj-lt"/>
              <a:buAutoNum type="arabicParenR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Let‘s 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) &lt;= CN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2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 </a:t>
            </a:r>
            <a:endParaRPr lang="de-DE" altLang="en-US" sz="2200" dirty="0" smtClean="0">
              <a:solidFill>
                <a:schemeClr val="tx1"/>
              </a:solidFill>
            </a:endParaRPr>
          </a:p>
          <a:p>
            <a:pPr marL="561975" indent="-457200">
              <a:lnSpc>
                <a:spcPct val="95000"/>
              </a:lnSpc>
              <a:buFont typeface="+mj-lt"/>
              <a:buAutoNum type="arabicParenR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 smtClean="0">
                <a:solidFill>
                  <a:schemeClr val="tx1"/>
                </a:solidFill>
              </a:rPr>
              <a:t>Indeed, </a:t>
            </a:r>
            <a:r>
              <a:rPr lang="de-DE" altLang="en-US" sz="2200" i="1" dirty="0">
                <a:solidFill>
                  <a:srgbClr val="000066"/>
                </a:solidFill>
              </a:rPr>
              <a:t>f(N) = 1.5N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+4N+3&lt;=1.5N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+4N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+3N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 </a:t>
            </a:r>
            <a:r>
              <a:rPr lang="de-DE" altLang="en-US" sz="2200" i="1" dirty="0">
                <a:solidFill>
                  <a:srgbClr val="000066"/>
                </a:solidFill>
              </a:rPr>
              <a:t>= 8.5N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&lt; </a:t>
            </a:r>
            <a:r>
              <a:rPr lang="de-DE" altLang="en-US" sz="2200" i="1" dirty="0">
                <a:solidFill>
                  <a:srgbClr val="C00000"/>
                </a:solidFill>
              </a:rPr>
              <a:t>C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0066"/>
                </a:solidFill>
              </a:rPr>
              <a:t>2</a:t>
            </a:r>
          </a:p>
          <a:p>
            <a:pPr marL="561975" indent="-457200">
              <a:lnSpc>
                <a:spcPct val="95000"/>
              </a:lnSpc>
              <a:buFont typeface="+mj-lt"/>
              <a:buAutoNum type="arabicParenR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Therefore </a:t>
            </a:r>
            <a:r>
              <a:rPr lang="en-US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f = O(N</a:t>
            </a:r>
            <a:r>
              <a:rPr lang="en-US" altLang="en-US" sz="2200" i="1" baseline="30000" dirty="0">
                <a:solidFill>
                  <a:srgbClr val="000066"/>
                </a:solidFill>
                <a:sym typeface="Wingdings" panose="05000000000000000000" pitchFamily="2" charset="2"/>
              </a:rPr>
              <a:t>2</a:t>
            </a:r>
            <a:r>
              <a:rPr lang="en-US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)</a:t>
            </a:r>
            <a:endParaRPr lang="de-DE" altLang="en-US" sz="2200" i="1" baseline="30000" dirty="0">
              <a:solidFill>
                <a:srgbClr val="000066"/>
              </a:solidFill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1" y="3475037"/>
            <a:ext cx="6687401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&lt;=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125399" y="6495637"/>
            <a:ext cx="3320353" cy="100730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Equivalently</a:t>
            </a:r>
            <a:r>
              <a:rPr kumimoji="0" lang="de-DE" alt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: f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= O(g) </a:t>
            </a:r>
            <a:r>
              <a:rPr kumimoji="0" lang="de-DE" alt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if</a:t>
            </a:r>
            <a:br>
              <a:rPr kumimoji="0" lang="de-DE" alt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limsup</a:t>
            </a:r>
            <a:r>
              <a:rPr kumimoji="0" lang="de-DE" altLang="en-US" sz="22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N</a:t>
            </a:r>
            <a:r>
              <a:rPr lang="de-DE" altLang="en-US" sz="2200" i="1" baseline="-250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de-DE" altLang="en-US" sz="2200" i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kumimoji="0" lang="de-DE" alt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f(N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)/g(N) </a:t>
            </a:r>
            <a:r>
              <a:rPr lang="de-DE" altLang="en-US" sz="2200" i="1" dirty="0">
                <a:solidFill>
                  <a:srgbClr val="002060"/>
                </a:solidFill>
              </a:rPr>
              <a:t>&lt;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∞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52465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Definition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2437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	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+ 3.</a:t>
            </a:r>
            <a:r>
              <a:rPr lang="de-DE" altLang="en-US" sz="2200" i="1" dirty="0">
                <a:solidFill>
                  <a:schemeClr val="tx1"/>
                </a:solidFill>
              </a:rPr>
              <a:t> </a:t>
            </a:r>
            <a:r>
              <a:rPr lang="de-DE" altLang="en-US" sz="2200" i="1" dirty="0" smtClean="0">
                <a:solidFill>
                  <a:schemeClr val="tx1"/>
                </a:solidFill>
              </a:rPr>
              <a:t>Let‘s show </a:t>
            </a:r>
            <a:r>
              <a:rPr lang="de-DE" altLang="en-US" sz="2200" i="1" dirty="0">
                <a:solidFill>
                  <a:schemeClr val="tx1"/>
                </a:solidFill>
              </a:rPr>
              <a:t>f </a:t>
            </a:r>
            <a:r>
              <a:rPr lang="de-DE" altLang="en-US" sz="2200" b="1" i="1" dirty="0" smtClean="0">
                <a:solidFill>
                  <a:srgbClr val="FF0000"/>
                </a:solidFill>
              </a:rPr>
              <a:t>is not</a:t>
            </a:r>
            <a:r>
              <a:rPr lang="de-DE" altLang="en-US" sz="2200" i="1" dirty="0" smtClean="0">
                <a:solidFill>
                  <a:schemeClr val="tx1"/>
                </a:solidFill>
              </a:rPr>
              <a:t> </a:t>
            </a:r>
            <a:r>
              <a:rPr lang="de-DE" altLang="en-US" sz="2200" i="1" dirty="0">
                <a:solidFill>
                  <a:schemeClr val="tx1"/>
                </a:solidFill>
              </a:rPr>
              <a:t>O(N</a:t>
            </a:r>
            <a:r>
              <a:rPr lang="de-DE" altLang="en-US" sz="2200" i="1" baseline="30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)</a:t>
            </a:r>
          </a:p>
          <a:p>
            <a:pPr marL="561975" indent="-457200">
              <a:lnSpc>
                <a:spcPct val="95000"/>
              </a:lnSpc>
              <a:buFont typeface="+mj-lt"/>
              <a:buAutoNum type="arabicParenR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For any possible </a:t>
            </a:r>
            <a:r>
              <a:rPr lang="de-DE" altLang="en-US" sz="2200" b="1" i="1" dirty="0" smtClean="0">
                <a:solidFill>
                  <a:srgbClr val="C00000"/>
                </a:solidFill>
              </a:rPr>
              <a:t>C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, </a:t>
            </a:r>
            <a:r>
              <a:rPr lang="de-DE" altLang="en-US" sz="2200" dirty="0" smtClean="0">
                <a:solidFill>
                  <a:schemeClr val="tx1"/>
                </a:solidFill>
              </a:rPr>
              <a:t>if we take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 N&gt;C </a:t>
            </a:r>
            <a:r>
              <a:rPr lang="de-DE" altLang="en-US" sz="2200" i="1" dirty="0" smtClean="0">
                <a:solidFill>
                  <a:schemeClr val="tx1"/>
                </a:solidFill>
              </a:rPr>
              <a:t>we have</a:t>
            </a:r>
            <a:br>
              <a:rPr lang="de-DE" altLang="en-US" sz="2200" i="1" dirty="0" smtClean="0">
                <a:solidFill>
                  <a:schemeClr val="tx1"/>
                </a:solidFill>
              </a:rPr>
            </a:b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&gt;1.5N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2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 &gt; 1.5CN &gt; CN</a:t>
            </a:r>
            <a:r>
              <a:rPr lang="de-DE" altLang="en-US" sz="2200" i="1" dirty="0" smtClean="0">
                <a:solidFill>
                  <a:schemeClr val="tx1"/>
                </a:solidFill>
              </a:rPr>
              <a:t>, and so f(N) is not less that CN</a:t>
            </a:r>
            <a:r>
              <a:rPr lang="de-DE" altLang="en-US" sz="2200" i="1" baseline="30000" dirty="0" smtClean="0">
                <a:solidFill>
                  <a:schemeClr val="tx1"/>
                </a:solidFill>
              </a:rPr>
              <a:t>2</a:t>
            </a:r>
            <a:r>
              <a:rPr lang="de-DE" altLang="en-US" sz="2200" i="1" dirty="0" smtClean="0">
                <a:solidFill>
                  <a:schemeClr val="tx1"/>
                </a:solidFill>
              </a:rPr>
              <a:t>.</a:t>
            </a:r>
            <a:endParaRPr lang="en-US" altLang="en-US" sz="2200" i="1" dirty="0">
              <a:solidFill>
                <a:schemeClr val="tx1"/>
              </a:solidFill>
            </a:endParaRPr>
          </a:p>
          <a:p>
            <a:pPr marL="561975" indent="-457200">
              <a:lnSpc>
                <a:spcPct val="95000"/>
              </a:lnSpc>
              <a:buFont typeface="+mj-lt"/>
              <a:buAutoNum type="arabicParenR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Alternatively:</a:t>
            </a:r>
            <a:br>
              <a:rPr lang="en-US" altLang="en-US" sz="2200" i="1" dirty="0" smtClean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de-DE" altLang="en-US" sz="2200" i="1" dirty="0" smtClean="0">
                <a:solidFill>
                  <a:srgbClr val="002060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t>limsup</a:t>
            </a:r>
            <a:r>
              <a:rPr lang="de-DE" altLang="en-US" sz="2200" i="1" baseline="-25000" dirty="0" smtClean="0">
                <a:solidFill>
                  <a:srgbClr val="002060"/>
                </a:solidFill>
              </a:rPr>
              <a:t>N</a:t>
            </a:r>
            <a:r>
              <a:rPr lang="de-DE" altLang="en-US" sz="2200" i="1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de-DE" altLang="en-US" sz="2200" i="1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altLang="en-US" sz="2200" i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f</a:t>
            </a:r>
            <a:r>
              <a:rPr lang="en-US" altLang="en-US" sz="2200" i="1" dirty="0" smtClean="0">
                <a:solidFill>
                  <a:srgbClr val="000066"/>
                </a:solidFill>
                <a:sym typeface="Wingdings" panose="05000000000000000000" pitchFamily="2" charset="2"/>
              </a:rPr>
              <a:t>(N)/N &gt; </a:t>
            </a:r>
            <a:r>
              <a:rPr lang="de-DE" altLang="en-US" sz="2200" i="1" dirty="0">
                <a:solidFill>
                  <a:srgbClr val="002060"/>
                </a:solidFill>
                <a:latin typeface="Arial" panose="020B0604020202020204" pitchFamily="34" charset="0"/>
                <a:ea typeface="Arial Unicode MS" panose="020B0604020202020204" pitchFamily="34" charset="-128"/>
              </a:rPr>
              <a:t>limsup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N</a:t>
            </a:r>
            <a:r>
              <a:rPr lang="de-DE" altLang="en-US" sz="2200" i="1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de-DE" altLang="en-US" sz="2200" i="1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en-US" altLang="en-US" sz="2200" i="1" dirty="0" smtClean="0">
                <a:solidFill>
                  <a:srgbClr val="000066"/>
                </a:solidFill>
                <a:sym typeface="Wingdings" panose="05000000000000000000" pitchFamily="2" charset="2"/>
              </a:rPr>
              <a:t>1.5N = </a:t>
            </a:r>
            <a:r>
              <a:rPr lang="de-DE" altLang="en-US" sz="2200" i="1" dirty="0">
                <a:solidFill>
                  <a:srgbClr val="002060"/>
                </a:solidFill>
              </a:rPr>
              <a:t>∞</a:t>
            </a:r>
            <a:endParaRPr lang="de-DE" altLang="en-US" sz="2200" i="1" dirty="0">
              <a:solidFill>
                <a:srgbClr val="002060"/>
              </a:solidFill>
              <a:latin typeface="Arial" panose="020B0604020202020204" pitchFamily="34" charset="0"/>
              <a:ea typeface="Arial Unicode MS" panose="020B0604020202020204" pitchFamily="34" charset="-128"/>
            </a:endParaRPr>
          </a:p>
          <a:p>
            <a:pPr marL="561975" indent="-457200">
              <a:lnSpc>
                <a:spcPct val="95000"/>
              </a:lnSpc>
              <a:buFont typeface="+mj-lt"/>
              <a:buAutoNum type="arabicParenR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baseline="30000" dirty="0">
              <a:solidFill>
                <a:srgbClr val="000066"/>
              </a:solidFill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1" y="3475037"/>
            <a:ext cx="6687401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&lt;=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273735" y="5806694"/>
            <a:ext cx="3283777" cy="93284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0"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kumimoji="0" lang="de-DE" altLang="en-US" sz="2200" b="0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Equivalently</a:t>
            </a:r>
            <a:r>
              <a:rPr kumimoji="0" lang="de-DE" alt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: f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= O(g) </a:t>
            </a:r>
            <a:r>
              <a:rPr kumimoji="0" lang="de-DE" alt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if</a:t>
            </a:r>
            <a:br>
              <a:rPr kumimoji="0" lang="de-DE" alt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limsup</a:t>
            </a:r>
            <a:r>
              <a:rPr kumimoji="0" lang="de-DE" altLang="en-US" sz="22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N</a:t>
            </a:r>
            <a:r>
              <a:rPr lang="de-DE" altLang="en-US" sz="2200" i="1" baseline="-250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∞</a:t>
            </a:r>
            <a:r>
              <a:rPr lang="de-DE" altLang="en-US" sz="2200" i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kumimoji="0" lang="de-DE" alt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f(N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)/g(N) </a:t>
            </a:r>
            <a:r>
              <a:rPr lang="de-DE" altLang="en-US" sz="2200" i="1" dirty="0">
                <a:solidFill>
                  <a:srgbClr val="002060"/>
                </a:solidFill>
              </a:rPr>
              <a:t>&lt;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∞</a:t>
            </a:r>
            <a:endParaRPr kumimoji="0" lang="de-DE" altLang="en-US" sz="22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5368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5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2265</TotalTime>
  <Words>1919</Words>
  <Application>Microsoft Office PowerPoint</Application>
  <PresentationFormat>Custom</PresentationFormat>
  <Paragraphs>168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Arial Unicode MS</vt:lpstr>
      <vt:lpstr>Albany</vt:lpstr>
      <vt:lpstr>Arial</vt:lpstr>
      <vt:lpstr>Calibri</vt:lpstr>
      <vt:lpstr>Tahoma</vt:lpstr>
      <vt:lpstr>Times New Roman</vt:lpstr>
      <vt:lpstr>Wingdings</vt:lpstr>
      <vt:lpstr>water</vt:lpstr>
      <vt:lpstr>lyt blackandwhite</vt:lpstr>
      <vt:lpstr>Office Theme</vt:lpstr>
      <vt:lpstr>PowerPoint Presentation</vt:lpstr>
      <vt:lpstr>Midterm – Oct 25</vt:lpstr>
      <vt:lpstr>Lecture recordings</vt:lpstr>
      <vt:lpstr>Assignment 2</vt:lpstr>
      <vt:lpstr>Assignment 3,4,5</vt:lpstr>
      <vt:lpstr>PowerPoint Presentation</vt:lpstr>
      <vt:lpstr>Big-O notation - Definition</vt:lpstr>
      <vt:lpstr>Big-O notation - Definition</vt:lpstr>
      <vt:lpstr>Big-O notation - Definition</vt:lpstr>
      <vt:lpstr>Big-O notation</vt:lpstr>
      <vt:lpstr>Common orders of magnitude</vt:lpstr>
      <vt:lpstr>Big-O notation – simple rules</vt:lpstr>
      <vt:lpstr>Big-O notation – simple rules</vt:lpstr>
      <vt:lpstr>Big-O notation</vt:lpstr>
      <vt:lpstr>PowerPoint Presentation</vt:lpstr>
      <vt:lpstr>Searching in array</vt:lpstr>
      <vt:lpstr>Searching in an unsorted array</vt:lpstr>
      <vt:lpstr>Searching in a sorted array</vt:lpstr>
      <vt:lpstr>Binary search</vt:lpstr>
      <vt:lpstr>Binary search</vt:lpstr>
      <vt:lpstr>Binary search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873</cp:revision>
  <dcterms:created xsi:type="dcterms:W3CDTF">2017-07-19T12:15:02Z</dcterms:created>
  <dcterms:modified xsi:type="dcterms:W3CDTF">2021-10-13T23:55:41Z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