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9"/>
  </p:notesMasterIdLst>
  <p:sldIdLst>
    <p:sldId id="256" r:id="rId3"/>
    <p:sldId id="359" r:id="rId4"/>
    <p:sldId id="335" r:id="rId5"/>
    <p:sldId id="339" r:id="rId6"/>
    <p:sldId id="340" r:id="rId7"/>
    <p:sldId id="341" r:id="rId8"/>
    <p:sldId id="342" r:id="rId9"/>
    <p:sldId id="352" r:id="rId10"/>
    <p:sldId id="356" r:id="rId11"/>
    <p:sldId id="358" r:id="rId12"/>
    <p:sldId id="353" r:id="rId13"/>
    <p:sldId id="357" r:id="rId14"/>
    <p:sldId id="354" r:id="rId15"/>
    <p:sldId id="345" r:id="rId16"/>
    <p:sldId id="346" r:id="rId17"/>
    <p:sldId id="347" r:id="rId18"/>
    <p:sldId id="348" r:id="rId19"/>
    <p:sldId id="349" r:id="rId20"/>
    <p:sldId id="350" r:id="rId21"/>
    <p:sldId id="355" r:id="rId22"/>
    <p:sldId id="351" r:id="rId23"/>
    <p:sldId id="344" r:id="rId24"/>
    <p:sldId id="343" r:id="rId25"/>
    <p:sldId id="317" r:id="rId26"/>
    <p:sldId id="318" r:id="rId27"/>
    <p:sldId id="285" r:id="rId28"/>
    <p:sldId id="286" r:id="rId29"/>
    <p:sldId id="320" r:id="rId30"/>
    <p:sldId id="287" r:id="rId31"/>
    <p:sldId id="289" r:id="rId32"/>
    <p:sldId id="292" r:id="rId33"/>
    <p:sldId id="360" r:id="rId34"/>
    <p:sldId id="322" r:id="rId35"/>
    <p:sldId id="293" r:id="rId36"/>
    <p:sldId id="300" r:id="rId37"/>
    <p:sldId id="299" r:id="rId38"/>
    <p:sldId id="302" r:id="rId39"/>
    <p:sldId id="301" r:id="rId40"/>
    <p:sldId id="308" r:id="rId41"/>
    <p:sldId id="325" r:id="rId42"/>
    <p:sldId id="303" r:id="rId43"/>
    <p:sldId id="309" r:id="rId44"/>
    <p:sldId id="304" r:id="rId45"/>
    <p:sldId id="306" r:id="rId46"/>
    <p:sldId id="334" r:id="rId47"/>
    <p:sldId id="291" r:id="rId48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149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9255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54052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67058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0821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90974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9351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207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955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4460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9738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400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06870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05650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613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52244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10951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5003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4167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2888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697740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610114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9803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9180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803143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78164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91743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665565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6460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848884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93186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341921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42420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325103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165664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430325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7278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51845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94100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2718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461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1/cmpt125/exam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>
                <a:solidFill>
                  <a:srgbClr val="000080"/>
                </a:solidFill>
              </a:rPr>
              <a:t>October 18, </a:t>
            </a:r>
            <a:r>
              <a:rPr lang="de-DE" altLang="en-US" sz="3600" b="1" dirty="0">
                <a:solidFill>
                  <a:srgbClr val="000080"/>
                </a:solidFill>
              </a:rPr>
              <a:t>2021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How many iterations are performed in the following for loop?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foo(N)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sum=0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for (int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1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++) 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 		for (</a:t>
            </a:r>
            <a:r>
              <a:rPr lang="en-US" sz="2200" dirty="0" err="1">
                <a:solidFill>
                  <a:srgbClr val="002060"/>
                </a:solidFill>
              </a:rPr>
              <a:t>int</a:t>
            </a:r>
            <a:r>
              <a:rPr lang="en-US" sz="2200" dirty="0">
                <a:solidFill>
                  <a:srgbClr val="002060"/>
                </a:solidFill>
              </a:rPr>
              <a:t> j = 1 ; j &lt;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; </a:t>
            </a:r>
            <a:r>
              <a:rPr lang="en-US" sz="2200" dirty="0" err="1">
                <a:solidFill>
                  <a:srgbClr val="002060"/>
                </a:solidFill>
              </a:rPr>
              <a:t>j++</a:t>
            </a:r>
            <a:r>
              <a:rPr lang="en-US" sz="2200" dirty="0">
                <a:solidFill>
                  <a:srgbClr val="002060"/>
                </a:solidFill>
              </a:rPr>
              <a:t>) 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	sum = sum+1;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return sum;</a:t>
            </a:r>
          </a:p>
          <a:p>
            <a:r>
              <a:rPr lang="en-US" altLang="en-US" sz="2200" dirty="0"/>
              <a:t>Use O() notation to express the running time.</a:t>
            </a:r>
          </a:p>
          <a:p>
            <a:r>
              <a:rPr lang="en-US" altLang="en-US" sz="2200" dirty="0"/>
              <a:t>0+1+2+3+…+(N-2) = O(N</a:t>
            </a:r>
            <a:r>
              <a:rPr lang="en-US" altLang="en-US" sz="2200" baseline="30000" dirty="0"/>
              <a:t>2</a:t>
            </a:r>
            <a:r>
              <a:rPr lang="en-US" altLang="en-US" sz="2200" dirty="0"/>
              <a:t>)</a:t>
            </a:r>
          </a:p>
          <a:p>
            <a:r>
              <a:rPr lang="en-US" altLang="en-US" sz="2200" dirty="0"/>
              <a:t>Rewrite the function so that the running time is O(1)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This formula is also the return value of foo</a:t>
            </a:r>
          </a:p>
        </p:txBody>
      </p:sp>
    </p:spTree>
    <p:extLst>
      <p:ext uri="{BB962C8B-B14F-4D97-AF65-F5344CB8AC3E}">
        <p14:creationId xmlns:p14="http://schemas.microsoft.com/office/powerpoint/2010/main" val="286165464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foo(N-3);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b="1" u="sng" dirty="0">
                <a:solidFill>
                  <a:srgbClr val="002060"/>
                </a:solidFill>
              </a:rPr>
              <a:t>The formula is</a:t>
            </a:r>
            <a:r>
              <a:rPr lang="en-US" sz="2200" dirty="0">
                <a:solidFill>
                  <a:srgbClr val="002060"/>
                </a:solidFill>
              </a:rPr>
              <a:t>: T(N) = C + T(N-3), T(0) = 1, T(-1) = 1, T(-1) =1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= C + T(N-3) = 2C + T(N-3*2) = … =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*C + T(N-3i) = </a:t>
            </a:r>
          </a:p>
          <a:p>
            <a:r>
              <a:rPr lang="en-US" sz="2200" dirty="0">
                <a:solidFill>
                  <a:srgbClr val="002060"/>
                </a:solidFill>
              </a:rPr>
              <a:t>We will stop 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=N/3</a:t>
            </a:r>
          </a:p>
          <a:p>
            <a:r>
              <a:rPr lang="en-US" sz="2200" dirty="0">
                <a:solidFill>
                  <a:srgbClr val="002060"/>
                </a:solidFill>
              </a:rPr>
              <a:t>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=N/3 we’ll get 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= (N/3)*C + T(const) = O(N)</a:t>
            </a:r>
          </a:p>
        </p:txBody>
      </p:sp>
    </p:spTree>
    <p:extLst>
      <p:ext uri="{BB962C8B-B14F-4D97-AF65-F5344CB8AC3E}">
        <p14:creationId xmlns:p14="http://schemas.microsoft.com/office/powerpoint/2010/main" val="256838187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T(N) = O(1) + T(N/2)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T(0) = 1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 T(N) = O(log(N))</a:t>
            </a:r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75914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</a:t>
            </a:r>
            <a:r>
              <a:rPr lang="en-US" sz="2200" dirty="0" err="1">
                <a:solidFill>
                  <a:srgbClr val="002060"/>
                </a:solidFill>
              </a:rPr>
              <a:t>int</a:t>
            </a:r>
            <a:r>
              <a:rPr lang="en-US" sz="2200" dirty="0">
                <a:solidFill>
                  <a:srgbClr val="002060"/>
                </a:solidFill>
              </a:rPr>
              <a:t>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</p:txBody>
      </p:sp>
    </p:spTree>
    <p:extLst>
      <p:ext uri="{BB962C8B-B14F-4D97-AF65-F5344CB8AC3E}">
        <p14:creationId xmlns:p14="http://schemas.microsoft.com/office/powerpoint/2010/main" val="61995993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r>
              <a:rPr lang="de-DE" altLang="en-US" sz="2200" dirty="0"/>
              <a:t>.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>
                <a:solidFill>
                  <a:schemeClr val="tx1"/>
                </a:solidFill>
              </a:rPr>
              <a:t>Proof</a:t>
            </a:r>
            <a:r>
              <a:rPr lang="de-DE" altLang="en-US" sz="2200" dirty="0">
                <a:solidFill>
                  <a:schemeClr val="tx1"/>
                </a:solidFill>
              </a:rPr>
              <a:t>: Let </a:t>
            </a:r>
            <a:r>
              <a:rPr lang="de-DE" altLang="en-US" sz="2200" i="1" dirty="0">
                <a:solidFill>
                  <a:srgbClr val="000066"/>
                </a:solidFill>
              </a:rPr>
              <a:t>C = 9</a:t>
            </a:r>
            <a:r>
              <a:rPr lang="de-DE" altLang="en-US" sz="2200" dirty="0">
                <a:solidFill>
                  <a:schemeClr val="tx1"/>
                </a:solidFill>
              </a:rPr>
              <a:t>. We want to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&lt; CN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 </a:t>
            </a:r>
            <a:r>
              <a:rPr lang="de-DE" altLang="en-US" sz="2200" dirty="0">
                <a:solidFill>
                  <a:schemeClr val="tx1"/>
                </a:solidFill>
              </a:rPr>
              <a:t>for all </a:t>
            </a:r>
            <a:r>
              <a:rPr lang="de-DE" altLang="en-US" sz="2200" i="1" dirty="0">
                <a:solidFill>
                  <a:srgbClr val="000066"/>
                </a:solidFill>
              </a:rPr>
              <a:t>N &gt;= 1.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Indeed, </a:t>
            </a:r>
            <a:r>
              <a:rPr lang="de-DE" altLang="en-US" sz="2200" i="1" dirty="0">
                <a:solidFill>
                  <a:srgbClr val="000066"/>
                </a:solidFill>
              </a:rPr>
              <a:t>f(N)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 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r>
              <a:rPr lang="en-US" altLang="en-US" sz="2200" dirty="0"/>
              <a:t/>
            </a:r>
            <a:br>
              <a:rPr lang="en-US" altLang="en-US" sz="2200" dirty="0"/>
            </a:br>
            <a:r>
              <a:rPr lang="en-US" altLang="en-US" sz="2200" dirty="0">
                <a:solidFill>
                  <a:srgbClr val="002060"/>
                </a:solidFill>
              </a:rPr>
              <a:t>				 &lt;  1.5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3</a:t>
            </a:r>
            <a:r>
              <a:rPr lang="de-DE" altLang="en-US" sz="2200" i="1" dirty="0">
                <a:solidFill>
                  <a:srgbClr val="002060"/>
                </a:solidFill>
              </a:rPr>
              <a:t> + 4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2060"/>
                </a:solidFill>
              </a:rPr>
              <a:t>3</a:t>
            </a:r>
            <a:r>
              <a:rPr lang="en-US" altLang="en-US" sz="2200" i="1" dirty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+ 3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2060"/>
                </a:solidFill>
              </a:rPr>
              <a:t>3</a:t>
            </a:r>
            <a:r>
              <a:rPr lang="en-US" altLang="en-US" sz="2200" dirty="0">
                <a:solidFill>
                  <a:srgbClr val="002060"/>
                </a:solidFill>
              </a:rPr>
              <a:t>	</a:t>
            </a:r>
            <a:br>
              <a:rPr lang="en-US" altLang="en-US" sz="2200" dirty="0">
                <a:solidFill>
                  <a:srgbClr val="002060"/>
                </a:solidFill>
              </a:rPr>
            </a:br>
            <a:r>
              <a:rPr lang="en-US" altLang="en-US" sz="2200" dirty="0">
                <a:solidFill>
                  <a:srgbClr val="002060"/>
                </a:solidFill>
              </a:rPr>
              <a:t>				 &lt;  9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2060"/>
                </a:solidFill>
              </a:rPr>
              <a:t>3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Therefore </a:t>
            </a:r>
            <a:r>
              <a:rPr lang="de-DE" altLang="en-US" sz="2200" i="1" dirty="0">
                <a:solidFill>
                  <a:srgbClr val="000066"/>
                </a:solidFill>
              </a:rPr>
              <a:t>f = O(N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204172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f(N)  = 10*2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r>
              <a:rPr lang="de-DE" altLang="en-US" sz="2200" dirty="0"/>
              <a:t>.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Use the fact that</a:t>
            </a:r>
            <a:r>
              <a:rPr lang="de-DE" altLang="en-US" sz="2200" i="1" dirty="0">
                <a:solidFill>
                  <a:srgbClr val="000066"/>
                </a:solidFill>
              </a:rPr>
              <a:t> 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4 </a:t>
            </a:r>
            <a:r>
              <a:rPr lang="de-DE" altLang="en-US" sz="2200" i="1" dirty="0">
                <a:solidFill>
                  <a:srgbClr val="000066"/>
                </a:solidFill>
              </a:rPr>
              <a:t>&lt;2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dirty="0">
                <a:solidFill>
                  <a:schemeClr val="tx1"/>
                </a:solidFill>
              </a:rPr>
              <a:t> for all</a:t>
            </a:r>
            <a:r>
              <a:rPr lang="de-DE" altLang="en-US" sz="2200" i="1" dirty="0">
                <a:solidFill>
                  <a:srgbClr val="000066"/>
                </a:solidFill>
              </a:rPr>
              <a:t> N&gt;20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C=17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Then for all</a:t>
            </a:r>
            <a:r>
              <a:rPr lang="de-DE" altLang="en-US" sz="2200" i="1" dirty="0">
                <a:solidFill>
                  <a:srgbClr val="000066"/>
                </a:solidFill>
              </a:rPr>
              <a:t> N&gt;20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f(N)  = 10*2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+ 3 &lt; 10*2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+ 4*2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 </a:t>
            </a:r>
            <a:r>
              <a:rPr lang="de-DE" altLang="en-US" sz="2200" i="1" dirty="0">
                <a:solidFill>
                  <a:srgbClr val="000066"/>
                </a:solidFill>
              </a:rPr>
              <a:t>+ 3*2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= 17*2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We showed that f(N) &lt; C*2</a:t>
            </a:r>
            <a:r>
              <a:rPr lang="en-US" altLang="en-US" sz="2200" baseline="30000" dirty="0"/>
              <a:t>N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Therefore, f = O(2</a:t>
            </a:r>
            <a:r>
              <a:rPr lang="en-US" altLang="en-US" sz="2200" baseline="30000" dirty="0"/>
              <a:t>N</a:t>
            </a:r>
            <a:r>
              <a:rPr lang="en-US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130357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T(N-1) + O(1)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Prove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0066"/>
                </a:solidFill>
              </a:rPr>
              <a:t>T(N) = O(N)</a:t>
            </a:r>
            <a:r>
              <a:rPr lang="de-DE" altLang="en-US" sz="2200" dirty="0"/>
              <a:t>.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Proof</a:t>
            </a:r>
            <a:r>
              <a:rPr lang="de-DE" altLang="en-US" sz="2200" dirty="0"/>
              <a:t>:</a:t>
            </a:r>
          </a:p>
          <a:p>
            <a:pPr marL="561975" indent="-457200">
              <a:lnSpc>
                <a:spcPct val="95000"/>
              </a:lnSpc>
              <a:buSzPct val="45000"/>
              <a:buAutoNum type="arabicParenR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T(N) = </a:t>
            </a:r>
            <a:r>
              <a:rPr lang="de-DE" altLang="en-US" sz="1800" i="1" dirty="0">
                <a:solidFill>
                  <a:srgbClr val="000066"/>
                </a:solidFill>
                <a:highlight>
                  <a:srgbClr val="FFFF00"/>
                </a:highlight>
              </a:rPr>
              <a:t>T(N-1)</a:t>
            </a:r>
            <a:r>
              <a:rPr lang="de-DE" altLang="en-US" sz="1800" i="1" dirty="0">
                <a:solidFill>
                  <a:srgbClr val="000066"/>
                </a:solidFill>
              </a:rPr>
              <a:t> + C</a:t>
            </a:r>
            <a:br>
              <a:rPr lang="de-DE" altLang="en-US" sz="1800" i="1" dirty="0">
                <a:solidFill>
                  <a:srgbClr val="000066"/>
                </a:solidFill>
              </a:rPr>
            </a:br>
            <a:r>
              <a:rPr lang="de-DE" altLang="en-US" sz="1800" i="1" dirty="0">
                <a:solidFill>
                  <a:srgbClr val="000066"/>
                </a:solidFill>
              </a:rPr>
              <a:t>			= </a:t>
            </a:r>
            <a:r>
              <a:rPr lang="de-DE" altLang="en-US" sz="1800" i="1" dirty="0">
                <a:solidFill>
                  <a:srgbClr val="000066"/>
                </a:solidFill>
                <a:highlight>
                  <a:srgbClr val="FFFF00"/>
                </a:highlight>
              </a:rPr>
              <a:t>T(N-2) + C</a:t>
            </a:r>
            <a:r>
              <a:rPr lang="de-DE" altLang="en-US" sz="1800" i="1" dirty="0">
                <a:solidFill>
                  <a:srgbClr val="000066"/>
                </a:solidFill>
              </a:rPr>
              <a:t> + C</a:t>
            </a:r>
            <a:br>
              <a:rPr lang="de-DE" altLang="en-US" sz="1800" i="1" dirty="0">
                <a:solidFill>
                  <a:srgbClr val="000066"/>
                </a:solidFill>
              </a:rPr>
            </a:br>
            <a:r>
              <a:rPr lang="de-DE" altLang="en-US" sz="1800" i="1" dirty="0">
                <a:solidFill>
                  <a:srgbClr val="000066"/>
                </a:solidFill>
              </a:rPr>
              <a:t>			= C+C +C +...+C + C+C // N times</a:t>
            </a:r>
            <a:br>
              <a:rPr lang="de-DE" altLang="en-US" sz="1800" i="1" dirty="0">
                <a:solidFill>
                  <a:srgbClr val="000066"/>
                </a:solidFill>
              </a:rPr>
            </a:br>
            <a:r>
              <a:rPr lang="de-DE" altLang="en-US" sz="1800" i="1" dirty="0">
                <a:solidFill>
                  <a:srgbClr val="000066"/>
                </a:solidFill>
              </a:rPr>
              <a:t>			CN = O(N)</a:t>
            </a:r>
          </a:p>
        </p:txBody>
      </p:sp>
    </p:spTree>
    <p:extLst>
      <p:ext uri="{BB962C8B-B14F-4D97-AF65-F5344CB8AC3E}">
        <p14:creationId xmlns:p14="http://schemas.microsoft.com/office/powerpoint/2010/main" val="37216173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T(N/2)+O(1)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O(log(N))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4882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T(N-1)+O(N)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On input of length N we make: O(N) + T(N-1)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 C*N steps + recursive call on array of length N-1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Total running time: C*N + C*(N-1) + C(N-2)...C*1 = O(N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0236821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T(N/2)+O(N)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T(N) = O(N*log(N))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Q1: how many recursive calls are made? O(log(N))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Q2: how much do we spend in each recursive call? &lt; O(N)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 Total &lt; O(N*log(N))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Is </a:t>
            </a:r>
            <a:r>
              <a:rPr lang="de-DE" altLang="en-US" sz="2200" i="1" dirty="0">
                <a:solidFill>
                  <a:srgbClr val="000066"/>
                </a:solidFill>
              </a:rPr>
              <a:t>O(N*log(N))</a:t>
            </a:r>
            <a:r>
              <a:rPr lang="en-US" altLang="en-US" sz="2200" dirty="0"/>
              <a:t>  tight?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7305356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Midterm – Oct 25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Midterm will be on October 25, during the Monday class.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exam will be pen and paper.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Format: 4 question each with several items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Closed books. Only pens/pencils are allowed.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bring your student 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material includes everything learned before the midterm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(including Oct 18-20)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 previous exams go to </a:t>
            </a:r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https://www.cs.sfu.ca/~ishinkar/teaching/fall21/cmpt125/exams.html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(In some offerings the midterm was a bit later, and covered more material)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Solve all practice problems on piazza: The links are under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16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T(N/2)+O(N)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O(N)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2484193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k*T(N-1)+O(N)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 (Think of </a:t>
            </a:r>
            <a:r>
              <a:rPr lang="de-DE" altLang="en-US" sz="2200" i="1" dirty="0">
                <a:solidFill>
                  <a:srgbClr val="002060"/>
                </a:solidFill>
              </a:rPr>
              <a:t>k=7</a:t>
            </a:r>
            <a:r>
              <a:rPr lang="de-DE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O(k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241033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Recall the recursive algorithm for Fib(n)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Fib(n):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if (n &lt;=1)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n;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else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Fib(n-1) + Fib(n-2)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What is the running time of the algorithm?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T(n) = T(n-1) + 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T(n-1) = T(n-2) + T(n-3)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…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525712" y="6146166"/>
            <a:ext cx="5638800" cy="838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Q: Compute the correct running time of Fib()?</a:t>
            </a:r>
          </a:p>
        </p:txBody>
      </p:sp>
    </p:spTree>
    <p:extLst>
      <p:ext uri="{BB962C8B-B14F-4D97-AF65-F5344CB8AC3E}">
        <p14:creationId xmlns:p14="http://schemas.microsoft.com/office/powerpoint/2010/main" val="2012142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Recall the recursive algorithm for Fib(n)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Fib(n):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if (n &lt;=1)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n;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else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Fib(n-1) + Fib(n-2)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What is the running time of the algorithm?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T(n) = T(n-1) + 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T(n-1) = T(n-2) + T(n-3)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&gt; 2*T(n-2)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					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T(n) &gt; 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n/2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049712" y="6391010"/>
            <a:ext cx="2011363" cy="7318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Prove it!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526154" y="2484437"/>
            <a:ext cx="4572000" cy="89138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On the other hand, the running time</a:t>
            </a:r>
            <a:br>
              <a:rPr lang="en-US" altLang="en-US" sz="2000" dirty="0">
                <a:latin typeface="+mj-lt"/>
              </a:rPr>
            </a:br>
            <a:r>
              <a:rPr lang="en-US" altLang="en-US" sz="2000" dirty="0">
                <a:latin typeface="+mj-lt"/>
              </a:rPr>
              <a:t>of Fib using an array is O(n)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573454" y="5479475"/>
            <a:ext cx="2590800" cy="7318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+mj-lt"/>
              </a:rPr>
              <a:t>Exponential time!</a:t>
            </a:r>
          </a:p>
        </p:txBody>
      </p:sp>
    </p:spTree>
    <p:extLst>
      <p:ext uri="{BB962C8B-B14F-4D97-AF65-F5344CB8AC3E}">
        <p14:creationId xmlns:p14="http://schemas.microsoft.com/office/powerpoint/2010/main" val="9796399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  <p:bldP spid="31748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de-DE" altLang="en-US" sz="6000" dirty="0"/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dirty="0"/>
              <a:t>Sorting Algorithms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2272435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Merge sort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Recall </a:t>
            </a: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de-DE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de-DE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4750" lvl="1" indent="-496888">
              <a:buClrTx/>
              <a:buSzPct val="45000"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0587011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sort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194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/>
              <a:t>Example: </a:t>
            </a:r>
            <a:r>
              <a:rPr lang="en-US" altLang="en-US" sz="2200" dirty="0">
                <a:cs typeface="Times New Roman" panose="02020603050405020304" pitchFamily="18" charset="0"/>
              </a:rPr>
              <a:t>Input:[4, 1, 8, 7, 10, 3]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left half:  		[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4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8</a:t>
            </a:r>
            <a:r>
              <a:rPr lang="en-US" altLang="en-US" sz="2200" dirty="0">
                <a:cs typeface="Times New Roman" panose="02020603050405020304" pitchFamily="18" charset="0"/>
              </a:rPr>
              <a:t>, 7, 10, 3]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right half		[1, 4, 8,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200" dirty="0">
                <a:cs typeface="Times New Roman" panose="02020603050405020304" pitchFamily="18" charset="0"/>
              </a:rPr>
              <a:t>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merge the two 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>
                <a:cs typeface="Times New Roman" panose="02020603050405020304" pitchFamily="18" charset="0"/>
              </a:rPr>
              <a:t>[1,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4, 7, 8,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DONE!</a:t>
            </a:r>
          </a:p>
          <a:p>
            <a:pPr marL="0" indent="104775">
              <a:buClrTx/>
              <a:buFontTx/>
              <a:buNone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cxnSp>
        <p:nvCxnSpPr>
          <p:cNvPr id="33796" name="AutoShape 4"/>
          <p:cNvCxnSpPr>
            <a:cxnSpLocks noChangeShapeType="1"/>
            <a:stCxn id="33797" idx="1"/>
            <a:endCxn id="9" idx="0"/>
          </p:cNvCxnSpPr>
          <p:nvPr/>
        </p:nvCxnSpPr>
        <p:spPr bwMode="auto">
          <a:xfrm rot="10800000" flipV="1">
            <a:off x="2598906" y="1831973"/>
            <a:ext cx="4636450" cy="61972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7235356" y="1403349"/>
            <a:ext cx="2306638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Using recursion</a:t>
            </a:r>
          </a:p>
        </p:txBody>
      </p:sp>
      <p:cxnSp>
        <p:nvCxnSpPr>
          <p:cNvPr id="33798" name="AutoShape 6"/>
          <p:cNvCxnSpPr>
            <a:cxnSpLocks noChangeShapeType="1"/>
            <a:stCxn id="33797" idx="2"/>
            <a:endCxn id="10" idx="3"/>
          </p:cNvCxnSpPr>
          <p:nvPr/>
        </p:nvCxnSpPr>
        <p:spPr bwMode="auto">
          <a:xfrm rot="5400000">
            <a:off x="5664915" y="340597"/>
            <a:ext cx="803758" cy="4643762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1549736" y="2451701"/>
            <a:ext cx="2098339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549736" y="2882277"/>
            <a:ext cx="2195177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9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1575" lvl="1" indent="-709613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Denote the run time by </a:t>
            </a:r>
            <a:r>
              <a:rPr lang="de-DE" altLang="en-US" sz="2200" i="1" dirty="0">
                <a:solidFill>
                  <a:srgbClr val="002060"/>
                </a:solidFill>
              </a:rPr>
              <a:t>T(N)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Then </a:t>
            </a:r>
            <a:r>
              <a:rPr lang="en-US" altLang="en-US" sz="2200" i="1" dirty="0">
                <a:solidFill>
                  <a:srgbClr val="002060"/>
                </a:solidFill>
              </a:rPr>
              <a:t>T(N) 	= 2*T(N/2) + Time(merge N elements)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What is the running time </a:t>
            </a:r>
            <a:r>
              <a:rPr lang="en-US" altLang="en-US" sz="2200" i="1" dirty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>
                <a:solidFill>
                  <a:schemeClr val="tx1"/>
                </a:solidFill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What is the running time </a:t>
            </a:r>
            <a:r>
              <a:rPr lang="en-US" altLang="en-US" sz="2200" i="1" dirty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>
                <a:solidFill>
                  <a:schemeClr val="tx1"/>
                </a:solidFill>
              </a:rPr>
              <a:t>?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merge the two 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		[1, 4, 8, 3, 7, 10 ] 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>
                <a:cs typeface="Times New Roman" panose="02020603050405020304" pitchFamily="18" charset="0"/>
              </a:rPr>
              <a:t>[1,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4, 7, 8, 10 ]	</a:t>
            </a:r>
            <a:endParaRPr lang="en-US" altLang="en-US" sz="2200" dirty="0">
              <a:solidFill>
                <a:schemeClr val="tx1"/>
              </a:solidFill>
            </a:endParaRPr>
          </a:p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Each element in the right half is pushed to the left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In worst case:</a:t>
            </a:r>
            <a:r>
              <a:rPr lang="en-US" altLang="en-US" sz="2200" i="1" dirty="0">
                <a:solidFill>
                  <a:srgbClr val="002060"/>
                </a:solidFill>
              </a:rPr>
              <a:t> T(merge N elements) =N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7448210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i="1" dirty="0">
                <a:solidFill>
                  <a:srgbClr val="002060"/>
                </a:solidFill>
              </a:rPr>
              <a:t>T(N) = 2*T(N/2) + N</a:t>
            </a:r>
            <a:r>
              <a:rPr lang="en-US" altLang="en-US" sz="24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400" i="1" dirty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What is the solution to this?</a:t>
            </a:r>
            <a:br>
              <a:rPr lang="en-US" altLang="en-US" sz="2400" dirty="0"/>
            </a:br>
            <a:r>
              <a:rPr lang="en-US" altLang="en-US" sz="2400" dirty="0"/>
              <a:t>				</a:t>
            </a:r>
            <a:r>
              <a:rPr lang="en-US" altLang="en-US" sz="2400" i="1" dirty="0">
                <a:solidFill>
                  <a:srgbClr val="002060"/>
                </a:solidFill>
              </a:rPr>
              <a:t>T(N) &gt;= N</a:t>
            </a:r>
            <a:r>
              <a:rPr lang="en-US" altLang="en-US" sz="24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400" i="1" dirty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The merge part is very inefficient.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Only the merge takes ~</a:t>
            </a:r>
            <a:r>
              <a:rPr lang="en-US" altLang="en-US" sz="2400" i="1" dirty="0">
                <a:solidFill>
                  <a:srgbClr val="002060"/>
                </a:solidFill>
              </a:rPr>
              <a:t>N</a:t>
            </a:r>
            <a:r>
              <a:rPr lang="en-US" altLang="en-US" sz="24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400" dirty="0"/>
              <a:t> time.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Binary Search</a:t>
            </a:r>
          </a:p>
        </p:txBody>
      </p:sp>
    </p:spTree>
    <p:extLst>
      <p:ext uri="{BB962C8B-B14F-4D97-AF65-F5344CB8AC3E}">
        <p14:creationId xmlns:p14="http://schemas.microsoft.com/office/powerpoint/2010/main" val="15771786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– better implementation 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Input: [4, 1, 8, 7, 10, 3]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1. sort the left half: 		[1, 4, 8]</a:t>
            </a:r>
            <a:br>
              <a:rPr lang="en-US" altLang="en-US" sz="2200" dirty="0"/>
            </a:br>
            <a:r>
              <a:rPr lang="en-US" altLang="en-US" sz="2200" dirty="0"/>
              <a:t>		2. sort the right half			        [3, 7, 10 ]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3. merge the two halves into a </a:t>
            </a:r>
            <a:r>
              <a:rPr lang="en-US" altLang="en-US" sz="2200" u="sng" dirty="0"/>
              <a:t>new array</a:t>
            </a:r>
            <a:r>
              <a:rPr lang="en-US" altLang="en-US" sz="2200" dirty="0"/>
              <a:t>: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</a:t>
            </a:r>
            <a:r>
              <a:rPr lang="en-US" altLang="en-US" sz="2200" dirty="0">
                <a:solidFill>
                  <a:srgbClr val="FF3333"/>
                </a:solidFill>
              </a:rPr>
              <a:t>1</a:t>
            </a:r>
            <a:r>
              <a:rPr lang="en-US" altLang="en-US" sz="2200" dirty="0"/>
              <a:t>,4,8] [</a:t>
            </a:r>
            <a:r>
              <a:rPr lang="en-US" altLang="en-US" sz="2200" dirty="0">
                <a:solidFill>
                  <a:srgbClr val="FF3333"/>
                </a:solidFill>
              </a:rPr>
              <a:t>3</a:t>
            </a:r>
            <a:r>
              <a:rPr lang="en-US" altLang="en-US" sz="2200" dirty="0"/>
              <a:t>,7,10]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</a:t>
            </a:r>
            <a:r>
              <a:rPr lang="en-US" altLang="en-US" sz="2200" dirty="0">
                <a:solidFill>
                  <a:srgbClr val="FF3333"/>
                </a:solidFill>
              </a:rPr>
              <a:t>4</a:t>
            </a:r>
            <a:r>
              <a:rPr lang="en-US" altLang="en-US" sz="2200" dirty="0"/>
              <a:t>,8] [</a:t>
            </a:r>
            <a:r>
              <a:rPr lang="en-US" altLang="en-US" sz="2200" dirty="0">
                <a:solidFill>
                  <a:srgbClr val="FF3333"/>
                </a:solidFill>
              </a:rPr>
              <a:t>3</a:t>
            </a:r>
            <a:r>
              <a:rPr lang="en-US" altLang="en-US" sz="2200" dirty="0"/>
              <a:t>,7,10]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</a:t>
            </a:r>
            <a:r>
              <a:rPr lang="en-US" altLang="en-US" sz="2200" dirty="0">
                <a:solidFill>
                  <a:srgbClr val="FF3333"/>
                </a:solidFill>
              </a:rPr>
              <a:t>4</a:t>
            </a:r>
            <a:r>
              <a:rPr lang="en-US" altLang="en-US" sz="2200" dirty="0"/>
              <a:t>,8]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7, 8]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[1,4,8]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7, 8, 10]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5268912" y="4160837"/>
            <a:ext cx="3352800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	Now merge takes </a:t>
            </a:r>
            <a:r>
              <a:rPr lang="en-US" altLang="en-US" i="1" dirty="0">
                <a:solidFill>
                  <a:srgbClr val="002060"/>
                </a:solidFill>
              </a:rPr>
              <a:t>O(N) </a:t>
            </a:r>
            <a:r>
              <a:rPr lang="en-US" altLang="en-US" dirty="0"/>
              <a:t>time.</a:t>
            </a:r>
            <a:br>
              <a:rPr lang="en-US" altLang="en-US" dirty="0"/>
            </a:br>
            <a:r>
              <a:rPr lang="en-US" altLang="en-US" dirty="0"/>
              <a:t>That's better!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What is the solution to this?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	=	2*T(N/2) + 3N 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	2*(2*T(N/4) + (3N/2))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+ 2*(3N/2)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+ 3N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...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 	8*T(N/8) + 3N + 3N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</a:rPr>
              <a:t>		= 	…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	N*T(N/N) + (3N + … + 3N)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 	N*T(1) + 3N*log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 = O(N log(N))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/>
            </a:r>
            <a:br>
              <a:rPr lang="en-US" altLang="en-US" sz="2200" i="1" baseline="33000" dirty="0">
                <a:solidFill>
                  <a:srgbClr val="002060"/>
                </a:solidFill>
              </a:rPr>
            </a:br>
            <a:endParaRPr lang="en-US" altLang="en-US" sz="2200" i="1" dirty="0">
              <a:solidFill>
                <a:srgbClr val="002060"/>
              </a:solidFill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3135312" y="3398837"/>
            <a:ext cx="2286000" cy="33691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35312" y="2941637"/>
            <a:ext cx="838200" cy="3048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792412" y="4313237"/>
            <a:ext cx="11811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2830512" y="5151437"/>
            <a:ext cx="19050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564312" y="5913437"/>
            <a:ext cx="205740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How many terms?</a:t>
            </a:r>
          </a:p>
        </p:txBody>
      </p:sp>
    </p:spTree>
    <p:extLst>
      <p:ext uri="{BB962C8B-B14F-4D97-AF65-F5344CB8AC3E}">
        <p14:creationId xmlns:p14="http://schemas.microsoft.com/office/powerpoint/2010/main" val="17368241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Running time of Merge sort </a:t>
            </a:r>
            <a:r>
              <a:rPr lang="de-DE" altLang="en-US" sz="2000" dirty="0"/>
              <a:t>(by induction)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Cn for some C&gt;1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T(1)=1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prove by induction that </a:t>
            </a:r>
            <a:r>
              <a:rPr lang="en-US" altLang="en-US" sz="2200" i="1" dirty="0">
                <a:solidFill>
                  <a:srgbClr val="002060"/>
                </a:solidFill>
              </a:rPr>
              <a:t>T(n)&lt;2Cn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</a:t>
            </a:r>
            <a:r>
              <a:rPr lang="en-US" altLang="en-US" sz="2200" dirty="0"/>
              <a:t> for all n</a:t>
            </a:r>
            <a:r>
              <a:rPr lang="en-US" altLang="en-US" sz="2200" i="1" dirty="0">
                <a:solidFill>
                  <a:srgbClr val="002060"/>
                </a:solidFill>
              </a:rPr>
              <a:t>&gt;=2</a:t>
            </a:r>
            <a:r>
              <a:rPr lang="en-US" altLang="en-US" sz="2200" dirty="0"/>
              <a:t>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Base case: </a:t>
            </a:r>
            <a:r>
              <a:rPr lang="en-US" altLang="en-US" sz="2200" i="1" dirty="0">
                <a:solidFill>
                  <a:srgbClr val="002060"/>
                </a:solidFill>
              </a:rPr>
              <a:t>n=2</a:t>
            </a:r>
            <a:r>
              <a:rPr lang="en-US" altLang="en-US" sz="2200" dirty="0"/>
              <a:t>. Then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T(n=2) =	2*T(1) + C*2 = 2+2C &lt; 2Cn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Induction step: suppose the claim holds up to n. Let prove for 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dirty="0"/>
              <a:t>. Then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Cn	&lt; 2*2C((n/2) *log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(n/2)) + Cn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		= 2Cn *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(n/2) 		   + Cn</a:t>
            </a:r>
          </a:p>
          <a:p>
            <a:pPr marL="1484313" lvl="1" indent="-566738">
              <a:buClrTx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		= 2Cn * (log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 – 1)      + Cn</a:t>
            </a:r>
          </a:p>
          <a:p>
            <a:pPr marL="1484313" lvl="1" indent="-566738">
              <a:buClrTx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		 		&lt; 2Cn 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i="1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i="1" dirty="0">
              <a:solidFill>
                <a:srgbClr val="002060"/>
              </a:solidFill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4430712" y="5355489"/>
            <a:ext cx="2590800" cy="361461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373312" y="5355489"/>
            <a:ext cx="1219200" cy="3048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7147018" y="6235398"/>
            <a:ext cx="788894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4435474" y="6224000"/>
            <a:ext cx="604838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6183312" y="6235398"/>
            <a:ext cx="457200" cy="363839"/>
          </a:xfrm>
          <a:prstGeom prst="roundRect">
            <a:avLst/>
          </a:prstGeom>
          <a:solidFill>
            <a:srgbClr val="FF00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73904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4" grpId="0" animBg="1"/>
      <p:bldP spid="1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Running time of Merge sort</a:t>
            </a:r>
            <a:r>
              <a:rPr lang="de-DE" altLang="en-US" sz="2000" dirty="0"/>
              <a:t> (again)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analysis: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Observation</a:t>
            </a:r>
            <a:r>
              <a:rPr lang="en-US" altLang="en-US" sz="2200" dirty="0">
                <a:solidFill>
                  <a:schemeClr val="tx1"/>
                </a:solidFill>
              </a:rPr>
              <a:t>: The total runtime is O(# time elements are copied)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# times each element is </a:t>
            </a:r>
            <a:r>
              <a:rPr lang="en-US" altLang="en-US" sz="2200" dirty="0">
                <a:solidFill>
                  <a:schemeClr val="tx1"/>
                </a:solidFill>
              </a:rPr>
              <a:t>copied in all merge parts in total</a:t>
            </a:r>
            <a:r>
              <a:rPr lang="en-US" altLang="en-US" sz="2200" dirty="0"/>
              <a:t>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Claim</a:t>
            </a:r>
            <a:r>
              <a:rPr lang="en-US" altLang="en-US" sz="2200" dirty="0">
                <a:solidFill>
                  <a:schemeClr val="tx1"/>
                </a:solidFill>
              </a:rPr>
              <a:t>: Each element is moved at most log</a:t>
            </a:r>
            <a:r>
              <a:rPr lang="en-US" altLang="en-US" sz="2200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dirty="0">
                <a:solidFill>
                  <a:schemeClr val="tx1"/>
                </a:solidFill>
              </a:rPr>
              <a:t>(N)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is moved once in each merging procedure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Q</a:t>
            </a:r>
            <a:r>
              <a:rPr lang="en-US" altLang="en-US" sz="1800" dirty="0">
                <a:solidFill>
                  <a:schemeClr val="tx1"/>
                </a:solidFill>
              </a:rPr>
              <a:t>: How many times does element appear in a merging procedure?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A</a:t>
            </a:r>
            <a:r>
              <a:rPr lang="en-US" altLang="en-US" sz="1800" dirty="0">
                <a:solidFill>
                  <a:schemeClr val="tx1"/>
                </a:solidFill>
              </a:rPr>
              <a:t>: The size of the array containing this element is divided by two each time,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So the number of times an element appears in a merging procedure is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Therefore, each element is swapped </a:t>
            </a:r>
            <a:r>
              <a:rPr lang="en-US" altLang="en-US" sz="1800" dirty="0">
                <a:solidFill>
                  <a:srgbClr val="002060"/>
                </a:solidFill>
              </a:rPr>
              <a:t>log</a:t>
            </a:r>
            <a:r>
              <a:rPr lang="en-US" altLang="en-US" sz="1800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Therefore, the total running time is </a:t>
            </a:r>
            <a:r>
              <a:rPr lang="en-US" altLang="en-US" sz="2200" i="1" dirty="0">
                <a:solidFill>
                  <a:schemeClr val="tx1"/>
                </a:solidFill>
              </a:rPr>
              <a:t>O(N*log</a:t>
            </a:r>
            <a:r>
              <a:rPr lang="en-US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i="1" dirty="0">
                <a:solidFill>
                  <a:schemeClr val="tx1"/>
                </a:solidFill>
              </a:rPr>
              <a:t>(N))</a:t>
            </a:r>
          </a:p>
        </p:txBody>
      </p:sp>
    </p:spTree>
    <p:extLst>
      <p:ext uri="{BB962C8B-B14F-4D97-AF65-F5344CB8AC3E}">
        <p14:creationId xmlns:p14="http://schemas.microsoft.com/office/powerpoint/2010/main" val="3715659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dirty="0"/>
              <a:t>	</a:t>
            </a: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b="1" u="sng"/>
              <a:t>Conclusion</a:t>
            </a:r>
            <a:r>
              <a:rPr lang="en-US" altLang="en-US" sz="2200"/>
              <a:t>: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Can implement </a:t>
            </a:r>
            <a:r>
              <a:rPr lang="en-US" altLang="en-US" sz="2200" i="1" u="sng" dirty="0"/>
              <a:t>Merge sort </a:t>
            </a:r>
            <a:r>
              <a:rPr lang="en-US" altLang="en-US" sz="2200" dirty="0"/>
              <a:t>in time O(N log(N)).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Need O(N) extra memory.</a:t>
            </a:r>
          </a:p>
        </p:txBody>
      </p:sp>
    </p:spTree>
    <p:extLst>
      <p:ext uri="{BB962C8B-B14F-4D97-AF65-F5344CB8AC3E}">
        <p14:creationId xmlns:p14="http://schemas.microsoft.com/office/powerpoint/2010/main" val="18785069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Selection Sort</a:t>
            </a:r>
          </a:p>
        </p:txBody>
      </p:sp>
    </p:spTree>
    <p:extLst>
      <p:ext uri="{BB962C8B-B14F-4D97-AF65-F5344CB8AC3E}">
        <p14:creationId xmlns:p14="http://schemas.microsoft.com/office/powerpoint/2010/main" val="424156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Find the smallest element and put it in the first position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Then, find the second smallest, and put it in the second position.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Then, find the third smallest, and put it in the third position.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And so on…</a:t>
            </a:r>
            <a:endParaRPr lang="en-US" altLang="en-US" sz="2200" dirty="0"/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[4, 3, 7, 1, 10, 8 ]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000" dirty="0">
                <a:cs typeface="Times New Roman" panose="02020603050405020304" pitchFamily="18" charset="0"/>
              </a:rPr>
              <a:t>, 3, 7,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cs typeface="Times New Roman" panose="02020603050405020304" pitchFamily="18" charset="0"/>
              </a:rPr>
              <a:t>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7, 4,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000" dirty="0">
                <a:cs typeface="Times New Roman" panose="02020603050405020304" pitchFamily="18" charset="0"/>
              </a:rPr>
              <a:t>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4, 7,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4, 7,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000" dirty="0">
                <a:cs typeface="Times New Roman" panose="02020603050405020304" pitchFamily="18" charset="0"/>
              </a:rPr>
              <a:t> ] </a:t>
            </a:r>
            <a:endParaRPr lang="en-US" altLang="en-US" sz="2200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363912" y="3915310"/>
            <a:ext cx="2057400" cy="2887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min[0..5] = 1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363912" y="4397241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min[1..5] = 3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63912" y="4829847"/>
            <a:ext cx="2057400" cy="27568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min[2..5] = 4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364597" y="5336649"/>
            <a:ext cx="2057400" cy="2887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min[3..5] = 7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364597" y="5818580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min[4..5] = 8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363912" y="6208378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DONE!</a:t>
            </a:r>
          </a:p>
        </p:txBody>
      </p:sp>
    </p:spTree>
    <p:extLst>
      <p:ext uri="{BB962C8B-B14F-4D97-AF65-F5344CB8AC3E}">
        <p14:creationId xmlns:p14="http://schemas.microsoft.com/office/powerpoint/2010/main" val="8459658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array = [8,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1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swap(1,8)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3, 9, 8,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3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swap(3,3)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8,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7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swap(7,9)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1, 3, 7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9]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8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swap(8,8)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1, 3, 7, 8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9]</a:t>
            </a:r>
            <a:b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6260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i="1" u="sng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SelectionSort</a:t>
            </a:r>
            <a:r>
              <a:rPr lang="en-US" altLang="he-IL" sz="2200" i="1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(a)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for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=0…n-1</a:t>
            </a:r>
          </a:p>
          <a:p>
            <a:pPr marL="457200" lvl="1" indent="0"/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/* Assertion: at the beginning of the iteration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a[0..i-1]</a:t>
            </a:r>
            <a:b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contains the minimal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elements */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find the min element in the unsorted a[i..n-1]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for j=i+1…n-1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if (a[j]&lt;a[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j</a:t>
            </a:r>
          </a:p>
          <a:p>
            <a:pPr marL="457200" lvl="1" indent="0"/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move a[</a:t>
            </a:r>
            <a:r>
              <a:rPr lang="en-US" altLang="he-IL" sz="22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to 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swap( &amp;a[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, &amp;a[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137025" y="868219"/>
            <a:ext cx="5943600" cy="1921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C:</a:t>
            </a:r>
            <a:b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assert(</a:t>
            </a:r>
            <a:r>
              <a:rPr lang="en-US" sz="2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expression)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evaluates the expression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terminates the program if expression == false.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expression can be a function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 have no side effects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00675" y="4770437"/>
            <a:ext cx="4427538" cy="99552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assert() can be used for debugging</a:t>
            </a:r>
          </a:p>
        </p:txBody>
      </p:sp>
    </p:spTree>
    <p:extLst>
      <p:ext uri="{BB962C8B-B14F-4D97-AF65-F5344CB8AC3E}">
        <p14:creationId xmlns:p14="http://schemas.microsoft.com/office/powerpoint/2010/main" val="1644445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n+(n-1)+(n-2)+(n-3)+…+2+1=n(n+1)/2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</a:t>
            </a:r>
            <a:r>
              <a:rPr lang="en-US" altLang="he-IL" sz="2200" baseline="30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The constant in O(n</a:t>
            </a:r>
            <a:r>
              <a:rPr lang="en-US" altLang="he-IL" sz="2200" baseline="30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 is small.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Still, it is quite slow and hardly ever used in practice.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458912" y="5005388"/>
            <a:ext cx="6781800" cy="15176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Q: 	What is the best case running time?</a:t>
            </a:r>
            <a:b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/>
            </a:r>
            <a:b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Are there inputs on which it runs in less than n</a:t>
            </a:r>
            <a:r>
              <a:rPr lang="en-US" altLang="he-IL" sz="2200" baseline="30000" dirty="0">
                <a:solidFill>
                  <a:schemeClr val="tx1"/>
                </a:solidFill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 time?</a:t>
            </a:r>
          </a:p>
        </p:txBody>
      </p:sp>
    </p:spTree>
    <p:extLst>
      <p:ext uri="{BB962C8B-B14F-4D97-AF65-F5344CB8AC3E}">
        <p14:creationId xmlns:p14="http://schemas.microsoft.com/office/powerpoint/2010/main" val="1952425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Input: A sorted array, an element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Output: Index of the element in the array (or N/A)</a:t>
            </a:r>
            <a:endParaRPr lang="en-US" altLang="en-US" sz="22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1. Compute the midpoint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2. If array[midpoint] ==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2.1 Return midpoint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3. Else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3.1 If array[midpoint] &gt;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3.1.1 Search in the left half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3.2 Else </a:t>
            </a:r>
            <a:r>
              <a:rPr lang="en-US" altLang="en-US" sz="1800" i="1" dirty="0">
                <a:solidFill>
                  <a:schemeClr val="tx1"/>
                </a:solidFill>
              </a:rPr>
              <a:t>// array[midpoint] &lt; element</a:t>
            </a:r>
            <a:r>
              <a:rPr lang="en-US" altLang="en-US" sz="2200" i="1" dirty="0">
                <a:solidFill>
                  <a:schemeClr val="tx1"/>
                </a:solidFill>
              </a:rPr>
              <a:t/>
            </a:r>
            <a:br>
              <a:rPr lang="en-US" altLang="en-US" sz="2200" i="1" dirty="0">
                <a:solidFill>
                  <a:schemeClr val="tx1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3.2.1 Search in the right half of the array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}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497512" y="960437"/>
            <a:ext cx="4495800" cy="104503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="1" u="sng" dirty="0">
                <a:latin typeface="+mj-lt"/>
              </a:rPr>
              <a:t>Running time for array of length N</a:t>
            </a:r>
            <a:r>
              <a:rPr lang="en-US" altLang="en-US" sz="2000" dirty="0">
                <a:latin typeface="+mj-lt"/>
              </a:rPr>
              <a:t>: Denote the running time by T(N)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954712" y="3450851"/>
            <a:ext cx="3427579" cy="62853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Checking if statements: O(1)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7275410" y="4297899"/>
            <a:ext cx="2560637" cy="4671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Recursion:  T(N/2)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022750" y="6493129"/>
            <a:ext cx="3357980" cy="7425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Total: T(N) = T(N/2) + O(1)</a:t>
            </a:r>
          </a:p>
        </p:txBody>
      </p:sp>
      <p:cxnSp>
        <p:nvCxnSpPr>
          <p:cNvPr id="8" name="AutoShape 4"/>
          <p:cNvCxnSpPr>
            <a:cxnSpLocks noChangeShapeType="1"/>
            <a:stCxn id="29701" idx="1"/>
            <a:endCxn id="9" idx="0"/>
          </p:cNvCxnSpPr>
          <p:nvPr/>
        </p:nvCxnSpPr>
        <p:spPr bwMode="auto">
          <a:xfrm rot="10800000" flipV="1">
            <a:off x="5170930" y="4531478"/>
            <a:ext cx="2104481" cy="404721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3059112" y="4936200"/>
            <a:ext cx="4223634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AutoShape 4"/>
          <p:cNvCxnSpPr>
            <a:cxnSpLocks noChangeShapeType="1"/>
            <a:stCxn id="29701" idx="2"/>
            <a:endCxn id="17" idx="3"/>
          </p:cNvCxnSpPr>
          <p:nvPr/>
        </p:nvCxnSpPr>
        <p:spPr bwMode="auto">
          <a:xfrm rot="5400000">
            <a:off x="7470274" y="4773498"/>
            <a:ext cx="1093894" cy="107701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7" name="Rounded Rectangle 16"/>
          <p:cNvSpPr/>
          <p:nvPr/>
        </p:nvSpPr>
        <p:spPr bwMode="auto">
          <a:xfrm>
            <a:off x="3059112" y="5676873"/>
            <a:ext cx="44196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02343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nimBg="1"/>
      <p:bldP spid="29701" grpId="0" animBg="1"/>
      <p:bldP spid="29702" grpId="0" animBg="1"/>
      <p:bldP spid="9" grpId="0" animBg="1"/>
      <p:bldP spid="1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Insertion Sort</a:t>
            </a:r>
          </a:p>
        </p:txBody>
      </p:sp>
    </p:spTree>
    <p:extLst>
      <p:ext uri="{BB962C8B-B14F-4D97-AF65-F5344CB8AC3E}">
        <p14:creationId xmlns:p14="http://schemas.microsoft.com/office/powerpoint/2010/main" val="1270323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algorithm builds the final sorted array one item at a 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It goes over the array, in the </a:t>
            </a:r>
            <a:r>
              <a:rPr lang="en-US" altLang="he-IL" sz="2200" dirty="0" err="1"/>
              <a:t>i‘th</a:t>
            </a:r>
            <a:r>
              <a:rPr lang="en-US" altLang="he-IL" sz="2200" dirty="0"/>
              <a:t> iteration the array a[0…i-1] is already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algorithm merges the element a[</a:t>
            </a:r>
            <a:r>
              <a:rPr lang="en-US" altLang="he-IL" sz="2200" dirty="0" err="1"/>
              <a:t>i</a:t>
            </a:r>
            <a:r>
              <a:rPr lang="en-US" altLang="he-IL" sz="2200" dirty="0"/>
              <a:t>] into the sorted part of the array.</a:t>
            </a:r>
          </a:p>
        </p:txBody>
      </p:sp>
    </p:spTree>
    <p:extLst>
      <p:ext uri="{BB962C8B-B14F-4D97-AF65-F5344CB8AC3E}">
        <p14:creationId xmlns:p14="http://schemas.microsoft.com/office/powerpoint/2010/main" val="15909371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 [8,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8: [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3: [8,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1,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9: [3, 8,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1: [3, 8, 9,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 8, 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1, 8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9,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7: [1, 3, 8, 9,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[1, 3, 8, 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7, 9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[1, 3,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7, 8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9]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5369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400" i="1" u="sng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InsertionSort</a:t>
            </a:r>
            <a:r>
              <a:rPr lang="en-US" altLang="he-IL" sz="2400" i="1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(a)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for 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=0…n-1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/* Assertion: at the beginning of the iteration 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a[0..i-1] is sorted */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find the position of a[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in a[0..i-1]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j = 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while (j&gt;0  and  a[j-1]&gt;a[j])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swap( &amp;a[j-1] , &amp;a[j] 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j = j-1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602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1+2+3+4+5+…(n-1) = n*(n-1)/2 = 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Runtime 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 worst case.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More efficient in practice than other simple quadratic sorts(selection sort, bubble sort).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If the array is sorted, then there are no swaps =&gt; runtime is O(n).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If the array is sorted in reverse, then runtime is 1+2+…(n-1)=O(n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/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866741" y="5684837"/>
            <a:ext cx="6167755" cy="153035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1"/>
            <a:r>
              <a:rPr lang="en-US" altLang="he-IL" sz="2200" dirty="0"/>
              <a:t>Q: Why is it efficient for sorted arrays?</a:t>
            </a:r>
          </a:p>
          <a:p>
            <a:pPr lvl="1"/>
            <a:endParaRPr lang="en-US" altLang="he-IL" sz="2200" dirty="0">
              <a:cs typeface="Times New Roman" panose="02020603050405020304" pitchFamily="18" charset="0"/>
            </a:endParaRPr>
          </a:p>
          <a:p>
            <a:pPr lvl="1"/>
            <a:r>
              <a:rPr lang="en-US" altLang="he-IL" sz="2200" dirty="0">
                <a:cs typeface="Times New Roman" panose="02020603050405020304" pitchFamily="18" charset="0"/>
              </a:rPr>
              <a:t>Give an example of an array where in each</a:t>
            </a:r>
            <a:br>
              <a:rPr lang="en-US" altLang="he-IL" sz="2200" dirty="0">
                <a:cs typeface="Times New Roman" panose="02020603050405020304" pitchFamily="18" charset="0"/>
              </a:rPr>
            </a:br>
            <a:r>
              <a:rPr lang="en-US" altLang="he-IL" sz="2200" dirty="0">
                <a:cs typeface="Times New Roman" panose="02020603050405020304" pitchFamily="18" charset="0"/>
              </a:rPr>
              <a:t>outer iteration we make exactly 1 swap.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8455244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[9,8,7,6,5,4]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9: [9,8,7,6,5,4]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8: [9,8,7,6,5,4]-&gt;[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8,9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,7,6,5,4]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7: [8,9,7,6,5,4]-&gt;[8,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,6,5,4]-&gt; 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,9,6,5,4]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…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357524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>
                <a:latin typeface="+mj-lt"/>
              </a:rPr>
              <a:t>Analyzing the running time T(N)</a:t>
            </a:r>
            <a:r>
              <a:rPr lang="en-US" altLang="en-US" sz="2200" dirty="0">
                <a:latin typeface="+mj-lt"/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The recursion formula is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T(N) = T(N/2) + O(1)</a:t>
            </a:r>
            <a:r>
              <a:rPr lang="en-US" altLang="en-US" sz="2200" dirty="0">
                <a:latin typeface="+mj-lt"/>
              </a:rPr>
              <a:t>. </a:t>
            </a:r>
            <a:r>
              <a:rPr lang="en-US" altLang="en-US" sz="2200" i="1" dirty="0">
                <a:solidFill>
                  <a:srgbClr val="002060"/>
                </a:solidFill>
              </a:rPr>
              <a:t>T(1) = 1</a:t>
            </a:r>
            <a:endParaRPr lang="en-US" altLang="en-US" sz="2200" dirty="0">
              <a:latin typeface="+mj-lt"/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How do we solve it? So </a:t>
            </a:r>
            <a:r>
              <a:rPr lang="en-US" altLang="en-US" sz="2200" i="1" dirty="0">
                <a:solidFill>
                  <a:srgbClr val="002060"/>
                </a:solidFill>
              </a:rPr>
              <a:t>O(1)</a:t>
            </a:r>
            <a:r>
              <a:rPr lang="en-US" altLang="en-US" sz="2200" dirty="0">
                <a:latin typeface="+mj-lt"/>
              </a:rPr>
              <a:t> means some constant </a:t>
            </a:r>
            <a:r>
              <a:rPr lang="en-US" altLang="en-US" sz="2200" i="1" dirty="0">
                <a:solidFill>
                  <a:srgbClr val="002060"/>
                </a:solidFill>
              </a:rPr>
              <a:t>C</a:t>
            </a:r>
            <a:r>
              <a:rPr lang="en-US" altLang="en-US" sz="2200" dirty="0">
                <a:latin typeface="+mj-lt"/>
              </a:rPr>
              <a:t> (say </a:t>
            </a:r>
            <a:r>
              <a:rPr lang="en-US" altLang="en-US" sz="2200" i="1" dirty="0">
                <a:solidFill>
                  <a:srgbClr val="002060"/>
                </a:solidFill>
              </a:rPr>
              <a:t>C=4</a:t>
            </a:r>
            <a:r>
              <a:rPr lang="en-US" altLang="en-US" sz="2200" dirty="0">
                <a:latin typeface="+mj-lt"/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	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	= T(N/2) + C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T(N/4) + 2*C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T(N/8) + 3*C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&gt; 0]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T(N/2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+ </a:t>
            </a:r>
            <a:r>
              <a:rPr lang="en-US" altLang="en-US" sz="2200" i="1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*C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= log</a:t>
            </a:r>
            <a:r>
              <a:rPr lang="en-US" altLang="en-US" sz="2200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T(1) + log</a:t>
            </a:r>
            <a:r>
              <a:rPr lang="en-US" altLang="en-US" sz="2200" i="1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(N)*C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O(log(N))</a:t>
            </a:r>
            <a:r>
              <a:rPr lang="en-US" altLang="en-US" sz="2200" dirty="0">
                <a:latin typeface="+mj-lt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8932982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Advantages: really fast!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Requirements: the array must be sorted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If the array is dynamic, this can be expensive.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For example, if we need to insert new values into the array	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u="sng" dirty="0"/>
              <a:t>Homework</a:t>
            </a:r>
            <a:r>
              <a:rPr lang="en-US" altLang="en-US" sz="2400" dirty="0"/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1) write a recursive version of binary search.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2) write a recursive version of linear search.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61661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More </a:t>
            </a:r>
            <a:r>
              <a:rPr lang="de-DE" altLang="en-US" sz="8000" dirty="0"/>
              <a:t>on</a:t>
            </a:r>
            <a:br>
              <a:rPr lang="de-DE" altLang="en-US" sz="8000" dirty="0"/>
            </a:br>
            <a:r>
              <a:rPr lang="de-DE" altLang="en-US" sz="8000" dirty="0"/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36716130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How many iterations are performed in the following for loop?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foo(N)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sum = 0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for (int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0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i+1) {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sum = </a:t>
            </a:r>
            <a:r>
              <a:rPr lang="en-US" sz="2200" dirty="0" err="1">
                <a:solidFill>
                  <a:srgbClr val="002060"/>
                </a:solidFill>
              </a:rPr>
              <a:t>sum+i</a:t>
            </a:r>
            <a:r>
              <a:rPr lang="en-US" sz="2200" dirty="0">
                <a:solidFill>
                  <a:srgbClr val="002060"/>
                </a:solidFill>
              </a:rPr>
              <a:t>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return sum;</a:t>
            </a:r>
          </a:p>
          <a:p>
            <a:r>
              <a:rPr lang="en-US" altLang="en-US" sz="2200" dirty="0"/>
              <a:t>Use O() notation to express the running time. A: O(N)</a:t>
            </a:r>
          </a:p>
          <a:p>
            <a:endParaRPr lang="en-US" altLang="en-US" sz="2200" dirty="0"/>
          </a:p>
          <a:p>
            <a:r>
              <a:rPr lang="en-US" altLang="en-US" sz="2200" dirty="0"/>
              <a:t>Rewrite the function so that the running time is O(1).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Foo returns 0+1+2+3+…+(N-1)=N(N-1)/2</a:t>
            </a:r>
          </a:p>
        </p:txBody>
      </p:sp>
    </p:spTree>
    <p:extLst>
      <p:ext uri="{BB962C8B-B14F-4D97-AF65-F5344CB8AC3E}">
        <p14:creationId xmlns:p14="http://schemas.microsoft.com/office/powerpoint/2010/main" val="70574106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How many iterations are performed in the following for loop?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foo(N)</a:t>
            </a:r>
            <a:r>
              <a:rPr lang="en-US" sz="2200" dirty="0">
                <a:solidFill>
                  <a:srgbClr val="002060"/>
                </a:solidFill>
              </a:rPr>
              <a:t>: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sum=0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for (int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1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*2) {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sum = </a:t>
            </a:r>
            <a:r>
              <a:rPr lang="en-US" sz="2200" dirty="0" err="1">
                <a:solidFill>
                  <a:srgbClr val="002060"/>
                </a:solidFill>
              </a:rPr>
              <a:t>sum+i</a:t>
            </a:r>
            <a:r>
              <a:rPr lang="en-US" sz="2200" dirty="0">
                <a:solidFill>
                  <a:srgbClr val="002060"/>
                </a:solidFill>
              </a:rPr>
              <a:t>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return sum;</a:t>
            </a:r>
          </a:p>
          <a:p>
            <a:r>
              <a:rPr lang="en-US" altLang="en-US" sz="2200" dirty="0"/>
              <a:t>Use O() notation to express the running time.</a:t>
            </a:r>
          </a:p>
          <a:p>
            <a:r>
              <a:rPr lang="en-US" altLang="en-US" sz="2200" dirty="0"/>
              <a:t>A: O(log(N))</a:t>
            </a:r>
          </a:p>
          <a:p>
            <a:r>
              <a:rPr lang="en-US" altLang="en-US" sz="2200" dirty="0"/>
              <a:t>Rewrite the function so that the running time is O(1)</a:t>
            </a:r>
          </a:p>
          <a:p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51174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2427</TotalTime>
  <Words>3601</Words>
  <Application>Microsoft Office PowerPoint</Application>
  <PresentationFormat>Custom</PresentationFormat>
  <Paragraphs>351</Paragraphs>
  <Slides>46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Arial Unicode MS</vt:lpstr>
      <vt:lpstr>Arial</vt:lpstr>
      <vt:lpstr>Calibri</vt:lpstr>
      <vt:lpstr>Times New Roman</vt:lpstr>
      <vt:lpstr>Wingdings</vt:lpstr>
      <vt:lpstr>Office Theme</vt:lpstr>
      <vt:lpstr>Office Theme</vt:lpstr>
      <vt:lpstr>PowerPoint Presentation</vt:lpstr>
      <vt:lpstr>Midterm – Oct 25</vt:lpstr>
      <vt:lpstr>PowerPoint Presentation</vt:lpstr>
      <vt:lpstr>Binary search</vt:lpstr>
      <vt:lpstr>Binary search</vt:lpstr>
      <vt:lpstr>Binary search</vt:lpstr>
      <vt:lpstr>PowerPoint Presentation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Running time of Fib</vt:lpstr>
      <vt:lpstr>Running time of Fib</vt:lpstr>
      <vt:lpstr>PowerPoint Presentation</vt:lpstr>
      <vt:lpstr>Merge sort</vt:lpstr>
      <vt:lpstr>Merge sort</vt:lpstr>
      <vt:lpstr>Running time of Merge sort</vt:lpstr>
      <vt:lpstr>Running time of Merge sort</vt:lpstr>
      <vt:lpstr>Running time of Merge sort</vt:lpstr>
      <vt:lpstr>Merge – better implementation </vt:lpstr>
      <vt:lpstr>Running time of Merge sort</vt:lpstr>
      <vt:lpstr>Running time of Merge sort (by induction)</vt:lpstr>
      <vt:lpstr>Running time of Merge sort (again)</vt:lpstr>
      <vt:lpstr>Running time of Merge sort</vt:lpstr>
      <vt:lpstr>PowerPoint Presentation</vt:lpstr>
      <vt:lpstr>Selection sort</vt:lpstr>
      <vt:lpstr>Selection sort</vt:lpstr>
      <vt:lpstr>Selection sort</vt:lpstr>
      <vt:lpstr>Selection sort</vt:lpstr>
      <vt:lpstr>PowerPoint Presentation</vt:lpstr>
      <vt:lpstr>Insertion sort</vt:lpstr>
      <vt:lpstr>Insertion sort</vt:lpstr>
      <vt:lpstr>Insertion sort</vt:lpstr>
      <vt:lpstr>Insertion sort</vt:lpstr>
      <vt:lpstr>Insertion sort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782</cp:revision>
  <cp:lastPrinted>1601-01-01T00:00:00Z</cp:lastPrinted>
  <dcterms:created xsi:type="dcterms:W3CDTF">2017-07-19T19:15:02Z</dcterms:created>
  <dcterms:modified xsi:type="dcterms:W3CDTF">2021-10-19T01:58:26Z</dcterms:modified>
</cp:coreProperties>
</file>