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media/image7.jpg" ContentType="image/png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media/image9.jpg" ContentType="image/png"/>
  <Override PartName="/ppt/notesSlides/notesSlide12.xml" ContentType="application/vnd.openxmlformats-officedocument.presentationml.notesSlide+xml"/>
  <Override PartName="/ppt/media/image10.jpg" ContentType="image/png"/>
  <Override PartName="/ppt/notesSlides/notesSlide13.xml" ContentType="application/vnd.openxmlformats-officedocument.presentationml.notesSlide+xml"/>
  <Override PartName="/ppt/media/image11.jpg" ContentType="image/png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48"/>
  </p:notesMasterIdLst>
  <p:sldIdLst>
    <p:sldId id="256" r:id="rId3"/>
    <p:sldId id="409" r:id="rId4"/>
    <p:sldId id="392" r:id="rId5"/>
    <p:sldId id="362" r:id="rId6"/>
    <p:sldId id="365" r:id="rId7"/>
    <p:sldId id="366" r:id="rId8"/>
    <p:sldId id="363" r:id="rId9"/>
    <p:sldId id="367" r:id="rId10"/>
    <p:sldId id="368" r:id="rId11"/>
    <p:sldId id="395" r:id="rId12"/>
    <p:sldId id="369" r:id="rId13"/>
    <p:sldId id="374" r:id="rId14"/>
    <p:sldId id="371" r:id="rId15"/>
    <p:sldId id="370" r:id="rId16"/>
    <p:sldId id="375" r:id="rId17"/>
    <p:sldId id="396" r:id="rId18"/>
    <p:sldId id="372" r:id="rId19"/>
    <p:sldId id="378" r:id="rId20"/>
    <p:sldId id="379" r:id="rId21"/>
    <p:sldId id="376" r:id="rId22"/>
    <p:sldId id="398" r:id="rId23"/>
    <p:sldId id="377" r:id="rId24"/>
    <p:sldId id="380" r:id="rId25"/>
    <p:sldId id="383" r:id="rId26"/>
    <p:sldId id="393" r:id="rId27"/>
    <p:sldId id="384" r:id="rId28"/>
    <p:sldId id="382" r:id="rId29"/>
    <p:sldId id="381" r:id="rId30"/>
    <p:sldId id="421" r:id="rId31"/>
    <p:sldId id="399" r:id="rId32"/>
    <p:sldId id="400" r:id="rId33"/>
    <p:sldId id="401" r:id="rId34"/>
    <p:sldId id="402" r:id="rId35"/>
    <p:sldId id="403" r:id="rId36"/>
    <p:sldId id="404" r:id="rId37"/>
    <p:sldId id="405" r:id="rId38"/>
    <p:sldId id="406" r:id="rId39"/>
    <p:sldId id="407" r:id="rId40"/>
    <p:sldId id="408" r:id="rId41"/>
    <p:sldId id="410" r:id="rId42"/>
    <p:sldId id="411" r:id="rId43"/>
    <p:sldId id="412" r:id="rId44"/>
    <p:sldId id="413" r:id="rId45"/>
    <p:sldId id="414" r:id="rId46"/>
    <p:sldId id="291" r:id="rId47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3" autoAdjust="0"/>
    <p:restoredTop sz="94660"/>
  </p:normalViewPr>
  <p:slideViewPr>
    <p:cSldViewPr>
      <p:cViewPr varScale="1">
        <p:scale>
          <a:sx n="99" d="100"/>
          <a:sy n="99" d="100"/>
        </p:scale>
        <p:origin x="1494" y="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67492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34984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59301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43390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78088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85985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66633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40179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52920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44478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4123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51178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972918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762007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38009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098330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384489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557184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29253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888221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1540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329964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692707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886212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117967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496192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086086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613428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281940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601914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779039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98723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315883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082657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16492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426485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500091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014023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25261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11857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71453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85312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5917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November 8, 2021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12" y="1820863"/>
            <a:ext cx="8393112" cy="4715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49065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A Tree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6712" y="3170237"/>
            <a:ext cx="4191585" cy="3162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7840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Not a Tree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381" y="2865437"/>
            <a:ext cx="4190476" cy="31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3138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9922" y="2756942"/>
            <a:ext cx="4192695" cy="3163579"/>
          </a:xfrm>
          <a:prstGeom prst="rect">
            <a:avLst/>
          </a:prstGeom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Rooted Trees</a:t>
            </a:r>
          </a:p>
        </p:txBody>
      </p:sp>
      <p:cxnSp>
        <p:nvCxnSpPr>
          <p:cNvPr id="5" name="Straight Arrow Connector 4"/>
          <p:cNvCxnSpPr>
            <a:stCxn id="6" idx="1"/>
          </p:cNvCxnSpPr>
          <p:nvPr/>
        </p:nvCxnSpPr>
        <p:spPr>
          <a:xfrm flipH="1">
            <a:off x="4964112" y="2248725"/>
            <a:ext cx="1688104" cy="6929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652216" y="1980920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Root</a:t>
            </a:r>
          </a:p>
        </p:txBody>
      </p:sp>
      <p:cxnSp>
        <p:nvCxnSpPr>
          <p:cNvPr id="9" name="Straight Arrow Connector 8"/>
          <p:cNvCxnSpPr>
            <a:stCxn id="10" idx="0"/>
          </p:cNvCxnSpPr>
          <p:nvPr/>
        </p:nvCxnSpPr>
        <p:spPr>
          <a:xfrm flipV="1">
            <a:off x="5814911" y="5834201"/>
            <a:ext cx="837305" cy="839026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205311" y="6673227"/>
            <a:ext cx="1219200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Leaves</a:t>
            </a:r>
          </a:p>
        </p:txBody>
      </p:sp>
      <p:cxnSp>
        <p:nvCxnSpPr>
          <p:cNvPr id="14" name="Straight Arrow Connector 13"/>
          <p:cNvCxnSpPr>
            <a:stCxn id="10" idx="0"/>
          </p:cNvCxnSpPr>
          <p:nvPr/>
        </p:nvCxnSpPr>
        <p:spPr>
          <a:xfrm flipH="1" flipV="1">
            <a:off x="5205311" y="4919801"/>
            <a:ext cx="609600" cy="1753426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0" idx="0"/>
          </p:cNvCxnSpPr>
          <p:nvPr/>
        </p:nvCxnSpPr>
        <p:spPr>
          <a:xfrm flipH="1" flipV="1">
            <a:off x="4735513" y="5756900"/>
            <a:ext cx="1079398" cy="91632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0" idx="0"/>
          </p:cNvCxnSpPr>
          <p:nvPr/>
        </p:nvCxnSpPr>
        <p:spPr>
          <a:xfrm flipH="1" flipV="1">
            <a:off x="5770064" y="5834201"/>
            <a:ext cx="44847" cy="839026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0" idx="0"/>
          </p:cNvCxnSpPr>
          <p:nvPr/>
        </p:nvCxnSpPr>
        <p:spPr>
          <a:xfrm flipH="1" flipV="1">
            <a:off x="3982144" y="5850520"/>
            <a:ext cx="1832767" cy="82270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10" idx="0"/>
          </p:cNvCxnSpPr>
          <p:nvPr/>
        </p:nvCxnSpPr>
        <p:spPr>
          <a:xfrm flipH="1" flipV="1">
            <a:off x="3536064" y="4888348"/>
            <a:ext cx="2278847" cy="1784879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720725" y="1949450"/>
            <a:ext cx="8855075" cy="4808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>
                <a:latin typeface="+mj-lt"/>
              </a:rPr>
              <a:t>Structure of rooted trees</a:t>
            </a:r>
            <a:endParaRPr lang="en-US" sz="2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680357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387" y="2832918"/>
            <a:ext cx="4192695" cy="3163579"/>
          </a:xfrm>
          <a:prstGeom prst="rect">
            <a:avLst/>
          </a:prstGeom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Rooted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Structure of rooted trees</a:t>
            </a:r>
          </a:p>
        </p:txBody>
      </p:sp>
      <p:cxnSp>
        <p:nvCxnSpPr>
          <p:cNvPr id="41" name="Straight Arrow Connector 40"/>
          <p:cNvCxnSpPr>
            <a:stCxn id="42" idx="2"/>
          </p:cNvCxnSpPr>
          <p:nvPr/>
        </p:nvCxnSpPr>
        <p:spPr>
          <a:xfrm flipH="1">
            <a:off x="6270347" y="3804315"/>
            <a:ext cx="2108484" cy="9215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>
            <a:spLocks noChangeArrowheads="1"/>
          </p:cNvSpPr>
          <p:nvPr/>
        </p:nvSpPr>
        <p:spPr bwMode="auto">
          <a:xfrm>
            <a:off x="7468178" y="3268705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Vertex/node</a:t>
            </a:r>
          </a:p>
        </p:txBody>
      </p:sp>
      <p:cxnSp>
        <p:nvCxnSpPr>
          <p:cNvPr id="46" name="Straight Arrow Connector 45"/>
          <p:cNvCxnSpPr>
            <a:stCxn id="47" idx="2"/>
          </p:cNvCxnSpPr>
          <p:nvPr/>
        </p:nvCxnSpPr>
        <p:spPr>
          <a:xfrm flipH="1">
            <a:off x="6712965" y="4682513"/>
            <a:ext cx="2108484" cy="9215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>
            <a:spLocks noChangeArrowheads="1"/>
          </p:cNvSpPr>
          <p:nvPr/>
        </p:nvSpPr>
        <p:spPr bwMode="auto">
          <a:xfrm>
            <a:off x="7910796" y="4146903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Children</a:t>
            </a:r>
          </a:p>
        </p:txBody>
      </p:sp>
      <p:cxnSp>
        <p:nvCxnSpPr>
          <p:cNvPr id="48" name="Straight Arrow Connector 47"/>
          <p:cNvCxnSpPr>
            <a:stCxn id="47" idx="2"/>
          </p:cNvCxnSpPr>
          <p:nvPr/>
        </p:nvCxnSpPr>
        <p:spPr>
          <a:xfrm flipH="1">
            <a:off x="5802313" y="4682513"/>
            <a:ext cx="3019136" cy="100147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52" idx="2"/>
          </p:cNvCxnSpPr>
          <p:nvPr/>
        </p:nvCxnSpPr>
        <p:spPr>
          <a:xfrm flipH="1">
            <a:off x="5776490" y="2867647"/>
            <a:ext cx="2108484" cy="9215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>
            <a:spLocks noChangeArrowheads="1"/>
          </p:cNvSpPr>
          <p:nvPr/>
        </p:nvSpPr>
        <p:spPr bwMode="auto">
          <a:xfrm>
            <a:off x="6974321" y="2332037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Parent</a:t>
            </a:r>
          </a:p>
        </p:txBody>
      </p:sp>
    </p:spTree>
    <p:extLst>
      <p:ext uri="{BB962C8B-B14F-4D97-AF65-F5344CB8AC3E}">
        <p14:creationId xmlns:p14="http://schemas.microsoft.com/office/powerpoint/2010/main" val="37303797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7" grpId="0" animBg="1"/>
      <p:bldP spid="5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Rooted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altLang="he-IL" sz="2200" dirty="0"/>
              <a:t>For every vertex in the tree there is a unique shortest path from the root to this vertex.</a:t>
            </a:r>
          </a:p>
          <a:p>
            <a:r>
              <a:rPr lang="en-US" altLang="he-IL" sz="2200" i="1" u="sng" dirty="0"/>
              <a:t>Depth of a node</a:t>
            </a:r>
            <a:r>
              <a:rPr lang="en-US" altLang="he-IL" sz="2200" u="sng" dirty="0"/>
              <a:t> </a:t>
            </a:r>
            <a:r>
              <a:rPr lang="en-US" altLang="he-IL" sz="2200" dirty="0"/>
              <a:t>is the length from the root to this node.</a:t>
            </a:r>
          </a:p>
          <a:p>
            <a:r>
              <a:rPr lang="en-US" altLang="he-IL" sz="2200" dirty="0"/>
              <a:t>Example: Depth(root) = 0, </a:t>
            </a:r>
          </a:p>
          <a:p>
            <a:r>
              <a:rPr lang="en-US" altLang="he-IL" sz="2200" i="1" u="sng" dirty="0"/>
              <a:t>Height of a tree</a:t>
            </a:r>
            <a:r>
              <a:rPr lang="en-US" altLang="he-IL" sz="2200" dirty="0"/>
              <a:t> is the maximal depth of a node in the tree.</a:t>
            </a:r>
          </a:p>
          <a:p>
            <a:r>
              <a:rPr lang="en-US" altLang="he-IL" sz="2200" u="sng" dirty="0"/>
              <a:t>Claim</a:t>
            </a:r>
            <a:r>
              <a:rPr lang="en-US" altLang="he-IL" sz="2200" dirty="0"/>
              <a:t>: if </a:t>
            </a:r>
            <a:r>
              <a:rPr lang="en-US" altLang="he-IL" sz="2200" i="1" dirty="0">
                <a:solidFill>
                  <a:srgbClr val="002060"/>
                </a:solidFill>
              </a:rPr>
              <a:t>height(tree) = d</a:t>
            </a:r>
            <a:r>
              <a:rPr lang="en-US" altLang="he-IL" sz="2200" dirty="0"/>
              <a:t>, then there is a </a:t>
            </a:r>
            <a:r>
              <a:rPr lang="en-US" altLang="he-IL" sz="2200" dirty="0">
                <a:solidFill>
                  <a:srgbClr val="002060"/>
                </a:solidFill>
              </a:rPr>
              <a:t>leaf in a tree of depth d</a:t>
            </a:r>
            <a:r>
              <a:rPr lang="en-US" altLang="he-IL" sz="2200" dirty="0"/>
              <a:t>.</a:t>
            </a:r>
          </a:p>
          <a:p>
            <a:endParaRPr lang="en-US" altLang="he-IL" sz="2200" dirty="0"/>
          </a:p>
          <a:p>
            <a:r>
              <a:rPr lang="en-US" altLang="he-IL" sz="2200" i="1" u="sng" dirty="0"/>
              <a:t>Size of a tree</a:t>
            </a:r>
            <a:r>
              <a:rPr lang="en-US" altLang="he-IL" sz="2200" dirty="0"/>
              <a:t> is the total number of nodes in the tree.</a:t>
            </a:r>
          </a:p>
          <a:p>
            <a:endParaRPr lang="en-US" altLang="he-IL" sz="2200" dirty="0"/>
          </a:p>
          <a:p>
            <a:endParaRPr lang="en-US" altLang="he-IL" sz="2200" dirty="0"/>
          </a:p>
          <a:p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8409210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Binary Trees</a:t>
            </a:r>
          </a:p>
        </p:txBody>
      </p:sp>
    </p:spTree>
    <p:extLst>
      <p:ext uri="{BB962C8B-B14F-4D97-AF65-F5344CB8AC3E}">
        <p14:creationId xmlns:p14="http://schemas.microsoft.com/office/powerpoint/2010/main" val="5502274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An </a:t>
            </a:r>
            <a:r>
              <a:rPr lang="en-US" sz="2200" i="1" u="sng" dirty="0">
                <a:latin typeface="PT Serif"/>
                <a:ea typeface="PT Serif"/>
                <a:cs typeface="PT Serif"/>
                <a:sym typeface="PT Serif"/>
              </a:rPr>
              <a:t>m</a:t>
            </a:r>
            <a:r>
              <a:rPr lang="en-US" sz="2200" i="1" u="sng" dirty="0"/>
              <a:t>-</a:t>
            </a:r>
            <a:r>
              <a:rPr lang="en-US" sz="2200" i="1" u="sng" dirty="0" err="1"/>
              <a:t>ary</a:t>
            </a:r>
            <a:r>
              <a:rPr lang="en-US" sz="2200" i="1" u="sng" dirty="0"/>
              <a:t> tree</a:t>
            </a:r>
            <a:r>
              <a:rPr lang="en-US" sz="2200" dirty="0"/>
              <a:t> is a tree in which each vertex has at most </a:t>
            </a:r>
            <a:r>
              <a:rPr lang="en-US" sz="2200" i="1" dirty="0">
                <a:latin typeface="PT Serif"/>
                <a:ea typeface="PT Serif"/>
                <a:cs typeface="PT Serif"/>
                <a:sym typeface="PT Serif"/>
              </a:rPr>
              <a:t>m</a:t>
            </a:r>
            <a:r>
              <a:rPr lang="en-US" sz="2200" dirty="0"/>
              <a:t> children.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This course: focus on </a:t>
            </a:r>
            <a:r>
              <a:rPr lang="en-US" sz="2200" i="1" u="sng" dirty="0"/>
              <a:t>binary trees</a:t>
            </a:r>
            <a:r>
              <a:rPr lang="en-US" sz="2200" i="1" dirty="0"/>
              <a:t>: </a:t>
            </a:r>
            <a:r>
              <a:rPr lang="en-US" sz="2200" dirty="0"/>
              <a:t>2-ary trees.</a:t>
            </a:r>
          </a:p>
        </p:txBody>
      </p:sp>
    </p:spTree>
    <p:extLst>
      <p:ext uri="{BB962C8B-B14F-4D97-AF65-F5344CB8AC3E}">
        <p14:creationId xmlns:p14="http://schemas.microsoft.com/office/powerpoint/2010/main" val="23428674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387" y="2832918"/>
            <a:ext cx="4192695" cy="3163579"/>
          </a:xfrm>
          <a:prstGeom prst="rect">
            <a:avLst/>
          </a:prstGeom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Structure of rooted trees</a:t>
            </a:r>
          </a:p>
        </p:txBody>
      </p:sp>
      <p:cxnSp>
        <p:nvCxnSpPr>
          <p:cNvPr id="41" name="Straight Arrow Connector 40"/>
          <p:cNvCxnSpPr>
            <a:stCxn id="42" idx="2"/>
          </p:cNvCxnSpPr>
          <p:nvPr/>
        </p:nvCxnSpPr>
        <p:spPr>
          <a:xfrm flipH="1">
            <a:off x="6270347" y="3804315"/>
            <a:ext cx="2108484" cy="9215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>
            <a:spLocks noChangeArrowheads="1"/>
          </p:cNvSpPr>
          <p:nvPr/>
        </p:nvSpPr>
        <p:spPr bwMode="auto">
          <a:xfrm>
            <a:off x="7468178" y="3268705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Vertex/node</a:t>
            </a:r>
          </a:p>
        </p:txBody>
      </p:sp>
      <p:cxnSp>
        <p:nvCxnSpPr>
          <p:cNvPr id="46" name="Straight Arrow Connector 45"/>
          <p:cNvCxnSpPr>
            <a:stCxn id="47" idx="0"/>
          </p:cNvCxnSpPr>
          <p:nvPr/>
        </p:nvCxnSpPr>
        <p:spPr>
          <a:xfrm flipH="1" flipV="1">
            <a:off x="6759585" y="5683983"/>
            <a:ext cx="1510275" cy="545973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>
            <a:spLocks noChangeArrowheads="1"/>
          </p:cNvSpPr>
          <p:nvPr/>
        </p:nvSpPr>
        <p:spPr bwMode="auto">
          <a:xfrm>
            <a:off x="7359207" y="6229956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Right child</a:t>
            </a:r>
          </a:p>
        </p:txBody>
      </p:sp>
      <p:cxnSp>
        <p:nvCxnSpPr>
          <p:cNvPr id="48" name="Straight Arrow Connector 47"/>
          <p:cNvCxnSpPr>
            <a:stCxn id="12" idx="0"/>
          </p:cNvCxnSpPr>
          <p:nvPr/>
        </p:nvCxnSpPr>
        <p:spPr>
          <a:xfrm flipV="1">
            <a:off x="4426965" y="5840241"/>
            <a:ext cx="1045842" cy="38213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52" idx="2"/>
          </p:cNvCxnSpPr>
          <p:nvPr/>
        </p:nvCxnSpPr>
        <p:spPr>
          <a:xfrm flipH="1">
            <a:off x="5776490" y="2867647"/>
            <a:ext cx="2108484" cy="9215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>
            <a:spLocks noChangeArrowheads="1"/>
          </p:cNvSpPr>
          <p:nvPr/>
        </p:nvSpPr>
        <p:spPr bwMode="auto">
          <a:xfrm>
            <a:off x="6974321" y="2332037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Parent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3516312" y="6222378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Left child</a:t>
            </a:r>
          </a:p>
        </p:txBody>
      </p:sp>
    </p:spTree>
    <p:extLst>
      <p:ext uri="{BB962C8B-B14F-4D97-AF65-F5344CB8AC3E}">
        <p14:creationId xmlns:p14="http://schemas.microsoft.com/office/powerpoint/2010/main" val="875917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7" grpId="0" animBg="1"/>
      <p:bldP spid="52" grpId="0" animBg="1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An </a:t>
            </a:r>
            <a:r>
              <a:rPr lang="en-US" sz="2200" i="1" u="sng" dirty="0">
                <a:latin typeface="PT Serif"/>
                <a:ea typeface="PT Serif"/>
                <a:cs typeface="PT Serif"/>
                <a:sym typeface="PT Serif"/>
              </a:rPr>
              <a:t>m</a:t>
            </a:r>
            <a:r>
              <a:rPr lang="en-US" sz="2200" i="1" u="sng" dirty="0"/>
              <a:t>-</a:t>
            </a:r>
            <a:r>
              <a:rPr lang="en-US" sz="2200" i="1" u="sng" dirty="0" err="1"/>
              <a:t>ary</a:t>
            </a:r>
            <a:r>
              <a:rPr lang="en-US" sz="2200" i="1" u="sng" dirty="0"/>
              <a:t> tree</a:t>
            </a:r>
            <a:r>
              <a:rPr lang="en-US" sz="2200" dirty="0"/>
              <a:t> is a tree in which each vertex has at most </a:t>
            </a:r>
            <a:r>
              <a:rPr lang="en-US" sz="2200" i="1" dirty="0">
                <a:latin typeface="PT Serif"/>
                <a:ea typeface="PT Serif"/>
                <a:cs typeface="PT Serif"/>
                <a:sym typeface="PT Serif"/>
              </a:rPr>
              <a:t>m</a:t>
            </a:r>
            <a:r>
              <a:rPr lang="en-US" sz="2200" dirty="0"/>
              <a:t> children.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The common name for a 2-ary tree is </a:t>
            </a:r>
            <a:r>
              <a:rPr lang="en-US" sz="2200" i="1" u="sng" dirty="0"/>
              <a:t>binary tree</a:t>
            </a:r>
            <a:r>
              <a:rPr lang="en-US" sz="2200" dirty="0"/>
              <a:t>.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Usage: algebraic expressions.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Represents the expression: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 	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Courier New"/>
                <a:cs typeface="Times New Roman" panose="02020603050405020304" pitchFamily="18" charset="0"/>
                <a:sym typeface="Courier New"/>
              </a:rPr>
              <a:t>(4*(x/7)) </a:t>
            </a:r>
            <a:r>
              <a:rPr lang="en-US" sz="2200" dirty="0">
                <a:latin typeface="Times New Roman" panose="02020603050405020304" pitchFamily="18" charset="0"/>
                <a:ea typeface="Courier New"/>
                <a:cs typeface="Times New Roman" panose="02020603050405020304" pitchFamily="18" charset="0"/>
                <a:sym typeface="Courier New"/>
              </a:rPr>
              <a:t>+ </a:t>
            </a:r>
            <a:r>
              <a:rPr lang="en-US" sz="2200" dirty="0">
                <a:solidFill>
                  <a:schemeClr val="accent6"/>
                </a:solidFill>
                <a:latin typeface="Times New Roman" panose="02020603050405020304" pitchFamily="18" charset="0"/>
                <a:ea typeface="Courier New"/>
                <a:cs typeface="Times New Roman" panose="02020603050405020304" pitchFamily="18" charset="0"/>
                <a:sym typeface="Courier New"/>
              </a:rPr>
              <a:t>(x-(y/3))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AutoNum type="alphaUcPeriod" startAt="17"/>
            </a:pPr>
            <a:r>
              <a:rPr lang="en-US" sz="2200" dirty="0">
                <a:latin typeface="+mj-lt"/>
              </a:rPr>
              <a:t>How do you evaluate an</a:t>
            </a:r>
            <a:br>
              <a:rPr lang="en-US" sz="2200" dirty="0">
                <a:latin typeface="+mj-lt"/>
              </a:rPr>
            </a:br>
            <a:r>
              <a:rPr lang="en-US" sz="2200" dirty="0">
                <a:latin typeface="+mj-lt"/>
              </a:rPr>
              <a:t>expression tree?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712" y="3246437"/>
            <a:ext cx="4191585" cy="3162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8291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Assignment 4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Assignment 4 is due to November 19, 23:59</a:t>
            </a:r>
          </a:p>
          <a:p>
            <a:pPr marL="0" indent="0"/>
            <a:r>
              <a:rPr lang="de-DE" sz="2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https://www.cs.sfu.ca/~ishinkar/teaching/fall21/cmpt125/assignments.html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need to submit one file to Canvas –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assignment4.c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Please make sure it compiles with the provided makefile</a:t>
            </a:r>
          </a:p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&gt;&gt; make</a:t>
            </a:r>
          </a:p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&gt;&gt; ./run_test4</a:t>
            </a:r>
          </a:p>
          <a:p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Topics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Stacks – using the provided API, without relying on the implementation details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Binary Trees</a:t>
            </a:r>
          </a:p>
        </p:txBody>
      </p:sp>
    </p:spTree>
    <p:extLst>
      <p:ext uri="{BB962C8B-B14F-4D97-AF65-F5344CB8AC3E}">
        <p14:creationId xmlns:p14="http://schemas.microsoft.com/office/powerpoint/2010/main" val="8617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/>
              <a:t>Claim</a:t>
            </a:r>
            <a:r>
              <a:rPr lang="en-US" altLang="he-IL" sz="2200" dirty="0"/>
              <a:t>: In binary tree there are </a:t>
            </a:r>
            <a:r>
              <a:rPr lang="en-US" altLang="he-IL" sz="2200" i="1" dirty="0"/>
              <a:t>at most 2</a:t>
            </a:r>
            <a:r>
              <a:rPr lang="en-US" altLang="he-IL" sz="2200" i="1" baseline="30000" dirty="0"/>
              <a:t>k</a:t>
            </a:r>
            <a:r>
              <a:rPr lang="en-US" altLang="he-IL" sz="2200" dirty="0"/>
              <a:t> nodes in level k.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/>
              <a:t>Proof</a:t>
            </a:r>
            <a:r>
              <a:rPr lang="en-US" altLang="he-IL" sz="2200" dirty="0"/>
              <a:t>: Induction on the depth of a node.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Base case: For depth = 0.</a:t>
            </a:r>
            <a:br>
              <a:rPr lang="en-US" altLang="he-IL" sz="2200" dirty="0"/>
            </a:br>
            <a:r>
              <a:rPr lang="en-US" altLang="he-IL" sz="2200" dirty="0"/>
              <a:t>	There is only the root, So the number of nodes is 1 = 2</a:t>
            </a:r>
            <a:r>
              <a:rPr lang="en-US" altLang="he-IL" sz="2200" baseline="30000" dirty="0"/>
              <a:t>0</a:t>
            </a:r>
            <a:r>
              <a:rPr lang="en-US" altLang="he-IL" sz="2200" dirty="0"/>
              <a:t>.</a:t>
            </a:r>
            <a:endParaRPr lang="en-US" altLang="he-IL" sz="2200" baseline="30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Induction:</a:t>
            </a:r>
          </a:p>
          <a:p>
            <a:pPr marL="457200" lvl="1" indent="0"/>
            <a:r>
              <a:rPr lang="en-US" altLang="he-IL" sz="2200" dirty="0"/>
              <a:t>	Suppose the claim holds for depth = d.</a:t>
            </a:r>
          </a:p>
          <a:p>
            <a:pPr marL="457200" lvl="1" indent="0"/>
            <a:r>
              <a:rPr lang="en-US" altLang="he-IL" sz="2200" dirty="0"/>
              <a:t>	Let’s prove it for depth = d+1: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		By the induction hypothesis, there are at most 2</a:t>
            </a:r>
            <a:r>
              <a:rPr lang="en-US" altLang="he-IL" sz="2000" baseline="30000" dirty="0"/>
              <a:t>d</a:t>
            </a:r>
            <a:r>
              <a:rPr lang="en-US" altLang="he-IL" sz="2000" dirty="0"/>
              <a:t> nodes at level 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		Each of these node has at most 2 children.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		Therefore, the number of nodes at level d+1 is at most 2*2</a:t>
            </a:r>
            <a:r>
              <a:rPr lang="en-US" altLang="he-IL" sz="2000" baseline="30000" dirty="0"/>
              <a:t>d</a:t>
            </a:r>
            <a:r>
              <a:rPr lang="en-US" altLang="he-IL" sz="2000" dirty="0"/>
              <a:t>=2</a:t>
            </a:r>
            <a:r>
              <a:rPr lang="en-US" altLang="he-IL" sz="2000" baseline="30000" dirty="0"/>
              <a:t>d+1</a:t>
            </a:r>
            <a:r>
              <a:rPr lang="en-US" altLang="he-IL" sz="20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Therefore, if a binary tree has depth d, then it has at most 1+2+4+…+2</a:t>
            </a:r>
            <a:r>
              <a:rPr lang="en-US" altLang="he-IL" sz="2200" baseline="30000" dirty="0"/>
              <a:t>d</a:t>
            </a:r>
            <a:r>
              <a:rPr lang="en-US" altLang="he-IL" sz="2200" dirty="0"/>
              <a:t> = 2</a:t>
            </a:r>
            <a:r>
              <a:rPr lang="en-US" altLang="he-IL" sz="2200" baseline="30000" dirty="0"/>
              <a:t>d+1</a:t>
            </a:r>
            <a:r>
              <a:rPr lang="en-US" altLang="he-IL" sz="2200" dirty="0"/>
              <a:t>-1 nodes.</a:t>
            </a:r>
          </a:p>
        </p:txBody>
      </p:sp>
    </p:spTree>
    <p:extLst>
      <p:ext uri="{BB962C8B-B14F-4D97-AF65-F5344CB8AC3E}">
        <p14:creationId xmlns:p14="http://schemas.microsoft.com/office/powerpoint/2010/main" val="24766835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A binary tree is </a:t>
            </a:r>
            <a:r>
              <a:rPr lang="en-US" altLang="he-IL" sz="2200" i="1" u="sng" dirty="0"/>
              <a:t>full</a:t>
            </a:r>
            <a:r>
              <a:rPr lang="en-US" altLang="he-IL" sz="2200" dirty="0"/>
              <a:t> if for all k&lt;=depth it has </a:t>
            </a:r>
            <a:r>
              <a:rPr lang="en-US" altLang="he-IL" sz="2200" i="1" dirty="0"/>
              <a:t>2</a:t>
            </a:r>
            <a:r>
              <a:rPr lang="en-US" altLang="he-IL" sz="2200" i="1" baseline="30000" dirty="0"/>
              <a:t>k</a:t>
            </a:r>
            <a:r>
              <a:rPr lang="en-US" altLang="he-IL" sz="2200" dirty="0"/>
              <a:t> nodes in level k.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712" y="3627437"/>
            <a:ext cx="3721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3330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altLang="he-IL" sz="2200" u="sng" dirty="0"/>
              <a:t>Claim1</a:t>
            </a:r>
            <a:r>
              <a:rPr lang="en-US" altLang="he-IL" sz="2200" dirty="0"/>
              <a:t>: If a binary tree has N vertices, then its depth is &gt;=log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(N)-1.</a:t>
            </a:r>
          </a:p>
          <a:p>
            <a:r>
              <a:rPr lang="en-US" altLang="he-IL" sz="2200" u="sng" dirty="0"/>
              <a:t>Claim2</a:t>
            </a:r>
            <a:r>
              <a:rPr lang="en-US" altLang="he-IL" sz="2200" dirty="0"/>
              <a:t>: If a binary tree has N vertices, then its depth is &lt;=N-1.</a:t>
            </a:r>
          </a:p>
          <a:p>
            <a:pPr marL="0" indent="0"/>
            <a:endParaRPr lang="en-US" altLang="he-IL" sz="2200" dirty="0"/>
          </a:p>
          <a:p>
            <a:pPr marL="0" indent="0"/>
            <a:r>
              <a:rPr lang="en-US" altLang="he-IL" sz="2200" u="sng" dirty="0"/>
              <a:t>Proof of Claim 1</a:t>
            </a:r>
            <a:r>
              <a:rPr lang="en-US" altLang="he-IL" sz="2200" dirty="0"/>
              <a:t>: Denote the depth by d.</a:t>
            </a:r>
          </a:p>
          <a:p>
            <a:pPr marL="0" indent="0"/>
            <a:r>
              <a:rPr lang="en-US" altLang="he-IL" sz="2200" dirty="0"/>
              <a:t>Then N &lt;= 2</a:t>
            </a:r>
            <a:r>
              <a:rPr lang="en-US" altLang="he-IL" sz="2200" baseline="30000" dirty="0"/>
              <a:t>d+1</a:t>
            </a:r>
            <a:r>
              <a:rPr lang="en-US" altLang="he-IL" sz="2200" dirty="0"/>
              <a:t>-1 &lt; 2</a:t>
            </a:r>
            <a:r>
              <a:rPr lang="en-US" altLang="he-IL" sz="2200" baseline="30000" dirty="0"/>
              <a:t>d+1</a:t>
            </a:r>
            <a:r>
              <a:rPr lang="en-US" altLang="he-IL" sz="2200" dirty="0"/>
              <a:t> (by the claim from before)</a:t>
            </a:r>
          </a:p>
          <a:p>
            <a:pPr marL="0" indent="0"/>
            <a:r>
              <a:rPr lang="en-US" altLang="he-IL" sz="2200" dirty="0"/>
              <a:t>Therefore, d+1&gt; 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(N), and hence d&gt; 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(N)-1</a:t>
            </a:r>
          </a:p>
          <a:p>
            <a:pPr marL="0" indent="0"/>
            <a:endParaRPr lang="en-US" altLang="he-IL" sz="2200" dirty="0"/>
          </a:p>
          <a:p>
            <a:pPr marL="0" indent="0"/>
            <a:r>
              <a:rPr lang="en-US" altLang="he-IL" sz="2200" u="sng" dirty="0"/>
              <a:t>Proof of Claim 2</a:t>
            </a:r>
            <a:r>
              <a:rPr lang="en-US" altLang="he-IL" sz="2200" dirty="0"/>
              <a:t>: It has depth N-1 only if it is a path/straight line.</a:t>
            </a:r>
          </a:p>
          <a:p>
            <a:pPr marL="0" indent="0"/>
            <a:r>
              <a:rPr lang="en-US" altLang="he-IL" sz="2200" dirty="0"/>
              <a:t>Otherwise the depth will &lt; N-1.</a:t>
            </a:r>
          </a:p>
        </p:txBody>
      </p:sp>
    </p:spTree>
    <p:extLst>
      <p:ext uri="{BB962C8B-B14F-4D97-AF65-F5344CB8AC3E}">
        <p14:creationId xmlns:p14="http://schemas.microsoft.com/office/powerpoint/2010/main" val="32993906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altLang="he-IL" sz="2200" dirty="0"/>
              <a:t>Implementing Binary Tree in C:</a:t>
            </a:r>
          </a:p>
          <a:p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{</a:t>
            </a:r>
          </a:p>
          <a:p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data;  //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left; // left child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right; // right child</a:t>
            </a:r>
          </a:p>
          <a:p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parent;</a:t>
            </a:r>
          </a:p>
          <a:p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</a:p>
          <a:p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typedef struct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binary_tree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{</a:t>
            </a:r>
          </a:p>
          <a:p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root;</a:t>
            </a:r>
          </a:p>
          <a:p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</a:p>
          <a:p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47934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a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, and checks if the node is a leaf.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 err="1"/>
              <a:t>is_leaf</a:t>
            </a:r>
            <a:r>
              <a:rPr lang="en-US" sz="2000" dirty="0"/>
              <a:t>(</a:t>
            </a:r>
            <a:r>
              <a:rPr lang="en-US" altLang="he-IL" sz="2000" dirty="0" err="1"/>
              <a:t>Btnode_t</a:t>
            </a:r>
            <a:r>
              <a:rPr lang="en-US" altLang="he-IL" sz="2000" dirty="0"/>
              <a:t>* </a:t>
            </a:r>
            <a:r>
              <a:rPr lang="en-US" sz="2000" dirty="0"/>
              <a:t>node)</a:t>
            </a:r>
          </a:p>
          <a:p>
            <a:pPr marL="0" indent="0">
              <a:defRPr/>
            </a:pPr>
            <a:r>
              <a:rPr lang="en-US" sz="2000" dirty="0"/>
              <a:t>	return (node-&gt;left == NULL &amp;&amp; node-&gt;right == NULL);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endParaRPr lang="en-US" sz="2000" dirty="0"/>
          </a:p>
          <a:p>
            <a:pPr marL="0" indent="0"/>
            <a:r>
              <a:rPr lang="en-US" altLang="he-IL" sz="2200" dirty="0"/>
              <a:t>Write a function that gets a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, and checks if the node is a root.</a:t>
            </a:r>
          </a:p>
          <a:p>
            <a:pPr marL="0" indent="0"/>
            <a:endParaRPr lang="en-US" altLang="he-IL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 err="1"/>
              <a:t>is_root</a:t>
            </a:r>
            <a:r>
              <a:rPr lang="en-US" sz="2000" dirty="0"/>
              <a:t>(</a:t>
            </a:r>
            <a:r>
              <a:rPr lang="en-US" altLang="he-IL" sz="2000" dirty="0" err="1"/>
              <a:t>Btnode_t</a:t>
            </a:r>
            <a:r>
              <a:rPr lang="en-US" altLang="he-IL" sz="2000" dirty="0"/>
              <a:t>* </a:t>
            </a:r>
            <a:r>
              <a:rPr lang="en-US" sz="2000" dirty="0"/>
              <a:t>node)</a:t>
            </a:r>
          </a:p>
          <a:p>
            <a:pPr marL="0" indent="0">
              <a:defRPr/>
            </a:pPr>
            <a:r>
              <a:rPr lang="en-US" sz="2000" dirty="0"/>
              <a:t>	return (node-&gt;parent==NULL);</a:t>
            </a:r>
            <a:endParaRPr lang="en-US" altLang="he-IL" sz="2200" dirty="0"/>
          </a:p>
          <a:p>
            <a:pPr marL="457200" indent="-457200">
              <a:buFont typeface="+mj-lt"/>
              <a:buAutoNum type="arabicPeriod"/>
            </a:pP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0971026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a binary tree and computes its size.</a:t>
            </a:r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  <a:p>
            <a:pPr marL="457200" indent="-457200">
              <a:buFont typeface="+mj-lt"/>
              <a:buAutoNum type="arabicPeriod"/>
            </a:pP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41953103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 err="1"/>
              <a:t>get_size</a:t>
            </a:r>
            <a:r>
              <a:rPr lang="en-US" sz="2000" dirty="0"/>
              <a:t> (</a:t>
            </a:r>
            <a:r>
              <a:rPr lang="en-US" altLang="he-IL" sz="2000" dirty="0" err="1"/>
              <a:t>BTnode</a:t>
            </a:r>
            <a:r>
              <a:rPr lang="en-US" altLang="he-IL" sz="2000" dirty="0"/>
              <a:t>* </a:t>
            </a:r>
            <a:r>
              <a:rPr lang="en-US" sz="2000" dirty="0"/>
              <a:t>root)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{</a:t>
            </a:r>
          </a:p>
          <a:p>
            <a:pPr marL="0" indent="0">
              <a:defRPr/>
            </a:pPr>
            <a:r>
              <a:rPr lang="en-US" sz="2000" dirty="0"/>
              <a:t>	if  ( root == NULL 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	return  0;</a:t>
            </a:r>
          </a:p>
          <a:p>
            <a:pPr marL="0" indent="0">
              <a:defRPr/>
            </a:pPr>
            <a:r>
              <a:rPr lang="en-US" sz="2000" dirty="0"/>
              <a:t>	else</a:t>
            </a:r>
            <a:br>
              <a:rPr lang="en-US" sz="2000" dirty="0"/>
            </a:br>
            <a:r>
              <a:rPr lang="en-US" sz="2000" dirty="0"/>
              <a:t>		return  </a:t>
            </a:r>
            <a:r>
              <a:rPr lang="en-US" sz="2000" dirty="0" err="1"/>
              <a:t>get_size</a:t>
            </a:r>
            <a:r>
              <a:rPr lang="en-US" sz="2000" dirty="0"/>
              <a:t> (root-&gt;left ) + </a:t>
            </a:r>
            <a:r>
              <a:rPr lang="en-US" sz="2000" dirty="0" err="1"/>
              <a:t>get_size</a:t>
            </a:r>
            <a:r>
              <a:rPr lang="en-US" sz="2000" dirty="0"/>
              <a:t> (root-&gt;right ) + 1;</a:t>
            </a:r>
          </a:p>
          <a:p>
            <a:pPr marL="0" indent="0"/>
            <a:r>
              <a:rPr lang="en-US" altLang="he-IL" sz="2200" dirty="0"/>
              <a:t>}</a:t>
            </a: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3209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a binary tree and computes its depth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9910724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 err="1"/>
              <a:t>get_depth</a:t>
            </a:r>
            <a:r>
              <a:rPr lang="en-US" sz="2000" dirty="0"/>
              <a:t> (</a:t>
            </a:r>
            <a:r>
              <a:rPr lang="en-US" altLang="he-IL" sz="2000" dirty="0" err="1"/>
              <a:t>BTnode</a:t>
            </a:r>
            <a:r>
              <a:rPr lang="en-US" altLang="he-IL" sz="2000" dirty="0"/>
              <a:t>* </a:t>
            </a:r>
            <a:r>
              <a:rPr lang="en-US" sz="2000"/>
              <a:t>root) {</a:t>
            </a:r>
            <a:endParaRPr lang="en-US" sz="2000" dirty="0"/>
          </a:p>
          <a:p>
            <a:pPr marL="0" indent="0">
              <a:defRPr/>
            </a:pPr>
            <a:r>
              <a:rPr lang="en-US" sz="2000" dirty="0"/>
              <a:t>	if  ( root == NULL 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	return  -1;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// if (</a:t>
            </a:r>
            <a:r>
              <a:rPr lang="en-US" sz="2000" dirty="0" err="1"/>
              <a:t>is_leaf</a:t>
            </a:r>
            <a:r>
              <a:rPr lang="en-US" sz="2000" dirty="0"/>
              <a:t>(root))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//	return 0;</a:t>
            </a:r>
          </a:p>
          <a:p>
            <a:pPr marL="0" indent="0">
              <a:defRPr/>
            </a:pPr>
            <a:r>
              <a:rPr lang="en-US" sz="2000" dirty="0"/>
              <a:t>	else</a:t>
            </a:r>
            <a:br>
              <a:rPr lang="en-US" sz="2000" dirty="0"/>
            </a:br>
            <a:r>
              <a:rPr lang="en-US" sz="2000" dirty="0"/>
              <a:t>		return  max(</a:t>
            </a:r>
            <a:r>
              <a:rPr lang="en-US" sz="2000" dirty="0" err="1"/>
              <a:t>get_depth</a:t>
            </a:r>
            <a:r>
              <a:rPr lang="en-US" sz="2000" dirty="0"/>
              <a:t> (root-&gt;left ), </a:t>
            </a:r>
            <a:r>
              <a:rPr lang="en-US" sz="2000" dirty="0" err="1"/>
              <a:t>get_depth</a:t>
            </a:r>
            <a:r>
              <a:rPr lang="en-US" sz="2000" dirty="0"/>
              <a:t> (root-&gt;right ) ) +1;</a:t>
            </a:r>
          </a:p>
          <a:p>
            <a:pPr marL="0" indent="0">
              <a:defRPr/>
            </a:pPr>
            <a:r>
              <a:rPr lang="en-US" sz="2000" dirty="0"/>
              <a:t>}</a:t>
            </a:r>
          </a:p>
          <a:p>
            <a:pPr marL="0" indent="0"/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9733789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a binary tree and computes the number of leaves in the tree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/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/>
              <a:t>Write a function that gets a binary tree and computes the number of nodes with even values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/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42151345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Today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/>
              <a:t>Introduction to Graphs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/>
              <a:t>Introduction to Trees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/>
              <a:t>Binary Trees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/>
              <a:t>Traversing Trees</a:t>
            </a:r>
          </a:p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de-DE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579956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Traversing</a:t>
            </a:r>
            <a:br>
              <a:rPr lang="de-DE" altLang="en-US" sz="8000" dirty="0"/>
            </a:br>
            <a:r>
              <a:rPr lang="de-DE" altLang="en-US" sz="8000" dirty="0"/>
              <a:t>Binary Trees</a:t>
            </a:r>
          </a:p>
        </p:txBody>
      </p:sp>
    </p:spTree>
    <p:extLst>
      <p:ext uri="{BB962C8B-B14F-4D97-AF65-F5344CB8AC3E}">
        <p14:creationId xmlns:p14="http://schemas.microsoft.com/office/powerpoint/2010/main" val="16747602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Traversing 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sz="2200" u="sng" dirty="0" err="1"/>
              <a:t>InOrder</a:t>
            </a:r>
            <a:r>
              <a:rPr lang="en-US" sz="2200" u="sng" dirty="0"/>
              <a:t> traversal: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First visit the left subtree,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root,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right subtree.</a:t>
            </a:r>
          </a:p>
          <a:p>
            <a:pPr>
              <a:defRPr/>
            </a:pP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Example:</a:t>
            </a:r>
          </a:p>
          <a:p>
            <a:pPr marL="0" indent="0">
              <a:defRPr/>
            </a:pPr>
            <a:r>
              <a:rPr lang="en-US" sz="2200" dirty="0"/>
              <a:t>__left___ 10, __right__</a:t>
            </a:r>
          </a:p>
          <a:p>
            <a:pPr marL="0" indent="0">
              <a:defRPr/>
            </a:pPr>
            <a:r>
              <a:rPr lang="en-US" sz="2200" b="1" dirty="0"/>
              <a:t>__,5,__</a:t>
            </a:r>
            <a:r>
              <a:rPr lang="en-US" sz="2200" dirty="0"/>
              <a:t>,  10,  </a:t>
            </a:r>
            <a:r>
              <a:rPr lang="en-US" sz="2200" b="1" dirty="0"/>
              <a:t>___  21 __</a:t>
            </a:r>
          </a:p>
          <a:p>
            <a:pPr marL="0" indent="0">
              <a:defRPr/>
            </a:pPr>
            <a:r>
              <a:rPr lang="en-US" sz="2200" dirty="0"/>
              <a:t>1, 5, 7,    10,   16, 21, 25</a:t>
            </a:r>
          </a:p>
          <a:p>
            <a:pPr marL="0" indent="0">
              <a:defRPr/>
            </a:pPr>
            <a:r>
              <a:rPr lang="en-US" sz="2200" dirty="0"/>
              <a:t>Answer: [1,5,7,10,16,21,25]</a:t>
            </a:r>
          </a:p>
          <a:p>
            <a:pPr marL="0" indent="0">
              <a:defRPr/>
            </a:pPr>
            <a:endParaRPr lang="en-US" sz="2200" dirty="0"/>
          </a:p>
          <a:p>
            <a:pPr>
              <a:defRPr/>
            </a:pPr>
            <a:endParaRPr lang="en-US" sz="2200" dirty="0"/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2" y="4262722"/>
            <a:ext cx="3721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55590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Traversing 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sz="2200" u="sng" dirty="0" err="1"/>
              <a:t>PreOrder</a:t>
            </a:r>
            <a:r>
              <a:rPr lang="en-US" sz="2200" u="sng" dirty="0"/>
              <a:t> traversal: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First visit the root,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left subtree,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right subtree.</a:t>
            </a:r>
          </a:p>
          <a:p>
            <a:pPr>
              <a:defRPr/>
            </a:pP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Example: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10, __left__, ___right___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10,  5,_left_, _right_,  21, </a:t>
            </a:r>
            <a:r>
              <a:rPr lang="en-US" sz="2200" dirty="0" err="1"/>
              <a:t>left_,right</a:t>
            </a:r>
            <a:r>
              <a:rPr lang="en-US" sz="2200" dirty="0"/>
              <a:t>_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10,    5, 1, 7,    21, 16, 25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Answer: [10,5,1,7,21,16,25]</a:t>
            </a:r>
          </a:p>
          <a:p>
            <a:pPr>
              <a:defRPr/>
            </a:pPr>
            <a:endParaRPr lang="en-US" sz="2200" dirty="0"/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2" y="4262722"/>
            <a:ext cx="3721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81356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Traversing 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sz="2200" u="sng" dirty="0" err="1"/>
              <a:t>PostOrder</a:t>
            </a:r>
            <a:r>
              <a:rPr lang="en-US" sz="2200" u="sng" dirty="0"/>
              <a:t> traversal: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First visit the left subtree,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right subtree.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root</a:t>
            </a:r>
          </a:p>
          <a:p>
            <a:pPr>
              <a:defRPr/>
            </a:pP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Example: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__left__, ___right_, 10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_left_, right_, 5,   _left_, _right_,21,  10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1, 7, 5,   16, 25, 21,    10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Answer: [1,7,5,16,25,21,10]</a:t>
            </a:r>
          </a:p>
          <a:p>
            <a:pPr>
              <a:defRPr/>
            </a:pPr>
            <a:endParaRPr lang="en-US" sz="2200" dirty="0"/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2" y="4262722"/>
            <a:ext cx="3721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10668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PreOrder traversal algorithm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// prints the tree in </a:t>
            </a:r>
            <a:r>
              <a:rPr lang="en-US" sz="2200" dirty="0" err="1"/>
              <a:t>PreOrder</a:t>
            </a: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 err="1"/>
              <a:t>PreOrderTraversal</a:t>
            </a:r>
            <a:r>
              <a:rPr lang="en-US" sz="2200" dirty="0"/>
              <a:t> (</a:t>
            </a:r>
            <a:r>
              <a:rPr lang="en-US" sz="2200" dirty="0" err="1"/>
              <a:t>BTnode</a:t>
            </a:r>
            <a:r>
              <a:rPr lang="en-US" sz="2200" dirty="0"/>
              <a:t> root):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200" dirty="0"/>
              <a:t>If root==NULL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	1.1 do nothing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200" dirty="0"/>
              <a:t>Else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2.1 print( </a:t>
            </a:r>
            <a:r>
              <a:rPr lang="en-US" sz="2200" dirty="0" err="1"/>
              <a:t>root.data</a:t>
            </a:r>
            <a:r>
              <a:rPr lang="en-US" sz="2200" dirty="0"/>
              <a:t> 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2.2 </a:t>
            </a:r>
            <a:r>
              <a:rPr lang="en-US" sz="2200" dirty="0" err="1"/>
              <a:t>PreOrderTraversal</a:t>
            </a:r>
            <a:r>
              <a:rPr lang="en-US" sz="2200" dirty="0"/>
              <a:t> (</a:t>
            </a:r>
            <a:r>
              <a:rPr lang="en-US" sz="2200" dirty="0" err="1"/>
              <a:t>root.left</a:t>
            </a:r>
            <a:r>
              <a:rPr lang="en-US" sz="2200" dirty="0"/>
              <a:t>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2.3 </a:t>
            </a:r>
            <a:r>
              <a:rPr lang="en-US" sz="2200" dirty="0" err="1"/>
              <a:t>PreOrderTraversal</a:t>
            </a:r>
            <a:r>
              <a:rPr lang="en-US" sz="2200" dirty="0"/>
              <a:t>(</a:t>
            </a:r>
            <a:r>
              <a:rPr lang="en-US" sz="2200" dirty="0" err="1"/>
              <a:t>root.right</a:t>
            </a:r>
            <a:r>
              <a:rPr lang="en-US" sz="2200" dirty="0"/>
              <a:t>)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821112" y="5761037"/>
            <a:ext cx="4764088" cy="779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Q:Change the algorithm to get the </a:t>
            </a:r>
            <a:r>
              <a:rPr lang="en-US" altLang="he-IL" sz="2400" i="1" dirty="0" err="1">
                <a:solidFill>
                  <a:srgbClr val="0000CC"/>
                </a:solidFill>
                <a:latin typeface="Arial" panose="020B0604020202020204" pitchFamily="34" charset="0"/>
              </a:rPr>
              <a:t>InOrder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/</a:t>
            </a:r>
            <a:r>
              <a:rPr lang="en-US" altLang="he-IL" sz="2400" i="1" dirty="0" err="1">
                <a:solidFill>
                  <a:srgbClr val="0000CC"/>
                </a:solidFill>
                <a:latin typeface="Arial" panose="020B0604020202020204" pitchFamily="34" charset="0"/>
              </a:rPr>
              <a:t>PostOrder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 traversal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53101D-2EC8-4765-A083-99B18716F6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0312" y="2874942"/>
            <a:ext cx="4535488" cy="1809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u="sng" dirty="0">
                <a:solidFill>
                  <a:srgbClr val="0000CC"/>
                </a:solidFill>
                <a:latin typeface="Arial" panose="020B0604020202020204" pitchFamily="34" charset="0"/>
              </a:rPr>
              <a:t>Running time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O(n) where n = size of the tree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Because each vertex is processed exactly once.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he-IL" sz="2400" i="1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16131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Practice Problems</a:t>
            </a:r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on Binary Trees</a:t>
            </a:r>
          </a:p>
        </p:txBody>
      </p:sp>
    </p:spTree>
    <p:extLst>
      <p:ext uri="{BB962C8B-B14F-4D97-AF65-F5344CB8AC3E}">
        <p14:creationId xmlns:p14="http://schemas.microsoft.com/office/powerpoint/2010/main" val="25938745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Is descendant?</a:t>
            </a:r>
          </a:p>
        </p:txBody>
      </p:sp>
    </p:spTree>
    <p:extLst>
      <p:ext uri="{BB962C8B-B14F-4D97-AF65-F5344CB8AC3E}">
        <p14:creationId xmlns:p14="http://schemas.microsoft.com/office/powerpoint/2010/main" val="17650758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two nodes in a binary tree, u and v</a:t>
            </a:r>
            <a:br>
              <a:rPr lang="en-US" altLang="he-IL" sz="2200" dirty="0"/>
            </a:br>
            <a:r>
              <a:rPr lang="en-US" altLang="he-IL" sz="2200" dirty="0"/>
              <a:t>and checks if u is a descendant of v</a:t>
            </a:r>
          </a:p>
          <a:p>
            <a:pPr marL="0" indent="0"/>
            <a:r>
              <a:rPr lang="en-US" altLang="he-IL" sz="2200" dirty="0"/>
              <a:t>bool </a:t>
            </a:r>
            <a:r>
              <a:rPr lang="en-US" altLang="he-IL" sz="2200" dirty="0" err="1"/>
              <a:t>is_descendant</a:t>
            </a:r>
            <a:r>
              <a:rPr lang="en-US" altLang="he-IL" sz="2200" dirty="0"/>
              <a:t> (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u, 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v):</a:t>
            </a:r>
          </a:p>
          <a:p>
            <a:pPr marL="0" indent="0"/>
            <a:r>
              <a:rPr lang="en-US" altLang="he-IL" sz="2200" b="1" u="sng" dirty="0"/>
              <a:t>Idea:</a:t>
            </a:r>
          </a:p>
          <a:p>
            <a:pPr marL="0" indent="0"/>
            <a:r>
              <a:rPr lang="en-US" altLang="he-IL" sz="2000" dirty="0">
                <a:latin typeface="+mj-lt"/>
                <a:cs typeface="Times New Roman" panose="02020603050405020304" pitchFamily="18" charset="0"/>
              </a:rPr>
              <a:t>If (u ==v) return true.</a:t>
            </a:r>
          </a:p>
          <a:p>
            <a:pPr marL="0" indent="0"/>
            <a:r>
              <a:rPr lang="en-US" altLang="he-IL" sz="2000" dirty="0">
                <a:latin typeface="+mj-lt"/>
                <a:cs typeface="Times New Roman" panose="02020603050405020304" pitchFamily="18" charset="0"/>
              </a:rPr>
              <a:t>If (u-&gt;parent == NULL) return false</a:t>
            </a:r>
          </a:p>
          <a:p>
            <a:pPr marL="0" indent="0"/>
            <a:r>
              <a:rPr lang="en-US" altLang="he-IL" sz="2000" dirty="0">
                <a:latin typeface="+mj-lt"/>
                <a:cs typeface="Times New Roman" panose="02020603050405020304" pitchFamily="18" charset="0"/>
              </a:rPr>
              <a:t>Set p = u-&gt;parent</a:t>
            </a:r>
          </a:p>
          <a:p>
            <a:pPr marL="0" indent="0"/>
            <a:r>
              <a:rPr lang="en-US" altLang="he-IL" sz="2000" dirty="0">
                <a:cs typeface="Times New Roman" panose="02020603050405020304" pitchFamily="18" charset="0"/>
              </a:rPr>
              <a:t>While (p!=NULL)</a:t>
            </a:r>
            <a:endParaRPr lang="en-US" altLang="he-IL" sz="2000" dirty="0">
              <a:latin typeface="+mj-lt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000" dirty="0">
                <a:latin typeface="+mj-lt"/>
                <a:cs typeface="Times New Roman" panose="02020603050405020304" pitchFamily="18" charset="0"/>
              </a:rPr>
              <a:t>	If (p == v)</a:t>
            </a:r>
            <a:r>
              <a:rPr lang="en-US" altLang="he-IL" sz="2000" dirty="0">
                <a:cs typeface="Times New Roman" panose="02020603050405020304" pitchFamily="18" charset="0"/>
              </a:rPr>
              <a:t> return true</a:t>
            </a:r>
          </a:p>
          <a:p>
            <a:pPr marL="0" indent="0"/>
            <a:r>
              <a:rPr lang="en-US" altLang="he-IL" sz="2000" dirty="0">
                <a:cs typeface="Times New Roman" panose="02020603050405020304" pitchFamily="18" charset="0"/>
              </a:rPr>
              <a:t>	Set p = p-&gt;parent</a:t>
            </a:r>
          </a:p>
          <a:p>
            <a:pPr marL="0" indent="0"/>
            <a:r>
              <a:rPr lang="en-US" altLang="he-IL" sz="2000" dirty="0">
                <a:cs typeface="Times New Roman" panose="02020603050405020304" pitchFamily="18" charset="0"/>
              </a:rPr>
              <a:t>Return false</a:t>
            </a:r>
            <a:endParaRPr lang="en-US" altLang="he-IL" sz="20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040312" y="3246437"/>
            <a:ext cx="4800600" cy="2153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Running time: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he-IL" sz="2400" i="1" dirty="0">
              <a:solidFill>
                <a:srgbClr val="0000CC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If u is a descendant of v,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Then running time is O(</a:t>
            </a:r>
            <a:r>
              <a:rPr lang="en-US" altLang="he-IL" sz="2400" i="1" dirty="0" err="1">
                <a:solidFill>
                  <a:srgbClr val="0000CC"/>
                </a:solidFill>
                <a:latin typeface="Arial" panose="020B0604020202020204" pitchFamily="34" charset="0"/>
              </a:rPr>
              <a:t>dist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(</a:t>
            </a:r>
            <a:r>
              <a:rPr lang="en-US" altLang="he-IL" sz="2400" i="1" dirty="0" err="1">
                <a:solidFill>
                  <a:srgbClr val="0000CC"/>
                </a:solidFill>
                <a:latin typeface="Arial" panose="020B0604020202020204" pitchFamily="34" charset="0"/>
              </a:rPr>
              <a:t>u,v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))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he-IL" sz="2400" i="1" dirty="0">
              <a:solidFill>
                <a:srgbClr val="0000CC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Otherwise: O(depth(u))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229E4E-9E42-4ECC-875B-4EF5AAC450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3112" y="6478793"/>
            <a:ext cx="320040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Implement this</a:t>
            </a:r>
          </a:p>
        </p:txBody>
      </p:sp>
    </p:spTree>
    <p:extLst>
      <p:ext uri="{BB962C8B-B14F-4D97-AF65-F5344CB8AC3E}">
        <p14:creationId xmlns:p14="http://schemas.microsoft.com/office/powerpoint/2010/main" val="26248835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Compute distance</a:t>
            </a:r>
          </a:p>
        </p:txBody>
      </p:sp>
    </p:spTree>
    <p:extLst>
      <p:ext uri="{BB962C8B-B14F-4D97-AF65-F5344CB8AC3E}">
        <p14:creationId xmlns:p14="http://schemas.microsoft.com/office/powerpoint/2010/main" val="39777542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two nodes in a binary tree, u and v</a:t>
            </a:r>
            <a:br>
              <a:rPr lang="en-US" altLang="he-IL" sz="2200" dirty="0"/>
            </a:br>
            <a:r>
              <a:rPr lang="en-US" altLang="he-IL" sz="2200" dirty="0"/>
              <a:t>and computes the distance between u and v</a:t>
            </a:r>
          </a:p>
          <a:p>
            <a:pPr marL="0" indent="0"/>
            <a:r>
              <a:rPr lang="en-US" altLang="he-IL" sz="2200" dirty="0" err="1"/>
              <a:t>int</a:t>
            </a:r>
            <a:r>
              <a:rPr lang="en-US" altLang="he-IL" sz="2200" dirty="0"/>
              <a:t> distance (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u,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v)</a:t>
            </a:r>
          </a:p>
          <a:p>
            <a:pPr marL="0" indent="0"/>
            <a:endParaRPr lang="en-US" altLang="he-IL" sz="2200" dirty="0"/>
          </a:p>
          <a:p>
            <a:pPr marL="0" indent="0"/>
            <a:r>
              <a:rPr lang="en-US" altLang="he-IL" sz="2200" dirty="0"/>
              <a:t>distance(0, 1) = 4</a:t>
            </a:r>
          </a:p>
          <a:p>
            <a:pPr marL="0" indent="0"/>
            <a:r>
              <a:rPr lang="en-US" altLang="he-IL" sz="2200" dirty="0"/>
              <a:t>distance(15, 11) = 1</a:t>
            </a:r>
          </a:p>
          <a:p>
            <a:pPr marL="0" indent="0"/>
            <a:r>
              <a:rPr lang="en-US" altLang="he-IL" sz="2200" dirty="0"/>
              <a:t>distance(1, 6) = 2</a:t>
            </a:r>
          </a:p>
          <a:p>
            <a:pPr marL="0" indent="0"/>
            <a:r>
              <a:rPr lang="en-US" altLang="he-IL" sz="2200" dirty="0"/>
              <a:t>distance(1, 25) = 6</a:t>
            </a:r>
          </a:p>
          <a:p>
            <a:pPr marL="0" indent="0"/>
            <a:r>
              <a:rPr lang="en-US" altLang="he-IL" sz="2000" dirty="0"/>
              <a:t>distance(6, 6) = 0</a:t>
            </a:r>
          </a:p>
          <a:p>
            <a:pPr marL="0" indent="0"/>
            <a:r>
              <a:rPr lang="en-US" altLang="he-IL" sz="2000" dirty="0"/>
              <a:t>distance(57, 1) = 4</a:t>
            </a:r>
          </a:p>
          <a:p>
            <a:pPr marL="0" indent="0"/>
            <a:endParaRPr lang="en-US" altLang="he-IL" sz="2000" dirty="0"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712" y="3246437"/>
            <a:ext cx="5029200" cy="390525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153793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Graphs</a:t>
            </a:r>
          </a:p>
        </p:txBody>
      </p:sp>
    </p:spTree>
    <p:extLst>
      <p:ext uri="{BB962C8B-B14F-4D97-AF65-F5344CB8AC3E}">
        <p14:creationId xmlns:p14="http://schemas.microsoft.com/office/powerpoint/2010/main" val="28637695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12" y="3246437"/>
            <a:ext cx="5029200" cy="390525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two nodes in a binary tree, u and v</a:t>
            </a:r>
            <a:br>
              <a:rPr lang="en-US" altLang="he-IL" sz="2200" dirty="0"/>
            </a:br>
            <a:r>
              <a:rPr lang="en-US" altLang="he-IL" sz="2200" dirty="0"/>
              <a:t>and computes the distance between u and v</a:t>
            </a:r>
          </a:p>
          <a:p>
            <a:pPr marL="0" indent="0"/>
            <a:r>
              <a:rPr lang="en-US" altLang="he-IL" sz="2200" dirty="0" err="1"/>
              <a:t>int</a:t>
            </a:r>
            <a:r>
              <a:rPr lang="en-US" altLang="he-IL" sz="2200" dirty="0"/>
              <a:t> distance (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u,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v)</a:t>
            </a:r>
          </a:p>
          <a:p>
            <a:pPr marL="0" indent="0"/>
            <a:r>
              <a:rPr lang="en-US" altLang="he-IL" sz="2200" b="1" i="1" u="sng" dirty="0"/>
              <a:t>Idea: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>
                <a:latin typeface="+mj-lt"/>
              </a:rPr>
              <a:t>Compute </a:t>
            </a:r>
            <a:r>
              <a:rPr lang="en-US" altLang="he-IL" sz="2000" dirty="0" err="1">
                <a:latin typeface="+mj-lt"/>
              </a:rPr>
              <a:t>Path</a:t>
            </a:r>
            <a:r>
              <a:rPr lang="en-US" altLang="he-IL" sz="2000" baseline="-25000" dirty="0" err="1">
                <a:latin typeface="+mj-lt"/>
              </a:rPr>
              <a:t>u</a:t>
            </a:r>
            <a:r>
              <a:rPr lang="en-US" altLang="he-IL" sz="2000" dirty="0">
                <a:latin typeface="+mj-lt"/>
              </a:rPr>
              <a:t> = the path from the root to u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>
                <a:latin typeface="+mj-lt"/>
              </a:rPr>
              <a:t>Compute </a:t>
            </a:r>
            <a:r>
              <a:rPr lang="en-US" altLang="he-IL" sz="2000" dirty="0" err="1">
                <a:latin typeface="+mj-lt"/>
              </a:rPr>
              <a:t>Path</a:t>
            </a:r>
            <a:r>
              <a:rPr lang="en-US" altLang="he-IL" sz="2000" baseline="-25000" dirty="0" err="1">
                <a:latin typeface="+mj-lt"/>
              </a:rPr>
              <a:t>v</a:t>
            </a:r>
            <a:r>
              <a:rPr lang="en-US" altLang="he-IL" sz="2000" dirty="0">
                <a:latin typeface="+mj-lt"/>
              </a:rPr>
              <a:t> = the path from the root to v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>
                <a:latin typeface="+mj-lt"/>
              </a:rPr>
              <a:t>Find the common ancestors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>
                <a:latin typeface="+mj-lt"/>
              </a:rPr>
              <a:t>Return ?</a:t>
            </a:r>
          </a:p>
        </p:txBody>
      </p:sp>
    </p:spTree>
    <p:extLst>
      <p:ext uri="{BB962C8B-B14F-4D97-AF65-F5344CB8AC3E}">
        <p14:creationId xmlns:p14="http://schemas.microsoft.com/office/powerpoint/2010/main" val="13589073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12" y="3246437"/>
            <a:ext cx="5029200" cy="390525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two nodes in a binary tree, u and v</a:t>
            </a:r>
            <a:br>
              <a:rPr lang="en-US" altLang="he-IL" sz="2200" dirty="0"/>
            </a:br>
            <a:r>
              <a:rPr lang="en-US" altLang="he-IL" sz="2200" dirty="0"/>
              <a:t>and computes the distance between u and v</a:t>
            </a:r>
          </a:p>
          <a:p>
            <a:pPr marL="0" indent="0"/>
            <a:r>
              <a:rPr lang="en-US" altLang="he-IL" sz="2200" dirty="0" err="1"/>
              <a:t>int</a:t>
            </a:r>
            <a:r>
              <a:rPr lang="en-US" altLang="he-IL" sz="2200" dirty="0"/>
              <a:t> distance (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u,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v)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20766" y="3728917"/>
            <a:ext cx="4830764" cy="250824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Example: u = 25, v = 6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endParaRPr lang="en-US" altLang="en-US" sz="2200" dirty="0"/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u</a:t>
            </a:r>
            <a:r>
              <a:rPr lang="en-US" altLang="en-US" sz="2200" dirty="0"/>
              <a:t> = (0, 61, 25)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v</a:t>
            </a:r>
            <a:r>
              <a:rPr lang="en-US" altLang="en-US" sz="2200" dirty="0"/>
              <a:t> = (0, 5, 11, 15, 6)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endParaRPr lang="en-US" altLang="en-US" sz="2200" dirty="0"/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Return length(</a:t>
            </a: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u</a:t>
            </a:r>
            <a:r>
              <a:rPr lang="en-US" altLang="en-US" sz="2200" dirty="0"/>
              <a:t>)+length(</a:t>
            </a: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v</a:t>
            </a:r>
            <a:r>
              <a:rPr lang="en-US" altLang="en-US" sz="2200" dirty="0"/>
              <a:t>)-2</a:t>
            </a:r>
          </a:p>
        </p:txBody>
      </p:sp>
      <p:cxnSp>
        <p:nvCxnSpPr>
          <p:cNvPr id="3" name="Straight Connector 2"/>
          <p:cNvCxnSpPr/>
          <p:nvPr/>
        </p:nvCxnSpPr>
        <p:spPr bwMode="auto">
          <a:xfrm flipH="1" flipV="1">
            <a:off x="9307512" y="4084637"/>
            <a:ext cx="533400" cy="914400"/>
          </a:xfrm>
          <a:prstGeom prst="line">
            <a:avLst/>
          </a:prstGeom>
          <a:ln w="44450"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 bwMode="auto">
          <a:xfrm flipH="1" flipV="1">
            <a:off x="8012112" y="3424397"/>
            <a:ext cx="1295400" cy="660240"/>
          </a:xfrm>
          <a:prstGeom prst="line">
            <a:avLst/>
          </a:prstGeom>
          <a:ln w="44450"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 bwMode="auto">
          <a:xfrm flipH="1" flipV="1">
            <a:off x="5793262" y="5460168"/>
            <a:ext cx="618652" cy="1139029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auto">
          <a:xfrm flipH="1">
            <a:off x="5793262" y="5014596"/>
            <a:ext cx="313850" cy="445572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 bwMode="auto">
          <a:xfrm flipV="1">
            <a:off x="6134736" y="4084637"/>
            <a:ext cx="308926" cy="914400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 bwMode="auto">
          <a:xfrm flipV="1">
            <a:off x="6465888" y="3373198"/>
            <a:ext cx="896143" cy="711439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79322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12" y="3246437"/>
            <a:ext cx="5029200" cy="390525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two nodes in a binary tree, u and v</a:t>
            </a:r>
            <a:br>
              <a:rPr lang="en-US" altLang="he-IL" sz="2200" dirty="0"/>
            </a:br>
            <a:r>
              <a:rPr lang="en-US" altLang="he-IL" sz="2200" dirty="0"/>
              <a:t>and computes the distance between u and v</a:t>
            </a:r>
          </a:p>
          <a:p>
            <a:pPr marL="0" indent="0"/>
            <a:r>
              <a:rPr lang="en-US" altLang="he-IL" sz="2200" dirty="0" err="1"/>
              <a:t>int</a:t>
            </a:r>
            <a:r>
              <a:rPr lang="en-US" altLang="he-IL" sz="2200" dirty="0"/>
              <a:t> distance (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u,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v)</a:t>
            </a:r>
            <a:endParaRPr lang="en-US" altLang="he-IL" sz="2000" dirty="0">
              <a:latin typeface="+mj-lt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02735" y="3709988"/>
            <a:ext cx="4845527" cy="243204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Example: u = 1, v = 57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endParaRPr lang="en-US" altLang="en-US" sz="2200" dirty="0"/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u</a:t>
            </a:r>
            <a:r>
              <a:rPr lang="en-US" altLang="en-US" sz="2200" dirty="0"/>
              <a:t> = (0, 5, 11, 15, 1)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v</a:t>
            </a:r>
            <a:r>
              <a:rPr lang="en-US" altLang="en-US" sz="2200" dirty="0"/>
              <a:t> = (0, 5, 57)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common ancestors = {0,5}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endParaRPr lang="en-US" altLang="en-US" sz="2200" dirty="0"/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Return length(</a:t>
            </a: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u</a:t>
            </a:r>
            <a:r>
              <a:rPr lang="en-US" altLang="en-US" sz="2200" dirty="0"/>
              <a:t>)+length(</a:t>
            </a: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v</a:t>
            </a:r>
            <a:r>
              <a:rPr lang="en-US" altLang="en-US" sz="2200" dirty="0"/>
              <a:t>)-4</a:t>
            </a:r>
          </a:p>
        </p:txBody>
      </p:sp>
      <p:cxnSp>
        <p:nvCxnSpPr>
          <p:cNvPr id="8" name="Straight Connector 7"/>
          <p:cNvCxnSpPr/>
          <p:nvPr/>
        </p:nvCxnSpPr>
        <p:spPr bwMode="auto">
          <a:xfrm flipV="1">
            <a:off x="5268912" y="5684837"/>
            <a:ext cx="228600" cy="838201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 bwMode="auto">
          <a:xfrm flipH="1">
            <a:off x="5497512" y="5014596"/>
            <a:ext cx="609600" cy="670241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 bwMode="auto">
          <a:xfrm flipV="1">
            <a:off x="6134736" y="4084637"/>
            <a:ext cx="308926" cy="914400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 bwMode="auto">
          <a:xfrm flipV="1">
            <a:off x="6465888" y="3373199"/>
            <a:ext cx="896143" cy="711438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 bwMode="auto">
          <a:xfrm flipH="1" flipV="1">
            <a:off x="7003814" y="4440356"/>
            <a:ext cx="427195" cy="660877"/>
          </a:xfrm>
          <a:prstGeom prst="line">
            <a:avLst/>
          </a:prstGeom>
          <a:ln w="44450"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 bwMode="auto">
          <a:xfrm flipV="1">
            <a:off x="7003814" y="3906778"/>
            <a:ext cx="611305" cy="533578"/>
          </a:xfrm>
          <a:prstGeom prst="line">
            <a:avLst/>
          </a:prstGeom>
          <a:ln w="44450"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68460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12" y="3246437"/>
            <a:ext cx="5029200" cy="390525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two nodes in a binary tree, u and v</a:t>
            </a:r>
            <a:br>
              <a:rPr lang="en-US" altLang="he-IL" sz="2200" dirty="0"/>
            </a:br>
            <a:r>
              <a:rPr lang="en-US" altLang="he-IL" sz="2200" dirty="0"/>
              <a:t>and computes the distance between u and v</a:t>
            </a:r>
          </a:p>
          <a:p>
            <a:pPr marL="0" indent="0"/>
            <a:r>
              <a:rPr lang="en-US" altLang="he-IL" sz="2200" dirty="0" err="1"/>
              <a:t>int</a:t>
            </a:r>
            <a:r>
              <a:rPr lang="en-US" altLang="he-IL" sz="2200" dirty="0"/>
              <a:t> distance (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u,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v)</a:t>
            </a:r>
            <a:endParaRPr lang="en-US" altLang="he-IL" sz="2000" dirty="0">
              <a:latin typeface="+mj-lt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38612" y="3482574"/>
            <a:ext cx="4845527" cy="273566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Example: u = 1, v = 6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endParaRPr lang="en-US" altLang="en-US" sz="2200" dirty="0"/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u</a:t>
            </a:r>
            <a:r>
              <a:rPr lang="en-US" altLang="en-US" sz="2200" dirty="0"/>
              <a:t> = (0, 5, 11, 15, 1)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v</a:t>
            </a:r>
            <a:r>
              <a:rPr lang="en-US" altLang="en-US" sz="2200" dirty="0"/>
              <a:t> = (0, 5, 11, 15, 6)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common ancestors = {0, 5, 11, 15}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endParaRPr lang="en-US" altLang="en-US" sz="2200" dirty="0"/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Return length(</a:t>
            </a: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u</a:t>
            </a:r>
            <a:r>
              <a:rPr lang="en-US" altLang="en-US" sz="2200" dirty="0"/>
              <a:t>)+length(</a:t>
            </a: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v</a:t>
            </a:r>
            <a:r>
              <a:rPr lang="en-US" altLang="en-US" sz="2200" dirty="0"/>
              <a:t>)-8</a:t>
            </a:r>
          </a:p>
        </p:txBody>
      </p:sp>
      <p:cxnSp>
        <p:nvCxnSpPr>
          <p:cNvPr id="6" name="Straight Connector 5"/>
          <p:cNvCxnSpPr/>
          <p:nvPr/>
        </p:nvCxnSpPr>
        <p:spPr bwMode="auto">
          <a:xfrm flipV="1">
            <a:off x="5268912" y="5684837"/>
            <a:ext cx="228600" cy="838201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 bwMode="auto">
          <a:xfrm flipH="1">
            <a:off x="5497512" y="5014596"/>
            <a:ext cx="609600" cy="670241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 bwMode="auto">
          <a:xfrm flipV="1">
            <a:off x="6134736" y="4084637"/>
            <a:ext cx="308926" cy="914400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 bwMode="auto">
          <a:xfrm flipV="1">
            <a:off x="6465888" y="3373199"/>
            <a:ext cx="896143" cy="711438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 bwMode="auto">
          <a:xfrm flipV="1">
            <a:off x="6534942" y="4440357"/>
            <a:ext cx="468873" cy="1107985"/>
          </a:xfrm>
          <a:prstGeom prst="line">
            <a:avLst/>
          </a:prstGeom>
          <a:ln w="44450"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 bwMode="auto">
          <a:xfrm flipV="1">
            <a:off x="7003814" y="3906778"/>
            <a:ext cx="611305" cy="533578"/>
          </a:xfrm>
          <a:prstGeom prst="line">
            <a:avLst/>
          </a:prstGeom>
          <a:ln w="44450"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 bwMode="auto">
          <a:xfrm flipV="1">
            <a:off x="6124257" y="5548342"/>
            <a:ext cx="400845" cy="345986"/>
          </a:xfrm>
          <a:prstGeom prst="line">
            <a:avLst/>
          </a:prstGeom>
          <a:ln w="44450"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auto">
          <a:xfrm flipH="1" flipV="1">
            <a:off x="6160491" y="5952369"/>
            <a:ext cx="175221" cy="645327"/>
          </a:xfrm>
          <a:prstGeom prst="line">
            <a:avLst/>
          </a:prstGeom>
          <a:ln w="44450"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7119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12" y="3246437"/>
            <a:ext cx="5029200" cy="390525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two nodes in a binary tree, u and v</a:t>
            </a:r>
            <a:br>
              <a:rPr lang="en-US" altLang="he-IL" sz="2200" dirty="0"/>
            </a:br>
            <a:r>
              <a:rPr lang="en-US" altLang="he-IL" sz="2200" dirty="0"/>
              <a:t>and computes the distance between u and v</a:t>
            </a:r>
          </a:p>
          <a:p>
            <a:pPr marL="0" indent="0"/>
            <a:r>
              <a:rPr lang="en-US" altLang="he-IL" sz="2200" dirty="0" err="1"/>
              <a:t>int</a:t>
            </a:r>
            <a:r>
              <a:rPr lang="en-US" altLang="he-IL" sz="2200" dirty="0"/>
              <a:t> distance (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u,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v)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>
                <a:latin typeface="+mj-lt"/>
              </a:rPr>
              <a:t>Compute </a:t>
            </a:r>
            <a:r>
              <a:rPr lang="en-US" altLang="he-IL" sz="2000" dirty="0" err="1">
                <a:latin typeface="+mj-lt"/>
              </a:rPr>
              <a:t>Path</a:t>
            </a:r>
            <a:r>
              <a:rPr lang="en-US" altLang="he-IL" sz="2000" baseline="-25000" dirty="0" err="1">
                <a:latin typeface="+mj-lt"/>
              </a:rPr>
              <a:t>u</a:t>
            </a:r>
            <a:r>
              <a:rPr lang="en-US" altLang="he-IL" sz="2000" dirty="0">
                <a:latin typeface="+mj-lt"/>
              </a:rPr>
              <a:t> = the ancestors of u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>
                <a:latin typeface="+mj-lt"/>
              </a:rPr>
              <a:t>Compute </a:t>
            </a:r>
            <a:r>
              <a:rPr lang="en-US" altLang="he-IL" sz="2000" dirty="0" err="1"/>
              <a:t>Path</a:t>
            </a:r>
            <a:r>
              <a:rPr lang="en-US" altLang="he-IL" sz="2000" baseline="-25000" dirty="0" err="1"/>
              <a:t>v</a:t>
            </a:r>
            <a:r>
              <a:rPr lang="en-US" altLang="he-IL" sz="2000" dirty="0"/>
              <a:t> = the ancestors of </a:t>
            </a:r>
            <a:r>
              <a:rPr lang="en-US" altLang="he-IL" sz="2000" dirty="0">
                <a:latin typeface="+mj-lt"/>
              </a:rPr>
              <a:t>v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>
                <a:cs typeface="Times New Roman" panose="02020603050405020304" pitchFamily="18" charset="0"/>
              </a:rPr>
              <a:t>Let C = the number of common ancestors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>
                <a:latin typeface="+mj-lt"/>
              </a:rPr>
              <a:t>Return </a:t>
            </a:r>
            <a:r>
              <a:rPr lang="en-US" altLang="en-US" sz="2000" dirty="0"/>
              <a:t>length(</a:t>
            </a:r>
            <a:r>
              <a:rPr lang="en-US" altLang="en-US" sz="2000" dirty="0" err="1"/>
              <a:t>Path</a:t>
            </a:r>
            <a:r>
              <a:rPr lang="en-US" altLang="en-US" sz="2000" baseline="-25000" dirty="0" err="1"/>
              <a:t>u</a:t>
            </a:r>
            <a:r>
              <a:rPr lang="en-US" altLang="en-US" sz="2000" dirty="0"/>
              <a:t>) + length(</a:t>
            </a:r>
            <a:r>
              <a:rPr lang="en-US" altLang="en-US" sz="2000" dirty="0" err="1"/>
              <a:t>Path</a:t>
            </a:r>
            <a:r>
              <a:rPr lang="en-US" altLang="en-US" sz="2000" baseline="-25000" dirty="0" err="1"/>
              <a:t>v</a:t>
            </a:r>
            <a:r>
              <a:rPr lang="en-US" altLang="he-IL" sz="2000" dirty="0">
                <a:latin typeface="+mj-lt"/>
              </a:rPr>
              <a:t>) - 2*C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871C69-4AED-41C1-AC86-81A89800C3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4825" y="5979286"/>
            <a:ext cx="3544887" cy="90686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The running time is:</a:t>
            </a:r>
            <a:br>
              <a:rPr lang="en-US" altLang="en-US" sz="2200" dirty="0"/>
            </a:br>
            <a:r>
              <a:rPr lang="en-US" altLang="en-US" sz="2200" dirty="0"/>
              <a:t>O(depth(u)+depth(v))</a:t>
            </a:r>
          </a:p>
        </p:txBody>
      </p:sp>
    </p:spTree>
    <p:extLst>
      <p:ext uri="{BB962C8B-B14F-4D97-AF65-F5344CB8AC3E}">
        <p14:creationId xmlns:p14="http://schemas.microsoft.com/office/powerpoint/2010/main" val="965246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Graphs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/>
              <a:t>A </a:t>
            </a:r>
            <a:r>
              <a:rPr lang="en-US" sz="2200" i="1" u="sng" dirty="0"/>
              <a:t>graph</a:t>
            </a:r>
            <a:r>
              <a:rPr lang="en-US" sz="2200" dirty="0"/>
              <a:t> describes relationships among items in a collection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the items are the </a:t>
            </a:r>
            <a:r>
              <a:rPr lang="en-US" sz="2200" i="1" u="sng" dirty="0"/>
              <a:t>vertices</a:t>
            </a:r>
            <a:r>
              <a:rPr lang="en-US" sz="2200" dirty="0"/>
              <a:t> (depicted by dots or junctions)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the relations are the </a:t>
            </a:r>
            <a:r>
              <a:rPr lang="en-US" sz="2200" i="1" u="sng" dirty="0"/>
              <a:t>edges</a:t>
            </a:r>
            <a:r>
              <a:rPr lang="en-US" sz="2200" dirty="0"/>
              <a:t> (depicted by lines between dots)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000" dirty="0"/>
              <a:t>What are the vertices and edges in these common graphs?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/>
          </a:p>
        </p:txBody>
      </p:sp>
      <p:pic>
        <p:nvPicPr>
          <p:cNvPr id="13" name="Google Shape;45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3000" y="3932237"/>
            <a:ext cx="3550424" cy="2703964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5192712" y="3932237"/>
            <a:ext cx="3124200" cy="72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Vertices - intersections</a:t>
            </a:r>
          </a:p>
          <a:p>
            <a:r>
              <a:rPr lang="en-US" sz="2200" dirty="0">
                <a:solidFill>
                  <a:schemeClr val="tx1"/>
                </a:solidFill>
              </a:rPr>
              <a:t>Edges -   roadways</a:t>
            </a:r>
          </a:p>
        </p:txBody>
      </p:sp>
      <p:pic>
        <p:nvPicPr>
          <p:cNvPr id="15" name="Google Shape;43;p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39086" y="3869503"/>
            <a:ext cx="3658251" cy="2829431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16"/>
          <p:cNvSpPr txBox="1"/>
          <p:nvPr/>
        </p:nvSpPr>
        <p:spPr>
          <a:xfrm>
            <a:off x="5192712" y="3932236"/>
            <a:ext cx="3124200" cy="72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Vertices - stations</a:t>
            </a:r>
          </a:p>
          <a:p>
            <a:r>
              <a:rPr lang="en-US" sz="2200" dirty="0">
                <a:solidFill>
                  <a:schemeClr val="tx1"/>
                </a:solidFill>
              </a:rPr>
              <a:t>Edges - pipes</a:t>
            </a:r>
          </a:p>
        </p:txBody>
      </p:sp>
      <p:pic>
        <p:nvPicPr>
          <p:cNvPr id="18" name="Google Shape;47;p1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9874" y="3810449"/>
            <a:ext cx="4560558" cy="2906462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extBox 18"/>
          <p:cNvSpPr txBox="1"/>
          <p:nvPr/>
        </p:nvSpPr>
        <p:spPr>
          <a:xfrm>
            <a:off x="5192712" y="3931918"/>
            <a:ext cx="3124200" cy="72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Vertices - people</a:t>
            </a:r>
          </a:p>
          <a:p>
            <a:r>
              <a:rPr lang="en-US" sz="2200" dirty="0">
                <a:solidFill>
                  <a:schemeClr val="tx1"/>
                </a:solidFill>
              </a:rPr>
              <a:t>Edges - friendships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2976" y="3828426"/>
            <a:ext cx="2876550" cy="2758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2258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7" grpId="0"/>
      <p:bldP spid="17" grpId="1"/>
      <p:bldP spid="19" grpId="0"/>
      <p:bldP spid="1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Graphs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A </a:t>
            </a:r>
            <a:r>
              <a:rPr lang="en-US" sz="2200" i="1" dirty="0">
                <a:latin typeface="+mj-lt"/>
              </a:rPr>
              <a:t>path</a:t>
            </a:r>
            <a:r>
              <a:rPr lang="en-US" sz="2200" dirty="0">
                <a:latin typeface="+mj-lt"/>
              </a:rPr>
              <a:t> from vertex </a:t>
            </a:r>
            <a:r>
              <a:rPr lang="en-US" sz="2200" i="1" dirty="0">
                <a:latin typeface="+mj-lt"/>
                <a:ea typeface="PT Serif"/>
                <a:cs typeface="PT Serif"/>
                <a:sym typeface="PT Serif"/>
              </a:rPr>
              <a:t>u</a:t>
            </a:r>
            <a:r>
              <a:rPr lang="en-US" sz="2200" dirty="0">
                <a:latin typeface="+mj-lt"/>
              </a:rPr>
              <a:t> to vertex </a:t>
            </a:r>
            <a:r>
              <a:rPr lang="en-US" sz="2200" i="1" dirty="0">
                <a:latin typeface="+mj-lt"/>
                <a:ea typeface="PT Serif"/>
                <a:cs typeface="PT Serif"/>
                <a:sym typeface="PT Serif"/>
              </a:rPr>
              <a:t>v</a:t>
            </a:r>
            <a:r>
              <a:rPr lang="en-US" sz="2200" dirty="0">
                <a:latin typeface="+mj-lt"/>
              </a:rPr>
              <a:t> is sequence of edges which connect a sequence of vertices between them.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A graph is </a:t>
            </a:r>
            <a:r>
              <a:rPr lang="en-US" sz="2200" i="1" dirty="0"/>
              <a:t>connected</a:t>
            </a:r>
            <a:r>
              <a:rPr lang="en-US" sz="2200" dirty="0"/>
              <a:t> if each pair of vertices has a path.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How do you visualize a disconnected graph?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What if the </a:t>
            </a:r>
            <a:r>
              <a:rPr lang="en-US" sz="2200" dirty="0" err="1">
                <a:latin typeface="+mj-lt"/>
              </a:rPr>
              <a:t>Skytrain</a:t>
            </a:r>
            <a:r>
              <a:rPr lang="en-US" sz="2200" dirty="0">
                <a:latin typeface="+mj-lt"/>
              </a:rPr>
              <a:t> graph was disconnected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112" y="4761774"/>
            <a:ext cx="2259014" cy="2166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CD084FF-23C7-417A-9212-18333A9517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912" y="4858048"/>
            <a:ext cx="2259014" cy="216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3236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Trees</a:t>
            </a:r>
          </a:p>
        </p:txBody>
      </p:sp>
    </p:spTree>
    <p:extLst>
      <p:ext uri="{BB962C8B-B14F-4D97-AF65-F5344CB8AC3E}">
        <p14:creationId xmlns:p14="http://schemas.microsoft.com/office/powerpoint/2010/main" val="23748657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A </a:t>
            </a:r>
            <a:r>
              <a:rPr lang="en-US" sz="2200" i="1" dirty="0">
                <a:latin typeface="+mj-lt"/>
              </a:rPr>
              <a:t>tree </a:t>
            </a:r>
            <a:r>
              <a:rPr lang="en-US" sz="2200" dirty="0">
                <a:latin typeface="+mj-lt"/>
              </a:rPr>
              <a:t>is a minimally connected graph</a:t>
            </a:r>
          </a:p>
          <a:p>
            <a:pPr marL="914400"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800"/>
              <a:buChar char="●"/>
            </a:pPr>
            <a:r>
              <a:rPr lang="en-US" sz="2200" dirty="0">
                <a:latin typeface="+mj-lt"/>
              </a:rPr>
              <a:t>all vertices connected</a:t>
            </a:r>
          </a:p>
          <a:p>
            <a:pPr marL="91440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2200" dirty="0">
                <a:latin typeface="+mj-lt"/>
              </a:rPr>
              <a:t>no cycles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555360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639" y="2179637"/>
            <a:ext cx="820217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383965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3156</TotalTime>
  <Words>1825</Words>
  <Application>Microsoft Office PowerPoint</Application>
  <PresentationFormat>Custom</PresentationFormat>
  <Paragraphs>284</Paragraphs>
  <Slides>45</Slides>
  <Notes>45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45</vt:i4>
      </vt:variant>
    </vt:vector>
  </HeadingPairs>
  <TitlesOfParts>
    <vt:vector size="53" baseType="lpstr">
      <vt:lpstr>Arial Unicode MS</vt:lpstr>
      <vt:lpstr>Arial</vt:lpstr>
      <vt:lpstr>Courier New</vt:lpstr>
      <vt:lpstr>PT Serif</vt:lpstr>
      <vt:lpstr>Times New Roman</vt:lpstr>
      <vt:lpstr>Wingdings</vt:lpstr>
      <vt:lpstr>Office Theme</vt:lpstr>
      <vt:lpstr>Office Theme</vt:lpstr>
      <vt:lpstr>PowerPoint Presentation</vt:lpstr>
      <vt:lpstr>Assignment 4</vt:lpstr>
      <vt:lpstr>Today</vt:lpstr>
      <vt:lpstr>PowerPoint Presentation</vt:lpstr>
      <vt:lpstr>Graphs</vt:lpstr>
      <vt:lpstr>Graphs</vt:lpstr>
      <vt:lpstr>PowerPoint Presentation</vt:lpstr>
      <vt:lpstr>Trees</vt:lpstr>
      <vt:lpstr>Trees</vt:lpstr>
      <vt:lpstr>Trees</vt:lpstr>
      <vt:lpstr>A Tree</vt:lpstr>
      <vt:lpstr>Not a Tree</vt:lpstr>
      <vt:lpstr>Rooted Trees</vt:lpstr>
      <vt:lpstr>Rooted Trees</vt:lpstr>
      <vt:lpstr>Rooted Trees</vt:lpstr>
      <vt:lpstr>PowerPoint Presentation</vt:lpstr>
      <vt:lpstr>Binary Trees</vt:lpstr>
      <vt:lpstr>Binary Trees</vt:lpstr>
      <vt:lpstr>Binary Trees</vt:lpstr>
      <vt:lpstr>Binary Trees</vt:lpstr>
      <vt:lpstr>Binary Trees</vt:lpstr>
      <vt:lpstr>Binary Trees</vt:lpstr>
      <vt:lpstr>Binary Trees</vt:lpstr>
      <vt:lpstr>Binary Trees</vt:lpstr>
      <vt:lpstr>Binary Trees</vt:lpstr>
      <vt:lpstr>Binary Trees</vt:lpstr>
      <vt:lpstr>Binary Trees</vt:lpstr>
      <vt:lpstr>Binary Trees</vt:lpstr>
      <vt:lpstr>Binary Trees</vt:lpstr>
      <vt:lpstr>PowerPoint Presentation</vt:lpstr>
      <vt:lpstr>Traversing Binary Trees</vt:lpstr>
      <vt:lpstr>Traversing Binary Trees</vt:lpstr>
      <vt:lpstr>Traversing Binary Trees</vt:lpstr>
      <vt:lpstr>PreOrder traversal algorithm</vt:lpstr>
      <vt:lpstr>PowerPoint Presentation</vt:lpstr>
      <vt:lpstr>PowerPoint Presentation</vt:lpstr>
      <vt:lpstr>Binary Tree Problems</vt:lpstr>
      <vt:lpstr>PowerPoint Presentation</vt:lpstr>
      <vt:lpstr>Binary Tree Problems</vt:lpstr>
      <vt:lpstr>Binary Tree Problems</vt:lpstr>
      <vt:lpstr>Binary Tree Problems</vt:lpstr>
      <vt:lpstr>Binary Tree Problems</vt:lpstr>
      <vt:lpstr>Binary Tree Problems</vt:lpstr>
      <vt:lpstr>Binary Tree Problems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1023</cp:revision>
  <cp:lastPrinted>1601-01-01T00:00:00Z</cp:lastPrinted>
  <dcterms:created xsi:type="dcterms:W3CDTF">2017-07-19T19:15:02Z</dcterms:created>
  <dcterms:modified xsi:type="dcterms:W3CDTF">2021-11-10T17:22:07Z</dcterms:modified>
</cp:coreProperties>
</file>