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38"/>
  </p:notesMasterIdLst>
  <p:sldIdLst>
    <p:sldId id="256" r:id="rId3"/>
    <p:sldId id="458" r:id="rId4"/>
    <p:sldId id="459" r:id="rId5"/>
    <p:sldId id="409" r:id="rId6"/>
    <p:sldId id="456" r:id="rId7"/>
    <p:sldId id="457" r:id="rId8"/>
    <p:sldId id="421" r:id="rId9"/>
    <p:sldId id="422" r:id="rId10"/>
    <p:sldId id="423" r:id="rId11"/>
    <p:sldId id="424" r:id="rId12"/>
    <p:sldId id="425" r:id="rId13"/>
    <p:sldId id="440" r:id="rId14"/>
    <p:sldId id="427" r:id="rId15"/>
    <p:sldId id="428" r:id="rId16"/>
    <p:sldId id="429" r:id="rId17"/>
    <p:sldId id="430" r:id="rId18"/>
    <p:sldId id="431" r:id="rId19"/>
    <p:sldId id="432" r:id="rId20"/>
    <p:sldId id="433" r:id="rId21"/>
    <p:sldId id="434" r:id="rId22"/>
    <p:sldId id="435" r:id="rId23"/>
    <p:sldId id="441" r:id="rId24"/>
    <p:sldId id="442" r:id="rId25"/>
    <p:sldId id="443" r:id="rId26"/>
    <p:sldId id="444" r:id="rId27"/>
    <p:sldId id="445" r:id="rId28"/>
    <p:sldId id="446" r:id="rId29"/>
    <p:sldId id="460" r:id="rId30"/>
    <p:sldId id="461" r:id="rId31"/>
    <p:sldId id="462" r:id="rId32"/>
    <p:sldId id="436" r:id="rId33"/>
    <p:sldId id="437" r:id="rId34"/>
    <p:sldId id="438" r:id="rId35"/>
    <p:sldId id="439" r:id="rId36"/>
    <p:sldId id="291" r:id="rId37"/>
  </p:sldIdLst>
  <p:sldSz cx="10080625" cy="7559675"/>
  <p:notesSz cx="7559675" cy="10691813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84" autoAdjust="0"/>
    <p:restoredTop sz="94660"/>
  </p:normalViewPr>
  <p:slideViewPr>
    <p:cSldViewPr>
      <p:cViewPr varScale="1">
        <p:scale>
          <a:sx n="99" d="100"/>
          <a:sy n="99" d="100"/>
        </p:scale>
        <p:origin x="1770" y="9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presProps" Target="pres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Rectangle 1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2765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84" name="Rectangle 1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30913" cy="479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340094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207229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4554917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73938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394448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1792228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0914762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3796519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6751598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869603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41238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7154913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6000157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2789275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1258965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3621938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0216711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882034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101747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729747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597956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79232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289272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0140767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930889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68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5430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673330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578436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3190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254248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383236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23813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52664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97713" y="720725"/>
            <a:ext cx="2065337" cy="57419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720725"/>
            <a:ext cx="6045200" cy="574198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28109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2209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70538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1232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0687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02158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253673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3149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116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117333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19308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99205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7895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1170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79613"/>
            <a:ext cx="4054475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6988" y="1979613"/>
            <a:ext cx="4056062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33320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06790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76008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3971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9361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5852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720725"/>
            <a:ext cx="8262937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79613"/>
            <a:ext cx="8262937" cy="448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50323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448050" y="688657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jp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444625"/>
            <a:ext cx="8855075" cy="5688013"/>
          </a:xfrm>
          <a:ln/>
        </p:spPr>
        <p:txBody>
          <a:bodyPr tIns="31680" anchor="t"/>
          <a:lstStyle/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CMPT 125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/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Introduction to Computing Science</a:t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and Programming II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>
                <a:solidFill>
                  <a:srgbClr val="000080"/>
                </a:solidFill>
              </a:rPr>
              <a:t>November 15, </a:t>
            </a:r>
            <a:r>
              <a:rPr lang="de-DE" altLang="en-US" sz="3600" b="1" dirty="0">
                <a:solidFill>
                  <a:srgbClr val="000080"/>
                </a:solidFill>
              </a:rPr>
              <a:t>2021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  <a:p>
            <a:pPr algn="l"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2712" y="1820863"/>
            <a:ext cx="4248150" cy="5076825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200" dirty="0"/>
              <a:t>Example 2: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200" dirty="0"/>
              <a:t>binary search tree can be</a:t>
            </a:r>
            <a:br>
              <a:rPr lang="en-US" altLang="he-IL" sz="2200" dirty="0"/>
            </a:br>
            <a:r>
              <a:rPr lang="en-US" altLang="he-IL" sz="2200" dirty="0"/>
              <a:t>very skinny / unbalanced</a:t>
            </a:r>
          </a:p>
          <a:p>
            <a:pPr marL="457200" lvl="1" indent="0">
              <a:buFont typeface="Arial" panose="020B0604020202020204" pitchFamily="34" charset="0"/>
              <a:buNone/>
            </a:pP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2251016073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Not a Binary Search Tree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4312" y="1793908"/>
            <a:ext cx="5476875" cy="5181600"/>
          </a:xfrm>
          <a:prstGeom prst="rect">
            <a:avLst/>
          </a:prstGeom>
        </p:spPr>
      </p:pic>
      <p:sp>
        <p:nvSpPr>
          <p:cNvPr id="3" name="Down Arrow 2"/>
          <p:cNvSpPr/>
          <p:nvPr/>
        </p:nvSpPr>
        <p:spPr bwMode="auto">
          <a:xfrm rot="10334083">
            <a:off x="4375234" y="2801753"/>
            <a:ext cx="909287" cy="1199490"/>
          </a:xfrm>
          <a:prstGeom prst="downArrow">
            <a:avLst>
              <a:gd name="adj1" fmla="val 50000"/>
              <a:gd name="adj2" fmla="val 48936"/>
            </a:avLst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" name="Down Arrow 4"/>
          <p:cNvSpPr/>
          <p:nvPr/>
        </p:nvSpPr>
        <p:spPr bwMode="auto">
          <a:xfrm rot="13807477">
            <a:off x="2299669" y="3913512"/>
            <a:ext cx="909287" cy="1199490"/>
          </a:xfrm>
          <a:prstGeom prst="downArrow">
            <a:avLst>
              <a:gd name="adj1" fmla="val 50000"/>
              <a:gd name="adj2" fmla="val 48936"/>
            </a:avLst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2198884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5711" y="1721189"/>
            <a:ext cx="5476875" cy="6162675"/>
          </a:xfrm>
          <a:prstGeom prst="rect">
            <a:avLst/>
          </a:prstGeom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Not a Binary Search Tree</a:t>
            </a:r>
          </a:p>
        </p:txBody>
      </p:sp>
      <p:sp>
        <p:nvSpPr>
          <p:cNvPr id="3" name="Down Arrow 2"/>
          <p:cNvSpPr/>
          <p:nvPr/>
        </p:nvSpPr>
        <p:spPr bwMode="auto">
          <a:xfrm rot="15052728">
            <a:off x="4809506" y="3203485"/>
            <a:ext cx="909287" cy="1199490"/>
          </a:xfrm>
          <a:prstGeom prst="downArrow">
            <a:avLst>
              <a:gd name="adj1" fmla="val 50000"/>
              <a:gd name="adj2" fmla="val 48936"/>
            </a:avLst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" name="Down Arrow 4"/>
          <p:cNvSpPr/>
          <p:nvPr/>
        </p:nvSpPr>
        <p:spPr bwMode="auto">
          <a:xfrm rot="18911466">
            <a:off x="4779870" y="4948686"/>
            <a:ext cx="909287" cy="1199490"/>
          </a:xfrm>
          <a:prstGeom prst="downArrow">
            <a:avLst>
              <a:gd name="adj1" fmla="val 50000"/>
              <a:gd name="adj2" fmla="val 48936"/>
            </a:avLst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0581982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altLang="he-IL" sz="2000" dirty="0"/>
              <a:t>Write a function that gets a binary search tree,</a:t>
            </a:r>
            <a:br>
              <a:rPr lang="en-US" altLang="he-IL" sz="2000" dirty="0"/>
            </a:br>
            <a:r>
              <a:rPr lang="en-US" altLang="he-IL" sz="2000" dirty="0"/>
              <a:t>and prints all the values sorted in the increasing order.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en-US" sz="2000" dirty="0"/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void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print_sorted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altLang="he-IL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BTnode_t</a:t>
            </a: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root) {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if ( root == NULL 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return;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	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print_sorted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(root-&gt;left);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	print(root-&gt;data);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	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print_sorted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(root-&gt;right);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Observation: This is the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InOrder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traversal on the tree.</a:t>
            </a:r>
          </a:p>
        </p:txBody>
      </p:sp>
    </p:spTree>
    <p:extLst>
      <p:ext uri="{BB962C8B-B14F-4D97-AF65-F5344CB8AC3E}">
        <p14:creationId xmlns:p14="http://schemas.microsoft.com/office/powerpoint/2010/main" val="30168012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altLang="he-IL" sz="2000" dirty="0"/>
              <a:t>Write a function that finds a given item in a BST (or returns NULL).</a:t>
            </a:r>
            <a:br>
              <a:rPr lang="en-US" altLang="he-IL" sz="2000" dirty="0"/>
            </a:br>
            <a:endParaRPr lang="en-US" altLang="he-IL" sz="2000" dirty="0"/>
          </a:p>
          <a:p>
            <a:pPr marL="0" indent="0">
              <a:defRPr/>
            </a:pP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BTnode_t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find (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BTnode_t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root, int item) {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if ( root == NULL 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return NULL;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if (root-&gt;data == item)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return root;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if ( root-&gt;data &gt; item 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return find( root-&gt;left, item) 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else // if ( root-&gt;data &lt; item 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return find( root-&gt;right, item) 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8125" y="3094037"/>
            <a:ext cx="4257675" cy="348615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716889" y="2221648"/>
            <a:ext cx="1447800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find( 7 )</a:t>
            </a:r>
          </a:p>
        </p:txBody>
      </p:sp>
      <p:cxnSp>
        <p:nvCxnSpPr>
          <p:cNvPr id="3" name="Straight Arrow Connector 2"/>
          <p:cNvCxnSpPr/>
          <p:nvPr/>
        </p:nvCxnSpPr>
        <p:spPr bwMode="auto">
          <a:xfrm flipV="1">
            <a:off x="4743947" y="3301262"/>
            <a:ext cx="1921870" cy="97575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 bwMode="auto">
          <a:xfrm flipV="1">
            <a:off x="3735583" y="4450877"/>
            <a:ext cx="1921870" cy="97575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 bwMode="auto">
          <a:xfrm flipV="1">
            <a:off x="5657453" y="6139207"/>
            <a:ext cx="609600" cy="44098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4703619" y="6453988"/>
            <a:ext cx="2300631" cy="86517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Found</a:t>
            </a:r>
          </a:p>
        </p:txBody>
      </p:sp>
    </p:spTree>
    <p:extLst>
      <p:ext uri="{BB962C8B-B14F-4D97-AF65-F5344CB8AC3E}">
        <p14:creationId xmlns:p14="http://schemas.microsoft.com/office/powerpoint/2010/main" val="389389703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altLang="he-IL" sz="2000" dirty="0"/>
              <a:t>Write a function that finds a given item in a BST (or returns NULL).</a:t>
            </a:r>
            <a:br>
              <a:rPr lang="en-US" altLang="he-IL" sz="2000" dirty="0"/>
            </a:br>
            <a:endParaRPr lang="en-US" altLang="he-IL" sz="2000" dirty="0"/>
          </a:p>
          <a:p>
            <a:pPr marL="0" indent="0">
              <a:defRPr/>
            </a:pP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BTnode_t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find (</a:t>
            </a:r>
            <a:r>
              <a:rPr lang="en-US" altLang="he-IL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BTnode_t</a:t>
            </a: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root,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item) {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if ( root == NULL 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return NULL;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if (root-&gt;data == item)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return root;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if ( root-&gt;data &gt; item 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return find( root-&gt;left, item) 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else // if ( root-&gt;data &lt; item 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return find( root-&gt;right, item) 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8125" y="2865437"/>
            <a:ext cx="4257675" cy="371475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980982" y="2518937"/>
            <a:ext cx="1447800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find( 8 )</a:t>
            </a:r>
          </a:p>
        </p:txBody>
      </p:sp>
      <p:cxnSp>
        <p:nvCxnSpPr>
          <p:cNvPr id="3" name="Straight Arrow Connector 2"/>
          <p:cNvCxnSpPr/>
          <p:nvPr/>
        </p:nvCxnSpPr>
        <p:spPr bwMode="auto">
          <a:xfrm flipV="1">
            <a:off x="4743947" y="3301262"/>
            <a:ext cx="1921870" cy="97575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 bwMode="auto">
          <a:xfrm flipV="1">
            <a:off x="3735583" y="4450877"/>
            <a:ext cx="1921870" cy="97575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 bwMode="auto">
          <a:xfrm flipV="1">
            <a:off x="5657453" y="6139207"/>
            <a:ext cx="609600" cy="44098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4234857" y="6562907"/>
            <a:ext cx="3454792" cy="86517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Not found</a:t>
            </a:r>
          </a:p>
        </p:txBody>
      </p:sp>
      <p:cxnSp>
        <p:nvCxnSpPr>
          <p:cNvPr id="11" name="Straight Arrow Connector 10"/>
          <p:cNvCxnSpPr/>
          <p:nvPr/>
        </p:nvCxnSpPr>
        <p:spPr bwMode="auto">
          <a:xfrm flipH="1" flipV="1">
            <a:off x="7156352" y="6497296"/>
            <a:ext cx="581219" cy="644436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8420782A-D3B8-45F2-B8BA-08FB8280CB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07112" y="906534"/>
            <a:ext cx="3544887" cy="90686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The running time is:</a:t>
            </a:r>
            <a:br>
              <a:rPr lang="en-US" altLang="en-US" sz="2200" dirty="0"/>
            </a:br>
            <a:r>
              <a:rPr lang="en-US" altLang="en-US" sz="2200" dirty="0"/>
              <a:t>O(depth of the tree)</a:t>
            </a:r>
          </a:p>
        </p:txBody>
      </p:sp>
    </p:spTree>
    <p:extLst>
      <p:ext uri="{BB962C8B-B14F-4D97-AF65-F5344CB8AC3E}">
        <p14:creationId xmlns:p14="http://schemas.microsoft.com/office/powerpoint/2010/main" val="181010280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/>
      <p:bldP spid="1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6442" y="2988983"/>
            <a:ext cx="4257675" cy="371475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altLang="he-IL" sz="2000" dirty="0"/>
              <a:t>Write an </a:t>
            </a:r>
            <a:r>
              <a:rPr lang="en-US" altLang="he-IL" sz="2000" b="1" dirty="0">
                <a:solidFill>
                  <a:srgbClr val="FF0000"/>
                </a:solidFill>
              </a:rPr>
              <a:t>iterative</a:t>
            </a:r>
            <a:r>
              <a:rPr lang="en-US" altLang="he-IL" sz="2000" dirty="0"/>
              <a:t> function that finds a given item in a BST (or returns NULL)</a:t>
            </a:r>
            <a:br>
              <a:rPr lang="en-US" altLang="he-IL" sz="2000" dirty="0"/>
            </a:br>
            <a:endParaRPr lang="en-US" altLang="he-IL" sz="2000" dirty="0"/>
          </a:p>
          <a:p>
            <a:pPr marL="0" indent="0">
              <a:defRPr/>
            </a:pP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BTnode_t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find (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BTnode_t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root,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item) {</a:t>
            </a:r>
          </a:p>
          <a:p>
            <a:pPr marL="0" indent="0">
              <a:defRPr/>
            </a:pP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BTnode_t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current = root;</a:t>
            </a:r>
          </a:p>
          <a:p>
            <a:pPr marL="0" indent="0">
              <a:defRPr/>
            </a:pP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while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 current != NULL &amp;&amp; current-&gt;data != item) {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if (current-&gt;data &gt; item 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 current = current-&gt;left;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else  	// current-&gt;data &lt; item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current = current-&gt;right;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}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return current;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980982" y="2518937"/>
            <a:ext cx="1447800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find( 16 )</a:t>
            </a:r>
          </a:p>
        </p:txBody>
      </p:sp>
      <p:cxnSp>
        <p:nvCxnSpPr>
          <p:cNvPr id="6" name="Straight Arrow Connector 5"/>
          <p:cNvCxnSpPr/>
          <p:nvPr/>
        </p:nvCxnSpPr>
        <p:spPr bwMode="auto">
          <a:xfrm flipV="1">
            <a:off x="4973314" y="3311334"/>
            <a:ext cx="1921870" cy="97575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 bwMode="auto">
          <a:xfrm flipV="1">
            <a:off x="6831538" y="4588753"/>
            <a:ext cx="1524736" cy="643706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 bwMode="auto">
          <a:xfrm flipV="1">
            <a:off x="7142162" y="6179980"/>
            <a:ext cx="609600" cy="44098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5691129" y="6498652"/>
            <a:ext cx="2300631" cy="86517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Found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6723062" y="2338587"/>
            <a:ext cx="3117850" cy="779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Running time: O(depth of the tree)</a:t>
            </a:r>
          </a:p>
        </p:txBody>
      </p:sp>
    </p:spTree>
    <p:extLst>
      <p:ext uri="{BB962C8B-B14F-4D97-AF65-F5344CB8AC3E}">
        <p14:creationId xmlns:p14="http://schemas.microsoft.com/office/powerpoint/2010/main" val="51920588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8125" y="2938286"/>
            <a:ext cx="4257675" cy="371475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8912" y="2938286"/>
            <a:ext cx="4385468" cy="4803951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altLang="he-IL" sz="2000" dirty="0"/>
              <a:t>Write a function that adds a given element to a binary search tree.</a:t>
            </a:r>
          </a:p>
          <a:p>
            <a:pPr marL="0" indent="0">
              <a:defRPr/>
            </a:pP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BTnode_t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add_item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altLang="he-IL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binary_tree_t</a:t>
            </a: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tree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item) {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// implement me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277118" y="2388839"/>
            <a:ext cx="2040530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 err="1">
                <a:solidFill>
                  <a:srgbClr val="0000CC"/>
                </a:solidFill>
                <a:latin typeface="Arial" panose="020B0604020202020204" pitchFamily="34" charset="0"/>
              </a:rPr>
              <a:t>add_item</a:t>
            </a: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( 6 )</a:t>
            </a:r>
          </a:p>
        </p:txBody>
      </p:sp>
      <p:cxnSp>
        <p:nvCxnSpPr>
          <p:cNvPr id="6" name="Straight Arrow Connector 5"/>
          <p:cNvCxnSpPr/>
          <p:nvPr/>
        </p:nvCxnSpPr>
        <p:spPr bwMode="auto">
          <a:xfrm flipV="1">
            <a:off x="4743947" y="3301262"/>
            <a:ext cx="1921870" cy="97575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 bwMode="auto">
          <a:xfrm flipV="1">
            <a:off x="4166393" y="4615176"/>
            <a:ext cx="1524736" cy="643706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 bwMode="auto">
          <a:xfrm flipH="1" flipV="1">
            <a:off x="6665817" y="6234580"/>
            <a:ext cx="1422495" cy="651995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317579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Create a Binary Search Tree from the following list of insertions:</a:t>
            </a:r>
          </a:p>
          <a:p>
            <a:pPr>
              <a:defRPr/>
            </a:pPr>
            <a:r>
              <a:rPr lang="en-US" sz="2200" u="sng"/>
              <a:t>List A</a:t>
            </a:r>
            <a:r>
              <a:rPr lang="en-US" sz="2200"/>
              <a:t>: </a:t>
            </a:r>
            <a:r>
              <a:rPr lang="en-US" sz="2200" dirty="0"/>
              <a:t>4, 2, 6, 1, 3 , 5, 7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82C84038-5F7F-4B21-B9F8-39D9081C95FF}"/>
              </a:ext>
            </a:extLst>
          </p:cNvPr>
          <p:cNvSpPr/>
          <p:nvPr/>
        </p:nvSpPr>
        <p:spPr bwMode="auto">
          <a:xfrm>
            <a:off x="6259512" y="27130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C1B670C3-0867-424E-B9D9-37D2B5AF2417}"/>
              </a:ext>
            </a:extLst>
          </p:cNvPr>
          <p:cNvSpPr/>
          <p:nvPr/>
        </p:nvSpPr>
        <p:spPr bwMode="auto">
          <a:xfrm>
            <a:off x="5497512" y="35512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46C0CC8-3A8B-4C8D-ABD5-062AEF2CB0F3}"/>
              </a:ext>
            </a:extLst>
          </p:cNvPr>
          <p:cNvCxnSpPr>
            <a:cxnSpLocks/>
            <a:stCxn id="2" idx="3"/>
            <a:endCxn id="6" idx="7"/>
          </p:cNvCxnSpPr>
          <p:nvPr/>
        </p:nvCxnSpPr>
        <p:spPr bwMode="auto">
          <a:xfrm flipH="1">
            <a:off x="5952797" y="3103282"/>
            <a:ext cx="384830" cy="51491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Oval 9">
            <a:extLst>
              <a:ext uri="{FF2B5EF4-FFF2-40B4-BE49-F238E27FC236}">
                <a16:creationId xmlns:a16="http://schemas.microsoft.com/office/drawing/2014/main" id="{2570CBD3-7A53-4E3E-8AFB-F9B832B69CF5}"/>
              </a:ext>
            </a:extLst>
          </p:cNvPr>
          <p:cNvSpPr/>
          <p:nvPr/>
        </p:nvSpPr>
        <p:spPr bwMode="auto">
          <a:xfrm>
            <a:off x="7116598" y="35512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6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FA535E4-8FB1-4ACD-B725-72468EDC2206}"/>
              </a:ext>
            </a:extLst>
          </p:cNvPr>
          <p:cNvCxnSpPr>
            <a:cxnSpLocks/>
            <a:stCxn id="2" idx="5"/>
            <a:endCxn id="10" idx="0"/>
          </p:cNvCxnSpPr>
          <p:nvPr/>
        </p:nvCxnSpPr>
        <p:spPr bwMode="auto">
          <a:xfrm>
            <a:off x="6714797" y="3103282"/>
            <a:ext cx="668501" cy="44795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id="{5189BF77-887C-4201-BF29-694B03FEF4C5}"/>
              </a:ext>
            </a:extLst>
          </p:cNvPr>
          <p:cNvSpPr/>
          <p:nvPr/>
        </p:nvSpPr>
        <p:spPr bwMode="auto">
          <a:xfrm>
            <a:off x="4773612" y="441167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1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C197F6C-7803-413F-81B1-5526CC8CB6F1}"/>
              </a:ext>
            </a:extLst>
          </p:cNvPr>
          <p:cNvCxnSpPr>
            <a:cxnSpLocks/>
            <a:endCxn id="17" idx="7"/>
          </p:cNvCxnSpPr>
          <p:nvPr/>
        </p:nvCxnSpPr>
        <p:spPr bwMode="auto">
          <a:xfrm flipH="1">
            <a:off x="5228897" y="3963722"/>
            <a:ext cx="384830" cy="51491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283F9168-20AB-461C-8246-3ABDB8D9A356}"/>
              </a:ext>
            </a:extLst>
          </p:cNvPr>
          <p:cNvSpPr/>
          <p:nvPr/>
        </p:nvSpPr>
        <p:spPr bwMode="auto">
          <a:xfrm>
            <a:off x="5910124" y="4506912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3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0776861D-9EBD-434C-B9B5-8CE448717135}"/>
              </a:ext>
            </a:extLst>
          </p:cNvPr>
          <p:cNvCxnSpPr>
            <a:cxnSpLocks/>
            <a:stCxn id="6" idx="5"/>
            <a:endCxn id="19" idx="0"/>
          </p:cNvCxnSpPr>
          <p:nvPr/>
        </p:nvCxnSpPr>
        <p:spPr bwMode="auto">
          <a:xfrm>
            <a:off x="5952797" y="3941482"/>
            <a:ext cx="224027" cy="56543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3" name="Oval 22">
            <a:extLst>
              <a:ext uri="{FF2B5EF4-FFF2-40B4-BE49-F238E27FC236}">
                <a16:creationId xmlns:a16="http://schemas.microsoft.com/office/drawing/2014/main" id="{F2454DF1-7719-4B79-B109-AE8D0BC366C3}"/>
              </a:ext>
            </a:extLst>
          </p:cNvPr>
          <p:cNvSpPr/>
          <p:nvPr/>
        </p:nvSpPr>
        <p:spPr bwMode="auto">
          <a:xfrm>
            <a:off x="6616199" y="4513834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5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214F42E-63F4-44D0-9F2F-6632E3EEFDA1}"/>
              </a:ext>
            </a:extLst>
          </p:cNvPr>
          <p:cNvCxnSpPr>
            <a:cxnSpLocks/>
            <a:stCxn id="10" idx="3"/>
            <a:endCxn id="23" idx="0"/>
          </p:cNvCxnSpPr>
          <p:nvPr/>
        </p:nvCxnSpPr>
        <p:spPr bwMode="auto">
          <a:xfrm flipH="1">
            <a:off x="6882899" y="3941482"/>
            <a:ext cx="311814" cy="57235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9" name="Oval 28">
            <a:extLst>
              <a:ext uri="{FF2B5EF4-FFF2-40B4-BE49-F238E27FC236}">
                <a16:creationId xmlns:a16="http://schemas.microsoft.com/office/drawing/2014/main" id="{CFBA383B-B6B0-4597-B04B-E7997C574FA9}"/>
              </a:ext>
            </a:extLst>
          </p:cNvPr>
          <p:cNvSpPr/>
          <p:nvPr/>
        </p:nvSpPr>
        <p:spPr bwMode="auto">
          <a:xfrm>
            <a:off x="7518399" y="453960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7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B4912110-7242-4EDD-9904-B25FAA6FA664}"/>
              </a:ext>
            </a:extLst>
          </p:cNvPr>
          <p:cNvCxnSpPr>
            <a:cxnSpLocks/>
            <a:endCxn id="29" idx="0"/>
          </p:cNvCxnSpPr>
          <p:nvPr/>
        </p:nvCxnSpPr>
        <p:spPr bwMode="auto">
          <a:xfrm>
            <a:off x="7561072" y="3974175"/>
            <a:ext cx="224027" cy="56543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877997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10" grpId="0" animBg="1"/>
      <p:bldP spid="17" grpId="0" animBg="1"/>
      <p:bldP spid="19" grpId="0" animBg="1"/>
      <p:bldP spid="23" grpId="0" animBg="1"/>
      <p:bldP spid="2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Create a Binary Search Tree from the following list of insertions:</a:t>
            </a:r>
          </a:p>
          <a:p>
            <a:pPr>
              <a:defRPr/>
            </a:pPr>
            <a:r>
              <a:rPr lang="en-US" sz="2200" u="sng" dirty="0"/>
              <a:t>List B</a:t>
            </a:r>
            <a:r>
              <a:rPr lang="en-US" sz="2200" dirty="0"/>
              <a:t>: 1, 2, 3, 4, 5, 6, 7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DC3FAB08-1CE6-435C-B9C2-41E91DB2FDC3}"/>
              </a:ext>
            </a:extLst>
          </p:cNvPr>
          <p:cNvSpPr/>
          <p:nvPr/>
        </p:nvSpPr>
        <p:spPr bwMode="auto">
          <a:xfrm>
            <a:off x="3744912" y="2317808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1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B8213D7-2CAE-4565-8EB5-D5A32E92D418}"/>
              </a:ext>
            </a:extLst>
          </p:cNvPr>
          <p:cNvSpPr/>
          <p:nvPr/>
        </p:nvSpPr>
        <p:spPr bwMode="auto">
          <a:xfrm>
            <a:off x="4278312" y="30178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91BB06F-BC36-402E-B058-B1F3557F0978}"/>
              </a:ext>
            </a:extLst>
          </p:cNvPr>
          <p:cNvCxnSpPr>
            <a:cxnSpLocks/>
            <a:stCxn id="4" idx="4"/>
            <a:endCxn id="6" idx="0"/>
          </p:cNvCxnSpPr>
          <p:nvPr/>
        </p:nvCxnSpPr>
        <p:spPr bwMode="auto">
          <a:xfrm>
            <a:off x="4011612" y="2775008"/>
            <a:ext cx="533400" cy="242829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Oval 9">
            <a:extLst>
              <a:ext uri="{FF2B5EF4-FFF2-40B4-BE49-F238E27FC236}">
                <a16:creationId xmlns:a16="http://schemas.microsoft.com/office/drawing/2014/main" id="{47C36959-91CC-48B8-ADA4-3E0FD2CE5A84}"/>
              </a:ext>
            </a:extLst>
          </p:cNvPr>
          <p:cNvSpPr/>
          <p:nvPr/>
        </p:nvSpPr>
        <p:spPr bwMode="auto">
          <a:xfrm>
            <a:off x="5040312" y="3697130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3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86E16CE-EA60-44F8-A699-3C87C621B06A}"/>
              </a:ext>
            </a:extLst>
          </p:cNvPr>
          <p:cNvCxnSpPr>
            <a:cxnSpLocks/>
            <a:stCxn id="6" idx="5"/>
            <a:endCxn id="10" idx="0"/>
          </p:cNvCxnSpPr>
          <p:nvPr/>
        </p:nvCxnSpPr>
        <p:spPr bwMode="auto">
          <a:xfrm>
            <a:off x="4733597" y="3408082"/>
            <a:ext cx="573415" cy="28904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Oval 11">
            <a:extLst>
              <a:ext uri="{FF2B5EF4-FFF2-40B4-BE49-F238E27FC236}">
                <a16:creationId xmlns:a16="http://schemas.microsoft.com/office/drawing/2014/main" id="{50394FAB-E652-427C-9800-E15159A9E4B1}"/>
              </a:ext>
            </a:extLst>
          </p:cNvPr>
          <p:cNvSpPr/>
          <p:nvPr/>
        </p:nvSpPr>
        <p:spPr bwMode="auto">
          <a:xfrm>
            <a:off x="5726112" y="4396598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B0FF9A3-C963-4995-AB59-5C5A4A840F71}"/>
              </a:ext>
            </a:extLst>
          </p:cNvPr>
          <p:cNvCxnSpPr>
            <a:cxnSpLocks/>
            <a:stCxn id="10" idx="5"/>
            <a:endCxn id="12" idx="0"/>
          </p:cNvCxnSpPr>
          <p:nvPr/>
        </p:nvCxnSpPr>
        <p:spPr bwMode="auto">
          <a:xfrm>
            <a:off x="5495597" y="4087375"/>
            <a:ext cx="497215" cy="30922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23DD8CED-552C-4569-BF0E-45801F7565E8}"/>
              </a:ext>
            </a:extLst>
          </p:cNvPr>
          <p:cNvSpPr/>
          <p:nvPr/>
        </p:nvSpPr>
        <p:spPr bwMode="auto">
          <a:xfrm>
            <a:off x="6301290" y="5257680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5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B365EEB-C280-48FD-99D5-05757F0FDC51}"/>
              </a:ext>
            </a:extLst>
          </p:cNvPr>
          <p:cNvCxnSpPr>
            <a:cxnSpLocks/>
            <a:endCxn id="14" idx="0"/>
          </p:cNvCxnSpPr>
          <p:nvPr/>
        </p:nvCxnSpPr>
        <p:spPr bwMode="auto">
          <a:xfrm>
            <a:off x="6034590" y="4862238"/>
            <a:ext cx="533400" cy="39544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Oval 15">
            <a:extLst>
              <a:ext uri="{FF2B5EF4-FFF2-40B4-BE49-F238E27FC236}">
                <a16:creationId xmlns:a16="http://schemas.microsoft.com/office/drawing/2014/main" id="{36E5CE88-1B79-48AB-95E0-96EFBECC8D30}"/>
              </a:ext>
            </a:extLst>
          </p:cNvPr>
          <p:cNvSpPr/>
          <p:nvPr/>
        </p:nvSpPr>
        <p:spPr bwMode="auto">
          <a:xfrm>
            <a:off x="7005095" y="604837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6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9BA2C14-5BC6-4A9C-B2ED-B151C4421397}"/>
              </a:ext>
            </a:extLst>
          </p:cNvPr>
          <p:cNvCxnSpPr>
            <a:cxnSpLocks/>
            <a:endCxn id="16" idx="0"/>
          </p:cNvCxnSpPr>
          <p:nvPr/>
        </p:nvCxnSpPr>
        <p:spPr bwMode="auto">
          <a:xfrm>
            <a:off x="6738395" y="5652933"/>
            <a:ext cx="533400" cy="39544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D02FAFEE-DB45-4BF4-A109-648F0429BC89}"/>
              </a:ext>
            </a:extLst>
          </p:cNvPr>
          <p:cNvSpPr/>
          <p:nvPr/>
        </p:nvSpPr>
        <p:spPr bwMode="auto">
          <a:xfrm>
            <a:off x="7687642" y="6832601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7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76E2950-1E8B-4B33-AA12-AD71104B861C}"/>
              </a:ext>
            </a:extLst>
          </p:cNvPr>
          <p:cNvCxnSpPr>
            <a:cxnSpLocks/>
            <a:endCxn id="18" idx="0"/>
          </p:cNvCxnSpPr>
          <p:nvPr/>
        </p:nvCxnSpPr>
        <p:spPr bwMode="auto">
          <a:xfrm>
            <a:off x="7420942" y="6437159"/>
            <a:ext cx="533400" cy="39544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694166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10" grpId="0" animBg="1"/>
      <p:bldP spid="12" grpId="0" animBg="1"/>
      <p:bldP spid="14" grpId="0" animBg="1"/>
      <p:bldP spid="16" grpId="0" animBg="1"/>
      <p:bldP spid="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D73E559-C5B8-4DFD-AE65-E2FFE1377FA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0312" y="2255837"/>
            <a:ext cx="6745111" cy="3794125"/>
          </a:xfrm>
        </p:spPr>
      </p:pic>
    </p:spTree>
    <p:extLst>
      <p:ext uri="{BB962C8B-B14F-4D97-AF65-F5344CB8AC3E}">
        <p14:creationId xmlns:p14="http://schemas.microsoft.com/office/powerpoint/2010/main" val="34578384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Create a Binary Search Tree from the following list of insertions:</a:t>
            </a:r>
          </a:p>
          <a:p>
            <a:pPr>
              <a:defRPr/>
            </a:pPr>
            <a:r>
              <a:rPr lang="en-US" sz="2200" u="sng" dirty="0"/>
              <a:t>List C</a:t>
            </a:r>
            <a:r>
              <a:rPr lang="en-US" sz="2200" dirty="0"/>
              <a:t>: 1, 2, 3, 7, 6, 5, 4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38C7D66-6A74-44F1-866F-78786CEA24FE}"/>
              </a:ext>
            </a:extLst>
          </p:cNvPr>
          <p:cNvSpPr/>
          <p:nvPr/>
        </p:nvSpPr>
        <p:spPr bwMode="auto">
          <a:xfrm>
            <a:off x="5272646" y="2993056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D9FEC8A-9394-42DD-9D11-B39184C6E1B3}"/>
              </a:ext>
            </a:extLst>
          </p:cNvPr>
          <p:cNvCxnSpPr>
            <a:cxnSpLocks/>
            <a:stCxn id="8" idx="5"/>
            <a:endCxn id="6" idx="0"/>
          </p:cNvCxnSpPr>
          <p:nvPr/>
        </p:nvCxnSpPr>
        <p:spPr bwMode="auto">
          <a:xfrm>
            <a:off x="5114597" y="2798482"/>
            <a:ext cx="424749" cy="194574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8B503524-67AE-41C8-A68B-DB6E40C16A15}"/>
              </a:ext>
            </a:extLst>
          </p:cNvPr>
          <p:cNvSpPr/>
          <p:nvPr/>
        </p:nvSpPr>
        <p:spPr bwMode="auto">
          <a:xfrm>
            <a:off x="4659312" y="24082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1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0F06E511-CB15-48BF-BDF3-EFC2E596E4C1}"/>
              </a:ext>
            </a:extLst>
          </p:cNvPr>
          <p:cNvSpPr/>
          <p:nvPr/>
        </p:nvSpPr>
        <p:spPr bwMode="auto">
          <a:xfrm>
            <a:off x="5806046" y="37036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3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5989CC2-2DCB-4566-91E9-959E7D1DFB10}"/>
              </a:ext>
            </a:extLst>
          </p:cNvPr>
          <p:cNvCxnSpPr>
            <a:cxnSpLocks/>
            <a:stCxn id="6" idx="5"/>
            <a:endCxn id="12" idx="0"/>
          </p:cNvCxnSpPr>
          <p:nvPr/>
        </p:nvCxnSpPr>
        <p:spPr bwMode="auto">
          <a:xfrm>
            <a:off x="5727931" y="3383301"/>
            <a:ext cx="344815" cy="32033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" name="Oval 19">
            <a:extLst>
              <a:ext uri="{FF2B5EF4-FFF2-40B4-BE49-F238E27FC236}">
                <a16:creationId xmlns:a16="http://schemas.microsoft.com/office/drawing/2014/main" id="{992296E9-A685-499B-81D8-DAAB57011FCB}"/>
              </a:ext>
            </a:extLst>
          </p:cNvPr>
          <p:cNvSpPr/>
          <p:nvPr/>
        </p:nvSpPr>
        <p:spPr bwMode="auto">
          <a:xfrm>
            <a:off x="6417561" y="4481173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7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ED2FD5F-3D8A-4430-8F91-4F5EB14D6F6B}"/>
              </a:ext>
            </a:extLst>
          </p:cNvPr>
          <p:cNvCxnSpPr>
            <a:cxnSpLocks/>
            <a:stCxn id="12" idx="5"/>
            <a:endCxn id="20" idx="0"/>
          </p:cNvCxnSpPr>
          <p:nvPr/>
        </p:nvCxnSpPr>
        <p:spPr bwMode="auto">
          <a:xfrm>
            <a:off x="6261331" y="4093882"/>
            <a:ext cx="422930" cy="38729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3" name="Oval 22">
            <a:extLst>
              <a:ext uri="{FF2B5EF4-FFF2-40B4-BE49-F238E27FC236}">
                <a16:creationId xmlns:a16="http://schemas.microsoft.com/office/drawing/2014/main" id="{208A8C90-F3C1-4CC2-A73E-65A11C251A28}"/>
              </a:ext>
            </a:extLst>
          </p:cNvPr>
          <p:cNvSpPr/>
          <p:nvPr/>
        </p:nvSpPr>
        <p:spPr bwMode="auto">
          <a:xfrm>
            <a:off x="5806046" y="5229224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6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BD33907-05E6-4772-B89D-22C3EECC9A63}"/>
              </a:ext>
            </a:extLst>
          </p:cNvPr>
          <p:cNvCxnSpPr>
            <a:cxnSpLocks/>
            <a:endCxn id="23" idx="0"/>
          </p:cNvCxnSpPr>
          <p:nvPr/>
        </p:nvCxnSpPr>
        <p:spPr bwMode="auto">
          <a:xfrm flipH="1">
            <a:off x="6072746" y="4963154"/>
            <a:ext cx="556280" cy="26607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6" name="Oval 25">
            <a:extLst>
              <a:ext uri="{FF2B5EF4-FFF2-40B4-BE49-F238E27FC236}">
                <a16:creationId xmlns:a16="http://schemas.microsoft.com/office/drawing/2014/main" id="{4BDCB838-1029-49A6-B290-FB9C452F22CF}"/>
              </a:ext>
            </a:extLst>
          </p:cNvPr>
          <p:cNvSpPr/>
          <p:nvPr/>
        </p:nvSpPr>
        <p:spPr bwMode="auto">
          <a:xfrm>
            <a:off x="5114597" y="5860571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5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97695DDD-1C90-4D23-A3DD-3E35C2E7F1F8}"/>
              </a:ext>
            </a:extLst>
          </p:cNvPr>
          <p:cNvCxnSpPr>
            <a:cxnSpLocks/>
            <a:stCxn id="23" idx="3"/>
            <a:endCxn id="26" idx="0"/>
          </p:cNvCxnSpPr>
          <p:nvPr/>
        </p:nvCxnSpPr>
        <p:spPr bwMode="auto">
          <a:xfrm flipH="1">
            <a:off x="5381297" y="5619469"/>
            <a:ext cx="502864" cy="24110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9" name="Oval 28">
            <a:extLst>
              <a:ext uri="{FF2B5EF4-FFF2-40B4-BE49-F238E27FC236}">
                <a16:creationId xmlns:a16="http://schemas.microsoft.com/office/drawing/2014/main" id="{BC984F8E-17EC-4955-A00E-006D816F914F}"/>
              </a:ext>
            </a:extLst>
          </p:cNvPr>
          <p:cNvSpPr/>
          <p:nvPr/>
        </p:nvSpPr>
        <p:spPr bwMode="auto">
          <a:xfrm>
            <a:off x="4392612" y="6522272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8BA06F10-2DF8-447A-AB5A-75C6DBAD65A8}"/>
              </a:ext>
            </a:extLst>
          </p:cNvPr>
          <p:cNvCxnSpPr>
            <a:cxnSpLocks/>
            <a:endCxn id="29" idx="0"/>
          </p:cNvCxnSpPr>
          <p:nvPr/>
        </p:nvCxnSpPr>
        <p:spPr bwMode="auto">
          <a:xfrm flipH="1">
            <a:off x="4659312" y="6256202"/>
            <a:ext cx="556280" cy="26607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811643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2" grpId="0" animBg="1"/>
      <p:bldP spid="20" grpId="0" animBg="1"/>
      <p:bldP spid="23" grpId="0" animBg="1"/>
      <p:bldP spid="26" grpId="0" animBg="1"/>
      <p:bldP spid="2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Create a Binary Search Tree from the following list of insertions:</a:t>
            </a:r>
          </a:p>
          <a:p>
            <a:pPr>
              <a:defRPr/>
            </a:pPr>
            <a:r>
              <a:rPr lang="en-US" sz="2200" u="sng" dirty="0"/>
              <a:t>List D</a:t>
            </a:r>
            <a:r>
              <a:rPr lang="en-US" sz="2200" dirty="0"/>
              <a:t>: 4, 1, 2, 5, 6, 7, 3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6F365892-7571-4A95-94AF-7EF9FF64A8A7}"/>
              </a:ext>
            </a:extLst>
          </p:cNvPr>
          <p:cNvSpPr/>
          <p:nvPr/>
        </p:nvSpPr>
        <p:spPr bwMode="auto">
          <a:xfrm>
            <a:off x="4659312" y="27892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79B1B79-4A41-40F1-9AB2-C985A495B19E}"/>
              </a:ext>
            </a:extLst>
          </p:cNvPr>
          <p:cNvSpPr/>
          <p:nvPr/>
        </p:nvSpPr>
        <p:spPr bwMode="auto">
          <a:xfrm>
            <a:off x="5192712" y="3489266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5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FD95765-67D4-432F-B747-6E718D6F3C01}"/>
              </a:ext>
            </a:extLst>
          </p:cNvPr>
          <p:cNvCxnSpPr>
            <a:cxnSpLocks/>
            <a:stCxn id="4" idx="4"/>
            <a:endCxn id="5" idx="0"/>
          </p:cNvCxnSpPr>
          <p:nvPr/>
        </p:nvCxnSpPr>
        <p:spPr bwMode="auto">
          <a:xfrm>
            <a:off x="4926012" y="3246437"/>
            <a:ext cx="533400" cy="242829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Oval 6">
            <a:extLst>
              <a:ext uri="{FF2B5EF4-FFF2-40B4-BE49-F238E27FC236}">
                <a16:creationId xmlns:a16="http://schemas.microsoft.com/office/drawing/2014/main" id="{D7C72673-AF4C-4372-90CE-14F6E50505C4}"/>
              </a:ext>
            </a:extLst>
          </p:cNvPr>
          <p:cNvSpPr/>
          <p:nvPr/>
        </p:nvSpPr>
        <p:spPr bwMode="auto">
          <a:xfrm>
            <a:off x="5954712" y="4168559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6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A07309E-E1E9-4A6A-B4FE-9D6AEBD1B4AA}"/>
              </a:ext>
            </a:extLst>
          </p:cNvPr>
          <p:cNvCxnSpPr>
            <a:cxnSpLocks/>
            <a:stCxn id="5" idx="5"/>
            <a:endCxn id="7" idx="0"/>
          </p:cNvCxnSpPr>
          <p:nvPr/>
        </p:nvCxnSpPr>
        <p:spPr bwMode="auto">
          <a:xfrm>
            <a:off x="5647997" y="3879511"/>
            <a:ext cx="573415" cy="28904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6D6C6DD7-7CF8-4E5D-B067-F3EFB627DDD5}"/>
              </a:ext>
            </a:extLst>
          </p:cNvPr>
          <p:cNvSpPr/>
          <p:nvPr/>
        </p:nvSpPr>
        <p:spPr bwMode="auto">
          <a:xfrm>
            <a:off x="6640512" y="486802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7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F6D1522-1F71-4458-9335-38911C660C52}"/>
              </a:ext>
            </a:extLst>
          </p:cNvPr>
          <p:cNvCxnSpPr>
            <a:cxnSpLocks/>
            <a:stCxn id="7" idx="5"/>
            <a:endCxn id="9" idx="0"/>
          </p:cNvCxnSpPr>
          <p:nvPr/>
        </p:nvCxnSpPr>
        <p:spPr bwMode="auto">
          <a:xfrm>
            <a:off x="6409997" y="4558804"/>
            <a:ext cx="497215" cy="30922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F422035F-F45D-4E1D-B65C-F899AF3D3363}"/>
              </a:ext>
            </a:extLst>
          </p:cNvPr>
          <p:cNvSpPr/>
          <p:nvPr/>
        </p:nvSpPr>
        <p:spPr bwMode="auto">
          <a:xfrm>
            <a:off x="3915885" y="3422311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1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57D0C1F-5CE8-46DD-AF09-502209BF948F}"/>
              </a:ext>
            </a:extLst>
          </p:cNvPr>
          <p:cNvCxnSpPr>
            <a:cxnSpLocks/>
            <a:endCxn id="11" idx="0"/>
          </p:cNvCxnSpPr>
          <p:nvPr/>
        </p:nvCxnSpPr>
        <p:spPr bwMode="auto">
          <a:xfrm flipH="1">
            <a:off x="4182585" y="3156241"/>
            <a:ext cx="556280" cy="26607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id="{6E50E8FE-689C-4067-B0EA-F4937BF17799}"/>
              </a:ext>
            </a:extLst>
          </p:cNvPr>
          <p:cNvSpPr/>
          <p:nvPr/>
        </p:nvSpPr>
        <p:spPr bwMode="auto">
          <a:xfrm>
            <a:off x="4679800" y="4145581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297C25EB-7C34-4ADC-9E31-DB6FAFECCEEC}"/>
              </a:ext>
            </a:extLst>
          </p:cNvPr>
          <p:cNvCxnSpPr>
            <a:cxnSpLocks/>
            <a:endCxn id="17" idx="0"/>
          </p:cNvCxnSpPr>
          <p:nvPr/>
        </p:nvCxnSpPr>
        <p:spPr bwMode="auto">
          <a:xfrm>
            <a:off x="4373085" y="3856533"/>
            <a:ext cx="573415" cy="28904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6D3631CD-62AB-42F6-982F-577DDC3454BA}"/>
              </a:ext>
            </a:extLst>
          </p:cNvPr>
          <p:cNvSpPr/>
          <p:nvPr/>
        </p:nvSpPr>
        <p:spPr bwMode="auto">
          <a:xfrm>
            <a:off x="5365600" y="4845049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3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99FAC92E-2F4B-4467-A919-15D69AEDA93F}"/>
              </a:ext>
            </a:extLst>
          </p:cNvPr>
          <p:cNvCxnSpPr>
            <a:cxnSpLocks/>
            <a:stCxn id="17" idx="5"/>
            <a:endCxn id="19" idx="0"/>
          </p:cNvCxnSpPr>
          <p:nvPr/>
        </p:nvCxnSpPr>
        <p:spPr bwMode="auto">
          <a:xfrm>
            <a:off x="5135085" y="4535826"/>
            <a:ext cx="497215" cy="30922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297851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9" grpId="0" animBg="1"/>
      <p:bldP spid="11" grpId="0" animBg="1"/>
      <p:bldP spid="17" grpId="0" animBg="1"/>
      <p:bldP spid="1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Removing an element from</a:t>
            </a:r>
            <a:br>
              <a:rPr lang="de-DE" altLang="en-US" dirty="0"/>
            </a:b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Write a function that removes a given element from a BST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he-IL" sz="2200" dirty="0"/>
              <a:t>What if we want to remove an element that is not in the tree?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he-IL" sz="2200" dirty="0"/>
              <a:t>We’ll have three cases: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US" altLang="he-IL" sz="2200" dirty="0"/>
              <a:t>What if the remove element has no children?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US" altLang="he-IL" sz="2200" dirty="0"/>
              <a:t>What if the remove element has one child?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US" altLang="he-IL" sz="2200" dirty="0"/>
              <a:t>What if the remove element has two children?</a:t>
            </a:r>
          </a:p>
          <a:p>
            <a:pPr marL="914400" lvl="1" indent="-457200">
              <a:buFont typeface="+mj-lt"/>
              <a:buAutoNum type="alphaLcPeriod"/>
            </a:pP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99113858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Removing an element from</a:t>
            </a:r>
            <a:br>
              <a:rPr lang="de-DE" altLang="en-US" dirty="0"/>
            </a:b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00050">
              <a:buFont typeface="Arial" panose="020B0604020202020204" pitchFamily="34" charset="0"/>
              <a:buChar char="•"/>
              <a:defRPr/>
            </a:pPr>
            <a:r>
              <a:rPr lang="en-US" altLang="he-IL" sz="2200" dirty="0"/>
              <a:t>Step 1: Get a pointer to the node we want to remove</a:t>
            </a:r>
          </a:p>
          <a:p>
            <a:pPr marL="400050">
              <a:buFont typeface="Arial" panose="020B0604020202020204" pitchFamily="34" charset="0"/>
              <a:buChar char="•"/>
              <a:defRPr/>
            </a:pPr>
            <a:endParaRPr lang="en-US" altLang="he-IL" sz="2200" dirty="0"/>
          </a:p>
          <a:p>
            <a:pPr marL="400050">
              <a:buFont typeface="Wingdings" panose="05000000000000000000" pitchFamily="2" charset="2"/>
              <a:buChar char="Ø"/>
              <a:defRPr/>
            </a:pPr>
            <a:r>
              <a:rPr lang="en-US" altLang="he-IL" sz="2200" dirty="0"/>
              <a:t>Removing a node with no children:</a:t>
            </a:r>
          </a:p>
          <a:p>
            <a:pPr marL="800100" lvl="1">
              <a:buFont typeface="Arial" panose="020B0604020202020204" pitchFamily="34" charset="0"/>
              <a:buChar char="•"/>
              <a:defRPr/>
            </a:pPr>
            <a:r>
              <a:rPr lang="en-US" altLang="he-IL" sz="2200" dirty="0"/>
              <a:t>Just remove the vertex, and update its parent.</a:t>
            </a:r>
          </a:p>
          <a:p>
            <a:pPr marL="514350" indent="-457200">
              <a:buFont typeface="Arial" panose="020B0604020202020204" pitchFamily="34" charset="0"/>
              <a:buChar char="•"/>
              <a:defRPr/>
            </a:pPr>
            <a:endParaRPr lang="en-US" altLang="he-IL" sz="2200" dirty="0"/>
          </a:p>
          <a:p>
            <a:pPr marL="514350" indent="-457200">
              <a:buFont typeface="Wingdings" panose="05000000000000000000" pitchFamily="2" charset="2"/>
              <a:buChar char="Ø"/>
              <a:defRPr/>
            </a:pPr>
            <a:r>
              <a:rPr lang="en-US" altLang="he-IL" sz="2200" dirty="0"/>
              <a:t>Removing a node with one child:</a:t>
            </a:r>
          </a:p>
          <a:p>
            <a:pPr marL="914400" lvl="1" indent="-457200">
              <a:buFont typeface="Arial" panose="020B0604020202020204" pitchFamily="34" charset="0"/>
              <a:buChar char="•"/>
              <a:defRPr/>
            </a:pPr>
            <a:r>
              <a:rPr lang="en-US" altLang="he-IL" sz="2200" dirty="0"/>
              <a:t>Update the parent to skip over the removed node, and point to its (unique) child.</a:t>
            </a:r>
          </a:p>
          <a:p>
            <a:pPr marL="457200" lvl="1" indent="0">
              <a:defRPr/>
            </a:pPr>
            <a:endParaRPr lang="en-US" altLang="he-IL" sz="2200" dirty="0"/>
          </a:p>
          <a:p>
            <a:pPr marL="514350" indent="-457200">
              <a:buFont typeface="Arial" panose="020B0604020202020204" pitchFamily="34" charset="0"/>
              <a:buChar char="•"/>
              <a:defRPr/>
            </a:pPr>
            <a:r>
              <a:rPr lang="en-US" altLang="he-IL" sz="2200" dirty="0"/>
              <a:t>Note that if the removed node is the root, then we should update the pointer to the root accordingly.</a:t>
            </a:r>
          </a:p>
        </p:txBody>
      </p:sp>
    </p:spTree>
    <p:extLst>
      <p:ext uri="{BB962C8B-B14F-4D97-AF65-F5344CB8AC3E}">
        <p14:creationId xmlns:p14="http://schemas.microsoft.com/office/powerpoint/2010/main" val="9896964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Remove node with no children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defRPr/>
            </a:pPr>
            <a:r>
              <a:rPr lang="en-US" altLang="he-IL" sz="2200" dirty="0"/>
              <a:t>Remove (</a:t>
            </a:r>
            <a:r>
              <a:rPr lang="en-US" altLang="he-IL" sz="2200" dirty="0" err="1"/>
              <a:t>BST_t</a:t>
            </a:r>
            <a:r>
              <a:rPr lang="en-US" altLang="he-IL" sz="2200" dirty="0"/>
              <a:t>* tree, </a:t>
            </a:r>
            <a:r>
              <a:rPr lang="en-US" altLang="he-IL" sz="2200" dirty="0" err="1"/>
              <a:t>BTnode_t</a:t>
            </a:r>
            <a:r>
              <a:rPr lang="en-US" altLang="he-IL" sz="2200" dirty="0"/>
              <a:t>* node):</a:t>
            </a:r>
          </a:p>
          <a:p>
            <a:pPr>
              <a:defRPr/>
            </a:pPr>
            <a:r>
              <a:rPr lang="en-US" altLang="he-IL" sz="2200" dirty="0"/>
              <a:t>	if (tree-&gt; root == node)</a:t>
            </a:r>
          </a:p>
          <a:p>
            <a:pPr lvl="1">
              <a:defRPr/>
            </a:pPr>
            <a:r>
              <a:rPr lang="en-US" altLang="he-IL" sz="2200" dirty="0"/>
              <a:t>	tree-&gt;root = NULL;</a:t>
            </a:r>
          </a:p>
          <a:p>
            <a:pPr lvl="1">
              <a:defRPr/>
            </a:pPr>
            <a:r>
              <a:rPr lang="en-US" altLang="he-IL" sz="2200" dirty="0"/>
              <a:t>else</a:t>
            </a:r>
          </a:p>
          <a:p>
            <a:pPr>
              <a:defRPr/>
            </a:pPr>
            <a:r>
              <a:rPr lang="en-US" altLang="he-IL" sz="2200" dirty="0"/>
              <a:t>			if (node -&gt;parent-&gt;left == node)</a:t>
            </a:r>
          </a:p>
          <a:p>
            <a:pPr lvl="2">
              <a:defRPr/>
            </a:pPr>
            <a:r>
              <a:rPr lang="en-US" altLang="he-IL" sz="2200" dirty="0"/>
              <a:t>		 node -&gt;parent-&gt;left = NULL;</a:t>
            </a:r>
          </a:p>
          <a:p>
            <a:pPr lvl="1">
              <a:defRPr/>
            </a:pPr>
            <a:r>
              <a:rPr lang="en-US" altLang="he-IL" sz="2200" dirty="0"/>
              <a:t>		else   // node -&gt;parent-&gt;right == node</a:t>
            </a:r>
          </a:p>
          <a:p>
            <a:pPr lvl="2">
              <a:defRPr/>
            </a:pPr>
            <a:r>
              <a:rPr lang="en-US" altLang="he-IL" sz="2200" dirty="0"/>
              <a:t>		 node -&gt;parent-&gt;right = NULL;	</a:t>
            </a:r>
          </a:p>
          <a:p>
            <a:pPr lvl="1">
              <a:defRPr/>
            </a:pPr>
            <a:r>
              <a:rPr lang="en-US" altLang="he-IL" sz="2200" dirty="0"/>
              <a:t>free(node)</a:t>
            </a:r>
          </a:p>
          <a:p>
            <a:pPr>
              <a:defRPr/>
            </a:pPr>
            <a:endParaRPr lang="en-US" altLang="he-IL" sz="2200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C99B5270-F81B-4E70-A4B2-B8AA8ACD82DB}"/>
              </a:ext>
            </a:extLst>
          </p:cNvPr>
          <p:cNvSpPr/>
          <p:nvPr/>
        </p:nvSpPr>
        <p:spPr bwMode="auto">
          <a:xfrm>
            <a:off x="7567613" y="24082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12E435F-45BD-4837-AB99-8D5A42EEC096}"/>
              </a:ext>
            </a:extLst>
          </p:cNvPr>
          <p:cNvSpPr/>
          <p:nvPr/>
        </p:nvSpPr>
        <p:spPr bwMode="auto">
          <a:xfrm>
            <a:off x="6805613" y="32464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632242D-2A2E-456E-A385-54BC79A2C01D}"/>
              </a:ext>
            </a:extLst>
          </p:cNvPr>
          <p:cNvCxnSpPr>
            <a:cxnSpLocks/>
            <a:stCxn id="5" idx="3"/>
            <a:endCxn id="6" idx="7"/>
          </p:cNvCxnSpPr>
          <p:nvPr/>
        </p:nvCxnSpPr>
        <p:spPr bwMode="auto">
          <a:xfrm flipH="1">
            <a:off x="7260898" y="2798482"/>
            <a:ext cx="384830" cy="51491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EB3EE403-93ED-4593-BC02-CB53A21598FC}"/>
              </a:ext>
            </a:extLst>
          </p:cNvPr>
          <p:cNvSpPr/>
          <p:nvPr/>
        </p:nvSpPr>
        <p:spPr bwMode="auto">
          <a:xfrm>
            <a:off x="8424699" y="32464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6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859DD5C-7935-42A4-9951-98C88CFEA9D1}"/>
              </a:ext>
            </a:extLst>
          </p:cNvPr>
          <p:cNvCxnSpPr>
            <a:cxnSpLocks/>
            <a:stCxn id="5" idx="5"/>
            <a:endCxn id="8" idx="0"/>
          </p:cNvCxnSpPr>
          <p:nvPr/>
        </p:nvCxnSpPr>
        <p:spPr bwMode="auto">
          <a:xfrm>
            <a:off x="8022898" y="2798482"/>
            <a:ext cx="668501" cy="44795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Oval 9">
            <a:extLst>
              <a:ext uri="{FF2B5EF4-FFF2-40B4-BE49-F238E27FC236}">
                <a16:creationId xmlns:a16="http://schemas.microsoft.com/office/drawing/2014/main" id="{9527A270-387D-4326-A3D9-7DF7FC3D77CD}"/>
              </a:ext>
            </a:extLst>
          </p:cNvPr>
          <p:cNvSpPr/>
          <p:nvPr/>
        </p:nvSpPr>
        <p:spPr bwMode="auto">
          <a:xfrm>
            <a:off x="6081713" y="410687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1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9CE9FCA-62C0-414D-8962-4E9BF0C23584}"/>
              </a:ext>
            </a:extLst>
          </p:cNvPr>
          <p:cNvCxnSpPr>
            <a:cxnSpLocks/>
            <a:endCxn id="10" idx="7"/>
          </p:cNvCxnSpPr>
          <p:nvPr/>
        </p:nvCxnSpPr>
        <p:spPr bwMode="auto">
          <a:xfrm flipH="1">
            <a:off x="6536998" y="3658922"/>
            <a:ext cx="384830" cy="51491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Oval 11">
            <a:extLst>
              <a:ext uri="{FF2B5EF4-FFF2-40B4-BE49-F238E27FC236}">
                <a16:creationId xmlns:a16="http://schemas.microsoft.com/office/drawing/2014/main" id="{B9D462AB-65D8-4866-96A3-33C5962FFC0A}"/>
              </a:ext>
            </a:extLst>
          </p:cNvPr>
          <p:cNvSpPr/>
          <p:nvPr/>
        </p:nvSpPr>
        <p:spPr bwMode="auto">
          <a:xfrm>
            <a:off x="7218225" y="4202112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3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BA1152B-467C-4C75-8F85-534CA618A552}"/>
              </a:ext>
            </a:extLst>
          </p:cNvPr>
          <p:cNvCxnSpPr>
            <a:cxnSpLocks/>
            <a:stCxn id="6" idx="5"/>
            <a:endCxn id="12" idx="0"/>
          </p:cNvCxnSpPr>
          <p:nvPr/>
        </p:nvCxnSpPr>
        <p:spPr bwMode="auto">
          <a:xfrm>
            <a:off x="7260898" y="3636682"/>
            <a:ext cx="224027" cy="56543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C69AD838-05F4-44FF-A435-1BB9952A24E7}"/>
              </a:ext>
            </a:extLst>
          </p:cNvPr>
          <p:cNvSpPr/>
          <p:nvPr/>
        </p:nvSpPr>
        <p:spPr bwMode="auto">
          <a:xfrm>
            <a:off x="7924300" y="4209034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5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02221A4-A1BF-4C0A-910B-F28A320E3D08}"/>
              </a:ext>
            </a:extLst>
          </p:cNvPr>
          <p:cNvCxnSpPr>
            <a:cxnSpLocks/>
            <a:stCxn id="8" idx="3"/>
            <a:endCxn id="14" idx="0"/>
          </p:cNvCxnSpPr>
          <p:nvPr/>
        </p:nvCxnSpPr>
        <p:spPr bwMode="auto">
          <a:xfrm flipH="1">
            <a:off x="8191000" y="3636682"/>
            <a:ext cx="311814" cy="57235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Oval 15">
            <a:extLst>
              <a:ext uri="{FF2B5EF4-FFF2-40B4-BE49-F238E27FC236}">
                <a16:creationId xmlns:a16="http://schemas.microsoft.com/office/drawing/2014/main" id="{C39456E8-7A31-49E0-AD74-B7500C61A5F5}"/>
              </a:ext>
            </a:extLst>
          </p:cNvPr>
          <p:cNvSpPr/>
          <p:nvPr/>
        </p:nvSpPr>
        <p:spPr bwMode="auto">
          <a:xfrm>
            <a:off x="8826500" y="423480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7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E4AF733-8508-4D13-9D19-C55272CC77E5}"/>
              </a:ext>
            </a:extLst>
          </p:cNvPr>
          <p:cNvCxnSpPr>
            <a:cxnSpLocks/>
            <a:endCxn id="16" idx="0"/>
          </p:cNvCxnSpPr>
          <p:nvPr/>
        </p:nvCxnSpPr>
        <p:spPr bwMode="auto">
          <a:xfrm>
            <a:off x="8869173" y="3669375"/>
            <a:ext cx="224027" cy="56543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286C3A5-7F60-42A2-B085-B0FFD28D775E}"/>
              </a:ext>
            </a:extLst>
          </p:cNvPr>
          <p:cNvCxnSpPr>
            <a:cxnSpLocks/>
          </p:cNvCxnSpPr>
          <p:nvPr/>
        </p:nvCxnSpPr>
        <p:spPr bwMode="auto">
          <a:xfrm flipV="1">
            <a:off x="6536998" y="4787900"/>
            <a:ext cx="681227" cy="881193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A28B05D0-0514-46DC-8C6A-046A5C9051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21114" y="5689761"/>
            <a:ext cx="2040530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remove( 3 )</a:t>
            </a:r>
          </a:p>
        </p:txBody>
      </p:sp>
    </p:spTree>
    <p:extLst>
      <p:ext uri="{BB962C8B-B14F-4D97-AF65-F5344CB8AC3E}">
        <p14:creationId xmlns:p14="http://schemas.microsoft.com/office/powerpoint/2010/main" val="402599106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10" grpId="0" animBg="1"/>
      <p:bldP spid="12" grpId="0" animBg="1"/>
      <p:bldP spid="12" grpId="1" animBg="1"/>
      <p:bldP spid="14" grpId="0" animBg="1"/>
      <p:bldP spid="16" grpId="0" animBg="1"/>
      <p:bldP spid="2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Remove node with one child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defRPr/>
            </a:pPr>
            <a:r>
              <a:rPr lang="en-US" altLang="he-IL" sz="2200" dirty="0"/>
              <a:t>Remove (</a:t>
            </a:r>
            <a:r>
              <a:rPr lang="en-US" altLang="he-IL" sz="2200" dirty="0" err="1"/>
              <a:t>BST_t</a:t>
            </a:r>
            <a:r>
              <a:rPr lang="en-US" altLang="he-IL" sz="2200" dirty="0"/>
              <a:t>* tree, </a:t>
            </a:r>
            <a:r>
              <a:rPr lang="en-US" altLang="he-IL" sz="2200" dirty="0" err="1"/>
              <a:t>BTnode_t</a:t>
            </a:r>
            <a:r>
              <a:rPr lang="en-US" altLang="he-IL" sz="2200" dirty="0"/>
              <a:t>* node):</a:t>
            </a:r>
          </a:p>
          <a:p>
            <a:pPr lvl="1">
              <a:defRPr/>
            </a:pPr>
            <a:r>
              <a:rPr lang="en-US" altLang="he-IL" sz="2200" dirty="0"/>
              <a:t>child = </a:t>
            </a:r>
            <a:r>
              <a:rPr lang="en-US" altLang="he-IL" sz="2200" dirty="0" err="1"/>
              <a:t>getChild</a:t>
            </a:r>
            <a:r>
              <a:rPr lang="en-US" altLang="he-IL" sz="2200" dirty="0"/>
              <a:t>(node);</a:t>
            </a:r>
          </a:p>
          <a:p>
            <a:pPr lvl="1">
              <a:defRPr/>
            </a:pPr>
            <a:r>
              <a:rPr lang="en-US" altLang="he-IL" sz="2200" dirty="0"/>
              <a:t>if (tree-&gt;root == node)</a:t>
            </a:r>
          </a:p>
          <a:p>
            <a:pPr marL="914400" lvl="2" indent="0">
              <a:buFont typeface="Arial" panose="020B0604020202020204" pitchFamily="34" charset="0"/>
              <a:buNone/>
              <a:defRPr/>
            </a:pPr>
            <a:r>
              <a:rPr lang="en-US" altLang="he-IL" sz="2200" dirty="0"/>
              <a:t>root = child;</a:t>
            </a:r>
          </a:p>
          <a:p>
            <a:pPr lvl="1">
              <a:defRPr/>
            </a:pPr>
            <a:r>
              <a:rPr lang="en-US" altLang="he-IL" sz="2200" dirty="0"/>
              <a:t>else</a:t>
            </a:r>
          </a:p>
          <a:p>
            <a:pPr lvl="2">
              <a:defRPr/>
            </a:pPr>
            <a:r>
              <a:rPr lang="en-US" altLang="he-IL" sz="2200" dirty="0"/>
              <a:t>if (node-&gt;parent-&gt;left == node)</a:t>
            </a:r>
          </a:p>
          <a:p>
            <a:pPr lvl="3">
              <a:defRPr/>
            </a:pPr>
            <a:r>
              <a:rPr lang="en-US" altLang="he-IL" sz="2200" dirty="0"/>
              <a:t>node-&gt;parent-&gt;left = child;</a:t>
            </a:r>
          </a:p>
          <a:p>
            <a:pPr lvl="2">
              <a:defRPr/>
            </a:pPr>
            <a:r>
              <a:rPr lang="en-US" altLang="he-IL" sz="2200" dirty="0"/>
              <a:t>else   // node-&gt;parent-&gt;right == node</a:t>
            </a:r>
          </a:p>
          <a:p>
            <a:pPr lvl="3">
              <a:defRPr/>
            </a:pPr>
            <a:r>
              <a:rPr lang="en-US" altLang="he-IL" sz="2200" dirty="0"/>
              <a:t>node-&gt;parent-&gt;right = child;</a:t>
            </a:r>
          </a:p>
          <a:p>
            <a:pPr lvl="1">
              <a:defRPr/>
            </a:pPr>
            <a:r>
              <a:rPr lang="en-US" altLang="he-IL" sz="2200" dirty="0"/>
              <a:t>free(node)</a:t>
            </a:r>
          </a:p>
          <a:p>
            <a:pPr marL="914400" lvl="2" indent="0">
              <a:buFont typeface="Arial" panose="020B0604020202020204" pitchFamily="34" charset="0"/>
              <a:buNone/>
              <a:defRPr/>
            </a:pPr>
            <a:endParaRPr lang="en-US" altLang="he-IL" sz="2200" dirty="0"/>
          </a:p>
          <a:p>
            <a:pPr lvl="1">
              <a:defRPr/>
            </a:pPr>
            <a:endParaRPr lang="en-US" altLang="he-IL" sz="2200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11353C16-AE6C-4AD7-9C18-C3F1CE5130FE}"/>
              </a:ext>
            </a:extLst>
          </p:cNvPr>
          <p:cNvSpPr/>
          <p:nvPr/>
        </p:nvSpPr>
        <p:spPr bwMode="auto">
          <a:xfrm>
            <a:off x="7355592" y="1820863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A7A61F2-303F-472F-B008-FB484761C25D}"/>
              </a:ext>
            </a:extLst>
          </p:cNvPr>
          <p:cNvSpPr/>
          <p:nvPr/>
        </p:nvSpPr>
        <p:spPr bwMode="auto">
          <a:xfrm>
            <a:off x="7888992" y="2520892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5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E28F0D4-83CA-45DB-BD2F-9B9FBB6C2D1A}"/>
              </a:ext>
            </a:extLst>
          </p:cNvPr>
          <p:cNvCxnSpPr>
            <a:cxnSpLocks/>
            <a:stCxn id="5" idx="4"/>
            <a:endCxn id="6" idx="0"/>
          </p:cNvCxnSpPr>
          <p:nvPr/>
        </p:nvCxnSpPr>
        <p:spPr bwMode="auto">
          <a:xfrm>
            <a:off x="7622292" y="2278063"/>
            <a:ext cx="533400" cy="242829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3ED923B7-FE04-4B39-A58D-D583D01DF502}"/>
              </a:ext>
            </a:extLst>
          </p:cNvPr>
          <p:cNvSpPr/>
          <p:nvPr/>
        </p:nvSpPr>
        <p:spPr bwMode="auto">
          <a:xfrm>
            <a:off x="8650992" y="320018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6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A203896-BEBB-4D3C-8486-251E3D0C8974}"/>
              </a:ext>
            </a:extLst>
          </p:cNvPr>
          <p:cNvCxnSpPr>
            <a:cxnSpLocks/>
            <a:stCxn id="6" idx="5"/>
            <a:endCxn id="8" idx="0"/>
          </p:cNvCxnSpPr>
          <p:nvPr/>
        </p:nvCxnSpPr>
        <p:spPr bwMode="auto">
          <a:xfrm>
            <a:off x="8344277" y="2911137"/>
            <a:ext cx="573415" cy="28904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29" name="Group 28">
            <a:extLst>
              <a:ext uri="{FF2B5EF4-FFF2-40B4-BE49-F238E27FC236}">
                <a16:creationId xmlns:a16="http://schemas.microsoft.com/office/drawing/2014/main" id="{BE785D12-C534-4118-ADF5-16C34DFF5116}"/>
              </a:ext>
            </a:extLst>
          </p:cNvPr>
          <p:cNvGrpSpPr/>
          <p:nvPr/>
        </p:nvGrpSpPr>
        <p:grpSpPr>
          <a:xfrm>
            <a:off x="9106277" y="3590430"/>
            <a:ext cx="763915" cy="766423"/>
            <a:chOff x="9106277" y="3590430"/>
            <a:chExt cx="763915" cy="766423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29962176-EE4E-4636-847E-02CE4139B0C7}"/>
                </a:ext>
              </a:extLst>
            </p:cNvPr>
            <p:cNvSpPr/>
            <p:nvPr/>
          </p:nvSpPr>
          <p:spPr bwMode="auto">
            <a:xfrm>
              <a:off x="9336792" y="3899653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7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269BD524-4DE9-4416-A457-78401D5168D0}"/>
                </a:ext>
              </a:extLst>
            </p:cNvPr>
            <p:cNvCxnSpPr>
              <a:cxnSpLocks/>
              <a:stCxn id="8" idx="5"/>
              <a:endCxn id="10" idx="0"/>
            </p:cNvCxnSpPr>
            <p:nvPr/>
          </p:nvCxnSpPr>
          <p:spPr bwMode="auto">
            <a:xfrm>
              <a:off x="9106277" y="3590430"/>
              <a:ext cx="497215" cy="30922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2" name="Oval 11">
            <a:extLst>
              <a:ext uri="{FF2B5EF4-FFF2-40B4-BE49-F238E27FC236}">
                <a16:creationId xmlns:a16="http://schemas.microsoft.com/office/drawing/2014/main" id="{1E670148-B206-48B6-AF7D-23585E6182CE}"/>
              </a:ext>
            </a:extLst>
          </p:cNvPr>
          <p:cNvSpPr/>
          <p:nvPr/>
        </p:nvSpPr>
        <p:spPr bwMode="auto">
          <a:xfrm>
            <a:off x="6864884" y="256636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3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1F7581C-F103-41F2-A5B8-22FE6BB5907F}"/>
              </a:ext>
            </a:extLst>
          </p:cNvPr>
          <p:cNvCxnSpPr>
            <a:cxnSpLocks/>
            <a:stCxn id="5" idx="4"/>
            <a:endCxn id="12" idx="0"/>
          </p:cNvCxnSpPr>
          <p:nvPr/>
        </p:nvCxnSpPr>
        <p:spPr bwMode="auto">
          <a:xfrm flipH="1">
            <a:off x="7131584" y="2278063"/>
            <a:ext cx="490708" cy="288304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7826537-C0E9-45EF-A5BA-EE2766FA94EF}"/>
              </a:ext>
            </a:extLst>
          </p:cNvPr>
          <p:cNvCxnSpPr>
            <a:cxnSpLocks/>
            <a:stCxn id="12" idx="3"/>
            <a:endCxn id="14" idx="0"/>
          </p:cNvCxnSpPr>
          <p:nvPr/>
        </p:nvCxnSpPr>
        <p:spPr bwMode="auto">
          <a:xfrm flipH="1">
            <a:off x="6589743" y="2956612"/>
            <a:ext cx="353256" cy="40521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2C89AFC-E2BD-4F82-BB7C-15D66834D25F}"/>
              </a:ext>
            </a:extLst>
          </p:cNvPr>
          <p:cNvGrpSpPr/>
          <p:nvPr/>
        </p:nvGrpSpPr>
        <p:grpSpPr>
          <a:xfrm>
            <a:off x="5726112" y="3361830"/>
            <a:ext cx="1130331" cy="1123124"/>
            <a:chOff x="5726112" y="3361830"/>
            <a:chExt cx="1130331" cy="1123124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2C96F4AF-EC43-41F8-A7FA-704C42B9C0F6}"/>
                </a:ext>
              </a:extLst>
            </p:cNvPr>
            <p:cNvSpPr/>
            <p:nvPr/>
          </p:nvSpPr>
          <p:spPr bwMode="auto">
            <a:xfrm>
              <a:off x="6323043" y="336183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2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EEF05627-6070-458C-A2BC-60575855727B}"/>
                </a:ext>
              </a:extLst>
            </p:cNvPr>
            <p:cNvSpPr/>
            <p:nvPr/>
          </p:nvSpPr>
          <p:spPr bwMode="auto">
            <a:xfrm>
              <a:off x="5726112" y="4027754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09F3A179-36F4-421B-A24D-7A5D7DE32186}"/>
                </a:ext>
              </a:extLst>
            </p:cNvPr>
            <p:cNvCxnSpPr>
              <a:cxnSpLocks/>
              <a:stCxn id="14" idx="3"/>
              <a:endCxn id="16" idx="7"/>
            </p:cNvCxnSpPr>
            <p:nvPr/>
          </p:nvCxnSpPr>
          <p:spPr bwMode="auto">
            <a:xfrm flipH="1">
              <a:off x="6181397" y="3752075"/>
              <a:ext cx="219761" cy="342634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BEE44FE8-D6B1-45D5-91F6-88268AC98C84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7298637" y="3122211"/>
            <a:ext cx="429886" cy="1051057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634D67A7-2828-44A9-9B80-8EA3B32A13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23906" y="4197845"/>
            <a:ext cx="2040530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remove( 3 )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C3FED57D-81C2-4ABF-BF4C-C496724FD66D}"/>
              </a:ext>
            </a:extLst>
          </p:cNvPr>
          <p:cNvCxnSpPr>
            <a:cxnSpLocks/>
          </p:cNvCxnSpPr>
          <p:nvPr/>
        </p:nvCxnSpPr>
        <p:spPr bwMode="auto">
          <a:xfrm flipV="1">
            <a:off x="8468501" y="3708132"/>
            <a:ext cx="448757" cy="125547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E0EFF954-3618-48E6-AA7C-1DDBE0B92F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63884" y="4988178"/>
            <a:ext cx="2040530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remove( 6 )</a:t>
            </a:r>
          </a:p>
        </p:txBody>
      </p:sp>
    </p:spTree>
    <p:extLst>
      <p:ext uri="{BB962C8B-B14F-4D97-AF65-F5344CB8AC3E}">
        <p14:creationId xmlns:p14="http://schemas.microsoft.com/office/powerpoint/2010/main" val="171622119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8819E-6 3.77992E-7 L 0.02741 3.77992E-7 C 0.03953 3.77992E-7 0.05481 -0.0294 0.05481 -0.05292 L 0.05481 -0.10584 " pathEditMode="relative" rAng="0" ptsTypes="AAAA">
                                      <p:cBhvr>
                                        <p:cTn id="4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40" y="-52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3622E-6 0.00063 L -2.3622E-6 0.00084 C -0.00378 0.00189 -0.00756 0.00336 -0.01134 0.00441 C -0.02252 0.00798 -0.03023 0.00525 -0.04425 0.00441 C -0.04567 0.0042 -0.04708 0.00357 -0.0485 0.00315 C -0.05023 0.00252 -0.05212 0.00252 -0.05401 0.00189 C -0.05921 -0.00021 -0.05685 -0.00063 -0.06079 -0.00336 C -0.07338 -0.01239 -0.06551 -0.00525 -0.07181 -0.01134 C -0.07244 -0.0126 -0.0726 -0.01386 -0.07323 -0.01533 C -0.07543 -0.01995 -0.07606 -0.02058 -0.07874 -0.02436 C -0.08567 -0.04389 -0.08252 -0.03213 -0.08016 -0.07056 C -0.08 -0.07518 -0.07764 -0.08127 -0.07606 -0.08505 C -0.07559 -0.08652 -0.07464 -0.08778 -0.07464 -0.08904 L -0.07464 -0.09555 L -0.07464 -0.09555 " pathEditMode="relative" rAng="0" ptsTypes="AAAAAAAAAAAAAAA">
                                      <p:cBhvr>
                                        <p:cTn id="66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57" y="-45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8" grpId="1" animBg="1"/>
      <p:bldP spid="12" grpId="0" animBg="1"/>
      <p:bldP spid="12" grpId="1" animBg="1"/>
      <p:bldP spid="24" grpId="0"/>
      <p:bldP spid="24" grpId="1"/>
      <p:bldP spid="28" grpId="0"/>
      <p:bldP spid="28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Remove node with two children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defRPr/>
            </a:pPr>
            <a:r>
              <a:rPr lang="en-US" altLang="he-IL" sz="2200" dirty="0"/>
              <a:t>Remove (</a:t>
            </a:r>
            <a:r>
              <a:rPr lang="en-US" altLang="he-IL" sz="2200" dirty="0" err="1"/>
              <a:t>BST_t</a:t>
            </a:r>
            <a:r>
              <a:rPr lang="en-US" altLang="he-IL" sz="2200" dirty="0"/>
              <a:t>* tree, </a:t>
            </a:r>
            <a:r>
              <a:rPr lang="en-US" altLang="he-IL" sz="2200" dirty="0" err="1"/>
              <a:t>BTnode_t</a:t>
            </a:r>
            <a:r>
              <a:rPr lang="en-US" altLang="he-IL" sz="2200" dirty="0"/>
              <a:t>* node)</a:t>
            </a:r>
          </a:p>
          <a:p>
            <a:pPr lvl="1">
              <a:defRPr/>
            </a:pPr>
            <a:r>
              <a:rPr lang="en-US" altLang="he-IL" sz="2200" dirty="0"/>
              <a:t>next = find successor of node in the tree;</a:t>
            </a:r>
          </a:p>
          <a:p>
            <a:pPr lvl="1">
              <a:defRPr/>
            </a:pPr>
            <a:r>
              <a:rPr lang="en-US" altLang="he-IL" sz="2200" dirty="0"/>
              <a:t>// next has ≤1 child</a:t>
            </a:r>
          </a:p>
          <a:p>
            <a:pPr lvl="1">
              <a:defRPr/>
            </a:pPr>
            <a:r>
              <a:rPr lang="en-US" altLang="he-IL" sz="2200" dirty="0"/>
              <a:t>node-&gt;value = next-&gt;value;</a:t>
            </a:r>
          </a:p>
          <a:p>
            <a:pPr lvl="1">
              <a:defRPr/>
            </a:pPr>
            <a:r>
              <a:rPr lang="en-US" altLang="he-IL" sz="2200" dirty="0"/>
              <a:t>Remove (tree, next);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C7DABD5-9457-4369-BB6F-51B6C7589B8F}"/>
              </a:ext>
            </a:extLst>
          </p:cNvPr>
          <p:cNvSpPr/>
          <p:nvPr/>
        </p:nvSpPr>
        <p:spPr bwMode="auto">
          <a:xfrm>
            <a:off x="7567613" y="24082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9045475-3AE0-4703-8AC3-9EEB4BFC172B}"/>
              </a:ext>
            </a:extLst>
          </p:cNvPr>
          <p:cNvSpPr/>
          <p:nvPr/>
        </p:nvSpPr>
        <p:spPr bwMode="auto">
          <a:xfrm>
            <a:off x="6805613" y="32464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00B9109-9577-4111-AEC4-0DE38F8DE34C}"/>
              </a:ext>
            </a:extLst>
          </p:cNvPr>
          <p:cNvCxnSpPr>
            <a:cxnSpLocks/>
            <a:stCxn id="6" idx="3"/>
            <a:endCxn id="7" idx="7"/>
          </p:cNvCxnSpPr>
          <p:nvPr/>
        </p:nvCxnSpPr>
        <p:spPr bwMode="auto">
          <a:xfrm flipH="1">
            <a:off x="7260898" y="2798482"/>
            <a:ext cx="384830" cy="51491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6BFD7FE4-5624-4415-91B1-1A18A5633EC6}"/>
              </a:ext>
            </a:extLst>
          </p:cNvPr>
          <p:cNvSpPr/>
          <p:nvPr/>
        </p:nvSpPr>
        <p:spPr bwMode="auto">
          <a:xfrm>
            <a:off x="8424699" y="32464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6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10D9F5B-F9CE-4C39-B1F3-5F084BBCD744}"/>
              </a:ext>
            </a:extLst>
          </p:cNvPr>
          <p:cNvCxnSpPr>
            <a:cxnSpLocks/>
            <a:stCxn id="6" idx="5"/>
            <a:endCxn id="9" idx="0"/>
          </p:cNvCxnSpPr>
          <p:nvPr/>
        </p:nvCxnSpPr>
        <p:spPr bwMode="auto">
          <a:xfrm>
            <a:off x="8022898" y="2798482"/>
            <a:ext cx="668501" cy="44795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13A7BFEB-C270-4647-AD72-CE8CE646E19C}"/>
              </a:ext>
            </a:extLst>
          </p:cNvPr>
          <p:cNvSpPr/>
          <p:nvPr/>
        </p:nvSpPr>
        <p:spPr bwMode="auto">
          <a:xfrm>
            <a:off x="6081713" y="410687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1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790C755-C934-481B-9243-101D0591D43A}"/>
              </a:ext>
            </a:extLst>
          </p:cNvPr>
          <p:cNvCxnSpPr>
            <a:cxnSpLocks/>
            <a:endCxn id="11" idx="7"/>
          </p:cNvCxnSpPr>
          <p:nvPr/>
        </p:nvCxnSpPr>
        <p:spPr bwMode="auto">
          <a:xfrm flipH="1">
            <a:off x="6536998" y="3658922"/>
            <a:ext cx="384830" cy="51491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47542DF5-BDD5-481E-B50F-C9C5BFAC75DC}"/>
              </a:ext>
            </a:extLst>
          </p:cNvPr>
          <p:cNvSpPr/>
          <p:nvPr/>
        </p:nvSpPr>
        <p:spPr bwMode="auto">
          <a:xfrm>
            <a:off x="7218225" y="4202112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3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50DDE3D-9715-480D-878F-FE88CEF2123C}"/>
              </a:ext>
            </a:extLst>
          </p:cNvPr>
          <p:cNvCxnSpPr>
            <a:cxnSpLocks/>
            <a:stCxn id="7" idx="5"/>
            <a:endCxn id="13" idx="0"/>
          </p:cNvCxnSpPr>
          <p:nvPr/>
        </p:nvCxnSpPr>
        <p:spPr bwMode="auto">
          <a:xfrm>
            <a:off x="7260898" y="3636682"/>
            <a:ext cx="224027" cy="56543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Oval 14">
            <a:extLst>
              <a:ext uri="{FF2B5EF4-FFF2-40B4-BE49-F238E27FC236}">
                <a16:creationId xmlns:a16="http://schemas.microsoft.com/office/drawing/2014/main" id="{B1B35F54-906B-4263-8297-F01392EAD48C}"/>
              </a:ext>
            </a:extLst>
          </p:cNvPr>
          <p:cNvSpPr/>
          <p:nvPr/>
        </p:nvSpPr>
        <p:spPr bwMode="auto">
          <a:xfrm>
            <a:off x="7924300" y="4209034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5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E82CEF2-80A8-4DED-8D32-7C28E716C339}"/>
              </a:ext>
            </a:extLst>
          </p:cNvPr>
          <p:cNvCxnSpPr>
            <a:cxnSpLocks/>
            <a:stCxn id="9" idx="3"/>
            <a:endCxn id="15" idx="0"/>
          </p:cNvCxnSpPr>
          <p:nvPr/>
        </p:nvCxnSpPr>
        <p:spPr bwMode="auto">
          <a:xfrm flipH="1">
            <a:off x="8191000" y="3636682"/>
            <a:ext cx="311814" cy="57235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id="{A68063FC-BE9F-4759-ADF7-5C6DF0388499}"/>
              </a:ext>
            </a:extLst>
          </p:cNvPr>
          <p:cNvSpPr/>
          <p:nvPr/>
        </p:nvSpPr>
        <p:spPr bwMode="auto">
          <a:xfrm>
            <a:off x="8826500" y="423480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7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C681FBF-DA1F-4038-A6DE-E18912064F95}"/>
              </a:ext>
            </a:extLst>
          </p:cNvPr>
          <p:cNvCxnSpPr>
            <a:cxnSpLocks/>
            <a:endCxn id="17" idx="0"/>
          </p:cNvCxnSpPr>
          <p:nvPr/>
        </p:nvCxnSpPr>
        <p:spPr bwMode="auto">
          <a:xfrm>
            <a:off x="8869173" y="3669375"/>
            <a:ext cx="224027" cy="56543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11A33A1-C9D9-4F15-A97D-DA626478B786}"/>
              </a:ext>
            </a:extLst>
          </p:cNvPr>
          <p:cNvCxnSpPr>
            <a:cxnSpLocks/>
            <a:stCxn id="20" idx="2"/>
            <a:endCxn id="6" idx="1"/>
          </p:cNvCxnSpPr>
          <p:nvPr/>
        </p:nvCxnSpPr>
        <p:spPr bwMode="auto">
          <a:xfrm>
            <a:off x="6921828" y="2167362"/>
            <a:ext cx="723900" cy="30783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98F3820F-1AC9-407A-9E57-68166BD199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01563" y="1731537"/>
            <a:ext cx="2040530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remove( 4 )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BF38A430-C3F3-49C0-BD9D-D084225E386D}"/>
              </a:ext>
            </a:extLst>
          </p:cNvPr>
          <p:cNvCxnSpPr>
            <a:cxnSpLocks/>
          </p:cNvCxnSpPr>
          <p:nvPr/>
        </p:nvCxnSpPr>
        <p:spPr bwMode="auto">
          <a:xfrm flipV="1">
            <a:off x="7339013" y="4737997"/>
            <a:ext cx="762000" cy="927395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61BB7137-9802-43E9-AD29-AE3E5EA16B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40312" y="5712724"/>
            <a:ext cx="3240851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Successor of 4 is 5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8E049147-4648-4B49-B415-470B85A82CDD}"/>
              </a:ext>
            </a:extLst>
          </p:cNvPr>
          <p:cNvSpPr/>
          <p:nvPr/>
        </p:nvSpPr>
        <p:spPr bwMode="auto">
          <a:xfrm>
            <a:off x="7940210" y="4202112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5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0260770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8583E-6 1.71777E-6 L -3.38583E-6 0.00084 C -0.00472 -0.01386 -0.01039 -0.02751 -0.01464 -0.04137 C -0.01858 -0.0546 -0.02488 -0.08253 -0.02488 -0.08232 C -0.02598 -0.09366 -0.02771 -0.105 -0.02803 -0.11592 C -0.02882 -0.14175 -0.02031 -0.16884 -0.02929 -0.19257 C -0.03228 -0.20055 -0.04393 -0.1827 -0.05149 -0.17745 C -0.05197 -0.17598 -0.05165 -0.1743 -0.05307 -0.17346 C -0.06693 -0.16296 -0.08189 -0.15393 -0.0959 -0.14406 C -0.09685 -0.14343 -0.09732 -0.14196 -0.09905 -0.14133 C -0.11401 -0.13146 -0.12913 -0.12243 -0.14488 -0.11298 C -0.14441 -0.10206 -0.15023 -0.08841 -0.14315 -0.07959 C -0.11937 -0.04767 -0.07842 -0.04305 -0.04393 -0.03402 C -0.01543 -0.03507 0.03307 -0.02751 0.05654 -0.05586 C 0.06441 -0.06573 0.06426 -0.08085 0.06898 -0.09282 C 0.06646 -0.10731 0.06678 -0.12243 0.06268 -0.13671 C 0.05717 -0.15351 0.02646 -0.19509 0.01512 -0.20286 C 0.00788 -0.20748 -0.00094 -0.21105 -0.0074 -0.21714 C -0.01968 -0.22995 -0.01385 -0.22659 -0.02189 -0.23058 L -0.03527 -0.23856 " pathEditMode="relative" rAng="0" ptsTypes="AAAAAAAAAAAAAAAAAAAA">
                                      <p:cBhvr>
                                        <p:cTn id="64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90" y="-118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1" grpId="0" animBg="1"/>
      <p:bldP spid="13" grpId="0" animBg="1"/>
      <p:bldP spid="15" grpId="0" animBg="1"/>
      <p:bldP spid="15" grpId="1" animBg="1"/>
      <p:bldP spid="17" grpId="0" animBg="1"/>
      <p:bldP spid="20" grpId="0"/>
      <p:bldP spid="24" grpId="0"/>
      <p:bldP spid="24" grpId="1"/>
      <p:bldP spid="27" grpId="0" animBg="1"/>
      <p:bldP spid="27" grpId="1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Remove node with two children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defRPr/>
            </a:pPr>
            <a:r>
              <a:rPr lang="en-US" altLang="he-IL" sz="2200" dirty="0"/>
              <a:t>Remove (</a:t>
            </a:r>
            <a:r>
              <a:rPr lang="en-US" altLang="he-IL" sz="2200" dirty="0" err="1"/>
              <a:t>BST_t</a:t>
            </a:r>
            <a:r>
              <a:rPr lang="en-US" altLang="he-IL" sz="2200" dirty="0"/>
              <a:t>* tree, </a:t>
            </a:r>
            <a:r>
              <a:rPr lang="en-US" altLang="he-IL" sz="2200" dirty="0" err="1"/>
              <a:t>BTnode_t</a:t>
            </a:r>
            <a:r>
              <a:rPr lang="en-US" altLang="he-IL" sz="2200" dirty="0"/>
              <a:t>* node)</a:t>
            </a:r>
          </a:p>
          <a:p>
            <a:pPr lvl="1">
              <a:defRPr/>
            </a:pPr>
            <a:r>
              <a:rPr lang="en-US" altLang="he-IL" sz="2200" dirty="0"/>
              <a:t>next = find successor of node in the tree;</a:t>
            </a:r>
          </a:p>
          <a:p>
            <a:pPr lvl="1">
              <a:defRPr/>
            </a:pPr>
            <a:r>
              <a:rPr lang="en-US" altLang="he-IL" sz="2200" dirty="0"/>
              <a:t>node-&gt;value = next-&gt;value;</a:t>
            </a:r>
          </a:p>
          <a:p>
            <a:pPr lvl="1">
              <a:defRPr/>
            </a:pPr>
            <a:r>
              <a:rPr lang="en-US" altLang="he-IL" sz="2200" dirty="0"/>
              <a:t>Remove (tree, next);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620712" y="3856037"/>
            <a:ext cx="7467600" cy="1351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// assuming node has right child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 err="1">
                <a:solidFill>
                  <a:srgbClr val="0000CC"/>
                </a:solidFill>
                <a:latin typeface="+mn-lt"/>
              </a:rPr>
              <a:t>find_successor</a:t>
            </a: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(</a:t>
            </a:r>
            <a:r>
              <a:rPr lang="en-US" altLang="he-IL" sz="2200" i="1" dirty="0" err="1">
                <a:solidFill>
                  <a:srgbClr val="0000CC"/>
                </a:solidFill>
                <a:latin typeface="+mn-lt"/>
              </a:rPr>
              <a:t>BST_t</a:t>
            </a: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* tree, </a:t>
            </a:r>
            <a:r>
              <a:rPr lang="en-US" altLang="he-IL" sz="2200" i="1" dirty="0" err="1">
                <a:solidFill>
                  <a:srgbClr val="0000CC"/>
                </a:solidFill>
                <a:latin typeface="+mn-lt"/>
              </a:rPr>
              <a:t>BTnode_t</a:t>
            </a: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* node) {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	</a:t>
            </a:r>
            <a:r>
              <a:rPr lang="en-US" altLang="he-IL" sz="2200" i="1" dirty="0" err="1">
                <a:solidFill>
                  <a:srgbClr val="0000CC"/>
                </a:solidFill>
                <a:latin typeface="+mn-lt"/>
              </a:rPr>
              <a:t>find_min</a:t>
            </a: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(node-&gt;right);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}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897312" y="4959071"/>
            <a:ext cx="4419600" cy="2296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// assuming node != NULL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 err="1">
                <a:solidFill>
                  <a:srgbClr val="0000CC"/>
                </a:solidFill>
                <a:latin typeface="+mn-lt"/>
              </a:rPr>
              <a:t>find_min</a:t>
            </a: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(</a:t>
            </a:r>
            <a:r>
              <a:rPr lang="en-US" altLang="he-IL" sz="2200" i="1" dirty="0" err="1">
                <a:solidFill>
                  <a:srgbClr val="0000CC"/>
                </a:solidFill>
                <a:latin typeface="+mn-lt"/>
              </a:rPr>
              <a:t>BTnode_t</a:t>
            </a: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* node) {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	</a:t>
            </a:r>
            <a:r>
              <a:rPr lang="en-US" altLang="he-IL" sz="2200" i="1" dirty="0" err="1">
                <a:solidFill>
                  <a:srgbClr val="0000CC"/>
                </a:solidFill>
                <a:latin typeface="+mn-lt"/>
              </a:rPr>
              <a:t>BTnode_t</a:t>
            </a: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* current = node;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	while (current -&gt;left != NULL)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		 current  = current-&gt;left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	return current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78208525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Comments about find mind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defRPr/>
            </a:pPr>
            <a:r>
              <a:rPr lang="en-US" altLang="he-IL" sz="2200" dirty="0" err="1"/>
              <a:t>find_min</a:t>
            </a:r>
            <a:r>
              <a:rPr lang="en-US" altLang="he-IL" sz="2200" dirty="0"/>
              <a:t>(</a:t>
            </a:r>
            <a:r>
              <a:rPr lang="en-US" altLang="he-IL" sz="2200" dirty="0" err="1"/>
              <a:t>BTnode_t</a:t>
            </a:r>
            <a:r>
              <a:rPr lang="en-US" altLang="he-IL" sz="2200" dirty="0"/>
              <a:t>* node)</a:t>
            </a:r>
          </a:p>
          <a:p>
            <a:pPr lvl="1">
              <a:defRPr/>
            </a:pPr>
            <a:r>
              <a:rPr lang="en-US" altLang="he-IL" sz="2200" dirty="0" err="1"/>
              <a:t>BTnode_t</a:t>
            </a:r>
            <a:r>
              <a:rPr lang="en-US" altLang="he-IL" sz="2200" dirty="0"/>
              <a:t>* current  node;</a:t>
            </a:r>
          </a:p>
          <a:p>
            <a:pPr lvl="1">
              <a:defRPr/>
            </a:pPr>
            <a:r>
              <a:rPr lang="en-US" altLang="he-IL" sz="2200" dirty="0"/>
              <a:t>while (current-&gt;left != NULL)</a:t>
            </a:r>
          </a:p>
          <a:p>
            <a:pPr lvl="1">
              <a:defRPr/>
            </a:pPr>
            <a:r>
              <a:rPr lang="en-US" altLang="he-IL" sz="2200" dirty="0"/>
              <a:t>	current = current-&gt;left</a:t>
            </a:r>
          </a:p>
          <a:p>
            <a:pPr lvl="1">
              <a:defRPr/>
            </a:pPr>
            <a:r>
              <a:rPr lang="en-US" altLang="he-IL" sz="2200" dirty="0"/>
              <a:t>return current</a:t>
            </a:r>
          </a:p>
          <a:p>
            <a:pPr lvl="1">
              <a:defRPr/>
            </a:pPr>
            <a:endParaRPr lang="en-US" altLang="he-IL" sz="2200" dirty="0"/>
          </a:p>
          <a:p>
            <a:pPr>
              <a:defRPr/>
            </a:pPr>
            <a:r>
              <a:rPr lang="en-US" altLang="he-IL" sz="2200" dirty="0"/>
              <a:t>Note that min is not necessarily a leaf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63F1FE78-E21E-46AC-A991-BCC7A71338D6}"/>
              </a:ext>
            </a:extLst>
          </p:cNvPr>
          <p:cNvSpPr/>
          <p:nvPr/>
        </p:nvSpPr>
        <p:spPr bwMode="auto">
          <a:xfrm>
            <a:off x="7567613" y="24082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05EFD3D0-F45A-4ECF-B44E-9630395817A1}"/>
              </a:ext>
            </a:extLst>
          </p:cNvPr>
          <p:cNvSpPr/>
          <p:nvPr/>
        </p:nvSpPr>
        <p:spPr bwMode="auto">
          <a:xfrm>
            <a:off x="6805613" y="32464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A09306C-E136-4EB2-B1FF-55C854B076EA}"/>
              </a:ext>
            </a:extLst>
          </p:cNvPr>
          <p:cNvCxnSpPr>
            <a:cxnSpLocks/>
            <a:stCxn id="6" idx="3"/>
            <a:endCxn id="7" idx="7"/>
          </p:cNvCxnSpPr>
          <p:nvPr/>
        </p:nvCxnSpPr>
        <p:spPr bwMode="auto">
          <a:xfrm flipH="1">
            <a:off x="7260898" y="2798482"/>
            <a:ext cx="384830" cy="51491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5CC5336D-0D9A-4465-A03B-08E916F48797}"/>
              </a:ext>
            </a:extLst>
          </p:cNvPr>
          <p:cNvSpPr/>
          <p:nvPr/>
        </p:nvSpPr>
        <p:spPr bwMode="auto">
          <a:xfrm>
            <a:off x="8424699" y="32464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6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768F1F4-0B48-4388-8985-EB0A0900E5D8}"/>
              </a:ext>
            </a:extLst>
          </p:cNvPr>
          <p:cNvCxnSpPr>
            <a:cxnSpLocks/>
            <a:stCxn id="6" idx="5"/>
            <a:endCxn id="9" idx="0"/>
          </p:cNvCxnSpPr>
          <p:nvPr/>
        </p:nvCxnSpPr>
        <p:spPr bwMode="auto">
          <a:xfrm>
            <a:off x="8022898" y="2798482"/>
            <a:ext cx="668501" cy="44795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15DA3EAE-5A94-44E8-AE14-D328D1CEB5F6}"/>
              </a:ext>
            </a:extLst>
          </p:cNvPr>
          <p:cNvSpPr/>
          <p:nvPr/>
        </p:nvSpPr>
        <p:spPr bwMode="auto">
          <a:xfrm>
            <a:off x="7218225" y="4202112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3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1421505-69AE-4129-BA42-0FC2A2F6B66B}"/>
              </a:ext>
            </a:extLst>
          </p:cNvPr>
          <p:cNvCxnSpPr>
            <a:cxnSpLocks/>
            <a:stCxn id="7" idx="5"/>
            <a:endCxn id="13" idx="0"/>
          </p:cNvCxnSpPr>
          <p:nvPr/>
        </p:nvCxnSpPr>
        <p:spPr bwMode="auto">
          <a:xfrm>
            <a:off x="7260898" y="3636682"/>
            <a:ext cx="224027" cy="56543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Oval 14">
            <a:extLst>
              <a:ext uri="{FF2B5EF4-FFF2-40B4-BE49-F238E27FC236}">
                <a16:creationId xmlns:a16="http://schemas.microsoft.com/office/drawing/2014/main" id="{05D01C65-56E2-441F-B1D9-5FE0E240CA0C}"/>
              </a:ext>
            </a:extLst>
          </p:cNvPr>
          <p:cNvSpPr/>
          <p:nvPr/>
        </p:nvSpPr>
        <p:spPr bwMode="auto">
          <a:xfrm>
            <a:off x="7924300" y="4209034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5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E409D130-29E2-4A1D-874A-0F8C22357C74}"/>
              </a:ext>
            </a:extLst>
          </p:cNvPr>
          <p:cNvCxnSpPr>
            <a:cxnSpLocks/>
            <a:stCxn id="9" idx="3"/>
            <a:endCxn id="15" idx="0"/>
          </p:cNvCxnSpPr>
          <p:nvPr/>
        </p:nvCxnSpPr>
        <p:spPr bwMode="auto">
          <a:xfrm flipH="1">
            <a:off x="8191000" y="3636682"/>
            <a:ext cx="311814" cy="57235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id="{DF1CBDBB-7E0C-4203-8AFC-580C2157DF4B}"/>
              </a:ext>
            </a:extLst>
          </p:cNvPr>
          <p:cNvSpPr/>
          <p:nvPr/>
        </p:nvSpPr>
        <p:spPr bwMode="auto">
          <a:xfrm>
            <a:off x="8826500" y="423480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7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9858FEE-F83D-42C8-9ED0-8C9967CFA03B}"/>
              </a:ext>
            </a:extLst>
          </p:cNvPr>
          <p:cNvCxnSpPr>
            <a:cxnSpLocks/>
            <a:endCxn id="17" idx="0"/>
          </p:cNvCxnSpPr>
          <p:nvPr/>
        </p:nvCxnSpPr>
        <p:spPr bwMode="auto">
          <a:xfrm>
            <a:off x="8869173" y="3669375"/>
            <a:ext cx="224027" cy="56543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047944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3" grpId="0" animBg="1"/>
      <p:bldP spid="15" grpId="0" animBg="1"/>
      <p:bldP spid="1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Summary so far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defRPr/>
            </a:pPr>
            <a:r>
              <a:rPr lang="en-US" altLang="he-IL" sz="2200" dirty="0"/>
              <a:t>Here are the operations we have for BST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he-IL" sz="2200" dirty="0"/>
              <a:t>Find – runs in time O(depth(tree))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he-IL" sz="2200" dirty="0"/>
              <a:t>Add – runs in time O(depth(tree))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he-IL" sz="2200" dirty="0"/>
              <a:t>Remove – runs in time O(depth(tree))</a:t>
            </a:r>
          </a:p>
          <a:p>
            <a:pPr marL="0" indent="0">
              <a:defRPr/>
            </a:pPr>
            <a:r>
              <a:rPr lang="en-US" altLang="he-IL" sz="2200" dirty="0"/>
              <a:t>Suppose we can add n numbers to our data structure, and somehow make the depth O(log(n))</a:t>
            </a:r>
          </a:p>
          <a:p>
            <a:pPr marL="0" indent="0">
              <a:defRPr/>
            </a:pPr>
            <a:r>
              <a:rPr lang="en-US" altLang="he-IL" sz="2200" dirty="0"/>
              <a:t>Then we get a DS with </a:t>
            </a:r>
            <a:r>
              <a:rPr lang="en-US" altLang="he-IL" sz="2200" i="1" dirty="0"/>
              <a:t>insert, remove, find </a:t>
            </a:r>
            <a:r>
              <a:rPr lang="en-US" altLang="he-IL" sz="2200" dirty="0"/>
              <a:t>all take O(log(n)) time.</a:t>
            </a:r>
          </a:p>
          <a:p>
            <a:pPr marL="0" indent="0">
              <a:defRPr/>
            </a:pPr>
            <a:endParaRPr lang="en-US" altLang="he-IL" sz="2200" u="sng" dirty="0"/>
          </a:p>
          <a:p>
            <a:pPr marL="0" indent="0">
              <a:defRPr/>
            </a:pPr>
            <a:r>
              <a:rPr lang="en-US" altLang="he-IL" sz="2200" u="sng" dirty="0"/>
              <a:t>Fact</a:t>
            </a:r>
            <a:r>
              <a:rPr lang="en-US" altLang="he-IL" sz="2200" dirty="0"/>
              <a:t>: if we insert numbers 1…n is random order, then depth will be O(log(n)) with high probability.</a:t>
            </a:r>
          </a:p>
          <a:p>
            <a:pPr marL="0" indent="0">
              <a:defRPr/>
            </a:pPr>
            <a:r>
              <a:rPr lang="en-US" altLang="he-IL" sz="2200" dirty="0"/>
              <a:t>Q: what about the “bad sequences” that make the tree tall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endParaRPr lang="en-US" altLang="he-IL" sz="2200" dirty="0"/>
          </a:p>
          <a:p>
            <a:pPr>
              <a:buFont typeface="Arial" panose="020B0604020202020204" pitchFamily="34" charset="0"/>
              <a:buChar char="•"/>
              <a:defRPr/>
            </a:pP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405349970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719E7D7-4DEC-449E-802C-C8890DC4B15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0475" y="0"/>
            <a:ext cx="7559675" cy="7559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08302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en-US" dirty="0"/>
              <a:t>HW not for grade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altLang="he-IL" sz="2200" u="sng" dirty="0"/>
              <a:t>Fact</a:t>
            </a:r>
            <a:r>
              <a:rPr lang="en-US" altLang="he-IL" sz="2200" dirty="0"/>
              <a:t>: if we insert numbers 1…n is random order, then depth will be O(log(n)) with high probability.</a:t>
            </a:r>
          </a:p>
          <a:p>
            <a:pPr marL="0" indent="0">
              <a:defRPr/>
            </a:pPr>
            <a:r>
              <a:rPr lang="en-US" altLang="he-IL" sz="2200" dirty="0"/>
              <a:t>Test this fact.</a:t>
            </a:r>
          </a:p>
          <a:p>
            <a:pPr marL="0" indent="0">
              <a:defRPr/>
            </a:pPr>
            <a:endParaRPr lang="en-US" altLang="he-IL" sz="2200" dirty="0"/>
          </a:p>
          <a:p>
            <a:pPr marL="0" indent="0">
              <a:defRPr/>
            </a:pPr>
            <a:r>
              <a:rPr lang="en-US" altLang="he-IL" sz="2200" dirty="0"/>
              <a:t>Repeat many times: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en-US" altLang="he-IL" sz="2200" dirty="0"/>
              <a:t>Sample a random permutation on 1..n (for n=1,000,000)</a:t>
            </a:r>
            <a:br>
              <a:rPr lang="en-US" altLang="he-IL" sz="2200" dirty="0"/>
            </a:br>
            <a:r>
              <a:rPr lang="en-US" altLang="he-IL" sz="2200" dirty="0"/>
              <a:t>(suffices to choose random n numbers, the result will be the same)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en-US" altLang="he-IL" sz="2200" dirty="0"/>
              <a:t>Create a BST using this permutation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en-US" altLang="he-IL" sz="2200" dirty="0"/>
              <a:t>Compute the depth</a:t>
            </a:r>
          </a:p>
          <a:p>
            <a:pPr marL="0" indent="0">
              <a:defRPr/>
            </a:pPr>
            <a:endParaRPr lang="en-US" altLang="he-IL" sz="2200" dirty="0"/>
          </a:p>
          <a:p>
            <a:pPr marL="0" indent="0">
              <a:defRPr/>
            </a:pPr>
            <a:r>
              <a:rPr lang="en-US" altLang="he-IL" sz="2200" dirty="0"/>
              <a:t>Check what is the typical/maximal depth you are getting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392297431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7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7000" dirty="0"/>
              <a:t>Balancing a BST</a:t>
            </a:r>
          </a:p>
        </p:txBody>
      </p:sp>
    </p:spTree>
    <p:extLst>
      <p:ext uri="{BB962C8B-B14F-4D97-AF65-F5344CB8AC3E}">
        <p14:creationId xmlns:p14="http://schemas.microsoft.com/office/powerpoint/2010/main" val="85068474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Balancing the tree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400" dirty="0"/>
              <a:t>How can we make sure that the tree is balanced?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400" dirty="0"/>
              <a:t>A  possible solution: have a function </a:t>
            </a:r>
            <a:r>
              <a:rPr lang="en-US" altLang="he-IL" sz="2400" dirty="0" err="1"/>
              <a:t>BST_balance</a:t>
            </a:r>
            <a:r>
              <a:rPr lang="en-US" altLang="he-IL" sz="2400" dirty="0"/>
              <a:t>(</a:t>
            </a:r>
            <a:r>
              <a:rPr lang="en-US" altLang="he-IL" sz="2400" dirty="0" err="1"/>
              <a:t>BST_t</a:t>
            </a:r>
            <a:r>
              <a:rPr lang="en-US" altLang="he-IL" sz="2400" dirty="0"/>
              <a:t>*)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400" dirty="0"/>
              <a:t>that creates an </a:t>
            </a:r>
            <a:r>
              <a:rPr lang="en-US" altLang="he-IL" sz="2400" i="1" u="sng" dirty="0"/>
              <a:t>equivalent</a:t>
            </a:r>
            <a:r>
              <a:rPr lang="en-US" altLang="he-IL" sz="2400" dirty="0"/>
              <a:t> balanced tree.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400" dirty="0"/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400" i="1" dirty="0"/>
              <a:t>balance()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400" dirty="0"/>
              <a:t>     create a sorted array with all the values in the tree 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400" dirty="0"/>
              <a:t>	this is done using </a:t>
            </a:r>
            <a:r>
              <a:rPr lang="en-US" altLang="he-IL" sz="2400" i="1" dirty="0" err="1"/>
              <a:t>inOrder</a:t>
            </a:r>
            <a:r>
              <a:rPr lang="en-US" altLang="he-IL" sz="2400" i="1" dirty="0"/>
              <a:t> traversal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400" dirty="0"/>
              <a:t>     create a new tree from the array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400" dirty="0"/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23086766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Creating a balanced tree from a sorted array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Idea: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1) Set the median to be the root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2) Construct left and right subtrees recursively.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i="1" dirty="0" err="1"/>
              <a:t>addArrayToTree</a:t>
            </a:r>
            <a:r>
              <a:rPr lang="en-US" altLang="he-IL" sz="2200" i="1" dirty="0"/>
              <a:t> ( array , first , last )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	if first &lt;= last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		mid = (</a:t>
            </a:r>
            <a:r>
              <a:rPr lang="en-US" altLang="he-IL" sz="2200" dirty="0" err="1"/>
              <a:t>first+last</a:t>
            </a:r>
            <a:r>
              <a:rPr lang="en-US" altLang="he-IL" sz="2200" dirty="0"/>
              <a:t>)/2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	set the root = array[mid]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	</a:t>
            </a:r>
            <a:r>
              <a:rPr lang="en-US" altLang="he-IL" sz="2200" dirty="0" err="1"/>
              <a:t>addArrayToTree</a:t>
            </a:r>
            <a:r>
              <a:rPr lang="en-US" altLang="he-IL" sz="2200" dirty="0"/>
              <a:t> as  left subtree ( array , first , mid-1 )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	</a:t>
            </a:r>
            <a:r>
              <a:rPr lang="en-US" altLang="he-IL" sz="2200" dirty="0" err="1"/>
              <a:t>addArrayToTree</a:t>
            </a:r>
            <a:r>
              <a:rPr lang="en-US" altLang="he-IL" sz="2200" dirty="0"/>
              <a:t> as right subtree ( array , mid+1 , last )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330990110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Balancing the tree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  <a:defRPr/>
            </a:pPr>
            <a:r>
              <a:rPr lang="en-US" altLang="he-IL" sz="2200" dirty="0"/>
              <a:t>Disadvantages of the solution using </a:t>
            </a:r>
            <a:r>
              <a:rPr lang="en-US" altLang="he-IL" sz="2200" dirty="0" err="1"/>
              <a:t>BST_balance</a:t>
            </a:r>
            <a:r>
              <a:rPr lang="en-US" altLang="he-IL" sz="2200" dirty="0"/>
              <a:t>()</a:t>
            </a:r>
          </a:p>
          <a:p>
            <a:pPr marL="571500" indent="-514350">
              <a:buFont typeface="Arial" panose="020B0604020202020204" pitchFamily="34" charset="0"/>
              <a:buAutoNum type="arabicPeriod"/>
              <a:defRPr/>
            </a:pPr>
            <a:r>
              <a:rPr lang="en-US" altLang="he-IL" sz="2200" dirty="0"/>
              <a:t>Add responsibility to the user to invoke </a:t>
            </a:r>
            <a:r>
              <a:rPr lang="en-US" altLang="he-IL" sz="2200" dirty="0" err="1"/>
              <a:t>BST_balance</a:t>
            </a:r>
            <a:r>
              <a:rPr lang="en-US" altLang="he-IL" sz="2200" dirty="0"/>
              <a:t>()</a:t>
            </a:r>
          </a:p>
          <a:p>
            <a:pPr marL="571500" indent="-514350">
              <a:buFont typeface="Arial" panose="020B0604020202020204" pitchFamily="34" charset="0"/>
              <a:buAutoNum type="arabicPeriod"/>
              <a:defRPr/>
            </a:pPr>
            <a:r>
              <a:rPr lang="en-US" altLang="he-IL" sz="2200" dirty="0"/>
              <a:t>The user will need to wait linear time in every invocation of </a:t>
            </a:r>
            <a:r>
              <a:rPr lang="en-US" altLang="he-IL" sz="2200" dirty="0" err="1"/>
              <a:t>BST_balance</a:t>
            </a:r>
            <a:r>
              <a:rPr lang="en-US" altLang="he-IL" sz="2200" dirty="0"/>
              <a:t>.</a:t>
            </a:r>
          </a:p>
          <a:p>
            <a:pPr marL="571500" indent="-514350">
              <a:buFont typeface="Arial" panose="020B0604020202020204" pitchFamily="34" charset="0"/>
              <a:buAutoNum type="arabicPeriod"/>
              <a:defRPr/>
            </a:pPr>
            <a:r>
              <a:rPr lang="en-US" altLang="he-IL" sz="2200" dirty="0"/>
              <a:t>A better solution would be to have a </a:t>
            </a:r>
            <a:r>
              <a:rPr lang="en-US" altLang="he-IL" sz="2200" i="1" dirty="0"/>
              <a:t>self-balancing tree</a:t>
            </a:r>
            <a:r>
              <a:rPr lang="en-US" altLang="he-IL" sz="2200" dirty="0"/>
              <a:t> that is makes sure the tree is balanced after each modification (add/remove)</a:t>
            </a:r>
          </a:p>
          <a:p>
            <a:pPr marL="1200150" lvl="2">
              <a:buFont typeface="Arial" panose="020B0604020202020204" pitchFamily="34" charset="0"/>
              <a:buChar char="•"/>
              <a:defRPr/>
            </a:pPr>
            <a:r>
              <a:rPr lang="en-US" altLang="he-IL" sz="2200" dirty="0"/>
              <a:t>AVL trees</a:t>
            </a:r>
          </a:p>
          <a:p>
            <a:pPr marL="1200150" lvl="2">
              <a:buFont typeface="Arial" panose="020B0604020202020204" pitchFamily="34" charset="0"/>
              <a:buChar char="•"/>
              <a:defRPr/>
            </a:pPr>
            <a:r>
              <a:rPr lang="en-US" altLang="he-IL" sz="2200" dirty="0" err="1">
                <a:solidFill>
                  <a:srgbClr val="FF0000"/>
                </a:solidFill>
              </a:rPr>
              <a:t>Red</a:t>
            </a:r>
            <a:r>
              <a:rPr lang="en-US" altLang="he-IL" sz="2200" dirty="0" err="1"/>
              <a:t>Black</a:t>
            </a:r>
            <a:r>
              <a:rPr lang="en-US" altLang="he-IL" sz="2200" dirty="0"/>
              <a:t> trees</a:t>
            </a:r>
          </a:p>
          <a:p>
            <a:pPr marL="1200150" lvl="2">
              <a:buFont typeface="Arial" panose="020B0604020202020204" pitchFamily="34" charset="0"/>
              <a:buChar char="•"/>
              <a:defRPr/>
            </a:pPr>
            <a:r>
              <a:rPr lang="en-US" altLang="he-IL" sz="2200" dirty="0"/>
              <a:t>2-3 trees</a:t>
            </a:r>
          </a:p>
          <a:p>
            <a:pPr marL="514350" indent="-457200">
              <a:defRPr/>
            </a:pPr>
            <a:r>
              <a:rPr lang="en-US" altLang="he-IL" sz="2200" dirty="0"/>
              <a:t>	Not in scope for this course. </a:t>
            </a:r>
            <a:r>
              <a:rPr lang="en-US" altLang="he-IL" sz="2200"/>
              <a:t>Wait for CMPT 225</a:t>
            </a: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326406970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949450"/>
            <a:ext cx="8855075" cy="4808538"/>
          </a:xfrm>
          <a:ln/>
        </p:spPr>
        <p:txBody>
          <a:bodyPr tIns="52920" anchor="t"/>
          <a:lstStyle/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Questions?</a:t>
            </a:r>
          </a:p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Comments?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Assignment 4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Assignment 4 is due to November 19, 23:59</a:t>
            </a:r>
          </a:p>
          <a:p>
            <a:pPr marL="0" indent="0"/>
            <a:r>
              <a:rPr lang="de-DE" sz="20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https://www.cs.sfu.ca/~ishinkar/teaching/fall21/cmpt125/assignments.html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 need to submit one file to Canvas – </a:t>
            </a:r>
            <a:r>
              <a:rPr lang="de-DE" sz="2000" i="1" dirty="0">
                <a:latin typeface="Arial" panose="020B0604020202020204" pitchFamily="34" charset="0"/>
                <a:cs typeface="Arial" panose="020B0604020202020204" pitchFamily="34" charset="0"/>
              </a:rPr>
              <a:t>assignment4.c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Please make sure it compiles with the provided makefile</a:t>
            </a:r>
          </a:p>
          <a:p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&gt;&gt; make</a:t>
            </a:r>
          </a:p>
          <a:p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&gt;&gt; ./run_test4</a:t>
            </a:r>
          </a:p>
          <a:p>
            <a:r>
              <a:rPr lang="de-DE" sz="2000" u="sng" dirty="0">
                <a:latin typeface="Arial" panose="020B0604020202020204" pitchFamily="34" charset="0"/>
                <a:cs typeface="Arial" panose="020B0604020202020204" pitchFamily="34" charset="0"/>
              </a:rPr>
              <a:t>Topics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Stacks – using the provided API, without relying on the implementation details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Binary Trees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Q2 is probably the longest, but shouldn‘t take more than 50-60 lines</a:t>
            </a:r>
          </a:p>
        </p:txBody>
      </p:sp>
    </p:spTree>
    <p:extLst>
      <p:ext uri="{BB962C8B-B14F-4D97-AF65-F5344CB8AC3E}">
        <p14:creationId xmlns:p14="http://schemas.microsoft.com/office/powerpoint/2010/main" val="8617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Midterm – Wednesday, Nov 17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Wednesday, Nov 17, during your lab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3 questions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50 minutes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 may use internet (but it might be more distracting than helpful)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Use your laptop or the CSIL machine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The grading will be on a CSIL machine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 will need to submit one file to Canvas. The name is one of the following</a:t>
            </a:r>
          </a:p>
          <a:p>
            <a:pPr marL="0" indent="0"/>
            <a:r>
              <a:rPr lang="de-DE" sz="2000" i="1" dirty="0">
                <a:latin typeface="Arial" panose="020B0604020202020204" pitchFamily="34" charset="0"/>
                <a:cs typeface="Arial" panose="020B0604020202020204" pitchFamily="34" charset="0"/>
              </a:rPr>
              <a:t>		midterm0930.c, 	midterm1030.c, 	midterm1530.c, 	midterm1630.c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Please make sure it compiles with the provided makefile</a:t>
            </a:r>
          </a:p>
          <a:p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	&gt;&gt; make</a:t>
            </a:r>
            <a:b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&gt;&gt; ./run_test</a:t>
            </a:r>
          </a:p>
        </p:txBody>
      </p:sp>
    </p:spTree>
    <p:extLst>
      <p:ext uri="{BB962C8B-B14F-4D97-AF65-F5344CB8AC3E}">
        <p14:creationId xmlns:p14="http://schemas.microsoft.com/office/powerpoint/2010/main" val="3372995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No lecture on </a:t>
            </a:r>
            <a:r>
              <a:rPr lang="de-DE">
                <a:latin typeface="Arial" panose="020B0604020202020204" pitchFamily="34" charset="0"/>
                <a:cs typeface="Arial" panose="020B0604020202020204" pitchFamily="34" charset="0"/>
              </a:rPr>
              <a:t>Nov 17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0" indent="0"/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1032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7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7000" dirty="0"/>
              <a:t>Binary Search Trees</a:t>
            </a:r>
          </a:p>
        </p:txBody>
      </p:sp>
    </p:spTree>
    <p:extLst>
      <p:ext uri="{BB962C8B-B14F-4D97-AF65-F5344CB8AC3E}">
        <p14:creationId xmlns:p14="http://schemas.microsoft.com/office/powerpoint/2010/main" val="18531507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dirty="0"/>
              <a:t>A </a:t>
            </a:r>
            <a:r>
              <a:rPr lang="en-US" altLang="he-IL" sz="2200" i="1" u="sng" dirty="0"/>
              <a:t>binary search tree (BST)</a:t>
            </a:r>
            <a:r>
              <a:rPr lang="en-US" altLang="he-IL" sz="2200" dirty="0"/>
              <a:t> is a binary tree with the following property:</a:t>
            </a:r>
          </a:p>
          <a:p>
            <a:endParaRPr lang="en-US" altLang="he-IL" sz="2200" dirty="0"/>
          </a:p>
          <a:p>
            <a:pPr marL="914400" lvl="1" indent="-457200">
              <a:buFont typeface="+mj-lt"/>
              <a:buAutoNum type="arabicPeriod"/>
            </a:pPr>
            <a:r>
              <a:rPr lang="en-US" altLang="he-IL" sz="2200" dirty="0"/>
              <a:t>For every node, the value in the node is greater or equal than the values in its left child and all its descendants.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altLang="he-IL" sz="2200" dirty="0"/>
              <a:t>For every node, the value in the node is smaller or equal than to the value in its right child and all its descendants.</a:t>
            </a:r>
          </a:p>
          <a:p>
            <a:pPr marL="914400" lvl="1" indent="-457200">
              <a:buFont typeface="+mj-lt"/>
              <a:buAutoNum type="arabicPeriod"/>
            </a:pP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10965525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Example 1: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A binary search tree can be balanced</a:t>
            </a:r>
            <a:endParaRPr lang="en-US" altLang="he-IL" sz="2200" dirty="0">
              <a:latin typeface="+mj-lt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5524" y="2865437"/>
            <a:ext cx="5705475" cy="371475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427259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3337</TotalTime>
  <Words>1833</Words>
  <Application>Microsoft Office PowerPoint</Application>
  <PresentationFormat>Custom</PresentationFormat>
  <Paragraphs>299</Paragraphs>
  <Slides>35</Slides>
  <Notes>33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35</vt:i4>
      </vt:variant>
    </vt:vector>
  </HeadingPairs>
  <TitlesOfParts>
    <vt:vector size="41" baseType="lpstr">
      <vt:lpstr>Arial Unicode MS</vt:lpstr>
      <vt:lpstr>Arial</vt:lpstr>
      <vt:lpstr>Times New Roman</vt:lpstr>
      <vt:lpstr>Wingdings</vt:lpstr>
      <vt:lpstr>Office Theme</vt:lpstr>
      <vt:lpstr>Office Theme</vt:lpstr>
      <vt:lpstr>PowerPoint Presentation</vt:lpstr>
      <vt:lpstr>PowerPoint Presentation</vt:lpstr>
      <vt:lpstr>PowerPoint Presentation</vt:lpstr>
      <vt:lpstr>Assignment 4</vt:lpstr>
      <vt:lpstr>Midterm – Wednesday, Nov 17</vt:lpstr>
      <vt:lpstr>No lecture on Nov 17</vt:lpstr>
      <vt:lpstr>PowerPoint Presentation</vt:lpstr>
      <vt:lpstr>Binary Search Trees</vt:lpstr>
      <vt:lpstr>Binary Search Trees</vt:lpstr>
      <vt:lpstr>Binary Search Trees</vt:lpstr>
      <vt:lpstr>Not a Binary Search Tree</vt:lpstr>
      <vt:lpstr>Not a Binary Search Tree</vt:lpstr>
      <vt:lpstr>Binary Search Trees</vt:lpstr>
      <vt:lpstr>Binary Search Trees</vt:lpstr>
      <vt:lpstr>Binary Search Trees</vt:lpstr>
      <vt:lpstr>Binary Search Trees</vt:lpstr>
      <vt:lpstr>Binary Search Trees</vt:lpstr>
      <vt:lpstr>Binary Search Trees</vt:lpstr>
      <vt:lpstr>Binary Search Trees</vt:lpstr>
      <vt:lpstr>Binary Search Trees</vt:lpstr>
      <vt:lpstr>Binary Search Trees</vt:lpstr>
      <vt:lpstr>Removing an element from Binary Search Trees</vt:lpstr>
      <vt:lpstr>Removing an element from Binary Search Trees</vt:lpstr>
      <vt:lpstr>Remove node with no children</vt:lpstr>
      <vt:lpstr>Remove node with one child</vt:lpstr>
      <vt:lpstr>Remove node with two children</vt:lpstr>
      <vt:lpstr>Remove node with two children</vt:lpstr>
      <vt:lpstr>Comments about find mind</vt:lpstr>
      <vt:lpstr>Summary so far</vt:lpstr>
      <vt:lpstr>HW not for grade</vt:lpstr>
      <vt:lpstr>PowerPoint Presentation</vt:lpstr>
      <vt:lpstr>Balancing the tree</vt:lpstr>
      <vt:lpstr>Creating a balanced tree from a sorted array</vt:lpstr>
      <vt:lpstr>Balancing the tree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1109</cp:revision>
  <cp:lastPrinted>1601-01-01T00:00:00Z</cp:lastPrinted>
  <dcterms:created xsi:type="dcterms:W3CDTF">2017-07-19T19:15:02Z</dcterms:created>
  <dcterms:modified xsi:type="dcterms:W3CDTF">2021-11-16T03:38:51Z</dcterms:modified>
</cp:coreProperties>
</file>