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0"/>
  </p:notesMasterIdLst>
  <p:sldIdLst>
    <p:sldId id="256" r:id="rId3"/>
    <p:sldId id="510" r:id="rId4"/>
    <p:sldId id="511" r:id="rId5"/>
    <p:sldId id="474" r:id="rId6"/>
    <p:sldId id="512" r:id="rId7"/>
    <p:sldId id="503" r:id="rId8"/>
    <p:sldId id="477" r:id="rId9"/>
    <p:sldId id="507" r:id="rId10"/>
    <p:sldId id="508" r:id="rId11"/>
    <p:sldId id="502" r:id="rId12"/>
    <p:sldId id="500" r:id="rId13"/>
    <p:sldId id="495" r:id="rId14"/>
    <p:sldId id="496" r:id="rId15"/>
    <p:sldId id="497" r:id="rId16"/>
    <p:sldId id="498" r:id="rId17"/>
    <p:sldId id="509" r:id="rId18"/>
    <p:sldId id="291" r:id="rId1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5014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8223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09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9610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8626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5687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9252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95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8940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878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4569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100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8961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29, 2021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" sz="6600" dirty="0"/>
              <a:t>C++ Standard Template Library</a:t>
            </a:r>
            <a:br>
              <a:rPr lang="en" sz="6600" dirty="0"/>
            </a:br>
            <a:r>
              <a:rPr lang="en" sz="6600" dirty="0"/>
              <a:t>(</a:t>
            </a:r>
            <a:r>
              <a:rPr lang="en-US" altLang="he-IL" sz="6500" dirty="0"/>
              <a:t>STL)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42890304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STL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C++ has a (huge) library with (every possible) standard </a:t>
            </a:r>
            <a:r>
              <a:rPr lang="en" sz="2400" dirty="0"/>
              <a:t>containers, such as linked lists, stacks, queues, priority queues…</a:t>
            </a:r>
          </a:p>
          <a:p>
            <a:pPr>
              <a:buFont typeface="Arial" panose="020B0604020202020204" pitchFamily="34" charset="0"/>
              <a:buChar char="•"/>
            </a:pPr>
            <a:endParaRPr lang="en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http://www.cplusplus.com/reference/queue/queue/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http://www.cplusplus.com/reference/stack/stack/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http://www.cplusplus.com/reference/vector/vector/</a:t>
            </a:r>
          </a:p>
          <a:p>
            <a:pPr marL="0" indent="0"/>
            <a:r>
              <a:rPr lang="en-US" altLang="he-IL" sz="24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http://www.cplusplus.com/reference/queue/priority_queue/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See examples under the links</a:t>
            </a:r>
            <a:endParaRPr lang="en" altLang="he-IL" sz="2400" i="1" dirty="0">
              <a:solidFill>
                <a:schemeClr val="accent2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9268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/>
              <a:t>Singleton </a:t>
            </a:r>
            <a:r>
              <a:rPr lang="en-US" altLang="he-IL" sz="6500" dirty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705179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Goal: write a class that allows to have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one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object of this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en-US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same</a:t>
            </a:r>
            <a:r>
              <a:rPr lang="en-US" altLang="en-US" sz="2200" dirty="0">
                <a:ea typeface="Arial Unicode MS" panose="020B0604020202020204" pitchFamily="34" charset="-128"/>
                <a:cs typeface="Arial" panose="020B0604020202020204" pitchFamily="34" charset="0"/>
              </a:rPr>
              <a:t> object as everyone else.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 database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cs typeface="Courier New" panose="02070309020205020404" pitchFamily="49" charset="0"/>
              </a:rPr>
              <a:t>A class representing an operating system</a:t>
            </a:r>
            <a:endParaRPr lang="en-US" altLang="he-IL" sz="22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Same object will be shared by all users of our application.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1533627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Singleton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restricts the instantiation of a class to only 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one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object.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Useful when exactly one object is needed to coordinate actions across the system. </a:t>
            </a: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293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Singleton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class Singleton {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2200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Ingredients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: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public: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	static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Singleton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getInstance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()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 {…} // returns the unique instance</a:t>
            </a:r>
          </a:p>
          <a:p>
            <a:pPr marL="0" indent="0">
              <a:spcAft>
                <a:spcPts val="0"/>
              </a:spcAft>
              <a:defRPr/>
            </a:pPr>
            <a:endParaRPr lang="en-US" altLang="he-IL" sz="2200" dirty="0">
              <a:solidFill>
                <a:srgbClr val="00206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private: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	Singleton() {…} // </a:t>
            </a:r>
            <a:r>
              <a:rPr lang="en-US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private constructor!</a:t>
            </a:r>
            <a:endParaRPr lang="en-US" dirty="0"/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		 	static Singleton instance; </a:t>
            </a: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// the unique instance</a:t>
            </a:r>
          </a:p>
          <a:p>
            <a:pPr marL="0" indent="0">
              <a:spcAft>
                <a:spcPts val="0"/>
              </a:spcAft>
              <a:defRPr/>
            </a:pPr>
            <a:r>
              <a:rPr lang="en-US" altLang="he-IL" sz="2200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}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906712" y="5532437"/>
            <a:ext cx="5802313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i="1" dirty="0">
                <a:cs typeface="Times New Roman" pitchFamily="18" charset="0"/>
              </a:rPr>
              <a:t>static member</a:t>
            </a:r>
            <a:r>
              <a:rPr lang="en-US" altLang="he-IL" sz="2200" dirty="0">
                <a:cs typeface="Times New Roman" pitchFamily="18" charset="0"/>
              </a:rPr>
              <a:t> </a:t>
            </a:r>
            <a:br>
              <a:rPr lang="en-US" altLang="he-IL" sz="2200" dirty="0">
                <a:cs typeface="Times New Roman" pitchFamily="18" charset="0"/>
              </a:rPr>
            </a:br>
            <a:r>
              <a:rPr lang="en-US" altLang="he-IL" sz="2200" dirty="0">
                <a:cs typeface="Times New Roman" pitchFamily="18" charset="0"/>
              </a:rPr>
              <a:t>- belongs to the class -- Singleton::instance</a:t>
            </a:r>
            <a:br>
              <a:rPr lang="en-US" altLang="he-IL" sz="2200" dirty="0">
                <a:cs typeface="Times New Roman" pitchFamily="18" charset="0"/>
              </a:rPr>
            </a:br>
            <a:r>
              <a:rPr lang="en-US" altLang="he-IL" sz="2200" dirty="0">
                <a:cs typeface="Times New Roman" pitchFamily="18" charset="0"/>
              </a:rPr>
              <a:t>- and not to a particular object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75164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on design patterns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More on design patterns and software design in general</a:t>
            </a:r>
            <a:endParaRPr lang="de-DE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CMPT213 - </a:t>
            </a:r>
            <a:r>
              <a:rPr lang="en-US" altLang="en-US" sz="2200" dirty="0"/>
              <a:t>Object Oriented Design in </a:t>
            </a:r>
            <a:r>
              <a:rPr lang="en-US" altLang="en-US" sz="2200" dirty="0" smtClean="0"/>
              <a:t>Java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altLang="en-US" sz="2200" dirty="0" smtClean="0"/>
              <a:t>CMPT373 </a:t>
            </a:r>
            <a:r>
              <a:rPr lang="en-US" altLang="en-US" sz="2200"/>
              <a:t>- Software Development Methods</a:t>
            </a:r>
            <a:endParaRPr lang="de-DE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843726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is due to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Decemebr 6,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23:59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https://www.cs.sfu.ca/~ishinkar/teaching/fall21/cmpt125/assignments.html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zip file Canvas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makefile you provide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21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Course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Course Evaluations Are Now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Your written feedback will be appreciated very much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have nice things to say about the course, you can also leave feedback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on ratemyprofessors.com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52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Next Monday - Dec 6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Review before final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Send me your questions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smtClean="0"/>
              <a:t>We will solve them in class</a:t>
            </a:r>
            <a:endParaRPr lang="de-DE" altLang="en-US" sz="22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Copy </a:t>
            </a:r>
            <a:r>
              <a:rPr lang="de-DE" altLang="en-US" sz="2200" dirty="0"/>
              <a:t>constructors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Operators </a:t>
            </a:r>
            <a:r>
              <a:rPr lang="de-DE" altLang="en-US" sz="2200" dirty="0"/>
              <a:t>in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Working </a:t>
            </a:r>
            <a:r>
              <a:rPr lang="de-DE" altLang="en-US" sz="2200" dirty="0"/>
              <a:t>with generic </a:t>
            </a:r>
            <a:r>
              <a:rPr lang="de-DE" altLang="en-US" sz="2200" dirty="0" smtClean="0"/>
              <a:t>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" sz="2200" dirty="0"/>
              <a:t>C++ Standard Template </a:t>
            </a:r>
            <a:r>
              <a:rPr lang="en" sz="2200" dirty="0" smtClean="0"/>
              <a:t>Library (</a:t>
            </a:r>
            <a:r>
              <a:rPr lang="en-US" altLang="he-IL" sz="2200" dirty="0"/>
              <a:t>STL)</a:t>
            </a:r>
            <a:endParaRPr lang="de-DE" altLang="en-US" sz="2200" dirty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Singleton </a:t>
            </a:r>
            <a:r>
              <a:rPr lang="de-DE" altLang="en-US" sz="2200" dirty="0"/>
              <a:t>design pattern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9362017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dirty="0"/>
              <a:t>Passing arguments</a:t>
            </a:r>
            <a:br>
              <a:rPr lang="en-US" altLang="he-IL" sz="6600" dirty="0"/>
            </a:br>
            <a:r>
              <a:rPr lang="en-US" altLang="he-IL" sz="6600" dirty="0"/>
              <a:t>by reference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en-US" sz="66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en-US" sz="6600" dirty="0"/>
              <a:t>Copy constructors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320421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Passing arguments by reference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pass arguments to function either by value or by points.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In C++ we can also pass value by reference.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This means, the user sends the variable the same as by value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The function gets the address of the variable (and not it’s copy)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</a:t>
            </a:r>
            <a:r>
              <a:rPr lang="en-US" sz="2400">
                <a:latin typeface="+mj-lt"/>
                <a:ea typeface="Courier New"/>
                <a:cs typeface="Courier New"/>
                <a:sym typeface="Courier New"/>
              </a:rPr>
              <a:t>code examples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9579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smtClean="0"/>
              <a:t>Operators </a:t>
            </a:r>
            <a:r>
              <a:rPr lang="en-US" altLang="he-IL" sz="6600" dirty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390786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Operators in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can define operators acting on objects, such +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For example,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string s("ABC");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s = s + “DEFG";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</a:t>
            </a:r>
            <a:r>
              <a:rPr lang="en-US" sz="2200" dirty="0" err="1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cout</a:t>
            </a: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&lt;&lt;s 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Will print “ABCDEFG”.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Examples with </a:t>
            </a:r>
            <a:r>
              <a:rPr lang="en-US" sz="2200">
                <a:latin typeface="+mj-lt"/>
                <a:ea typeface="Courier New"/>
                <a:cs typeface="Courier New"/>
                <a:sym typeface="Courier New"/>
              </a:rPr>
              <a:t>addition of Points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507962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7368</TotalTime>
  <Words>502</Words>
  <Application>Microsoft Office PowerPoint</Application>
  <PresentationFormat>Custom</PresentationFormat>
  <Paragraphs>94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Assignment 5</vt:lpstr>
      <vt:lpstr>Course Evaluations</vt:lpstr>
      <vt:lpstr>Next Monday - Dec 6</vt:lpstr>
      <vt:lpstr>Today</vt:lpstr>
      <vt:lpstr>PowerPoint Presentation</vt:lpstr>
      <vt:lpstr>Passing arguments by reference</vt:lpstr>
      <vt:lpstr>PowerPoint Presentation</vt:lpstr>
      <vt:lpstr>Operators in C++</vt:lpstr>
      <vt:lpstr>PowerPoint Presentation</vt:lpstr>
      <vt:lpstr>STL</vt:lpstr>
      <vt:lpstr>PowerPoint Presentation</vt:lpstr>
      <vt:lpstr>Singleton</vt:lpstr>
      <vt:lpstr>Singleton</vt:lpstr>
      <vt:lpstr>Singleton</vt:lpstr>
      <vt:lpstr>More on design patterns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1476</cp:revision>
  <cp:lastPrinted>1601-01-01T00:00:00Z</cp:lastPrinted>
  <dcterms:created xsi:type="dcterms:W3CDTF">2017-07-19T19:15:02Z</dcterms:created>
  <dcterms:modified xsi:type="dcterms:W3CDTF">2021-11-30T00:25:59Z</dcterms:modified>
</cp:coreProperties>
</file>