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0"/>
  </p:notesMasterIdLst>
  <p:sldIdLst>
    <p:sldId id="256" r:id="rId3"/>
    <p:sldId id="511" r:id="rId4"/>
    <p:sldId id="474" r:id="rId5"/>
    <p:sldId id="512" r:id="rId6"/>
    <p:sldId id="513" r:id="rId7"/>
    <p:sldId id="517" r:id="rId8"/>
    <p:sldId id="518" r:id="rId9"/>
    <p:sldId id="537" r:id="rId10"/>
    <p:sldId id="538" r:id="rId11"/>
    <p:sldId id="519" r:id="rId12"/>
    <p:sldId id="520" r:id="rId13"/>
    <p:sldId id="521" r:id="rId14"/>
    <p:sldId id="528" r:id="rId15"/>
    <p:sldId id="529" r:id="rId16"/>
    <p:sldId id="530" r:id="rId17"/>
    <p:sldId id="531" r:id="rId18"/>
    <p:sldId id="523" r:id="rId19"/>
    <p:sldId id="524" r:id="rId20"/>
    <p:sldId id="525" r:id="rId21"/>
    <p:sldId id="526" r:id="rId22"/>
    <p:sldId id="527" r:id="rId23"/>
    <p:sldId id="532" r:id="rId24"/>
    <p:sldId id="533" r:id="rId25"/>
    <p:sldId id="534" r:id="rId26"/>
    <p:sldId id="535" r:id="rId27"/>
    <p:sldId id="536" r:id="rId28"/>
    <p:sldId id="291" r:id="rId2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8721" autoAdjust="0"/>
  </p:normalViewPr>
  <p:slideViewPr>
    <p:cSldViewPr>
      <p:cViewPr varScale="1">
        <p:scale>
          <a:sx n="73" d="100"/>
          <a:sy n="73" d="100"/>
        </p:scale>
        <p:origin x="1536" y="5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7344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0238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545440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99629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23253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2184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67652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4587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7994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1706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695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01246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805989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351571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024677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78594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93086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86295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3269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3542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267075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76719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80470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6155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86479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December 6, 2021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(i=1; </a:t>
            </a:r>
            <a:r>
              <a:rPr lang="nn-NO" sz="1600" dirty="0">
                <a:solidFill>
                  <a:srgbClr val="FF0000"/>
                </a:solidFill>
              </a:rPr>
              <a:t>i*i&lt;n</a:t>
            </a:r>
            <a:r>
              <a:rPr lang="nn-NO" sz="1600" dirty="0"/>
              <a:t>; </a:t>
            </a:r>
            <a:r>
              <a:rPr lang="nn-NO" sz="1600" dirty="0">
                <a:solidFill>
                  <a:schemeClr val="tx1"/>
                </a:solidFill>
              </a:rPr>
              <a:t>i=i+1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O(√n)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u="sng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We iterate 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i+1 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until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*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&gt;=n. This happens when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&gt;=√n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Therefore, there are √n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94168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Merge sort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/>
              <a:t>Q</a:t>
            </a:r>
            <a:r>
              <a:rPr lang="en-US" sz="1800" dirty="0"/>
              <a:t>: Consider the </a:t>
            </a:r>
            <a:r>
              <a:rPr lang="en-US" sz="1800" dirty="0" err="1"/>
              <a:t>MergeSort</a:t>
            </a:r>
            <a:r>
              <a:rPr lang="en-US" sz="1800" dirty="0"/>
              <a:t> we saw in class with O(n) time merge procedure.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/>
              <a:t>What is the running time of </a:t>
            </a:r>
            <a:r>
              <a:rPr lang="en-US" sz="1800" dirty="0" err="1"/>
              <a:t>MergeSort</a:t>
            </a:r>
            <a:r>
              <a:rPr lang="en-US" sz="1800" dirty="0"/>
              <a:t> on a sorted array of length n?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/>
              <a:t>Use big-O notation to state your answer. 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/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/>
              <a:t>Answer</a:t>
            </a:r>
            <a:r>
              <a:rPr lang="en-US" sz="1800" dirty="0"/>
              <a:t>: The running time is O(n log(n)) on sorted arrays of length 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/>
              <a:t>Proof</a:t>
            </a:r>
            <a:r>
              <a:rPr lang="en-US" sz="1800" dirty="0"/>
              <a:t>: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The recursive calls do not depend on the values in the array,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 an array of length n we make 2 recursive calls on subarrays of size n/2.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For the merge procedure we merge the two halves, which takes O(n) time.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 typeface="Arial" panose="020B0604020202020204" pitchFamily="34" charset="0"/>
              <a:buChar char="•"/>
              <a:defRPr/>
            </a:pPr>
            <a:r>
              <a:rPr lang="en-US" sz="1800" dirty="0"/>
              <a:t>Therefore, the total runtime is T(n) = 2T(n/2) + O(n) = O(n log(n)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0722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Final 2019 q1c) 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bar(int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if (n &lt;= 0)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return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else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int i = 0, sum =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while(sum &lt;= n*(n-1)/2) { // sum &lt;= 1+2+3+...(n-1) //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    i++;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    sum += i;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 } </a:t>
            </a:r>
            <a:r>
              <a:rPr lang="nn-NO" sz="1600" dirty="0">
                <a:solidFill>
                  <a:schemeClr val="bg2">
                    <a:lumMod val="75000"/>
                  </a:schemeClr>
                </a:solidFill>
              </a:rPr>
              <a:t>// close while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>
                <a:solidFill>
                  <a:schemeClr val="bg2">
                    <a:lumMod val="75000"/>
                  </a:schemeClr>
                </a:solidFill>
              </a:rPr>
              <a:t>	// the while loop can be replaced with </a:t>
            </a:r>
            <a:r>
              <a:rPr lang="nn-NO" sz="1600" b="1" dirty="0">
                <a:solidFill>
                  <a:srgbClr val="FF0000"/>
                </a:solidFill>
              </a:rPr>
              <a:t>i=n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return i + bar(n-1);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b="1" dirty="0">
                <a:solidFill>
                  <a:srgbClr val="002060"/>
                </a:solidFill>
              </a:rPr>
              <a:t>     return n + bar(n-1);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}</a:t>
            </a:r>
            <a:r>
              <a:rPr lang="nn-NO" sz="1600" dirty="0">
                <a:solidFill>
                  <a:schemeClr val="bg2">
                    <a:lumMod val="75000"/>
                  </a:schemeClr>
                </a:solidFill>
              </a:rPr>
              <a:t> // close else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nn-NO" sz="1600" u="sng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Q1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what is the output of bar on n=3?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Q2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what is the running time of bar(n) as a function of n?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Q3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rewrite bar() so that the running time is O(1).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F70317C-1C18-445D-9B66-C79F31C33322}"/>
              </a:ext>
            </a:extLst>
          </p:cNvPr>
          <p:cNvSpPr/>
          <p:nvPr/>
        </p:nvSpPr>
        <p:spPr bwMode="auto">
          <a:xfrm>
            <a:off x="468312" y="3551237"/>
            <a:ext cx="5638800" cy="20574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39466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Example 1: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654761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Example 2: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dirty="0"/>
              <a:t>binary search tree can be</a:t>
            </a:r>
            <a:br>
              <a:rPr lang="en-US" altLang="he-IL" sz="2200" dirty="0"/>
            </a:br>
            <a:r>
              <a:rPr lang="en-US" altLang="he-IL" sz="2200" dirty="0"/>
              <a:t>very skinny / unbalanced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69537336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312" y="1793908"/>
            <a:ext cx="5476875" cy="5181600"/>
          </a:xfrm>
          <a:prstGeom prst="rect">
            <a:avLst/>
          </a:prstGeom>
        </p:spPr>
      </p:pic>
      <p:sp>
        <p:nvSpPr>
          <p:cNvPr id="3" name="Down Arrow 2"/>
          <p:cNvSpPr/>
          <p:nvPr/>
        </p:nvSpPr>
        <p:spPr bwMode="auto">
          <a:xfrm rot="10334083">
            <a:off x="4375234" y="2801753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3807477">
            <a:off x="2299669" y="3913512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819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5711" y="1721189"/>
            <a:ext cx="5476875" cy="6162675"/>
          </a:xfrm>
          <a:prstGeom prst="rect">
            <a:avLst/>
          </a:prstGeom>
        </p:spPr>
      </p:pic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sp>
        <p:nvSpPr>
          <p:cNvPr id="3" name="Down Arrow 2"/>
          <p:cNvSpPr/>
          <p:nvPr/>
        </p:nvSpPr>
        <p:spPr bwMode="auto">
          <a:xfrm rot="15052728">
            <a:off x="4809506" y="3203485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8911466">
            <a:off x="4779870" y="4948686"/>
            <a:ext cx="909287" cy="1199490"/>
          </a:xfrm>
          <a:prstGeom prst="downArrow">
            <a:avLst>
              <a:gd name="adj1" fmla="val 50000"/>
              <a:gd name="adj2" fmla="val 48936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51633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no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>
              <a:defRPr/>
            </a:pPr>
            <a:r>
              <a:rPr lang="en-US" altLang="he-IL" sz="2200" dirty="0"/>
              <a:t>	if (tree-&gt; root == node)</a:t>
            </a:r>
          </a:p>
          <a:p>
            <a:pPr lvl="1">
              <a:defRPr/>
            </a:pPr>
            <a:r>
              <a:rPr lang="en-US" altLang="he-IL" sz="2200" dirty="0"/>
              <a:t>	tree-&gt;root = NULL;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>
              <a:defRPr/>
            </a:pPr>
            <a:r>
              <a:rPr lang="en-US" altLang="he-IL" sz="2200" dirty="0"/>
              <a:t>			if (node -&gt;parent-&gt;left == node)</a:t>
            </a:r>
          </a:p>
          <a:p>
            <a:pPr lvl="2">
              <a:defRPr/>
            </a:pPr>
            <a:r>
              <a:rPr lang="en-US" altLang="he-IL" sz="2200" dirty="0"/>
              <a:t>		 node -&gt;parent-&gt;left = NULL;</a:t>
            </a:r>
          </a:p>
          <a:p>
            <a:pPr lvl="1">
              <a:defRPr/>
            </a:pPr>
            <a:r>
              <a:rPr lang="en-US" altLang="he-IL" sz="2200" dirty="0"/>
              <a:t>		else   // node -&gt;parent-&gt;right == node</a:t>
            </a:r>
          </a:p>
          <a:p>
            <a:pPr lvl="2">
              <a:defRPr/>
            </a:pPr>
            <a:r>
              <a:rPr lang="en-US" altLang="he-IL" sz="2200" dirty="0"/>
              <a:t>		 node -&gt;parent-&gt;right = NULL;	</a:t>
            </a:r>
          </a:p>
          <a:p>
            <a:pPr lvl="1">
              <a:defRPr/>
            </a:pPr>
            <a:r>
              <a:rPr lang="en-US" altLang="he-IL" sz="2200" dirty="0"/>
              <a:t>free(node)</a:t>
            </a:r>
          </a:p>
          <a:p>
            <a:pPr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9B5270-F81B-4E70-A4B2-B8AA8ACD82DB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2E435F-45BD-4837-AB99-8D5A42EEC096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632242D-2A2E-456E-A385-54BC79A2C01D}"/>
              </a:ext>
            </a:extLst>
          </p:cNvPr>
          <p:cNvCxnSpPr>
            <a:cxnSpLocks/>
            <a:stCxn id="5" idx="3"/>
            <a:endCxn id="6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EB3EE403-93ED-4593-BC02-CB53A21598FC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859DD5C-7935-42A4-9951-98C88CFEA9D1}"/>
              </a:ext>
            </a:extLst>
          </p:cNvPr>
          <p:cNvCxnSpPr>
            <a:cxnSpLocks/>
            <a:stCxn id="5" idx="5"/>
            <a:endCxn id="8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527A270-387D-4326-A3D9-7DF7FC3D77CD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CE9FCA-62C0-414D-8962-4E9BF0C23584}"/>
              </a:ext>
            </a:extLst>
          </p:cNvPr>
          <p:cNvCxnSpPr>
            <a:cxnSpLocks/>
            <a:endCxn id="10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9D462AB-65D8-4866-96A3-33C5962FFC0A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BA1152B-467C-4C75-8F85-534CA618A55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69AD838-05F4-44FF-A435-1BB9952A24E7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02221A4-A1BF-4C0A-910B-F28A320E3D08}"/>
              </a:ext>
            </a:extLst>
          </p:cNvPr>
          <p:cNvCxnSpPr>
            <a:cxnSpLocks/>
            <a:stCxn id="8" idx="3"/>
            <a:endCxn id="14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C39456E8-7A31-49E0-AD74-B7500C61A5F5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E4AF733-8508-4D13-9D19-C55272CC77E5}"/>
              </a:ext>
            </a:extLst>
          </p:cNvPr>
          <p:cNvCxnSpPr>
            <a:cxnSpLocks/>
            <a:endCxn id="16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286C3A5-7F60-42A2-B085-B0FFD28D775E}"/>
              </a:ext>
            </a:extLst>
          </p:cNvPr>
          <p:cNvCxnSpPr>
            <a:cxnSpLocks/>
          </p:cNvCxnSpPr>
          <p:nvPr/>
        </p:nvCxnSpPr>
        <p:spPr bwMode="auto">
          <a:xfrm flipV="1">
            <a:off x="6536998" y="4787900"/>
            <a:ext cx="681227" cy="881193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28B05D0-0514-46DC-8C6A-046A5C905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1114" y="5689761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</p:spTree>
    <p:extLst>
      <p:ext uri="{BB962C8B-B14F-4D97-AF65-F5344CB8AC3E}">
        <p14:creationId xmlns:p14="http://schemas.microsoft.com/office/powerpoint/2010/main" val="40485656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10" grpId="0" animBg="1"/>
      <p:bldP spid="12" grpId="0" animBg="1"/>
      <p:bldP spid="12" grpId="1" animBg="1"/>
      <p:bldP spid="14" grpId="0" animBg="1"/>
      <p:bldP spid="16" grpId="0" animBg="1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one child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node):</a:t>
            </a:r>
          </a:p>
          <a:p>
            <a:pPr lvl="1">
              <a:defRPr/>
            </a:pPr>
            <a:r>
              <a:rPr lang="en-US" altLang="he-IL" sz="2200" dirty="0"/>
              <a:t>child = </a:t>
            </a:r>
            <a:r>
              <a:rPr lang="en-US" altLang="he-IL" sz="2200" dirty="0" err="1"/>
              <a:t>getChild</a:t>
            </a:r>
            <a:r>
              <a:rPr lang="en-US" altLang="he-IL" sz="2200" dirty="0"/>
              <a:t>(node);</a:t>
            </a:r>
          </a:p>
          <a:p>
            <a:pPr lvl="1">
              <a:defRPr/>
            </a:pPr>
            <a:r>
              <a:rPr lang="en-US" altLang="he-IL" sz="2200" dirty="0"/>
              <a:t>if (tree-&gt;root == 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r>
              <a:rPr lang="en-US" altLang="he-IL" sz="2200" dirty="0"/>
              <a:t>root = child;</a:t>
            </a:r>
          </a:p>
          <a:p>
            <a:pPr lvl="1">
              <a:defRPr/>
            </a:pPr>
            <a:r>
              <a:rPr lang="en-US" altLang="he-IL" sz="2200" dirty="0"/>
              <a:t>else</a:t>
            </a:r>
          </a:p>
          <a:p>
            <a:pPr lvl="2">
              <a:defRPr/>
            </a:pPr>
            <a:r>
              <a:rPr lang="en-US" altLang="he-IL" sz="2200" dirty="0"/>
              <a:t>if (node-&gt;parent-&gt;left == node)</a:t>
            </a:r>
          </a:p>
          <a:p>
            <a:pPr lvl="3">
              <a:defRPr/>
            </a:pPr>
            <a:r>
              <a:rPr lang="en-US" altLang="he-IL" sz="2200" dirty="0"/>
              <a:t>node-&gt;parent-&gt;left = child;</a:t>
            </a:r>
          </a:p>
          <a:p>
            <a:pPr lvl="2">
              <a:defRPr/>
            </a:pPr>
            <a:r>
              <a:rPr lang="en-US" altLang="he-IL" sz="2200" dirty="0"/>
              <a:t>else   // node-&gt;parent-&gt;right == node</a:t>
            </a:r>
          </a:p>
          <a:p>
            <a:pPr lvl="3">
              <a:defRPr/>
            </a:pPr>
            <a:r>
              <a:rPr lang="en-US" altLang="he-IL" sz="2200" dirty="0"/>
              <a:t>node-&gt;parent-&gt;right = child;</a:t>
            </a:r>
          </a:p>
          <a:p>
            <a:pPr lvl="1">
              <a:defRPr/>
            </a:pPr>
            <a:r>
              <a:rPr lang="en-US" altLang="he-IL" sz="2200" dirty="0"/>
              <a:t>free(node)</a:t>
            </a:r>
          </a:p>
          <a:p>
            <a:pPr marL="914400" lvl="2" indent="0">
              <a:buFont typeface="Arial" panose="020B0604020202020204" pitchFamily="34" charset="0"/>
              <a:buNone/>
              <a:defRPr/>
            </a:pPr>
            <a:endParaRPr lang="en-US" altLang="he-IL" sz="2200" dirty="0"/>
          </a:p>
          <a:p>
            <a:pPr lvl="1">
              <a:defRPr/>
            </a:pPr>
            <a:endParaRPr lang="en-US" altLang="he-IL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1353C16-AE6C-4AD7-9C18-C3F1CE5130FE}"/>
              </a:ext>
            </a:extLst>
          </p:cNvPr>
          <p:cNvSpPr/>
          <p:nvPr/>
        </p:nvSpPr>
        <p:spPr bwMode="auto">
          <a:xfrm>
            <a:off x="7355592" y="18208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A7A61F2-303F-472F-B008-FB484761C25D}"/>
              </a:ext>
            </a:extLst>
          </p:cNvPr>
          <p:cNvSpPr/>
          <p:nvPr/>
        </p:nvSpPr>
        <p:spPr bwMode="auto">
          <a:xfrm>
            <a:off x="7888992" y="252089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E28F0D4-83CA-45DB-BD2F-9B9FBB6C2D1A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7622292" y="2278063"/>
            <a:ext cx="533400" cy="24282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3ED923B7-FE04-4B39-A58D-D583D01DF502}"/>
              </a:ext>
            </a:extLst>
          </p:cNvPr>
          <p:cNvSpPr/>
          <p:nvPr/>
        </p:nvSpPr>
        <p:spPr bwMode="auto">
          <a:xfrm>
            <a:off x="8650992" y="320018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203896-BEBB-4D3C-8486-251E3D0C8974}"/>
              </a:ext>
            </a:extLst>
          </p:cNvPr>
          <p:cNvCxnSpPr>
            <a:cxnSpLocks/>
            <a:stCxn id="6" idx="5"/>
            <a:endCxn id="8" idx="0"/>
          </p:cNvCxnSpPr>
          <p:nvPr/>
        </p:nvCxnSpPr>
        <p:spPr bwMode="auto">
          <a:xfrm>
            <a:off x="8344277" y="2911137"/>
            <a:ext cx="573415" cy="289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E785D12-C534-4118-ADF5-16C34DFF5116}"/>
              </a:ext>
            </a:extLst>
          </p:cNvPr>
          <p:cNvGrpSpPr/>
          <p:nvPr/>
        </p:nvGrpSpPr>
        <p:grpSpPr>
          <a:xfrm>
            <a:off x="9106277" y="3590430"/>
            <a:ext cx="763915" cy="766423"/>
            <a:chOff x="9106277" y="3590430"/>
            <a:chExt cx="763915" cy="766423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9962176-EE4E-4636-847E-02CE4139B0C7}"/>
                </a:ext>
              </a:extLst>
            </p:cNvPr>
            <p:cNvSpPr/>
            <p:nvPr/>
          </p:nvSpPr>
          <p:spPr bwMode="auto">
            <a:xfrm>
              <a:off x="9336792" y="389965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9BD524-4DE9-4416-A457-78401D5168D0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9106277" y="3590430"/>
              <a:ext cx="497215" cy="3092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1E670148-B206-48B6-AF7D-23585E6182CE}"/>
              </a:ext>
            </a:extLst>
          </p:cNvPr>
          <p:cNvSpPr/>
          <p:nvPr/>
        </p:nvSpPr>
        <p:spPr bwMode="auto">
          <a:xfrm>
            <a:off x="6864884" y="25663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1F7581C-F103-41F2-A5B8-22FE6BB5907F}"/>
              </a:ext>
            </a:extLst>
          </p:cNvPr>
          <p:cNvCxnSpPr>
            <a:cxnSpLocks/>
            <a:stCxn id="5" idx="4"/>
            <a:endCxn id="12" idx="0"/>
          </p:cNvCxnSpPr>
          <p:nvPr/>
        </p:nvCxnSpPr>
        <p:spPr bwMode="auto">
          <a:xfrm flipH="1">
            <a:off x="7131584" y="2278063"/>
            <a:ext cx="490708" cy="2883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7826537-C0E9-45EF-A5BA-EE2766FA94EF}"/>
              </a:ext>
            </a:extLst>
          </p:cNvPr>
          <p:cNvCxnSpPr>
            <a:cxnSpLocks/>
            <a:stCxn id="12" idx="3"/>
            <a:endCxn id="14" idx="0"/>
          </p:cNvCxnSpPr>
          <p:nvPr/>
        </p:nvCxnSpPr>
        <p:spPr bwMode="auto">
          <a:xfrm flipH="1">
            <a:off x="6589743" y="2956612"/>
            <a:ext cx="353256" cy="40521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2C89AFC-E2BD-4F82-BB7C-15D66834D25F}"/>
              </a:ext>
            </a:extLst>
          </p:cNvPr>
          <p:cNvGrpSpPr/>
          <p:nvPr/>
        </p:nvGrpSpPr>
        <p:grpSpPr>
          <a:xfrm>
            <a:off x="5726112" y="3361830"/>
            <a:ext cx="1130331" cy="1123124"/>
            <a:chOff x="5726112" y="3361830"/>
            <a:chExt cx="1130331" cy="1123124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96F4AF-EC43-41F8-A7FA-704C42B9C0F6}"/>
                </a:ext>
              </a:extLst>
            </p:cNvPr>
            <p:cNvSpPr/>
            <p:nvPr/>
          </p:nvSpPr>
          <p:spPr bwMode="auto">
            <a:xfrm>
              <a:off x="6323043" y="33618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EF05627-6070-458C-A2BC-60575855727B}"/>
                </a:ext>
              </a:extLst>
            </p:cNvPr>
            <p:cNvSpPr/>
            <p:nvPr/>
          </p:nvSpPr>
          <p:spPr bwMode="auto">
            <a:xfrm>
              <a:off x="5726112" y="402775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9F3A179-36F4-421B-A24D-7A5D7DE32186}"/>
                </a:ext>
              </a:extLst>
            </p:cNvPr>
            <p:cNvCxnSpPr>
              <a:cxnSpLocks/>
              <a:stCxn id="14" idx="3"/>
              <a:endCxn id="16" idx="7"/>
            </p:cNvCxnSpPr>
            <p:nvPr/>
          </p:nvCxnSpPr>
          <p:spPr bwMode="auto">
            <a:xfrm flipH="1">
              <a:off x="6181397" y="3752075"/>
              <a:ext cx="219761" cy="34263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EE44FE8-D6B1-45D5-91F6-88268AC98C84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98637" y="3122211"/>
            <a:ext cx="429886" cy="10510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34D67A7-2828-44A9-9B80-8EA3B32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3906" y="4197845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remove( 3 )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C3FED57D-81C2-4ABF-BF4C-C496724FD66D}"/>
              </a:ext>
            </a:extLst>
          </p:cNvPr>
          <p:cNvCxnSpPr>
            <a:cxnSpLocks/>
          </p:cNvCxnSpPr>
          <p:nvPr/>
        </p:nvCxnSpPr>
        <p:spPr bwMode="auto">
          <a:xfrm flipV="1">
            <a:off x="8468501" y="3708132"/>
            <a:ext cx="448757" cy="125547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0EFF954-3618-48E6-AA7C-1DDBE0B92F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3884" y="4988178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remove( 6 )</a:t>
            </a:r>
          </a:p>
        </p:txBody>
      </p:sp>
    </p:spTree>
    <p:extLst>
      <p:ext uri="{BB962C8B-B14F-4D97-AF65-F5344CB8AC3E}">
        <p14:creationId xmlns:p14="http://schemas.microsoft.com/office/powerpoint/2010/main" val="10813556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8819E-6 3.77992E-7 L 0.02741 3.77992E-7 C 0.03953 3.77992E-7 0.05481 -0.0294 0.05481 -0.05292 L 0.05481 -0.10584 " pathEditMode="relative" rAng="0" ptsTypes="AAAA">
                                      <p:cBhvr>
                                        <p:cTn id="4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40" y="-5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3622E-6 0.00063 L -2.3622E-6 0.00084 C -0.00378 0.00189 -0.00756 0.00336 -0.01134 0.00441 C -0.02252 0.00798 -0.03023 0.00525 -0.04425 0.00441 C -0.04567 0.0042 -0.04708 0.00357 -0.0485 0.00315 C -0.05023 0.00252 -0.05212 0.00252 -0.05401 0.00189 C -0.05921 -0.00021 -0.05685 -0.00063 -0.06079 -0.00336 C -0.07338 -0.01239 -0.06551 -0.00525 -0.07181 -0.01134 C -0.07244 -0.0126 -0.0726 -0.01386 -0.07323 -0.01533 C -0.07543 -0.01995 -0.07606 -0.02058 -0.07874 -0.02436 C -0.08567 -0.04389 -0.08252 -0.03213 -0.08016 -0.07056 C -0.08 -0.07518 -0.07764 -0.08127 -0.07606 -0.08505 C -0.07559 -0.08652 -0.07464 -0.08778 -0.07464 -0.08904 L -0.07464 -0.09555 L -0.07464 -0.09555 " pathEditMode="relative" rAng="0" ptsTypes="AAAAAAAAAAAAAAA">
                                      <p:cBhvr>
                                        <p:cTn id="6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57" y="-45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8" grpId="1" animBg="1"/>
      <p:bldP spid="12" grpId="0" animBg="1"/>
      <p:bldP spid="12" grpId="1" animBg="1"/>
      <p:bldP spid="24" grpId="0"/>
      <p:bldP spid="24" grpId="1"/>
      <p:bldP spid="28" grpId="0"/>
      <p:bldP spid="2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// next has ≤1 child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C7DABD5-9457-4369-BB6F-51B6C7589B8F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9045475-3AE0-4703-8AC3-9EEB4BFC172B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00B9109-9577-4111-AEC4-0DE38F8DE34C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6BFD7FE4-5624-4415-91B1-1A18A5633EC6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10D9F5B-F9CE-4C39-B1F3-5F084BBCD744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13A7BFEB-C270-4647-AD72-CE8CE646E19C}"/>
              </a:ext>
            </a:extLst>
          </p:cNvPr>
          <p:cNvSpPr/>
          <p:nvPr/>
        </p:nvSpPr>
        <p:spPr bwMode="auto">
          <a:xfrm>
            <a:off x="6081713" y="410687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790C755-C934-481B-9243-101D0591D43A}"/>
              </a:ext>
            </a:extLst>
          </p:cNvPr>
          <p:cNvCxnSpPr>
            <a:cxnSpLocks/>
            <a:endCxn id="11" idx="7"/>
          </p:cNvCxnSpPr>
          <p:nvPr/>
        </p:nvCxnSpPr>
        <p:spPr bwMode="auto">
          <a:xfrm flipH="1">
            <a:off x="6536998" y="365892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47542DF5-BDD5-481E-B50F-C9C5BFAC75DC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50DDE3D-9715-480D-878F-FE88CEF2123C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B1B35F54-906B-4263-8297-F01392EAD48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E82CEF2-80A8-4DED-8D32-7C28E716C339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A68063FC-BE9F-4759-ADF7-5C6DF0388499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681FBF-DA1F-4038-A6DE-E18912064F95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11A33A1-C9D9-4F15-A97D-DA626478B786}"/>
              </a:ext>
            </a:extLst>
          </p:cNvPr>
          <p:cNvCxnSpPr>
            <a:cxnSpLocks/>
            <a:stCxn id="20" idx="2"/>
            <a:endCxn id="6" idx="1"/>
          </p:cNvCxnSpPr>
          <p:nvPr/>
        </p:nvCxnSpPr>
        <p:spPr bwMode="auto">
          <a:xfrm>
            <a:off x="6921828" y="2167362"/>
            <a:ext cx="723900" cy="30783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8F3820F-1AC9-407A-9E57-68166BD19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01563" y="1731537"/>
            <a:ext cx="2040530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remove( 4 )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38A430-C3F3-49C0-BD9D-D084225E386D}"/>
              </a:ext>
            </a:extLst>
          </p:cNvPr>
          <p:cNvCxnSpPr>
            <a:cxnSpLocks/>
          </p:cNvCxnSpPr>
          <p:nvPr/>
        </p:nvCxnSpPr>
        <p:spPr bwMode="auto">
          <a:xfrm flipV="1">
            <a:off x="7339013" y="4737997"/>
            <a:ext cx="762000" cy="92739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BB7137-9802-43E9-AD29-AE3E5EA16B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0312" y="5712724"/>
            <a:ext cx="3240851" cy="43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400" i="1" dirty="0">
                <a:solidFill>
                  <a:srgbClr val="0000CC"/>
                </a:solidFill>
                <a:latin typeface="Arial" panose="020B0604020202020204" pitchFamily="34" charset="0"/>
              </a:rPr>
              <a:t>Successor of 4 is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049147-4648-4B49-B415-470B85A82CDD}"/>
              </a:ext>
            </a:extLst>
          </p:cNvPr>
          <p:cNvSpPr/>
          <p:nvPr/>
        </p:nvSpPr>
        <p:spPr bwMode="auto">
          <a:xfrm>
            <a:off x="7940210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84405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9449E-6 1.81856E-6 L 4.09449E-6 0.00084 C -0.0052 -0.01386 -0.01103 -0.02751 -0.01528 -0.04137 C -0.01922 -0.05502 -0.02504 -0.08253 -0.02504 -0.08232 C -0.02615 -0.09366 -0.02804 -0.105 -0.02819 -0.11592 C -0.02993 -0.14175 -0.02111 -0.16905 -0.02993 -0.19299 C -0.02678 -0.21 -0.02756 -0.20139 -0.02662 -0.2079 C -0.02741 -0.21546 -0.0337 -0.23226 -0.03559 -0.23856 " pathEditMode="relative" rAng="0" ptsTypes="AAAAAAAA">
                                      <p:cBhvr>
                                        <p:cTn id="6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0" y="-118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3" grpId="0" animBg="1"/>
      <p:bldP spid="15" grpId="0" animBg="1"/>
      <p:bldP spid="15" grpId="1" animBg="1"/>
      <p:bldP spid="17" grpId="0" animBg="1"/>
      <p:bldP spid="20" grpId="0"/>
      <p:bldP spid="24" grpId="0"/>
      <p:bldP spid="24" grpId="1"/>
      <p:bldP spid="27" grpId="0" animBg="1"/>
      <p:bldP spid="27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Course Evaluations – LAST DAY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Course Evaluations Are Now Open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Your written feedback will be appreciated very much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If you have nice things to say about the course, you can also leave feedback on ratemyprofessors.com</a:t>
            </a:r>
          </a:p>
        </p:txBody>
      </p:sp>
    </p:spTree>
    <p:extLst>
      <p:ext uri="{BB962C8B-B14F-4D97-AF65-F5344CB8AC3E}">
        <p14:creationId xmlns:p14="http://schemas.microsoft.com/office/powerpoint/2010/main" val="671529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Remove node with two children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/>
              <a:t>Remove (</a:t>
            </a:r>
            <a:r>
              <a:rPr lang="en-US" altLang="he-IL" sz="2200" dirty="0" err="1"/>
              <a:t>BST_t</a:t>
            </a:r>
            <a:r>
              <a:rPr lang="en-US" altLang="he-IL" sz="2200" dirty="0"/>
              <a:t>* tree, 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/>
              <a:t>next = find successor of node in the tree;</a:t>
            </a:r>
          </a:p>
          <a:p>
            <a:pPr lvl="1">
              <a:defRPr/>
            </a:pPr>
            <a:r>
              <a:rPr lang="en-US" altLang="he-IL" sz="2200" dirty="0"/>
              <a:t>node-&gt;value = next-&gt;value;</a:t>
            </a:r>
          </a:p>
          <a:p>
            <a:pPr lvl="1">
              <a:defRPr/>
            </a:pPr>
            <a:r>
              <a:rPr lang="en-US" altLang="he-IL" sz="2200" dirty="0"/>
              <a:t>Remove (tree, next);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0712" y="3856037"/>
            <a:ext cx="7467600" cy="1351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has right child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find_successor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BST_t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tree, 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(node-&gt;right);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97312" y="4959071"/>
            <a:ext cx="4419600" cy="22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algn="l" rtl="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// assuming node != NULL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find_min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(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node) {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</a:t>
            </a:r>
            <a:r>
              <a:rPr lang="en-US" altLang="he-IL" sz="2200" i="1" dirty="0" err="1">
                <a:solidFill>
                  <a:srgbClr val="0000CC"/>
                </a:solidFill>
                <a:latin typeface="+mn-lt"/>
              </a:rPr>
              <a:t>BTnode_t</a:t>
            </a: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* current = node;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while (current -&gt;left != NULL)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	 current  = current-&gt;left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	return current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he-IL" sz="2200" i="1" dirty="0">
                <a:solidFill>
                  <a:srgbClr val="0000CC"/>
                </a:solidFill>
                <a:latin typeface="+mn-lt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846466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Comments about find mind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defRPr/>
            </a:pPr>
            <a:r>
              <a:rPr lang="en-US" altLang="he-IL" sz="2200" dirty="0" err="1"/>
              <a:t>find_min</a:t>
            </a:r>
            <a:r>
              <a:rPr lang="en-US" altLang="he-IL" sz="2200" dirty="0"/>
              <a:t>(</a:t>
            </a:r>
            <a:r>
              <a:rPr lang="en-US" altLang="he-IL" sz="2200" dirty="0" err="1"/>
              <a:t>BTnode_t</a:t>
            </a:r>
            <a:r>
              <a:rPr lang="en-US" altLang="he-IL" sz="2200" dirty="0"/>
              <a:t>* node)</a:t>
            </a:r>
          </a:p>
          <a:p>
            <a:pPr lvl="1">
              <a:defRPr/>
            </a:pPr>
            <a:r>
              <a:rPr lang="en-US" altLang="he-IL" sz="2200" dirty="0" err="1"/>
              <a:t>BTnode_t</a:t>
            </a:r>
            <a:r>
              <a:rPr lang="en-US" altLang="he-IL" sz="2200" dirty="0"/>
              <a:t>* current  node;</a:t>
            </a:r>
          </a:p>
          <a:p>
            <a:pPr lvl="1">
              <a:defRPr/>
            </a:pPr>
            <a:r>
              <a:rPr lang="en-US" altLang="he-IL" sz="2200" dirty="0"/>
              <a:t>while (current-&gt;left != NULL)</a:t>
            </a:r>
          </a:p>
          <a:p>
            <a:pPr lvl="1">
              <a:defRPr/>
            </a:pPr>
            <a:r>
              <a:rPr lang="en-US" altLang="he-IL" sz="2200" dirty="0"/>
              <a:t>	current = current-&gt;left</a:t>
            </a:r>
          </a:p>
          <a:p>
            <a:pPr lvl="1">
              <a:defRPr/>
            </a:pPr>
            <a:r>
              <a:rPr lang="en-US" altLang="he-IL" sz="2200" dirty="0"/>
              <a:t>return current</a:t>
            </a:r>
          </a:p>
          <a:p>
            <a:pPr lvl="1">
              <a:defRPr/>
            </a:pPr>
            <a:endParaRPr lang="en-US" altLang="he-IL" sz="2200" dirty="0"/>
          </a:p>
          <a:p>
            <a:pPr>
              <a:defRPr/>
            </a:pPr>
            <a:r>
              <a:rPr lang="en-US" altLang="he-IL" sz="2200" dirty="0"/>
              <a:t>Note that min is not necessarily a leaf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3F1FE78-E21E-46AC-A991-BCC7A71338D6}"/>
              </a:ext>
            </a:extLst>
          </p:cNvPr>
          <p:cNvSpPr/>
          <p:nvPr/>
        </p:nvSpPr>
        <p:spPr bwMode="auto">
          <a:xfrm>
            <a:off x="7567613" y="2408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5EFD3D0-F45A-4ECF-B44E-9630395817A1}"/>
              </a:ext>
            </a:extLst>
          </p:cNvPr>
          <p:cNvSpPr/>
          <p:nvPr/>
        </p:nvSpPr>
        <p:spPr bwMode="auto">
          <a:xfrm>
            <a:off x="6805613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09306C-E136-4EB2-B1FF-55C854B076EA}"/>
              </a:ext>
            </a:extLst>
          </p:cNvPr>
          <p:cNvCxnSpPr>
            <a:cxnSpLocks/>
            <a:stCxn id="6" idx="3"/>
            <a:endCxn id="7" idx="7"/>
          </p:cNvCxnSpPr>
          <p:nvPr/>
        </p:nvCxnSpPr>
        <p:spPr bwMode="auto">
          <a:xfrm flipH="1">
            <a:off x="7260898" y="2798482"/>
            <a:ext cx="384830" cy="51491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5CC5336D-0D9A-4465-A03B-08E916F48797}"/>
              </a:ext>
            </a:extLst>
          </p:cNvPr>
          <p:cNvSpPr/>
          <p:nvPr/>
        </p:nvSpPr>
        <p:spPr bwMode="auto">
          <a:xfrm>
            <a:off x="8424699" y="32464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768F1F4-0B48-4388-8985-EB0A0900E5D8}"/>
              </a:ext>
            </a:extLst>
          </p:cNvPr>
          <p:cNvCxnSpPr>
            <a:cxnSpLocks/>
            <a:stCxn id="6" idx="5"/>
            <a:endCxn id="9" idx="0"/>
          </p:cNvCxnSpPr>
          <p:nvPr/>
        </p:nvCxnSpPr>
        <p:spPr bwMode="auto">
          <a:xfrm>
            <a:off x="8022898" y="2798482"/>
            <a:ext cx="668501" cy="44795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5DA3EAE-5A94-44E8-AE14-D328D1CEB5F6}"/>
              </a:ext>
            </a:extLst>
          </p:cNvPr>
          <p:cNvSpPr/>
          <p:nvPr/>
        </p:nvSpPr>
        <p:spPr bwMode="auto">
          <a:xfrm>
            <a:off x="7218225" y="420211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1421505-69AE-4129-BA42-0FC2A2F6B66B}"/>
              </a:ext>
            </a:extLst>
          </p:cNvPr>
          <p:cNvCxnSpPr>
            <a:cxnSpLocks/>
            <a:stCxn id="7" idx="5"/>
            <a:endCxn id="13" idx="0"/>
          </p:cNvCxnSpPr>
          <p:nvPr/>
        </p:nvCxnSpPr>
        <p:spPr bwMode="auto">
          <a:xfrm>
            <a:off x="7260898" y="3636682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5D01C65-56E2-441F-B1D9-5FE0E240CA0C}"/>
              </a:ext>
            </a:extLst>
          </p:cNvPr>
          <p:cNvSpPr/>
          <p:nvPr/>
        </p:nvSpPr>
        <p:spPr bwMode="auto">
          <a:xfrm>
            <a:off x="7924300" y="420903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409D130-29E2-4A1D-874A-0F8C22357C74}"/>
              </a:ext>
            </a:extLst>
          </p:cNvPr>
          <p:cNvCxnSpPr>
            <a:cxnSpLocks/>
            <a:stCxn id="9" idx="3"/>
            <a:endCxn id="15" idx="0"/>
          </p:cNvCxnSpPr>
          <p:nvPr/>
        </p:nvCxnSpPr>
        <p:spPr bwMode="auto">
          <a:xfrm flipH="1">
            <a:off x="8191000" y="3636682"/>
            <a:ext cx="311814" cy="5723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F1CBDBB-7E0C-4203-8AFC-580C2157DF4B}"/>
              </a:ext>
            </a:extLst>
          </p:cNvPr>
          <p:cNvSpPr/>
          <p:nvPr/>
        </p:nvSpPr>
        <p:spPr bwMode="auto">
          <a:xfrm>
            <a:off x="8826500" y="423480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9858FEE-F83D-42C8-9ED0-8C9967CFA03B}"/>
              </a:ext>
            </a:extLst>
          </p:cNvPr>
          <p:cNvCxnSpPr>
            <a:cxnSpLocks/>
            <a:endCxn id="17" idx="0"/>
          </p:cNvCxnSpPr>
          <p:nvPr/>
        </p:nvCxnSpPr>
        <p:spPr bwMode="auto">
          <a:xfrm>
            <a:off x="8869173" y="3669375"/>
            <a:ext cx="224027" cy="56543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633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3" grpId="0" animBg="1"/>
      <p:bldP spid="15" grpId="0" animBg="1"/>
      <p:bldP spid="1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BST 1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Create a Binary Search Tree from the following list of insertions:</a:t>
            </a:r>
          </a:p>
          <a:p>
            <a:pPr>
              <a:defRPr/>
            </a:pPr>
            <a:r>
              <a:rPr lang="en-US" sz="2200" dirty="0"/>
              <a:t>List: 4, 2, 8, 1, 3 , 6, 5, 9, 10, 7</a:t>
            </a:r>
          </a:p>
          <a:p>
            <a:pPr marL="0" indent="0">
              <a:defRPr/>
            </a:pPr>
            <a:endParaRPr lang="en-US" sz="2200" dirty="0"/>
          </a:p>
          <a:p>
            <a:pPr marL="0" indent="0">
              <a:defRPr/>
            </a:pPr>
            <a:r>
              <a:rPr lang="en-US" sz="2200" dirty="0"/>
              <a:t>Remove 5 from the tree</a:t>
            </a:r>
          </a:p>
          <a:p>
            <a:pPr marL="0" indent="0">
              <a:defRPr/>
            </a:pPr>
            <a:r>
              <a:rPr lang="en-US" sz="2200" dirty="0"/>
              <a:t>Remove 9 from the tree</a:t>
            </a:r>
          </a:p>
          <a:p>
            <a:pPr marL="0" indent="0">
              <a:defRPr/>
            </a:pPr>
            <a:r>
              <a:rPr lang="en-US" sz="2200" dirty="0"/>
              <a:t>Remove 4 from the tree</a:t>
            </a:r>
          </a:p>
          <a:p>
            <a:pPr marL="457200" indent="-457200">
              <a:buAutoNum type="arabicPlain" startAt="2"/>
              <a:defRPr/>
            </a:pPr>
            <a:endParaRPr lang="en-US" sz="22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44DF42-D270-4FB2-8E64-623A2160B80C}"/>
              </a:ext>
            </a:extLst>
          </p:cNvPr>
          <p:cNvSpPr/>
          <p:nvPr/>
        </p:nvSpPr>
        <p:spPr bwMode="auto">
          <a:xfrm>
            <a:off x="6411912" y="285120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30D0B2-1C42-469C-9BC5-BA3F9978234D}"/>
              </a:ext>
            </a:extLst>
          </p:cNvPr>
          <p:cNvCxnSpPr>
            <a:cxnSpLocks/>
            <a:stCxn id="5" idx="4"/>
            <a:endCxn id="6" idx="0"/>
          </p:cNvCxnSpPr>
          <p:nvPr/>
        </p:nvCxnSpPr>
        <p:spPr bwMode="auto">
          <a:xfrm>
            <a:off x="6678612" y="3308408"/>
            <a:ext cx="762000" cy="21025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D6A7111-FD24-4C24-AEAB-B4651D220772}"/>
              </a:ext>
            </a:extLst>
          </p:cNvPr>
          <p:cNvSpPr/>
          <p:nvPr/>
        </p:nvSpPr>
        <p:spPr bwMode="auto">
          <a:xfrm>
            <a:off x="7642197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A048DA9-5A9E-44D8-BECF-F0AC63C2C9C7}"/>
              </a:ext>
            </a:extLst>
          </p:cNvPr>
          <p:cNvCxnSpPr>
            <a:cxnSpLocks/>
            <a:stCxn id="6" idx="4"/>
            <a:endCxn id="8" idx="0"/>
          </p:cNvCxnSpPr>
          <p:nvPr/>
        </p:nvCxnSpPr>
        <p:spPr bwMode="auto">
          <a:xfrm>
            <a:off x="7440612" y="3975866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23C719D-6BA5-441B-802E-F78EA5169767}"/>
              </a:ext>
            </a:extLst>
          </p:cNvPr>
          <p:cNvGrpSpPr/>
          <p:nvPr/>
        </p:nvGrpSpPr>
        <p:grpSpPr>
          <a:xfrm>
            <a:off x="8088312" y="4863043"/>
            <a:ext cx="533400" cy="1021087"/>
            <a:chOff x="8088312" y="4863043"/>
            <a:chExt cx="533400" cy="102108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038D7C07-2281-408A-94B4-909FC41B6011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AEE707D-1F56-4AE5-9621-68C2BE7AF0D8}"/>
                </a:ext>
              </a:extLst>
            </p:cNvPr>
            <p:cNvCxnSpPr>
              <a:cxnSpLocks/>
              <a:stCxn id="8" idx="5"/>
              <a:endCxn id="10" idx="0"/>
            </p:cNvCxnSpPr>
            <p:nvPr/>
          </p:nvCxnSpPr>
          <p:spPr bwMode="auto">
            <a:xfrm>
              <a:off x="8097482" y="4863043"/>
              <a:ext cx="257530" cy="56388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4EBCC12-0C80-4593-8A4C-F8C3F77C7C2E}"/>
              </a:ext>
            </a:extLst>
          </p:cNvPr>
          <p:cNvSpPr/>
          <p:nvPr/>
        </p:nvSpPr>
        <p:spPr bwMode="auto">
          <a:xfrm>
            <a:off x="5668485" y="348428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C57A0C0-5F49-4676-A333-C952406C9A05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 flipH="1">
            <a:off x="5935185" y="3218212"/>
            <a:ext cx="556280" cy="2660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42B6D267-DB47-4BAB-83E5-434531F39E0A}"/>
              </a:ext>
            </a:extLst>
          </p:cNvPr>
          <p:cNvSpPr/>
          <p:nvPr/>
        </p:nvSpPr>
        <p:spPr bwMode="auto">
          <a:xfrm>
            <a:off x="5164750" y="447279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A101413-0D09-4FAC-A9AB-ED4A707615C3}"/>
              </a:ext>
            </a:extLst>
          </p:cNvPr>
          <p:cNvCxnSpPr>
            <a:cxnSpLocks/>
            <a:stCxn id="12" idx="4"/>
            <a:endCxn id="14" idx="0"/>
          </p:cNvCxnSpPr>
          <p:nvPr/>
        </p:nvCxnSpPr>
        <p:spPr bwMode="auto">
          <a:xfrm flipH="1">
            <a:off x="5431450" y="3941482"/>
            <a:ext cx="503735" cy="53131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F738AB9-D396-4325-8598-4BD34CFEF4B2}"/>
              </a:ext>
            </a:extLst>
          </p:cNvPr>
          <p:cNvSpPr/>
          <p:nvPr/>
        </p:nvSpPr>
        <p:spPr bwMode="auto">
          <a:xfrm>
            <a:off x="6063641" y="4420172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9B20725-0463-4279-988D-D153ED6DF1A2}"/>
              </a:ext>
            </a:extLst>
          </p:cNvPr>
          <p:cNvCxnSpPr>
            <a:cxnSpLocks/>
            <a:stCxn id="12" idx="4"/>
            <a:endCxn id="18" idx="0"/>
          </p:cNvCxnSpPr>
          <p:nvPr/>
        </p:nvCxnSpPr>
        <p:spPr bwMode="auto">
          <a:xfrm>
            <a:off x="5935185" y="3941482"/>
            <a:ext cx="395156" cy="47869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E96F936F-42EF-4E63-8A79-7A5F1796819C}"/>
              </a:ext>
            </a:extLst>
          </p:cNvPr>
          <p:cNvSpPr/>
          <p:nvPr/>
        </p:nvSpPr>
        <p:spPr bwMode="auto">
          <a:xfrm>
            <a:off x="6833513" y="44387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66A8CA2-991A-467C-A575-6C8F3970E34A}"/>
              </a:ext>
            </a:extLst>
          </p:cNvPr>
          <p:cNvCxnSpPr>
            <a:cxnSpLocks/>
            <a:stCxn id="6" idx="4"/>
            <a:endCxn id="29" idx="0"/>
          </p:cNvCxnSpPr>
          <p:nvPr/>
        </p:nvCxnSpPr>
        <p:spPr bwMode="auto">
          <a:xfrm flipH="1">
            <a:off x="7100213" y="3975866"/>
            <a:ext cx="340399" cy="4629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1C332AE3-C025-4D28-8D9D-B65129272FED}"/>
              </a:ext>
            </a:extLst>
          </p:cNvPr>
          <p:cNvSpPr/>
          <p:nvPr/>
        </p:nvSpPr>
        <p:spPr bwMode="auto">
          <a:xfrm>
            <a:off x="6392322" y="531420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26D6C95-160B-4BB8-8E0A-2DF21D6B44E5}"/>
              </a:ext>
            </a:extLst>
          </p:cNvPr>
          <p:cNvCxnSpPr>
            <a:cxnSpLocks/>
            <a:endCxn id="42" idx="0"/>
          </p:cNvCxnSpPr>
          <p:nvPr/>
        </p:nvCxnSpPr>
        <p:spPr bwMode="auto">
          <a:xfrm flipH="1">
            <a:off x="6659022" y="4895966"/>
            <a:ext cx="362490" cy="4182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2DF2A683-87AA-437F-B133-B9C2D43829B4}"/>
              </a:ext>
            </a:extLst>
          </p:cNvPr>
          <p:cNvSpPr/>
          <p:nvPr/>
        </p:nvSpPr>
        <p:spPr bwMode="auto">
          <a:xfrm>
            <a:off x="7173912" y="351866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2BD7084-7A84-4F21-8F06-568751092A9B}"/>
              </a:ext>
            </a:extLst>
          </p:cNvPr>
          <p:cNvCxnSpPr>
            <a:cxnSpLocks/>
            <a:stCxn id="29" idx="5"/>
            <a:endCxn id="47" idx="0"/>
          </p:cNvCxnSpPr>
          <p:nvPr/>
        </p:nvCxnSpPr>
        <p:spPr bwMode="auto">
          <a:xfrm>
            <a:off x="7288798" y="4829011"/>
            <a:ext cx="299309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Oval 46">
            <a:extLst>
              <a:ext uri="{FF2B5EF4-FFF2-40B4-BE49-F238E27FC236}">
                <a16:creationId xmlns:a16="http://schemas.microsoft.com/office/drawing/2014/main" id="{731BA24C-4C95-441A-ABA0-3837876E3A80}"/>
              </a:ext>
            </a:extLst>
          </p:cNvPr>
          <p:cNvSpPr/>
          <p:nvPr/>
        </p:nvSpPr>
        <p:spPr bwMode="auto">
          <a:xfrm>
            <a:off x="7321407" y="541275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47EAF97-5F8C-4CB7-9E6F-B4E820894266}"/>
              </a:ext>
            </a:extLst>
          </p:cNvPr>
          <p:cNvSpPr/>
          <p:nvPr/>
        </p:nvSpPr>
        <p:spPr bwMode="auto">
          <a:xfrm>
            <a:off x="6821830" y="443054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23350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78 0.00084 L -0.04961 -0.12369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99" y="-6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3701E-7 2.32675E-6 L -0.03921 -0.2070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9" y="-10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9449E-6 4.9265E-6 L -0.04961 -0.12999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8" y="-67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8" grpId="1" animBg="1"/>
      <p:bldP spid="12" grpId="0" animBg="1"/>
      <p:bldP spid="14" grpId="0" animBg="1"/>
      <p:bldP spid="18" grpId="0" animBg="1"/>
      <p:bldP spid="29" grpId="0" animBg="1"/>
      <p:bldP spid="29" grpId="1" animBg="1"/>
      <p:bldP spid="42" grpId="0" animBg="1"/>
      <p:bldP spid="42" grpId="1" animBg="1"/>
      <p:bldP spid="6" grpId="0" animBg="1"/>
      <p:bldP spid="47" grpId="0" animBg="1"/>
      <p:bldP spid="47" grpId="1" animBg="1"/>
      <p:bldP spid="50" grpId="0" animBg="1"/>
      <p:bldP spid="50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Write an algorithm that gets a </a:t>
            </a:r>
            <a:r>
              <a:rPr lang="en-US" sz="2200" dirty="0" err="1"/>
              <a:t>PreOrder</a:t>
            </a:r>
            <a:r>
              <a:rPr lang="en-US" sz="2200" dirty="0"/>
              <a:t> traversal of a BST,</a:t>
            </a:r>
            <a:br>
              <a:rPr lang="en-US" sz="2200" dirty="0"/>
            </a:br>
            <a:r>
              <a:rPr lang="en-US" sz="2200" dirty="0"/>
              <a:t>and returns the tree. Prove that such BST is unique.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u="sng" dirty="0"/>
              <a:t>Example</a:t>
            </a:r>
            <a:r>
              <a:rPr lang="en-US" sz="2200" dirty="0"/>
              <a:t>: Suppose the </a:t>
            </a:r>
            <a:r>
              <a:rPr lang="en-US" sz="2200" dirty="0" err="1"/>
              <a:t>PreOrder</a:t>
            </a:r>
            <a:r>
              <a:rPr lang="en-US" sz="2200" dirty="0"/>
              <a:t> is: 6,4,3,1,5,9,8,7. What is the BST?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Root=6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Left subtree of 6: [4,3,1,5] - </a:t>
            </a:r>
            <a:r>
              <a:rPr lang="en-US" sz="2200" b="1" dirty="0" err="1"/>
              <a:t>elts</a:t>
            </a:r>
            <a:r>
              <a:rPr lang="en-US" sz="2200" b="1" dirty="0"/>
              <a:t>&lt;6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The root is 4.   Left = [3 1] Right = [5]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Look at [3,1] – 3 is the root, 1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b="1" dirty="0"/>
              <a:t>Right subtree of 6 is [9,8,7] – </a:t>
            </a:r>
            <a:r>
              <a:rPr lang="en-US" sz="2200" b="1" dirty="0" err="1"/>
              <a:t>elts</a:t>
            </a:r>
            <a:r>
              <a:rPr lang="en-US" sz="2200" b="1" dirty="0"/>
              <a:t>&gt;6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9 is the root [8,7] are both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[8,7]: 8 is the root and 7 is on the left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sz="2200" dirty="0"/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sz="2200" dirty="0"/>
              <a:t>				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DD3C277-8F15-4F50-8519-A5CF46C3DEB0}"/>
              </a:ext>
            </a:extLst>
          </p:cNvPr>
          <p:cNvCxnSpPr>
            <a:cxnSpLocks/>
          </p:cNvCxnSpPr>
          <p:nvPr/>
        </p:nvCxnSpPr>
        <p:spPr bwMode="auto">
          <a:xfrm flipV="1">
            <a:off x="8059072" y="6005432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BST 2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B668A9D-3194-4085-BA47-CB604B5E61D1}"/>
              </a:ext>
            </a:extLst>
          </p:cNvPr>
          <p:cNvCxnSpPr>
            <a:cxnSpLocks/>
            <a:endCxn id="5" idx="4"/>
          </p:cNvCxnSpPr>
          <p:nvPr/>
        </p:nvCxnSpPr>
        <p:spPr bwMode="auto">
          <a:xfrm flipV="1">
            <a:off x="7518595" y="40308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Oval 4">
            <a:extLst>
              <a:ext uri="{FF2B5EF4-FFF2-40B4-BE49-F238E27FC236}">
                <a16:creationId xmlns:a16="http://schemas.microsoft.com/office/drawing/2014/main" id="{15E01AB3-A7AC-43D2-9603-2A4FED894178}"/>
              </a:ext>
            </a:extLst>
          </p:cNvPr>
          <p:cNvSpPr/>
          <p:nvPr/>
        </p:nvSpPr>
        <p:spPr bwMode="auto">
          <a:xfrm>
            <a:off x="7678072" y="35736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6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C8DE57F-018D-43C0-B693-C741BA75DB82}"/>
              </a:ext>
            </a:extLst>
          </p:cNvPr>
          <p:cNvCxnSpPr>
            <a:cxnSpLocks/>
            <a:stCxn id="5" idx="4"/>
          </p:cNvCxnSpPr>
          <p:nvPr/>
        </p:nvCxnSpPr>
        <p:spPr bwMode="auto">
          <a:xfrm>
            <a:off x="7944772" y="40308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AF891FC9-2B36-465D-B2BE-F114DEB5EF1A}"/>
              </a:ext>
            </a:extLst>
          </p:cNvPr>
          <p:cNvSpPr/>
          <p:nvPr/>
        </p:nvSpPr>
        <p:spPr bwMode="auto">
          <a:xfrm>
            <a:off x="7251895" y="44880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D135B6-E0A8-4FF1-B25C-8F0A80FC04D7}"/>
              </a:ext>
            </a:extLst>
          </p:cNvPr>
          <p:cNvCxnSpPr>
            <a:cxnSpLocks/>
          </p:cNvCxnSpPr>
          <p:nvPr/>
        </p:nvCxnSpPr>
        <p:spPr bwMode="auto">
          <a:xfrm flipV="1">
            <a:off x="6966138" y="4945235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CC1C75C-6E6C-4C92-9D55-A74968F25D0B}"/>
              </a:ext>
            </a:extLst>
          </p:cNvPr>
          <p:cNvCxnSpPr>
            <a:cxnSpLocks/>
          </p:cNvCxnSpPr>
          <p:nvPr/>
        </p:nvCxnSpPr>
        <p:spPr bwMode="auto">
          <a:xfrm>
            <a:off x="7392315" y="4945235"/>
            <a:ext cx="403163" cy="58374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E23C1073-BADA-4B6E-A0C5-939D705CFDD7}"/>
              </a:ext>
            </a:extLst>
          </p:cNvPr>
          <p:cNvSpPr/>
          <p:nvPr/>
        </p:nvSpPr>
        <p:spPr bwMode="auto">
          <a:xfrm>
            <a:off x="7411372" y="5396902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5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7AD25B7-0279-485A-808E-EAD1E0224463}"/>
              </a:ext>
            </a:extLst>
          </p:cNvPr>
          <p:cNvSpPr/>
          <p:nvPr/>
        </p:nvSpPr>
        <p:spPr bwMode="auto">
          <a:xfrm>
            <a:off x="6718495" y="539556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2782431-3784-470A-9CD3-D9E8438B7543}"/>
              </a:ext>
            </a:extLst>
          </p:cNvPr>
          <p:cNvCxnSpPr>
            <a:cxnSpLocks/>
          </p:cNvCxnSpPr>
          <p:nvPr/>
        </p:nvCxnSpPr>
        <p:spPr bwMode="auto">
          <a:xfrm flipV="1">
            <a:off x="6337495" y="5714103"/>
            <a:ext cx="426177" cy="457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3502A0B1-9741-4971-AA7E-916B5DE7CEEE}"/>
              </a:ext>
            </a:extLst>
          </p:cNvPr>
          <p:cNvSpPr/>
          <p:nvPr/>
        </p:nvSpPr>
        <p:spPr bwMode="auto">
          <a:xfrm>
            <a:off x="6089852" y="616443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11334CF-1369-4855-B88D-4DE4E7D07E74}"/>
              </a:ext>
            </a:extLst>
          </p:cNvPr>
          <p:cNvSpPr/>
          <p:nvPr/>
        </p:nvSpPr>
        <p:spPr bwMode="auto">
          <a:xfrm>
            <a:off x="8240712" y="454854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CBC074C-F4CD-493C-8F06-0B584A310D7A}"/>
              </a:ext>
            </a:extLst>
          </p:cNvPr>
          <p:cNvCxnSpPr>
            <a:cxnSpLocks/>
            <a:endCxn id="17" idx="4"/>
          </p:cNvCxnSpPr>
          <p:nvPr/>
        </p:nvCxnSpPr>
        <p:spPr bwMode="auto">
          <a:xfrm flipV="1">
            <a:off x="8306715" y="5005740"/>
            <a:ext cx="200697" cy="60067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D61D1F94-F8F0-4926-9C4A-48E1F88D6646}"/>
              </a:ext>
            </a:extLst>
          </p:cNvPr>
          <p:cNvSpPr/>
          <p:nvPr/>
        </p:nvSpPr>
        <p:spPr bwMode="auto">
          <a:xfrm>
            <a:off x="8059072" y="559954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4A4DE42-A9CC-46F7-8BBA-18261FFCAE82}"/>
              </a:ext>
            </a:extLst>
          </p:cNvPr>
          <p:cNvSpPr/>
          <p:nvPr/>
        </p:nvSpPr>
        <p:spPr bwMode="auto">
          <a:xfrm>
            <a:off x="7811429" y="65992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7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88051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3" grpId="0" animBg="1"/>
      <p:bldP spid="14" grpId="0" animBg="1"/>
      <p:bldP spid="16" grpId="0" animBg="1"/>
      <p:bldP spid="17" grpId="0" animBg="1"/>
      <p:bldP spid="19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Queues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Write the states of the queue for this execution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queue_t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* q =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queue_create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();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[] &lt;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---</a:t>
            </a:r>
            <a:endParaRPr lang="en-US" sz="18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1);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[1]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2); 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[1,2]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3); 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[1,2,3]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4); 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[1,2,3,4]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dequeue(q); 	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[2,3,4]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5); 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[2,3,4,5]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1); 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[2,3,4,5,1]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dequeue(q); 	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[3,4,5,1]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1); 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[3,4,5,1,1]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enqueue(q, 3); 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[3,4,5,1,1,3]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+mj-lt"/>
              <a:buAutoNum type="arabicPeriod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dequeue(q); 	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[4,5,1,1,3]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40497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 err="1"/>
              <a:t>enum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u="sng" dirty="0">
                <a:solidFill>
                  <a:schemeClr val="tx1"/>
                </a:solidFill>
              </a:rPr>
              <a:t>Final 2020 Q1a</a:t>
            </a:r>
            <a:r>
              <a:rPr lang="en-US" sz="1800" dirty="0">
                <a:solidFill>
                  <a:schemeClr val="tx1"/>
                </a:solidFill>
              </a:rPr>
              <a:t>: Write a function that gets as input</a:t>
            </a:r>
          </a:p>
          <a:p>
            <a:pPr>
              <a:buAutoNum type="arabicParenBoth"/>
              <a:defRPr/>
            </a:pPr>
            <a:r>
              <a:rPr lang="en-US" sz="1800" dirty="0">
                <a:solidFill>
                  <a:schemeClr val="tx1"/>
                </a:solidFill>
              </a:rPr>
              <a:t>the day of the week (MON, TUE,...) on October 1 and</a:t>
            </a:r>
          </a:p>
          <a:p>
            <a:pPr>
              <a:buAutoNum type="arabicParenBoth"/>
              <a:defRPr/>
            </a:pPr>
            <a:r>
              <a:rPr lang="en-US" sz="1800" dirty="0">
                <a:solidFill>
                  <a:schemeClr val="tx1"/>
                </a:solidFill>
              </a:rPr>
              <a:t>a day of October</a:t>
            </a:r>
          </a:p>
          <a:p>
            <a:pPr>
              <a:buAutoNum type="arabicParenBoth"/>
              <a:defRPr/>
            </a:pPr>
            <a:r>
              <a:rPr lang="en-US" sz="1800" dirty="0">
                <a:solidFill>
                  <a:schemeClr val="tx1"/>
                </a:solidFill>
              </a:rPr>
              <a:t>and returns the day of the week on that day?</a:t>
            </a:r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defRPr/>
            </a:pPr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typedef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enum</a:t>
            </a:r>
            <a:r>
              <a:rPr lang="en-US" sz="1800" dirty="0">
                <a:solidFill>
                  <a:schemeClr val="accent2">
                    <a:lumMod val="75000"/>
                  </a:schemeClr>
                </a:solidFill>
                <a:cs typeface="Times New Roman" panose="02020603050405020304" pitchFamily="18" charset="0"/>
              </a:rPr>
              <a:t> {MON, TUE, WED, THUR, FRI, SAT, SUN} weekday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;</a:t>
            </a:r>
          </a:p>
          <a:p>
            <a:pPr marL="0" indent="0">
              <a:defRPr/>
            </a:pPr>
            <a:r>
              <a:rPr lang="en-US" sz="1800" dirty="0">
                <a:solidFill>
                  <a:schemeClr val="bg2">
                    <a:lumMod val="75000"/>
                  </a:schemeClr>
                </a:solidFill>
                <a:cs typeface="Times New Roman" panose="02020603050405020304" pitchFamily="18" charset="0"/>
              </a:rPr>
              <a:t>// assumption: </a:t>
            </a:r>
            <a:r>
              <a:rPr lang="en-US" sz="1800" dirty="0" err="1">
                <a:solidFill>
                  <a:schemeClr val="bg2">
                    <a:lumMod val="75000"/>
                  </a:schemeClr>
                </a:solidFill>
                <a:cs typeface="Times New Roman" panose="02020603050405020304" pitchFamily="18" charset="0"/>
              </a:rPr>
              <a:t>day_of_month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  <a:cs typeface="Times New Roman" panose="02020603050405020304" pitchFamily="18" charset="0"/>
              </a:rPr>
              <a:t> is between 1 and 31</a:t>
            </a:r>
          </a:p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weekday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get_day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(weekday oct1_day_of_week, int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day_of_month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) {</a:t>
            </a:r>
            <a:b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  <a:t>  	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(oct1_day_of_week + day_of_month-1) %7 ;</a:t>
            </a:r>
            <a:br>
              <a:rPr lang="en-US" sz="1800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}</a:t>
            </a:r>
          </a:p>
          <a:p>
            <a:pPr marL="0" indent="0">
              <a:defRPr/>
            </a:pPr>
            <a:r>
              <a:rPr lang="en-US" sz="1800" u="sng" dirty="0">
                <a:solidFill>
                  <a:schemeClr val="tx1"/>
                </a:solidFill>
                <a:cs typeface="Times New Roman" panose="02020603050405020304" pitchFamily="18" charset="0"/>
              </a:rPr>
              <a:t>For example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800" dirty="0" err="1">
                <a:solidFill>
                  <a:schemeClr val="tx1"/>
                </a:solidFill>
              </a:rPr>
              <a:t>get_day</a:t>
            </a:r>
            <a:r>
              <a:rPr lang="en-US" sz="1800" dirty="0">
                <a:solidFill>
                  <a:schemeClr val="tx1"/>
                </a:solidFill>
              </a:rPr>
              <a:t>(MON, 7) should return 6 which corresponds to SUN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800" dirty="0" err="1">
                <a:solidFill>
                  <a:schemeClr val="tx1"/>
                </a:solidFill>
              </a:rPr>
              <a:t>get_day</a:t>
            </a:r>
            <a:r>
              <a:rPr lang="en-US" sz="1800" dirty="0">
                <a:solidFill>
                  <a:schemeClr val="tx1"/>
                </a:solidFill>
              </a:rPr>
              <a:t>(THUR, 20) should return 1 which corresponds to TUE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2176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Generic swap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// Recall generic swap we saw in class</a:t>
            </a:r>
          </a:p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void swap(void* a, void* b,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size_t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s) { </a:t>
            </a:r>
          </a:p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void*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tmp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=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malloc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(s);</a:t>
            </a:r>
          </a:p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memcpy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(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tmp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, a, s);</a:t>
            </a:r>
          </a:p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memcpy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(a, b, s);</a:t>
            </a:r>
          </a:p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memcpy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(b, 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tmp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, s);</a:t>
            </a:r>
          </a:p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    free(</a:t>
            </a:r>
            <a:r>
              <a:rPr lang="en-US" sz="1800" dirty="0" err="1">
                <a:solidFill>
                  <a:schemeClr val="tx1"/>
                </a:solidFill>
                <a:cs typeface="Times New Roman" panose="02020603050405020304" pitchFamily="18" charset="0"/>
              </a:rPr>
              <a:t>tmp</a:t>
            </a: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);</a:t>
            </a:r>
          </a:p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}</a:t>
            </a:r>
          </a:p>
          <a:p>
            <a:pPr marL="0" indent="0">
              <a:defRPr/>
            </a:pPr>
            <a:endParaRPr lang="en-US" sz="1800" dirty="0">
              <a:solidFill>
                <a:schemeClr val="tx1"/>
              </a:solidFill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1800" dirty="0">
                <a:solidFill>
                  <a:schemeClr val="tx1"/>
                </a:solidFill>
                <a:cs typeface="Times New Roman" panose="02020603050405020304" pitchFamily="18" charset="0"/>
              </a:rPr>
              <a:t>Rewrite it so that it uses O(1) extra memory </a:t>
            </a:r>
          </a:p>
        </p:txBody>
      </p:sp>
    </p:spTree>
    <p:extLst>
      <p:ext uri="{BB962C8B-B14F-4D97-AF65-F5344CB8AC3E}">
        <p14:creationId xmlns:p14="http://schemas.microsoft.com/office/powerpoint/2010/main" val="15541532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3600" dirty="0"/>
              <a:t>Final – Friday, Dec 17, 8:30am-11:30am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>
              <a:buFont typeface="Arial" panose="020B0604020202020204" pitchFamily="34" charset="0"/>
              <a:buChar char="•"/>
            </a:pPr>
            <a:r>
              <a:rPr lang="de-DE" altLang="en-US" sz="2200" dirty="0"/>
              <a:t>Same format as the previous exams:</a:t>
            </a:r>
          </a:p>
          <a:p>
            <a:pPr marL="0" indent="0"/>
            <a:r>
              <a:rPr lang="de-DE" altLang="en-US" sz="2200" dirty="0">
                <a:solidFill>
                  <a:srgbClr val="0070C0"/>
                </a:solidFill>
              </a:rPr>
              <a:t>https://www.cs.sfu.ca/~ishinkar/teaching/fall21/cmpt125/exams.html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Four question each with several items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Closed books, no laptops/calculators. Only pens/pencils are allowed.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 (lectures and labs).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piazza, leetcode, google for “intro to CS in C“.</a:t>
            </a:r>
          </a:p>
          <a:p>
            <a:pPr>
              <a:buFont typeface="Arial" panose="020B0604020202020204" pitchFamily="34" charset="0"/>
              <a:buChar char="•"/>
            </a:pPr>
            <a:endParaRPr lang="de-DE" altLang="en-US" sz="2200" dirty="0"/>
          </a:p>
        </p:txBody>
      </p:sp>
    </p:spTree>
    <p:extLst>
      <p:ext uri="{BB962C8B-B14F-4D97-AF65-F5344CB8AC3E}">
        <p14:creationId xmlns:p14="http://schemas.microsoft.com/office/powerpoint/2010/main" val="6800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Let f(n) = 1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 Prove that f(n) = O(n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)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Proof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Need to show that there is a constant c such that f(n) &lt; cn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for all n&gt;1.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We’ll show that f(n)&lt;=n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(i.e., we take c=1).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Indeed, there are n terms, each &lt;=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Therefore, 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f(n) = 1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+2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&lt;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+… 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= n*n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=n</a:t>
            </a:r>
            <a:r>
              <a:rPr lang="en-US" sz="2200" baseline="300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534437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Q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T(n) = T(n/2) + n, and T(1)=1.    Prove that T(n) = O(n)</a:t>
            </a:r>
          </a:p>
          <a:p>
            <a:pPr marL="0" indent="0">
              <a:defRPr/>
            </a:pPr>
            <a:endParaRPr lang="en-US" sz="2200" u="sng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  <a:p>
            <a:pPr marL="0" indent="0">
              <a:defRPr/>
            </a:pPr>
            <a:r>
              <a:rPr lang="en-US" sz="2200" u="sng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Proof</a:t>
            </a: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: Let’s prove that T(n)&lt;=2n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Let’s suppose that n is a power of 2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T(n) = T(n/2) + n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= (T(n/4) + n/2) + n = T(n/4) + (n/2+n)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        = T(n/8) + (n/4+n/2+n)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                            = T(n/16) + (n/8+n/4+n/2+n)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... = T(2) + (4+8…n/2+n) = T(1) + (2+ 4+8…n/2+n)</a:t>
            </a:r>
          </a:p>
          <a:p>
            <a:pPr marL="0" indent="0">
              <a:defRPr/>
            </a:pPr>
            <a:r>
              <a:rPr lang="en-US" sz="2200" dirty="0">
                <a:solidFill>
                  <a:srgbClr val="002060"/>
                </a:solidFill>
                <a:latin typeface="+mj-lt"/>
                <a:cs typeface="Times New Roman" panose="02020603050405020304" pitchFamily="18" charset="0"/>
              </a:rPr>
              <a:t>    = (1+1/2+1/4+1/8+1/16…)*n &lt; 2n</a:t>
            </a:r>
          </a:p>
          <a:p>
            <a:pPr marL="0" indent="0">
              <a:defRPr/>
            </a:pPr>
            <a:endParaRPr lang="en-US" sz="2200" dirty="0">
              <a:solidFill>
                <a:srgbClr val="00206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7383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49"/>
            <a:ext cx="8855075" cy="5259387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(i=0; i&lt;n; i++)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for (j=1; j&lt;i; </a:t>
            </a:r>
            <a:r>
              <a:rPr lang="nn-NO" sz="1600" dirty="0">
                <a:solidFill>
                  <a:srgbClr val="FF0000"/>
                </a:solidFill>
              </a:rPr>
              <a:t>j=j*2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 log(n))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u="sng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We have n iterations of the outer for loop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For each outer iteration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=0..n-1 we have O(log(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)) &lt; log(n) inner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So the total running time is O(# outer iterations) * O(log(n) = O(n log(n))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Remark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the O(n log(n)) is the tight answer: Look at the last n/2 iterations: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=n/2…n-1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In each them the inner loop makes &gt; log(n/2) = log(n)-1&gt;log(n)/2 steps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 sum&gt;(n/2)*(log(n)/2) &gt; n log(n)/4</a:t>
            </a: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6181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f5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(i=1; i&lt;n; </a:t>
            </a:r>
            <a:r>
              <a:rPr lang="nn-NO" sz="1600" dirty="0">
                <a:solidFill>
                  <a:srgbClr val="FF0000"/>
                </a:solidFill>
              </a:rPr>
              <a:t>i=i*2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for (j=0; j&lt;i; j++)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There are log(n) terms, each contributing at most n. So this gives O(n log(n)).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But we can do better: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u="sng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For each outer iteration we have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inner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total running time is 1+2+4+8+16+…+n/2+n = (1+1/2+1/4+1/8…)n&lt; 2n =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sum is still &lt; 2n</a:t>
            </a:r>
          </a:p>
        </p:txBody>
      </p:sp>
    </p:spTree>
    <p:extLst>
      <p:ext uri="{BB962C8B-B14F-4D97-AF65-F5344CB8AC3E}">
        <p14:creationId xmlns:p14="http://schemas.microsoft.com/office/powerpoint/2010/main" val="3810417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f5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(i=1; i&lt;n; </a:t>
            </a:r>
            <a:r>
              <a:rPr lang="nn-NO" sz="1600" dirty="0">
                <a:solidFill>
                  <a:srgbClr val="FF0000"/>
                </a:solidFill>
              </a:rPr>
              <a:t>i=i*4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for (j=0; j&lt;i; j++)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For each outer iteration we have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inner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total running time is 1+4+16+…+n/2+n &lt;1+2+4+8+16…&lt;2n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There are log(n) terms, but the sum is still &lt; 2n</a:t>
            </a:r>
          </a:p>
        </p:txBody>
      </p:sp>
    </p:spTree>
    <p:extLst>
      <p:ext uri="{BB962C8B-B14F-4D97-AF65-F5344CB8AC3E}">
        <p14:creationId xmlns:p14="http://schemas.microsoft.com/office/powerpoint/2010/main" val="3669443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Consider the following function.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int f5 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int sum = 0, i, j;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for (i=1; i&lt;n; </a:t>
            </a:r>
            <a:r>
              <a:rPr lang="nn-NO" sz="1600" dirty="0">
                <a:solidFill>
                  <a:srgbClr val="FF0000"/>
                </a:solidFill>
              </a:rPr>
              <a:t>i=i*3</a:t>
            </a:r>
            <a:r>
              <a:rPr lang="nn-NO" sz="1600" dirty="0"/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for (j=0; j&lt;i; j++)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      sum += 1;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  return sum;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nn-NO" sz="1600" dirty="0"/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Prove that the running time is O(n)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u="sng" dirty="0">
                <a:solidFill>
                  <a:srgbClr val="002060"/>
                </a:solidFill>
                <a:cs typeface="Times New Roman" panose="02020603050405020304" pitchFamily="18" charset="0"/>
              </a:rPr>
              <a:t>Proof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: For each outer iteration we have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inner iterations.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total running time is (1+3+9+3</a:t>
            </a:r>
            <a:r>
              <a:rPr lang="en-US" sz="18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+3</a:t>
            </a:r>
            <a:r>
              <a:rPr lang="en-US" sz="18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+…)..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Computation on the board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There are log</a:t>
            </a:r>
            <a:r>
              <a:rPr lang="en-US" sz="1800" baseline="-25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(n) terms, and the sum is still &lt; O(n)</a:t>
            </a:r>
          </a:p>
        </p:txBody>
      </p:sp>
    </p:spTree>
    <p:extLst>
      <p:ext uri="{BB962C8B-B14F-4D97-AF65-F5344CB8AC3E}">
        <p14:creationId xmlns:p14="http://schemas.microsoft.com/office/powerpoint/2010/main" val="27556804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7547</TotalTime>
  <Words>2452</Words>
  <Application>Microsoft Office PowerPoint</Application>
  <PresentationFormat>Custom</PresentationFormat>
  <Paragraphs>314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Unicode MS</vt:lpstr>
      <vt:lpstr>Times New Roman</vt:lpstr>
      <vt:lpstr>Wingdings</vt:lpstr>
      <vt:lpstr>Office Theme</vt:lpstr>
      <vt:lpstr>Office Theme</vt:lpstr>
      <vt:lpstr>PowerPoint Presentation</vt:lpstr>
      <vt:lpstr>Course Evaluations – LAST DAY</vt:lpstr>
      <vt:lpstr>Final – Friday, Dec 17, 8:30am-11:30am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Big-O notation</vt:lpstr>
      <vt:lpstr>Merge sort</vt:lpstr>
      <vt:lpstr>Big-O notation</vt:lpstr>
      <vt:lpstr>Binary Search Trees</vt:lpstr>
      <vt:lpstr>Binary Search Trees</vt:lpstr>
      <vt:lpstr>Not a Binary Search Tree</vt:lpstr>
      <vt:lpstr>Not a Binary Search Tree</vt:lpstr>
      <vt:lpstr>Remove node with no children</vt:lpstr>
      <vt:lpstr>Remove node with one child</vt:lpstr>
      <vt:lpstr>Remove node with two children</vt:lpstr>
      <vt:lpstr>Remove node with two children</vt:lpstr>
      <vt:lpstr>Comments about find mind</vt:lpstr>
      <vt:lpstr>BST 1</vt:lpstr>
      <vt:lpstr>BST 2 </vt:lpstr>
      <vt:lpstr>Queues</vt:lpstr>
      <vt:lpstr>enum</vt:lpstr>
      <vt:lpstr>Generic swap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1588</cp:revision>
  <cp:lastPrinted>1601-01-01T00:00:00Z</cp:lastPrinted>
  <dcterms:created xsi:type="dcterms:W3CDTF">2017-07-19T19:15:02Z</dcterms:created>
  <dcterms:modified xsi:type="dcterms:W3CDTF">2021-12-07T00:15:33Z</dcterms:modified>
</cp:coreProperties>
</file>