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59"/>
  </p:notesMasterIdLst>
  <p:handoutMasterIdLst>
    <p:handoutMasterId r:id="rId60"/>
  </p:handoutMasterIdLst>
  <p:sldIdLst>
    <p:sldId id="256" r:id="rId4"/>
    <p:sldId id="547" r:id="rId5"/>
    <p:sldId id="494" r:id="rId6"/>
    <p:sldId id="503" r:id="rId7"/>
    <p:sldId id="504" r:id="rId8"/>
    <p:sldId id="505" r:id="rId9"/>
    <p:sldId id="506" r:id="rId10"/>
    <p:sldId id="531" r:id="rId11"/>
    <p:sldId id="545" r:id="rId12"/>
    <p:sldId id="515" r:id="rId13"/>
    <p:sldId id="532" r:id="rId14"/>
    <p:sldId id="516" r:id="rId15"/>
    <p:sldId id="517" r:id="rId16"/>
    <p:sldId id="535" r:id="rId17"/>
    <p:sldId id="518" r:id="rId18"/>
    <p:sldId id="519" r:id="rId19"/>
    <p:sldId id="536" r:id="rId20"/>
    <p:sldId id="538" r:id="rId21"/>
    <p:sldId id="537" r:id="rId22"/>
    <p:sldId id="546" r:id="rId23"/>
    <p:sldId id="542" r:id="rId24"/>
    <p:sldId id="539" r:id="rId25"/>
    <p:sldId id="540" r:id="rId26"/>
    <p:sldId id="541" r:id="rId27"/>
    <p:sldId id="354" r:id="rId28"/>
    <p:sldId id="490" r:id="rId29"/>
    <p:sldId id="346" r:id="rId30"/>
    <p:sldId id="347" r:id="rId31"/>
    <p:sldId id="348" r:id="rId32"/>
    <p:sldId id="349" r:id="rId33"/>
    <p:sldId id="350" r:id="rId34"/>
    <p:sldId id="355" r:id="rId35"/>
    <p:sldId id="351" r:id="rId36"/>
    <p:sldId id="344" r:id="rId37"/>
    <p:sldId id="343" r:id="rId38"/>
    <p:sldId id="507" r:id="rId39"/>
    <p:sldId id="508" r:id="rId40"/>
    <p:sldId id="509" r:id="rId41"/>
    <p:sldId id="510" r:id="rId42"/>
    <p:sldId id="511" r:id="rId43"/>
    <p:sldId id="512" r:id="rId44"/>
    <p:sldId id="513" r:id="rId45"/>
    <p:sldId id="317" r:id="rId46"/>
    <p:sldId id="318" r:id="rId47"/>
    <p:sldId id="285" r:id="rId48"/>
    <p:sldId id="286" r:id="rId49"/>
    <p:sldId id="320" r:id="rId50"/>
    <p:sldId id="287" r:id="rId51"/>
    <p:sldId id="289" r:id="rId52"/>
    <p:sldId id="292" r:id="rId53"/>
    <p:sldId id="360" r:id="rId54"/>
    <p:sldId id="322" r:id="rId55"/>
    <p:sldId id="543" r:id="rId56"/>
    <p:sldId id="293" r:id="rId57"/>
    <p:sldId id="408" r:id="rId5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6F5D36-AE9B-44D8-A26E-23CBDA8DF114}" v="55" dt="2022-10-13T00:26:23.3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3792" autoAdjust="0"/>
  </p:normalViewPr>
  <p:slideViewPr>
    <p:cSldViewPr snapToGrid="0">
      <p:cViewPr varScale="1">
        <p:scale>
          <a:sx n="62" d="100"/>
          <a:sy n="62" d="100"/>
        </p:scale>
        <p:origin x="12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61" Type="http://schemas.openxmlformats.org/officeDocument/2006/relationships/presProps" Target="pres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handoutMaster" Target="handoutMasters/handoutMaster1.xml"/><Relationship Id="rId65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307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801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67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3338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2509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269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9775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526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5414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3675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6612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3218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6612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39554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21151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8219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302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9351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207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95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4460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97388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6870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5650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13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2244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2796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37248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709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53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98201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606122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3388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65119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9510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50034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41671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86288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97740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10114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8037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0960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180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974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842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597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247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10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 = 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i+1)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	</a:t>
            </a:r>
            <a:r>
              <a:rPr lang="en-US" altLang="en-US" sz="2200" u="sng" dirty="0"/>
              <a:t>A</a:t>
            </a:r>
            <a:r>
              <a:rPr lang="en-US" altLang="en-US" sz="2200" dirty="0"/>
              <a:t>: O(N)</a:t>
            </a:r>
          </a:p>
          <a:p>
            <a:r>
              <a:rPr lang="en-US" altLang="en-US" sz="2200" dirty="0"/>
              <a:t>Rewrite the function so that the running time is O(1).</a:t>
            </a:r>
          </a:p>
          <a:p>
            <a:r>
              <a:rPr lang="en-US" altLang="en-US" sz="2200" dirty="0"/>
              <a:t>	</a:t>
            </a:r>
            <a:r>
              <a:rPr lang="en-US" altLang="en-US" sz="2200" u="sng" dirty="0"/>
              <a:t>A</a:t>
            </a:r>
            <a:r>
              <a:rPr lang="en-US" altLang="en-US" sz="2200" dirty="0"/>
              <a:t>: This is the sum of arithmetic progression.</a:t>
            </a:r>
            <a:br>
              <a:rPr lang="en-US" altLang="en-US" sz="2200" dirty="0"/>
            </a:br>
            <a:r>
              <a:rPr lang="en-US" altLang="en-US" sz="2200" dirty="0"/>
              <a:t>			This is equal to 0+1+2+3+…+(N-1) = N*(N-1)/2</a:t>
            </a:r>
          </a:p>
        </p:txBody>
      </p:sp>
    </p:spTree>
    <p:extLst>
      <p:ext uri="{BB962C8B-B14F-4D97-AF65-F5344CB8AC3E}">
        <p14:creationId xmlns:p14="http://schemas.microsoft.com/office/powerpoint/2010/main" val="34935743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60601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Arithmetic progression: 1+2+3+…+ N = ?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assume N is even.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rearrange: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1+2+3+…+ N = (1+N) + (2 + (N-1)) + (3 + (N-2) )… (N/2 + (N/2+1) )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We have N/2 terms each equal to N+1. So, the total sum is N*(N+1)/2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For example: 1+2+3+4+5+6 = (1+6) + (2+5) + (3+4) = 3*7 = 21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 formula is correct also for odd N: 1+2+3…+N = N(N+1)/2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74868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1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*2)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	</a:t>
            </a:r>
            <a:r>
              <a:rPr lang="en-US" altLang="en-US" sz="2200" u="sng" dirty="0"/>
              <a:t>A</a:t>
            </a:r>
            <a:r>
              <a:rPr lang="en-US" altLang="en-US" sz="2200" dirty="0"/>
              <a:t>: O(log(N))</a:t>
            </a:r>
          </a:p>
          <a:p>
            <a:r>
              <a:rPr lang="en-US" altLang="en-US" sz="2200" dirty="0"/>
              <a:t>Because we start with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=1, then 2, then 4, then 8… until we reach N</a:t>
            </a:r>
          </a:p>
          <a:p>
            <a:r>
              <a:rPr lang="en-US" altLang="en-US" sz="2200" dirty="0"/>
              <a:t>So how many times do we multiply 2x2x2…x2 until it is &gt;=N</a:t>
            </a:r>
          </a:p>
          <a:p>
            <a:r>
              <a:rPr lang="en-US" altLang="en-US" sz="2200" dirty="0"/>
              <a:t>		</a:t>
            </a:r>
            <a:r>
              <a:rPr lang="en-US" altLang="en-US" sz="2200" u="sng" dirty="0"/>
              <a:t>A</a:t>
            </a:r>
            <a:r>
              <a:rPr lang="en-US" altLang="en-US" sz="2200" dirty="0"/>
              <a:t>: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 – rounded up</a:t>
            </a:r>
          </a:p>
        </p:txBody>
      </p:sp>
    </p:spTree>
    <p:extLst>
      <p:ext uri="{BB962C8B-B14F-4D97-AF65-F5344CB8AC3E}">
        <p14:creationId xmlns:p14="http://schemas.microsoft.com/office/powerpoint/2010/main" val="1075978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/>
              <a:t>How many iterations are performed in the following for loop?</a:t>
            </a:r>
          </a:p>
          <a:p>
            <a:r>
              <a:rPr lang="en-US" sz="1800" u="sng" dirty="0">
                <a:solidFill>
                  <a:srgbClr val="002060"/>
                </a:solidFill>
              </a:rPr>
              <a:t>foo(N)</a:t>
            </a:r>
            <a:r>
              <a:rPr lang="en-US" sz="1800" dirty="0">
                <a:solidFill>
                  <a:srgbClr val="002060"/>
                </a:solidFill>
              </a:rPr>
              <a:t>: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 		sum=0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for (int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= 1 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&lt; N 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++) 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 		for (int j = 1 ; j &lt;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; </a:t>
            </a:r>
            <a:r>
              <a:rPr lang="en-US" sz="1800" dirty="0" err="1">
                <a:solidFill>
                  <a:srgbClr val="002060"/>
                </a:solidFill>
              </a:rPr>
              <a:t>j++</a:t>
            </a:r>
            <a:r>
              <a:rPr lang="en-US" sz="1800" dirty="0">
                <a:solidFill>
                  <a:srgbClr val="002060"/>
                </a:solidFill>
              </a:rPr>
              <a:t>) 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		sum = sum+1;   (*)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1800" dirty="0"/>
              <a:t>Use O() notation to express the running time.</a:t>
            </a:r>
          </a:p>
          <a:p>
            <a:r>
              <a:rPr lang="en-US" altLang="en-US" sz="1800" dirty="0"/>
              <a:t>	For each </a:t>
            </a:r>
            <a:r>
              <a:rPr lang="en-US" altLang="en-US" sz="1800" dirty="0" err="1"/>
              <a:t>i</a:t>
            </a:r>
            <a:r>
              <a:rPr lang="en-US" altLang="en-US" sz="1800" dirty="0"/>
              <a:t> how many iterations of the inner loop are there?</a:t>
            </a:r>
          </a:p>
          <a:p>
            <a:r>
              <a:rPr lang="en-US" altLang="en-US" sz="1800" dirty="0"/>
              <a:t>	There are j=1…i-1  -- &gt; i-1 iterations.</a:t>
            </a:r>
          </a:p>
          <a:p>
            <a:r>
              <a:rPr lang="en-US" altLang="en-US" sz="1800" dirty="0"/>
              <a:t>	</a:t>
            </a:r>
            <a:r>
              <a:rPr lang="en-US" altLang="en-US" sz="1800" dirty="0">
                <a:sym typeface="Wingdings" panose="05000000000000000000" pitchFamily="2" charset="2"/>
              </a:rPr>
              <a:t> </a:t>
            </a:r>
            <a:r>
              <a:rPr lang="en-US" altLang="en-US" sz="1800" dirty="0"/>
              <a:t>total number of times we execute (*) is 0+1+2+3+…(N-2) = O(N</a:t>
            </a:r>
            <a:r>
              <a:rPr lang="en-US" altLang="en-US" sz="1800" baseline="30000" dirty="0"/>
              <a:t>2</a:t>
            </a:r>
            <a:r>
              <a:rPr lang="en-US" altLang="en-US" sz="1800" dirty="0"/>
              <a:t>)</a:t>
            </a:r>
          </a:p>
          <a:p>
            <a:r>
              <a:rPr lang="en-US" altLang="en-US" sz="1800" dirty="0"/>
              <a:t>Rewrite the function so that the running time is O(1)</a:t>
            </a:r>
          </a:p>
          <a:p>
            <a:r>
              <a:rPr lang="en-US" altLang="en-US" sz="1800" dirty="0"/>
              <a:t>	A: foo(N):	// need to return 0+1+2+3+…(N-2) </a:t>
            </a:r>
            <a:br>
              <a:rPr lang="en-US" altLang="en-US" sz="1800" dirty="0"/>
            </a:br>
            <a:r>
              <a:rPr lang="en-US" altLang="en-US" sz="1800" dirty="0"/>
              <a:t>		if N&gt;2 return (N-1)*(N-2)/2</a:t>
            </a:r>
            <a:br>
              <a:rPr lang="en-US" altLang="en-US" sz="1800" dirty="0"/>
            </a:br>
            <a:r>
              <a:rPr lang="en-US" altLang="en-US" sz="1800" dirty="0"/>
              <a:t>		else return 0</a:t>
            </a:r>
          </a:p>
        </p:txBody>
      </p:sp>
    </p:spTree>
    <p:extLst>
      <p:ext uri="{BB962C8B-B14F-4D97-AF65-F5344CB8AC3E}">
        <p14:creationId xmlns:p14="http://schemas.microsoft.com/office/powerpoint/2010/main" val="1271337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 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 		for (int j = 1 ; j &lt;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; </a:t>
            </a:r>
            <a:r>
              <a:rPr lang="en-US" sz="2200" i="1" dirty="0">
                <a:solidFill>
                  <a:srgbClr val="FF0000"/>
                </a:solidFill>
              </a:rPr>
              <a:t>j=j*2</a:t>
            </a:r>
            <a:r>
              <a:rPr lang="en-US" sz="2200" dirty="0">
                <a:solidFill>
                  <a:srgbClr val="002060"/>
                </a:solidFill>
              </a:rPr>
              <a:t>) 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	sum = sum+1;   (*)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	</a:t>
            </a:r>
            <a:r>
              <a:rPr lang="en-US" altLang="en-US" sz="2200" u="sng" dirty="0"/>
              <a:t>A</a:t>
            </a:r>
            <a:r>
              <a:rPr lang="en-US" altLang="en-US" sz="2200" dirty="0"/>
              <a:t>: In each iteration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 we have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</a:t>
            </a:r>
            <a:r>
              <a:rPr lang="en-US" altLang="en-US" sz="2200" dirty="0" err="1"/>
              <a:t>i</a:t>
            </a:r>
            <a:r>
              <a:rPr lang="en-US" altLang="en-US" sz="2200" dirty="0"/>
              <a:t>)&lt;log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 inner iterations?</a:t>
            </a:r>
          </a:p>
          <a:p>
            <a:r>
              <a:rPr lang="en-US" altLang="en-US" sz="2200" dirty="0"/>
              <a:t>Because we start j=1, and multiply it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</a:t>
            </a:r>
            <a:r>
              <a:rPr lang="en-US" altLang="en-US" sz="2200" dirty="0" err="1"/>
              <a:t>i</a:t>
            </a:r>
            <a:r>
              <a:rPr lang="en-US" altLang="en-US" sz="2200" dirty="0"/>
              <a:t>) times by 2, until reaching above I</a:t>
            </a:r>
          </a:p>
          <a:p>
            <a:r>
              <a:rPr lang="en-US" altLang="en-US" sz="2200" dirty="0"/>
              <a:t>Hence, the total running time: O(N *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5924975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running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print(N)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foo(N-3)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will be printed?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 N, N-3, N-6, N-9,…. 1 (or 0 or -1)</a:t>
            </a:r>
          </a:p>
          <a:p>
            <a:r>
              <a:rPr lang="en-US" sz="2000" dirty="0">
                <a:solidFill>
                  <a:srgbClr val="002060"/>
                </a:solidFill>
              </a:rPr>
              <a:t>The total number of recursive calls is N/3. </a:t>
            </a:r>
            <a:r>
              <a:rPr lang="en-US" sz="2000" dirty="0">
                <a:solidFill>
                  <a:srgbClr val="002060"/>
                </a:solidFill>
                <a:sym typeface="Wingdings" panose="05000000000000000000" pitchFamily="2" charset="2"/>
              </a:rPr>
              <a:t> Total running time is O(N).</a:t>
            </a:r>
          </a:p>
          <a:p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71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running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O(1)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T(0) =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 + T(N/2) = C + ( C+T(N/4) ) = 2C + T(N/4)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	= 3C + T(N/8) …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*C + T(N/2</a:t>
            </a:r>
            <a:r>
              <a:rPr lang="en-US" sz="2200" baseline="30000" dirty="0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We stop after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=log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(N) iterations 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T(N) = log</a:t>
            </a:r>
            <a:r>
              <a:rPr 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2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(N)*C+T(N/2</a:t>
            </a:r>
            <a:r>
              <a:rPr lang="en-US" sz="2200" baseline="30000" dirty="0">
                <a:solidFill>
                  <a:srgbClr val="002060"/>
                </a:solidFill>
                <a:sym typeface="Wingdings" panose="05000000000000000000" pitchFamily="2" charset="2"/>
              </a:rPr>
              <a:t>log(N)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=1)</a:t>
            </a:r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T(N) = O(log(N))</a:t>
            </a:r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EBBD571-042B-4890-9449-E92E27FF2A5B}"/>
              </a:ext>
            </a:extLst>
          </p:cNvPr>
          <p:cNvSpPr/>
          <p:nvPr/>
        </p:nvSpPr>
        <p:spPr bwMode="auto">
          <a:xfrm>
            <a:off x="2051824" y="4946934"/>
            <a:ext cx="836342" cy="546409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27DD45F-994B-407D-8510-91747E78C457}"/>
              </a:ext>
            </a:extLst>
          </p:cNvPr>
          <p:cNvSpPr/>
          <p:nvPr/>
        </p:nvSpPr>
        <p:spPr bwMode="auto">
          <a:xfrm>
            <a:off x="3830047" y="5062753"/>
            <a:ext cx="1352628" cy="39401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16306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running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will be printed for N=16?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1,2,3,4…16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1,2,3,…8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1,2,3,4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2729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running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A</a:t>
            </a:r>
            <a:r>
              <a:rPr lang="en-US" sz="2200" dirty="0">
                <a:solidFill>
                  <a:srgbClr val="002060"/>
                </a:solidFill>
              </a:rPr>
              <a:t>: T(N) = C*N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Naively, you could say we have log(N) recursive calls,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and in each call we make &lt;N prints, so the total time is O(N*log(N))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This is true, but it is not tight. The tight answer is O(N)</a:t>
            </a: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621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running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 = C*N + ( C*N/2 + T(N/4) ) = (1 + ½ )C*N + T(N/4)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= (1 + ½ )C*N + (CN/4 + T(N/8) ) = (1+1/2 + 1/4)C*N +T(N/8)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= …(1 + ½ + (½)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 + (½)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 … (½)</a:t>
            </a:r>
            <a:r>
              <a:rPr lang="en-US" sz="2200" baseline="30000" dirty="0">
                <a:solidFill>
                  <a:srgbClr val="002060"/>
                </a:solidFill>
              </a:rPr>
              <a:t>log(N)</a:t>
            </a:r>
            <a:r>
              <a:rPr lang="en-US" sz="2200" dirty="0">
                <a:solidFill>
                  <a:srgbClr val="002060"/>
                </a:solidFill>
              </a:rPr>
              <a:t> )*CN +T(1)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&lt; 2*CN + T(1) = O(N)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024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running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Iterations without loops: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j&gt;=1; j =j/2)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=1…j)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Running time: N + N/2 + N/4 + N/8 … 1 =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This is a geometric series, and its sum is &lt;2N.</a:t>
            </a:r>
          </a:p>
        </p:txBody>
      </p:sp>
    </p:spTree>
    <p:extLst>
      <p:ext uri="{BB962C8B-B14F-4D97-AF65-F5344CB8AC3E}">
        <p14:creationId xmlns:p14="http://schemas.microsoft.com/office/powerpoint/2010/main" val="38820139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j&gt;1; j = 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&lt; j;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Answer: naively, in the outer loop we have log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(N) iterations,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And for each outer iteration we have &lt;=N iterations of the inner loop.</a:t>
            </a:r>
          </a:p>
          <a:p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US" sz="2200" dirty="0">
                <a:solidFill>
                  <a:srgbClr val="002060"/>
                </a:solidFill>
              </a:rPr>
              <a:t>the total time is O(N*log(N))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Q: Is N*log(N) tight?</a:t>
            </a:r>
          </a:p>
          <a:p>
            <a:r>
              <a:rPr lang="en-US" sz="2200" dirty="0">
                <a:solidFill>
                  <a:srgbClr val="002060"/>
                </a:solidFill>
              </a:rPr>
              <a:t>Can we show a tighter bound?</a:t>
            </a:r>
          </a:p>
        </p:txBody>
      </p:sp>
    </p:spTree>
    <p:extLst>
      <p:ext uri="{BB962C8B-B14F-4D97-AF65-F5344CB8AC3E}">
        <p14:creationId xmlns:p14="http://schemas.microsoft.com/office/powerpoint/2010/main" val="28439686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j&gt;1; j =j/2)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&lt; j;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Running time: the total number of iterations is</a:t>
            </a:r>
          </a:p>
          <a:p>
            <a:pPr algn="ctr"/>
            <a:r>
              <a:rPr lang="en-US" sz="2200" dirty="0">
                <a:solidFill>
                  <a:srgbClr val="002060"/>
                </a:solidFill>
              </a:rPr>
              <a:t>N + N/2 + N/4 + N/8 + … + 4 + 2 + 1</a:t>
            </a:r>
          </a:p>
          <a:p>
            <a:pPr algn="ctr"/>
            <a:r>
              <a:rPr lang="en-US" sz="2200" dirty="0">
                <a:solidFill>
                  <a:srgbClr val="002060"/>
                </a:solidFill>
              </a:rPr>
              <a:t>N(1 + </a:t>
            </a:r>
            <a:r>
              <a:rPr lang="en-US" sz="2200">
                <a:solidFill>
                  <a:srgbClr val="002060"/>
                </a:solidFill>
              </a:rPr>
              <a:t>1/2 + 1/4 </a:t>
            </a:r>
            <a:r>
              <a:rPr lang="en-US" sz="2200" dirty="0">
                <a:solidFill>
                  <a:srgbClr val="002060"/>
                </a:solidFill>
              </a:rPr>
              <a:t>+1/8+1/16+…)&lt;2N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u="sng" dirty="0">
                <a:solidFill>
                  <a:srgbClr val="002060"/>
                </a:solidFill>
              </a:rPr>
              <a:t>Fact</a:t>
            </a:r>
            <a:r>
              <a:rPr lang="en-US" sz="2200" dirty="0">
                <a:solidFill>
                  <a:srgbClr val="002060"/>
                </a:solidFill>
              </a:rPr>
              <a:t>: This is called a geometric series, and it is at most 2N.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Therefore, the total running time is O(N)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497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Geometric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14040"/>
              <a:lstStyle/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altLang="en-US" sz="2200" dirty="0"/>
                  <a:t>Let a&gt;0, and r ≠1 be two numbers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Consider the series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𝑎𝑟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+…</m:t>
                    </m:r>
                    <m:r>
                      <a:rPr lang="en-US" sz="22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rgbClr val="002060"/>
                    </a:solidFill>
                  </a:rPr>
                  <a:t>. Then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𝑎𝑟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pt-BR" sz="2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This is useful for r&gt;1.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example:</a:t>
                </a:r>
                <a:br>
                  <a:rPr lang="en-US" sz="2200" dirty="0">
                    <a:solidFill>
                      <a:srgbClr val="002060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endParaRPr 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8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927" t="-1901"/>
                </a:stretch>
              </a:blipFill>
              <a:ln/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90723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Geometric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14040"/>
              <a:lstStyle/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Consider the series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𝑎𝑟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pt-BR" sz="2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r&lt;1 we have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example: r = 1/3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=1.5</m:t>
                      </m:r>
                    </m:oMath>
                  </m:oMathPara>
                </a14:m>
                <a:r>
                  <a:rPr lang="en-US" sz="2200" dirty="0">
                    <a:solidFill>
                      <a:srgbClr val="002060"/>
                    </a:solidFill>
                  </a:rPr>
                  <a:t/>
                </a:r>
                <a:br>
                  <a:rPr lang="en-US" sz="2200" dirty="0">
                    <a:solidFill>
                      <a:srgbClr val="002060"/>
                    </a:solidFill>
                  </a:rPr>
                </a:br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endParaRPr 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8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927" t="-1901"/>
                </a:stretch>
              </a:blipFill>
              <a:ln/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9690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Ans: T(N) 	= 3*</a:t>
            </a:r>
            <a:r>
              <a:rPr lang="en-US" sz="2200" b="1" dirty="0">
                <a:solidFill>
                  <a:srgbClr val="FF0000"/>
                </a:solidFill>
              </a:rPr>
              <a:t>T(N-1)</a:t>
            </a:r>
            <a:r>
              <a:rPr lang="en-US" sz="2200" dirty="0">
                <a:solidFill>
                  <a:srgbClr val="002060"/>
                </a:solidFill>
              </a:rPr>
              <a:t> + 1	=	3*(</a:t>
            </a:r>
            <a:r>
              <a:rPr lang="en-US" sz="2200" b="1" dirty="0">
                <a:solidFill>
                  <a:srgbClr val="FF0000"/>
                </a:solidFill>
              </a:rPr>
              <a:t>3*T(N-2) + 1</a:t>
            </a:r>
            <a:r>
              <a:rPr lang="en-US" sz="2200" dirty="0">
                <a:solidFill>
                  <a:srgbClr val="002060"/>
                </a:solidFill>
              </a:rPr>
              <a:t>) + 1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=	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b="1" dirty="0">
                <a:solidFill>
                  <a:srgbClr val="00B050"/>
                </a:solidFill>
              </a:rPr>
              <a:t>T(N-2)</a:t>
            </a:r>
            <a:r>
              <a:rPr lang="en-US" sz="2200" dirty="0">
                <a:solidFill>
                  <a:srgbClr val="002060"/>
                </a:solidFill>
              </a:rPr>
              <a:t> + 3 + 1	=	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</a:t>
            </a:r>
            <a:r>
              <a:rPr lang="en-US" sz="2200" b="1" dirty="0">
                <a:solidFill>
                  <a:srgbClr val="00B050"/>
                </a:solidFill>
              </a:rPr>
              <a:t>3*T(N-3)+1</a:t>
            </a:r>
            <a:r>
              <a:rPr lang="en-US" sz="2200" dirty="0">
                <a:solidFill>
                  <a:srgbClr val="002060"/>
                </a:solidFill>
              </a:rPr>
              <a:t>) + 3 + 1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=	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*T(N-3) + 3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+3+1…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= 1 + 3 + 3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4</a:t>
            </a:r>
            <a:r>
              <a:rPr lang="en-US" sz="2200" dirty="0">
                <a:solidFill>
                  <a:srgbClr val="002060"/>
                </a:solidFill>
              </a:rPr>
              <a:t> + … 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 =(3</a:t>
            </a:r>
            <a:r>
              <a:rPr lang="en-US" sz="2200" baseline="30000" dirty="0">
                <a:solidFill>
                  <a:srgbClr val="002060"/>
                </a:solidFill>
              </a:rPr>
              <a:t>N+1-</a:t>
            </a:r>
            <a:r>
              <a:rPr lang="en-US" sz="2200" dirty="0">
                <a:solidFill>
                  <a:srgbClr val="002060"/>
                </a:solidFill>
              </a:rPr>
              <a:t>1)/(3-1) = (3</a:t>
            </a:r>
            <a:r>
              <a:rPr lang="en-US" sz="2200" baseline="30000" dirty="0">
                <a:solidFill>
                  <a:srgbClr val="002060"/>
                </a:solidFill>
              </a:rPr>
              <a:t>N+1</a:t>
            </a:r>
            <a:r>
              <a:rPr lang="en-US" sz="2200" dirty="0">
                <a:solidFill>
                  <a:srgbClr val="002060"/>
                </a:solidFill>
              </a:rPr>
              <a:t>-1)/2 = O(3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19959936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Proof by picture: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4065169" y="1949043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C9BE712-0427-46AA-A2A7-15A61AB6C4F1}"/>
              </a:ext>
            </a:extLst>
          </p:cNvPr>
          <p:cNvGrpSpPr/>
          <p:nvPr/>
        </p:nvGrpSpPr>
        <p:grpSpPr>
          <a:xfrm>
            <a:off x="1289951" y="2285927"/>
            <a:ext cx="7498411" cy="810539"/>
            <a:chOff x="1289951" y="2285927"/>
            <a:chExt cx="7498411" cy="81053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1D3472D-BEBB-4D29-BA53-EEA414AF6A6A}"/>
                </a:ext>
              </a:extLst>
            </p:cNvPr>
            <p:cNvSpPr/>
            <p:nvPr/>
          </p:nvSpPr>
          <p:spPr>
            <a:xfrm>
              <a:off x="6875341" y="2640503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34503B8-C85A-4488-963D-BA463A6A5E46}"/>
                </a:ext>
              </a:extLst>
            </p:cNvPr>
            <p:cNvSpPr/>
            <p:nvPr/>
          </p:nvSpPr>
          <p:spPr>
            <a:xfrm>
              <a:off x="3985376" y="2744947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C5A8B69-C4C4-4C29-9778-0C09924EB107}"/>
                </a:ext>
              </a:extLst>
            </p:cNvPr>
            <p:cNvSpPr/>
            <p:nvPr/>
          </p:nvSpPr>
          <p:spPr>
            <a:xfrm>
              <a:off x="1289951" y="2759582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CCB4CC2-6B39-454C-AB85-E0833801D9D2}"/>
                </a:ext>
              </a:extLst>
            </p:cNvPr>
            <p:cNvCxnSpPr>
              <a:cxnSpLocks/>
              <a:stCxn id="4" idx="2"/>
              <a:endCxn id="43" idx="0"/>
            </p:cNvCxnSpPr>
            <p:nvPr/>
          </p:nvCxnSpPr>
          <p:spPr>
            <a:xfrm flipH="1">
              <a:off x="2246462" y="2285927"/>
              <a:ext cx="2775218" cy="4736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4DBFFEB-5531-4474-8A1E-3534FE26DCEC}"/>
                </a:ext>
              </a:extLst>
            </p:cNvPr>
            <p:cNvCxnSpPr>
              <a:cxnSpLocks/>
              <a:stCxn id="4" idx="2"/>
              <a:endCxn id="42" idx="0"/>
            </p:cNvCxnSpPr>
            <p:nvPr/>
          </p:nvCxnSpPr>
          <p:spPr>
            <a:xfrm flipH="1">
              <a:off x="4941887" y="2285927"/>
              <a:ext cx="79793" cy="4590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74188EB-C43F-4275-8B17-AE48BFDB05CC}"/>
                </a:ext>
              </a:extLst>
            </p:cNvPr>
            <p:cNvCxnSpPr>
              <a:cxnSpLocks/>
              <a:stCxn id="4" idx="2"/>
              <a:endCxn id="41" idx="0"/>
            </p:cNvCxnSpPr>
            <p:nvPr/>
          </p:nvCxnSpPr>
          <p:spPr>
            <a:xfrm>
              <a:off x="5021680" y="2285927"/>
              <a:ext cx="2810172" cy="354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EDA3BED5-B04E-4E46-82B8-EC95C29AB160}"/>
              </a:ext>
            </a:extLst>
          </p:cNvPr>
          <p:cNvGrpSpPr/>
          <p:nvPr/>
        </p:nvGrpSpPr>
        <p:grpSpPr>
          <a:xfrm>
            <a:off x="913033" y="2977387"/>
            <a:ext cx="8662607" cy="903379"/>
            <a:chOff x="913033" y="2977387"/>
            <a:chExt cx="8662607" cy="903379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BC8A177-90A5-40CC-818C-B94379643B50}"/>
                </a:ext>
              </a:extLst>
            </p:cNvPr>
            <p:cNvSpPr/>
            <p:nvPr/>
          </p:nvSpPr>
          <p:spPr>
            <a:xfrm>
              <a:off x="2519612" y="35959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E6E765B-DD4A-40BB-964A-7522ED26DF98}"/>
                </a:ext>
              </a:extLst>
            </p:cNvPr>
            <p:cNvSpPr/>
            <p:nvPr/>
          </p:nvSpPr>
          <p:spPr>
            <a:xfrm>
              <a:off x="1758685" y="3588570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18F499D-4218-4A71-AFAF-313D0D871696}"/>
                </a:ext>
              </a:extLst>
            </p:cNvPr>
            <p:cNvSpPr/>
            <p:nvPr/>
          </p:nvSpPr>
          <p:spPr>
            <a:xfrm>
              <a:off x="913033" y="36214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CE4BFC3-5C3A-46FA-96EA-967B006F8070}"/>
                </a:ext>
              </a:extLst>
            </p:cNvPr>
            <p:cNvCxnSpPr>
              <a:cxnSpLocks/>
              <a:stCxn id="43" idx="2"/>
              <a:endCxn id="58" idx="0"/>
            </p:cNvCxnSpPr>
            <p:nvPr/>
          </p:nvCxnSpPr>
          <p:spPr>
            <a:xfrm flipH="1">
              <a:off x="1257736" y="3096466"/>
              <a:ext cx="988726" cy="5249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A2F6192-B03A-44FF-B919-8203C35BE445}"/>
                </a:ext>
              </a:extLst>
            </p:cNvPr>
            <p:cNvCxnSpPr>
              <a:cxnSpLocks/>
              <a:stCxn id="43" idx="2"/>
              <a:endCxn id="57" idx="0"/>
            </p:cNvCxnSpPr>
            <p:nvPr/>
          </p:nvCxnSpPr>
          <p:spPr>
            <a:xfrm flipH="1">
              <a:off x="2103388" y="3096466"/>
              <a:ext cx="143074" cy="4921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6CDAC26-CBBF-46C4-BD87-7DCC78132895}"/>
                </a:ext>
              </a:extLst>
            </p:cNvPr>
            <p:cNvCxnSpPr>
              <a:cxnSpLocks/>
              <a:stCxn id="43" idx="2"/>
              <a:endCxn id="56" idx="0"/>
            </p:cNvCxnSpPr>
            <p:nvPr/>
          </p:nvCxnSpPr>
          <p:spPr>
            <a:xfrm>
              <a:off x="2246462" y="3096466"/>
              <a:ext cx="617853" cy="4994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C02FBEB-EE6A-4809-AEBD-AD1BDE1D67E5}"/>
                </a:ext>
              </a:extLst>
            </p:cNvPr>
            <p:cNvSpPr/>
            <p:nvPr/>
          </p:nvSpPr>
          <p:spPr>
            <a:xfrm>
              <a:off x="8582229" y="3540323"/>
              <a:ext cx="993411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447E3FE-D91E-471F-AF3B-321F3FC7681F}"/>
                </a:ext>
              </a:extLst>
            </p:cNvPr>
            <p:cNvSpPr/>
            <p:nvPr/>
          </p:nvSpPr>
          <p:spPr>
            <a:xfrm>
              <a:off x="7561014" y="3532928"/>
              <a:ext cx="806202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F4E51E9-5F68-450B-932E-3AEC794DED46}"/>
                </a:ext>
              </a:extLst>
            </p:cNvPr>
            <p:cNvSpPr/>
            <p:nvPr/>
          </p:nvSpPr>
          <p:spPr>
            <a:xfrm>
              <a:off x="6860616" y="3532928"/>
              <a:ext cx="553979" cy="2424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F877084-2D29-44A3-AEA5-64E5D8E8AC6E}"/>
                </a:ext>
              </a:extLst>
            </p:cNvPr>
            <p:cNvCxnSpPr>
              <a:cxnSpLocks/>
              <a:stCxn id="41" idx="2"/>
              <a:endCxn id="71" idx="0"/>
            </p:cNvCxnSpPr>
            <p:nvPr/>
          </p:nvCxnSpPr>
          <p:spPr>
            <a:xfrm flipH="1">
              <a:off x="7137606" y="2977387"/>
              <a:ext cx="694246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0C2A01F0-1CD5-448E-B334-480391269EC4}"/>
                </a:ext>
              </a:extLst>
            </p:cNvPr>
            <p:cNvCxnSpPr>
              <a:cxnSpLocks/>
              <a:stCxn id="41" idx="2"/>
              <a:endCxn id="70" idx="0"/>
            </p:cNvCxnSpPr>
            <p:nvPr/>
          </p:nvCxnSpPr>
          <p:spPr>
            <a:xfrm>
              <a:off x="7831852" y="2977387"/>
              <a:ext cx="132263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145AA8C-6DBE-48CF-A396-E42059C44A7F}"/>
                </a:ext>
              </a:extLst>
            </p:cNvPr>
            <p:cNvCxnSpPr>
              <a:cxnSpLocks/>
              <a:stCxn id="41" idx="2"/>
              <a:endCxn id="69" idx="0"/>
            </p:cNvCxnSpPr>
            <p:nvPr/>
          </p:nvCxnSpPr>
          <p:spPr>
            <a:xfrm>
              <a:off x="7831852" y="2977387"/>
              <a:ext cx="1247083" cy="5629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876ACC4-D4EA-4BB9-ABE3-98F25AF39581}"/>
                </a:ext>
              </a:extLst>
            </p:cNvPr>
            <p:cNvSpPr/>
            <p:nvPr/>
          </p:nvSpPr>
          <p:spPr>
            <a:xfrm>
              <a:off x="5862052" y="3605450"/>
              <a:ext cx="689405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878AF74-1BB2-487F-8139-78345BE0AC19}"/>
                </a:ext>
              </a:extLst>
            </p:cNvPr>
            <p:cNvSpPr/>
            <p:nvPr/>
          </p:nvSpPr>
          <p:spPr>
            <a:xfrm>
              <a:off x="4653627" y="3598055"/>
              <a:ext cx="899266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F87F7F7-B066-4B4A-A0C8-C08A666C3388}"/>
                </a:ext>
              </a:extLst>
            </p:cNvPr>
            <p:cNvSpPr/>
            <p:nvPr/>
          </p:nvSpPr>
          <p:spPr>
            <a:xfrm>
              <a:off x="3691072" y="3598055"/>
              <a:ext cx="834589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5512B41-6041-44F3-BDD8-7CF1A6BC5898}"/>
                </a:ext>
              </a:extLst>
            </p:cNvPr>
            <p:cNvCxnSpPr>
              <a:cxnSpLocks/>
              <a:stCxn id="42" idx="2"/>
              <a:endCxn id="82" idx="0"/>
            </p:cNvCxnSpPr>
            <p:nvPr/>
          </p:nvCxnSpPr>
          <p:spPr>
            <a:xfrm flipH="1">
              <a:off x="4108367" y="3081831"/>
              <a:ext cx="833520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900157D-FE43-4C9A-B4B8-F576D4C70A48}"/>
                </a:ext>
              </a:extLst>
            </p:cNvPr>
            <p:cNvCxnSpPr>
              <a:cxnSpLocks/>
              <a:stCxn id="42" idx="2"/>
              <a:endCxn id="81" idx="0"/>
            </p:cNvCxnSpPr>
            <p:nvPr/>
          </p:nvCxnSpPr>
          <p:spPr>
            <a:xfrm>
              <a:off x="4941887" y="3081831"/>
              <a:ext cx="161373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92F017-3AF6-45B8-AB72-82FEF1F37DEE}"/>
                </a:ext>
              </a:extLst>
            </p:cNvPr>
            <p:cNvCxnSpPr>
              <a:cxnSpLocks/>
              <a:stCxn id="42" idx="2"/>
              <a:endCxn id="80" idx="0"/>
            </p:cNvCxnSpPr>
            <p:nvPr/>
          </p:nvCxnSpPr>
          <p:spPr>
            <a:xfrm>
              <a:off x="4941887" y="3081831"/>
              <a:ext cx="1264868" cy="5236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825B8E1-7567-4343-BF97-9106C32B03A0}"/>
              </a:ext>
            </a:extLst>
          </p:cNvPr>
          <p:cNvGrpSpPr/>
          <p:nvPr/>
        </p:nvGrpSpPr>
        <p:grpSpPr>
          <a:xfrm>
            <a:off x="7031538" y="5266563"/>
            <a:ext cx="2544102" cy="747287"/>
            <a:chOff x="7031538" y="5612250"/>
            <a:chExt cx="2544102" cy="74728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F4A34F2-2C8E-48B1-8615-B2D04CE02689}"/>
                </a:ext>
              </a:extLst>
            </p:cNvPr>
            <p:cNvSpPr/>
            <p:nvPr/>
          </p:nvSpPr>
          <p:spPr>
            <a:xfrm>
              <a:off x="8994879" y="600991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261AE34-330B-4542-88EC-4821C3F79853}"/>
                </a:ext>
              </a:extLst>
            </p:cNvPr>
            <p:cNvSpPr/>
            <p:nvPr/>
          </p:nvSpPr>
          <p:spPr>
            <a:xfrm>
              <a:off x="8017032" y="598584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807993F-2DB2-4A85-B2C5-B65F0C286B2C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8367216" y="5639037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56AED3A-4C22-4A3F-AE66-3BF97D2A33C6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8635988" y="5612250"/>
              <a:ext cx="649272" cy="397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545146F-C39E-4181-A7AA-F9AB0B964F94}"/>
                </a:ext>
              </a:extLst>
            </p:cNvPr>
            <p:cNvCxnSpPr>
              <a:cxnSpLocks/>
              <a:endCxn id="105" idx="0"/>
            </p:cNvCxnSpPr>
            <p:nvPr/>
          </p:nvCxnSpPr>
          <p:spPr>
            <a:xfrm flipH="1">
              <a:off x="7381722" y="5631642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1EBED86-E065-448F-B07E-12C39EC2826D}"/>
                </a:ext>
              </a:extLst>
            </p:cNvPr>
            <p:cNvSpPr/>
            <p:nvPr/>
          </p:nvSpPr>
          <p:spPr>
            <a:xfrm>
              <a:off x="7031538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7F158DE-642D-4940-828E-2C6240F86299}"/>
              </a:ext>
            </a:extLst>
          </p:cNvPr>
          <p:cNvGrpSpPr/>
          <p:nvPr/>
        </p:nvGrpSpPr>
        <p:grpSpPr>
          <a:xfrm>
            <a:off x="560600" y="5273220"/>
            <a:ext cx="2544102" cy="727895"/>
            <a:chOff x="560600" y="5618907"/>
            <a:chExt cx="2544102" cy="727895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0628C2F-4720-41B2-9364-7664CEF4D745}"/>
                </a:ext>
              </a:extLst>
            </p:cNvPr>
            <p:cNvSpPr/>
            <p:nvPr/>
          </p:nvSpPr>
          <p:spPr>
            <a:xfrm>
              <a:off x="2523941" y="5997183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9BA8164-4A46-4745-8F72-CF3333560DA0}"/>
                </a:ext>
              </a:extLst>
            </p:cNvPr>
            <p:cNvSpPr/>
            <p:nvPr/>
          </p:nvSpPr>
          <p:spPr>
            <a:xfrm>
              <a:off x="1546094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4D3F50DD-FCF4-4BBD-98CC-669F97FF68D0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 flipH="1">
              <a:off x="1896278" y="5626302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D2F520D-A284-4170-95C4-F40D732EA443}"/>
                </a:ext>
              </a:extLst>
            </p:cNvPr>
            <p:cNvCxnSpPr>
              <a:cxnSpLocks/>
              <a:endCxn id="110" idx="0"/>
            </p:cNvCxnSpPr>
            <p:nvPr/>
          </p:nvCxnSpPr>
          <p:spPr>
            <a:xfrm>
              <a:off x="2164721" y="5632959"/>
              <a:ext cx="649601" cy="364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97213D54-D150-4A66-BE4D-1A0ABF51CF94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 flipH="1">
              <a:off x="910784" y="5618907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C984E822-9C0F-437D-80A3-10353FCC0127}"/>
                </a:ext>
              </a:extLst>
            </p:cNvPr>
            <p:cNvSpPr/>
            <p:nvPr/>
          </p:nvSpPr>
          <p:spPr>
            <a:xfrm>
              <a:off x="560600" y="596037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163091E-1FBA-4DF6-B465-DD56C342FD49}"/>
              </a:ext>
            </a:extLst>
          </p:cNvPr>
          <p:cNvGrpSpPr/>
          <p:nvPr/>
        </p:nvGrpSpPr>
        <p:grpSpPr>
          <a:xfrm>
            <a:off x="3653583" y="5266563"/>
            <a:ext cx="2544102" cy="748604"/>
            <a:chOff x="3653583" y="5612250"/>
            <a:chExt cx="2544102" cy="748604"/>
          </a:xfrm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615A0365-12E4-44D4-8F67-4B1B183BAAE2}"/>
                </a:ext>
              </a:extLst>
            </p:cNvPr>
            <p:cNvSpPr/>
            <p:nvPr/>
          </p:nvSpPr>
          <p:spPr>
            <a:xfrm>
              <a:off x="5616924" y="6011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01E7FA6-DEA3-40BF-8857-7ADA665E0038}"/>
                </a:ext>
              </a:extLst>
            </p:cNvPr>
            <p:cNvSpPr/>
            <p:nvPr/>
          </p:nvSpPr>
          <p:spPr>
            <a:xfrm>
              <a:off x="4639077" y="5987163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E02CD246-E666-45AA-A05E-01C5F0BEDC5E}"/>
                </a:ext>
              </a:extLst>
            </p:cNvPr>
            <p:cNvCxnSpPr>
              <a:cxnSpLocks/>
              <a:endCxn id="117" idx="0"/>
            </p:cNvCxnSpPr>
            <p:nvPr/>
          </p:nvCxnSpPr>
          <p:spPr>
            <a:xfrm flipH="1">
              <a:off x="4989261" y="5640354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9F6DBBA-A23A-4FE4-96E5-8A1E79F5945A}"/>
                </a:ext>
              </a:extLst>
            </p:cNvPr>
            <p:cNvCxnSpPr>
              <a:cxnSpLocks/>
              <a:endCxn id="116" idx="0"/>
            </p:cNvCxnSpPr>
            <p:nvPr/>
          </p:nvCxnSpPr>
          <p:spPr>
            <a:xfrm>
              <a:off x="5163829" y="5612250"/>
              <a:ext cx="743476" cy="3989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F24D160-6060-4537-8B3E-7048250B921F}"/>
                </a:ext>
              </a:extLst>
            </p:cNvPr>
            <p:cNvCxnSpPr>
              <a:cxnSpLocks/>
              <a:endCxn id="121" idx="0"/>
            </p:cNvCxnSpPr>
            <p:nvPr/>
          </p:nvCxnSpPr>
          <p:spPr>
            <a:xfrm flipH="1">
              <a:off x="4003767" y="5632959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136AB77-68F3-4523-A334-51BDE41747E6}"/>
                </a:ext>
              </a:extLst>
            </p:cNvPr>
            <p:cNvSpPr/>
            <p:nvPr/>
          </p:nvSpPr>
          <p:spPr>
            <a:xfrm>
              <a:off x="3653583" y="5974428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sp>
        <p:nvSpPr>
          <p:cNvPr id="130" name="Rectangle 2">
            <a:extLst>
              <a:ext uri="{FF2B5EF4-FFF2-40B4-BE49-F238E27FC236}">
                <a16:creationId xmlns:a16="http://schemas.microsoft.com/office/drawing/2014/main" id="{CB898E5E-3862-41EC-9E48-234A8424C3F7}"/>
              </a:ext>
            </a:extLst>
          </p:cNvPr>
          <p:cNvSpPr txBox="1">
            <a:spLocks noChangeArrowheads="1"/>
          </p:cNvSpPr>
          <p:nvPr/>
        </p:nvSpPr>
        <p:spPr>
          <a:xfrm>
            <a:off x="720725" y="1949450"/>
            <a:ext cx="8855075" cy="4808538"/>
          </a:xfrm>
          <a:prstGeom prst="rect">
            <a:avLst/>
          </a:prstGeom>
          <a:ln/>
        </p:spPr>
        <p:txBody>
          <a:bodyPr tIns="14040"/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u="sng" dirty="0">
                <a:solidFill>
                  <a:srgbClr val="002060"/>
                </a:solidFill>
              </a:rPr>
              <a:t>Total time is</a:t>
            </a:r>
            <a:r>
              <a:rPr lang="en-US" sz="2200" dirty="0">
                <a:solidFill>
                  <a:srgbClr val="002060"/>
                </a:solidFill>
              </a:rPr>
              <a:t>: 1+ 3 + 3</a:t>
            </a:r>
            <a:r>
              <a:rPr lang="en-US" sz="2200" baseline="30000" dirty="0">
                <a:solidFill>
                  <a:srgbClr val="002060"/>
                </a:solidFill>
              </a:rPr>
              <a:t>2 </a:t>
            </a:r>
            <a:r>
              <a:rPr lang="en-US" sz="2200" dirty="0">
                <a:solidFill>
                  <a:srgbClr val="002060"/>
                </a:solidFill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4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  <a:r>
              <a:rPr lang="en-US" sz="2200">
                <a:solidFill>
                  <a:srgbClr val="002060"/>
                </a:solidFill>
              </a:rPr>
              <a:t>+… 3</a:t>
            </a:r>
            <a:r>
              <a:rPr lang="en-US" sz="2200" baseline="30000">
                <a:solidFill>
                  <a:srgbClr val="002060"/>
                </a:solidFill>
              </a:rPr>
              <a:t>N</a:t>
            </a:r>
            <a:r>
              <a:rPr lang="en-US" sz="2200">
                <a:solidFill>
                  <a:srgbClr val="002060"/>
                </a:solidFill>
              </a:rPr>
              <a:t> = (3</a:t>
            </a:r>
            <a:r>
              <a:rPr lang="en-US" sz="2200" baseline="30000">
                <a:solidFill>
                  <a:srgbClr val="002060"/>
                </a:solidFill>
              </a:rPr>
              <a:t>N+</a:t>
            </a:r>
            <a:r>
              <a:rPr lang="en-US" sz="2200" baseline="30000" dirty="0">
                <a:solidFill>
                  <a:srgbClr val="002060"/>
                </a:solidFill>
              </a:rPr>
              <a:t>1</a:t>
            </a:r>
            <a:r>
              <a:rPr lang="en-US" sz="2200" dirty="0">
                <a:solidFill>
                  <a:srgbClr val="002060"/>
                </a:solidFill>
              </a:rPr>
              <a:t>-1)(3-1) = O(3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539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Use the fact that</a:t>
            </a:r>
            <a:r>
              <a:rPr lang="de-DE" altLang="en-US" sz="2200" i="1" dirty="0">
                <a:solidFill>
                  <a:srgbClr val="000066"/>
                </a:solidFill>
              </a:rPr>
              <a:t> 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4 </a:t>
            </a:r>
            <a:r>
              <a:rPr lang="de-DE" altLang="en-US" sz="2200" i="1" dirty="0">
                <a:solidFill>
                  <a:srgbClr val="000066"/>
                </a:solidFill>
              </a:rPr>
              <a:t>&lt;2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dirty="0">
                <a:solidFill>
                  <a:schemeClr val="tx1"/>
                </a:solidFill>
              </a:rPr>
              <a:t> for all</a:t>
            </a:r>
            <a:r>
              <a:rPr lang="de-DE" altLang="en-US" sz="2200" i="1" dirty="0">
                <a:solidFill>
                  <a:srgbClr val="000066"/>
                </a:solidFill>
              </a:rPr>
              <a:t> N&gt;20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C=17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Then for all</a:t>
            </a:r>
            <a:r>
              <a:rPr lang="de-DE" altLang="en-US" sz="2200" i="1" dirty="0">
                <a:solidFill>
                  <a:srgbClr val="000066"/>
                </a:solidFill>
              </a:rPr>
              <a:t> N&gt;20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f(N)  =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+ 3 &lt;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= 17*2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We showed that f(N) &lt; C*2</a:t>
            </a:r>
            <a:r>
              <a:rPr lang="en-US" altLang="en-US" sz="2200" baseline="30000" dirty="0"/>
              <a:t>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Therefore, f = O(2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13035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T(N-1) + 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Prove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T(N) = O(N)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561975" indent="-457200">
              <a:lnSpc>
                <a:spcPct val="95000"/>
              </a:lnSpc>
              <a:buSzPct val="45000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T(N) 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T(N-1)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T(N-2) + C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C+C +C +...+C + C+C // N times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CN = O(N)</a:t>
            </a:r>
          </a:p>
        </p:txBody>
      </p:sp>
    </p:spTree>
    <p:extLst>
      <p:ext uri="{BB962C8B-B14F-4D97-AF65-F5344CB8AC3E}">
        <p14:creationId xmlns:p14="http://schemas.microsoft.com/office/powerpoint/2010/main" val="3721617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882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/>
            </a: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>
                <a:solidFill>
                  <a:schemeClr val="tx1"/>
                </a:solidFill>
              </a:rPr>
              <a:t>Let </a:t>
            </a:r>
            <a:r>
              <a:rPr lang="de-DE" altLang="en-US" sz="2000" i="1" dirty="0">
                <a:solidFill>
                  <a:srgbClr val="000066"/>
                </a:solidFill>
              </a:rPr>
              <a:t>T(N)</a:t>
            </a:r>
            <a:r>
              <a:rPr lang="de-DE" altLang="en-US" sz="20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000" dirty="0">
                <a:solidFill>
                  <a:schemeClr val="tx1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T(N) = T(N-1)+O(N)</a:t>
            </a:r>
            <a:r>
              <a:rPr lang="de-DE" altLang="en-US" sz="2000" dirty="0"/>
              <a:t> and </a:t>
            </a:r>
            <a:r>
              <a:rPr lang="de-DE" altLang="en-US" sz="2000" i="1" dirty="0">
                <a:solidFill>
                  <a:srgbClr val="000066"/>
                </a:solidFill>
              </a:rPr>
              <a:t>T(1) = O(1)</a:t>
            </a:r>
            <a:r>
              <a:rPr lang="de-DE" altLang="en-US" sz="20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Prove that </a:t>
            </a:r>
            <a:r>
              <a:rPr lang="de-DE" altLang="en-US" sz="2000" i="1" dirty="0">
                <a:solidFill>
                  <a:srgbClr val="000066"/>
                </a:solidFill>
              </a:rPr>
              <a:t>f(N) = O(N</a:t>
            </a:r>
            <a:r>
              <a:rPr lang="de-DE" altLang="en-US" sz="20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0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dirty="0">
                <a:solidFill>
                  <a:srgbClr val="000066"/>
                </a:solidFill>
              </a:rPr>
              <a:t>On input of length N we make: O(N) + T(N-1)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 C*N steps + recursive call on array of length N-1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u="sng" dirty="0">
                <a:solidFill>
                  <a:srgbClr val="000066"/>
                </a:solidFill>
              </a:rPr>
              <a:t>For example</a:t>
            </a:r>
            <a:r>
              <a:rPr lang="de-DE" altLang="en-US" sz="2000" i="1" dirty="0">
                <a:solidFill>
                  <a:srgbClr val="000066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dirty="0">
                <a:solidFill>
                  <a:srgbClr val="000066"/>
                </a:solidFill>
              </a:rPr>
              <a:t>	foo(arr[0...N-1]):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if N&gt;0: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for (i=0...N-1)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	print arr[i]		// this take O(N) steps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foo(arr[0...N-2)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1800" i="1" u="sng" dirty="0">
                <a:solidFill>
                  <a:srgbClr val="000066"/>
                </a:solidFill>
              </a:rPr>
              <a:t>Total running time</a:t>
            </a:r>
            <a:r>
              <a:rPr lang="de-DE" altLang="en-US" sz="1800" i="1" dirty="0">
                <a:solidFill>
                  <a:srgbClr val="000066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1800" i="1" dirty="0">
                <a:solidFill>
                  <a:srgbClr val="000066"/>
                </a:solidFill>
              </a:rPr>
              <a:t>	C*N + C*(N-1) + C(N-2)+...+C*1 = C(1+2+3..+N) = N(N+1)/2= O(N</a:t>
            </a:r>
            <a:r>
              <a:rPr lang="de-DE" altLang="en-US" sz="18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1800" i="1" dirty="0">
                <a:solidFill>
                  <a:srgbClr val="000066"/>
                </a:solidFill>
              </a:rPr>
              <a:t>)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023682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dirty="0">
                <a:solidFill>
                  <a:schemeClr val="tx1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T(N) = O(N*log(N))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Q1: how many recursive calls are made? O(log(N))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Q2: how much do we spend in each recursive call? &lt;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 Total &lt; O(N*log(N))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Is </a:t>
            </a:r>
            <a:r>
              <a:rPr lang="de-DE" altLang="en-US" sz="2200" i="1" dirty="0">
                <a:solidFill>
                  <a:srgbClr val="000066"/>
                </a:solidFill>
              </a:rPr>
              <a:t>O(N*log(N))</a:t>
            </a:r>
            <a:r>
              <a:rPr lang="en-US" altLang="en-US" sz="2200" dirty="0"/>
              <a:t>  tight?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3053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484193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k*T(N-1)+O(N)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 (Think of </a:t>
            </a:r>
            <a:r>
              <a:rPr lang="de-DE" altLang="en-US" sz="2200" i="1" dirty="0">
                <a:solidFill>
                  <a:srgbClr val="002060"/>
                </a:solidFill>
              </a:rPr>
              <a:t>k=7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O(k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24103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…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25712" y="6146166"/>
            <a:ext cx="5638800" cy="838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Compute the correct running time of Fib()?</a:t>
            </a:r>
          </a:p>
        </p:txBody>
      </p:sp>
    </p:spTree>
    <p:extLst>
      <p:ext uri="{BB962C8B-B14F-4D97-AF65-F5344CB8AC3E}">
        <p14:creationId xmlns:p14="http://schemas.microsoft.com/office/powerpoint/2010/main" val="2012142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&gt; 2*T(n-2)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					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T(n) &gt; 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n/2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049712" y="6391010"/>
            <a:ext cx="2011363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Prove it!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526154" y="2484437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On the other hand, the running time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of Fib using an array is O(n)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573454" y="5479475"/>
            <a:ext cx="2590800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+mj-lt"/>
              </a:rPr>
              <a:t>Exponential time!</a:t>
            </a:r>
          </a:p>
        </p:txBody>
      </p:sp>
    </p:spTree>
    <p:extLst>
      <p:ext uri="{BB962C8B-B14F-4D97-AF65-F5344CB8AC3E}">
        <p14:creationId xmlns:p14="http://schemas.microsoft.com/office/powerpoint/2010/main" val="9796399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48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Search algorithms</a:t>
            </a:r>
          </a:p>
        </p:txBody>
      </p:sp>
    </p:spTree>
    <p:extLst>
      <p:ext uri="{BB962C8B-B14F-4D97-AF65-F5344CB8AC3E}">
        <p14:creationId xmlns:p14="http://schemas.microsoft.com/office/powerpoint/2010/main" val="3892224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  <p:extLst>
      <p:ext uri="{BB962C8B-B14F-4D97-AF65-F5344CB8AC3E}">
        <p14:creationId xmlns:p14="http://schemas.microsoft.com/office/powerpoint/2010/main" val="189192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array at all.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linear- 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472" y="4758649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Why isn’t the runtime exactly N?</a:t>
            </a:r>
          </a:p>
        </p:txBody>
      </p:sp>
    </p:spTree>
    <p:extLst>
      <p:ext uri="{BB962C8B-B14F-4D97-AF65-F5344CB8AC3E}">
        <p14:creationId xmlns:p14="http://schemas.microsoft.com/office/powerpoint/2010/main" val="4275320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  <p:extLst>
      <p:ext uri="{BB962C8B-B14F-4D97-AF65-F5344CB8AC3E}">
        <p14:creationId xmlns:p14="http://schemas.microsoft.com/office/powerpoint/2010/main" val="35135381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N)</a:t>
            </a:r>
            <a:r>
              <a:rPr lang="de-DE" altLang="en-US" sz="2200" dirty="0"/>
              <a:t> – logarithmic complexity – very fast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/>
              <a:t>– Almost as good as linear.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inefficient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even worse than </a:t>
            </a:r>
            <a:r>
              <a:rPr lang="de-DE" altLang="en-US" sz="2200" i="1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O(N!) </a:t>
            </a:r>
            <a:r>
              <a:rPr lang="de-DE" altLang="en-US" sz="2200" dirty="0"/>
              <a:t>– more than exponential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double exponential </a:t>
            </a:r>
            <a:r>
              <a:rPr lang="de-DE" altLang="en-US" sz="2200" dirty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4" y="3657600"/>
            <a:ext cx="3267075" cy="8474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Q: Explain what is 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(N)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in simple words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C063073-3554-4A8F-93DA-00D3F877D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908" y="4822070"/>
            <a:ext cx="5232593" cy="1110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</a:t>
            </a:r>
            <a:r>
              <a:rPr lang="en-US" altLang="en-US" sz="2200" noProof="0" dirty="0">
                <a:latin typeface="Calibri" panose="020F0502020204030204" pitchFamily="34" charset="0"/>
              </a:rPr>
              <a:t>200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):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dirty="0">
                <a:latin typeface="Calibri" panose="020F0502020204030204" pitchFamily="34" charset="0"/>
              </a:rPr>
              <a:t>2=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(100) &lt;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(200) &lt;log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(1000) =3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 altLang="en-US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6315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1800" i="1" dirty="0">
                <a:solidFill>
                  <a:schemeClr val="tx1"/>
                </a:solidFill>
              </a:rPr>
              <a:t>// array[midpoint] &lt; element</a:t>
            </a:r>
            <a:r>
              <a:rPr lang="en-US" altLang="en-US" sz="2200" i="1" dirty="0">
                <a:solidFill>
                  <a:schemeClr val="tx1"/>
                </a:solidFill>
              </a:rPr>
              <a:t/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493129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531478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936200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773498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676873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237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running time T(N)</a:t>
            </a:r>
            <a:r>
              <a:rPr lang="en-US" altLang="en-US" sz="2200" dirty="0">
                <a:latin typeface="+mj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T(N) = T(N/2) + O(1)</a:t>
            </a:r>
            <a:r>
              <a:rPr lang="en-US" altLang="en-US" sz="2200" dirty="0">
                <a:latin typeface="+mj-lt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How do we solve it?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	= T(N/2)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T(N/4) + 2*O(1)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T(N/8) + 3*O(1)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183377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u="sng" dirty="0"/>
              <a:t>Homework</a:t>
            </a:r>
            <a:r>
              <a:rPr lang="en-US" altLang="en-US" sz="24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1) write a recursive/non-recursive version of binary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binary_search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2) write a recursive/non-recursive version of linear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linear_search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5762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Sorting Algorithms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227243509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Merge sort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Recall 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4750" lvl="1" indent="-496888">
              <a:buClrTx/>
              <a:buSzPct val="45000"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58701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Input:[4, 1, 8,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DONE!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33796" name="AutoShape 4"/>
          <p:cNvCxnSpPr>
            <a:cxnSpLocks noChangeShapeType="1"/>
            <a:stCxn id="33797" idx="1"/>
            <a:endCxn id="9" idx="0"/>
          </p:cNvCxnSpPr>
          <p:nvPr/>
        </p:nvCxnSpPr>
        <p:spPr bwMode="auto">
          <a:xfrm rot="10800000" flipV="1">
            <a:off x="2598906" y="1831973"/>
            <a:ext cx="4636450" cy="61972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235356" y="1403349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33798" name="AutoShape 6"/>
          <p:cNvCxnSpPr>
            <a:cxnSpLocks noChangeShapeType="1"/>
            <a:stCxn id="33797" idx="2"/>
            <a:endCxn id="10" idx="3"/>
          </p:cNvCxnSpPr>
          <p:nvPr/>
        </p:nvCxnSpPr>
        <p:spPr bwMode="auto">
          <a:xfrm rot="5400000">
            <a:off x="5664915" y="340597"/>
            <a:ext cx="803758" cy="4643762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1549736" y="2451701"/>
            <a:ext cx="20983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549736" y="2882277"/>
            <a:ext cx="219517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9" grpId="0" animBg="1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2*T(N/2) + Time(merge N elements)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		[1, 4, 8, 3, 7, 10 ] 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	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Each element in the right half is pushed to the left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In worst case:</a:t>
            </a:r>
            <a:r>
              <a:rPr lang="en-US" altLang="en-US" sz="2200" i="1" dirty="0">
                <a:solidFill>
                  <a:srgbClr val="002060"/>
                </a:solidFill>
              </a:rPr>
              <a:t> T(merge N elements) =N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744821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i="1" dirty="0">
                <a:solidFill>
                  <a:srgbClr val="002060"/>
                </a:solidFill>
              </a:rPr>
              <a:t>T(N) = 2*T(N/2) +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What is the solution to this?</a:t>
            </a:r>
            <a:br>
              <a:rPr lang="en-US" altLang="en-US" sz="2400" dirty="0"/>
            </a:br>
            <a:r>
              <a:rPr lang="en-US" altLang="en-US" sz="2400" dirty="0"/>
              <a:t>				</a:t>
            </a:r>
            <a:r>
              <a:rPr lang="en-US" altLang="en-US" sz="2400" i="1" dirty="0">
                <a:solidFill>
                  <a:srgbClr val="002060"/>
                </a:solidFill>
              </a:rPr>
              <a:t>T(N) &gt;=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The merge part is very inefficient.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Only the merge takes ~</a:t>
            </a:r>
            <a:r>
              <a:rPr lang="en-US" altLang="en-US" sz="2400" i="1" dirty="0">
                <a:solidFill>
                  <a:srgbClr val="002060"/>
                </a:solidFill>
              </a:rPr>
              <a:t>N</a:t>
            </a:r>
            <a:r>
              <a:rPr lang="en-US" altLang="en-US" sz="24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/>
              <a:t> time.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– better implementation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Input: [4, 1, 8, 7, 10,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1. sort the left half: 		[1, 4, 8]</a:t>
            </a:r>
            <a:br>
              <a:rPr lang="en-US" altLang="en-US" sz="2200" dirty="0"/>
            </a:br>
            <a:r>
              <a:rPr lang="en-US" altLang="en-US" sz="2200" dirty="0"/>
              <a:t>		2. sort the right half			        [3, 7, 10 ]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3. merge the two halves into a </a:t>
            </a:r>
            <a:r>
              <a:rPr lang="en-US" altLang="en-US" sz="2200" u="sng" dirty="0"/>
              <a:t>new array</a:t>
            </a:r>
            <a:r>
              <a:rPr lang="en-US" altLang="en-US" sz="2200" dirty="0"/>
              <a:t>: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</a:t>
            </a:r>
            <a:r>
              <a:rPr lang="en-US" altLang="en-US" sz="2200" dirty="0">
                <a:solidFill>
                  <a:srgbClr val="FF3333"/>
                </a:solidFill>
              </a:rPr>
              <a:t>1</a:t>
            </a:r>
            <a:r>
              <a:rPr lang="en-US" altLang="en-US" sz="2200" dirty="0"/>
              <a:t>,4,8]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[1,4,8]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8, 10]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268912" y="4160837"/>
            <a:ext cx="3352800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	Now merge takes </a:t>
            </a:r>
            <a:r>
              <a:rPr lang="en-US" altLang="en-US" i="1" dirty="0">
                <a:solidFill>
                  <a:srgbClr val="002060"/>
                </a:solidFill>
              </a:rPr>
              <a:t>O(N) </a:t>
            </a:r>
            <a:r>
              <a:rPr lang="en-US" altLang="en-US" dirty="0"/>
              <a:t>time.</a:t>
            </a:r>
            <a:br>
              <a:rPr lang="en-US" altLang="en-US" dirty="0"/>
            </a:br>
            <a:r>
              <a:rPr lang="en-US" altLang="en-US" dirty="0"/>
              <a:t>That's better!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>
                <a:solidFill>
                  <a:srgbClr val="FF0000"/>
                </a:solidFill>
              </a:rPr>
              <a:t>does not hold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log(N)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(N) =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10</a:t>
            </a:r>
            <a:r>
              <a:rPr lang="de-DE" altLang="en-US" sz="2200" i="1" dirty="0">
                <a:solidFill>
                  <a:srgbClr val="002060"/>
                </a:solidFill>
              </a:rPr>
              <a:t>(N) *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(10)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g = 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f+g 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22814" y="37036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Absolute constant: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3&lt;log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2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(10)&lt;4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236914" y="4038600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42407" y="4556918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No need to specify the base of log</a:t>
            </a:r>
          </a:p>
        </p:txBody>
      </p:sp>
      <p:cxnSp>
        <p:nvCxnSpPr>
          <p:cNvPr id="7" name="AutoShape 4"/>
          <p:cNvCxnSpPr>
            <a:cxnSpLocks noChangeShapeType="1"/>
            <a:stCxn id="4" idx="1"/>
            <a:endCxn id="5" idx="3"/>
          </p:cNvCxnSpPr>
          <p:nvPr/>
        </p:nvCxnSpPr>
        <p:spPr bwMode="auto">
          <a:xfrm rot="10800000" flipV="1">
            <a:off x="4303714" y="4099718"/>
            <a:ext cx="1619100" cy="167481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7199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What is the solution to this?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	=	2*T(N/2) + 3N 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2*(2*T(N/4) + (3N/2))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+ 2*(3N/2)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...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 	8*T(N/8) + 3N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…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N*T(N/N) + (3N + … + 3N)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 	N*T(1) + 3N*log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= O(N log(N))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/>
            </a:r>
            <a:br>
              <a:rPr lang="en-US" altLang="en-US" sz="2200" i="1" baseline="33000" dirty="0">
                <a:solidFill>
                  <a:srgbClr val="002060"/>
                </a:solidFill>
              </a:rPr>
            </a:b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135312" y="3398837"/>
            <a:ext cx="2286000" cy="33691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35312" y="2941637"/>
            <a:ext cx="838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92412" y="4313237"/>
            <a:ext cx="11811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30512" y="5151437"/>
            <a:ext cx="19050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564312" y="5913437"/>
            <a:ext cx="20574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How many terms?</a:t>
            </a:r>
          </a:p>
        </p:txBody>
      </p:sp>
    </p:spTree>
    <p:extLst>
      <p:ext uri="{BB962C8B-B14F-4D97-AF65-F5344CB8AC3E}">
        <p14:creationId xmlns:p14="http://schemas.microsoft.com/office/powerpoint/2010/main" val="1736824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 </a:t>
            </a:r>
            <a:r>
              <a:rPr lang="de-DE" altLang="en-US" sz="2000" dirty="0"/>
              <a:t>(by induction)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 for some C&gt;1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T(1)=1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prove by induction that </a:t>
            </a:r>
            <a:r>
              <a:rPr lang="en-US" altLang="en-US" sz="2200" i="1" dirty="0">
                <a:solidFill>
                  <a:srgbClr val="002060"/>
                </a:solidFill>
              </a:rPr>
              <a:t>T(n)&lt;2Cn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  <a:r>
              <a:rPr lang="en-US" altLang="en-US" sz="2200" dirty="0"/>
              <a:t> for all n</a:t>
            </a:r>
            <a:r>
              <a:rPr lang="en-US" altLang="en-US" sz="2200" i="1" dirty="0">
                <a:solidFill>
                  <a:srgbClr val="002060"/>
                </a:solidFill>
              </a:rPr>
              <a:t>&gt;=2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Base case: </a:t>
            </a:r>
            <a:r>
              <a:rPr lang="en-US" altLang="en-US" sz="2200" i="1" dirty="0">
                <a:solidFill>
                  <a:srgbClr val="002060"/>
                </a:solidFill>
              </a:rPr>
              <a:t>n=2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T(n=2) =	2*T(1) + C*2 = 2+2C &lt; 2Cn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Induction step: suppose the claim holds up to n. Let prove for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	&lt; </a:t>
            </a:r>
            <a:r>
              <a:rPr lang="en-US" altLang="en-US" sz="2200" i="1">
                <a:solidFill>
                  <a:srgbClr val="002060"/>
                </a:solidFill>
              </a:rPr>
              <a:t>2</a:t>
            </a:r>
            <a:r>
              <a:rPr lang="en-US" altLang="en-US" sz="2200" i="1" smtClean="0">
                <a:solidFill>
                  <a:srgbClr val="002060"/>
                </a:solidFill>
              </a:rPr>
              <a:t>*[2C(n/2</a:t>
            </a:r>
            <a:r>
              <a:rPr lang="en-US" altLang="en-US" sz="2200" i="1" dirty="0">
                <a:solidFill>
                  <a:srgbClr val="002060"/>
                </a:solidFill>
              </a:rPr>
              <a:t>) *</a:t>
            </a:r>
            <a:r>
              <a:rPr lang="en-US" altLang="en-US" sz="2200" i="1">
                <a:solidFill>
                  <a:srgbClr val="002060"/>
                </a:solidFill>
              </a:rPr>
              <a:t>log</a:t>
            </a:r>
            <a:r>
              <a:rPr lang="en-US" altLang="en-US" sz="2200" i="1" baseline="-25000">
                <a:solidFill>
                  <a:srgbClr val="002060"/>
                </a:solidFill>
              </a:rPr>
              <a:t>2</a:t>
            </a:r>
            <a:r>
              <a:rPr lang="en-US" altLang="en-US" sz="2200" i="1">
                <a:solidFill>
                  <a:srgbClr val="002060"/>
                </a:solidFill>
              </a:rPr>
              <a:t>(n/2</a:t>
            </a:r>
            <a:r>
              <a:rPr lang="en-US" altLang="en-US" sz="2200" i="1" smtClean="0">
                <a:solidFill>
                  <a:srgbClr val="002060"/>
                </a:solidFill>
              </a:rPr>
              <a:t>)] </a:t>
            </a:r>
            <a:r>
              <a:rPr lang="en-US" altLang="en-US" sz="2200" i="1" dirty="0">
                <a:solidFill>
                  <a:srgbClr val="002060"/>
                </a:solidFill>
              </a:rPr>
              <a:t>+ Cn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 		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(log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– 1)   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 		&lt; 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430712" y="5355489"/>
            <a:ext cx="2590800" cy="36146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373312" y="5355489"/>
            <a:ext cx="1219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147018" y="6235398"/>
            <a:ext cx="788894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435474" y="6224000"/>
            <a:ext cx="604838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183312" y="6235398"/>
            <a:ext cx="457200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7390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  <p:bldP spid="1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</a:t>
            </a:r>
            <a:r>
              <a:rPr lang="de-DE" altLang="en-US" sz="2000" dirty="0"/>
              <a:t> (again)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Observation</a:t>
            </a:r>
            <a:r>
              <a:rPr lang="en-US" altLang="en-US" sz="2200" dirty="0">
                <a:solidFill>
                  <a:schemeClr val="tx1"/>
                </a:solidFill>
              </a:rPr>
              <a:t>: The total runtime is O(# time elements are copied)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# times each element is </a:t>
            </a:r>
            <a:r>
              <a:rPr lang="en-US" altLang="en-US" sz="2200" dirty="0">
                <a:solidFill>
                  <a:schemeClr val="tx1"/>
                </a:solidFill>
              </a:rPr>
              <a:t>copied in all merge parts in total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Claim</a:t>
            </a:r>
            <a:r>
              <a:rPr lang="en-US" altLang="en-US" sz="2200" dirty="0">
                <a:solidFill>
                  <a:schemeClr val="tx1"/>
                </a:solidFill>
              </a:rPr>
              <a:t>: Each element is moved 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moved once in each merging procedure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element appear in a merging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this element is divided by two each time,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the number of times an element appears in a merging procedure is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“touched” </a:t>
            </a:r>
            <a:r>
              <a:rPr lang="en-US" altLang="en-US" sz="1800" dirty="0">
                <a:solidFill>
                  <a:srgbClr val="002060"/>
                </a:solidFill>
              </a:rPr>
              <a:t>log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chemeClr val="tx1"/>
                </a:solidFill>
              </a:rPr>
              <a:t>O(N*log</a:t>
            </a:r>
            <a:r>
              <a:rPr lang="en-US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i="1" dirty="0">
                <a:solidFill>
                  <a:schemeClr val="tx1"/>
                </a:solidFill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371565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Proof by picture: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720898" y="1949042"/>
            <a:ext cx="4716965" cy="362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34503B8-C85A-4488-963D-BA463A6A5E46}"/>
              </a:ext>
            </a:extLst>
          </p:cNvPr>
          <p:cNvSpPr/>
          <p:nvPr/>
        </p:nvSpPr>
        <p:spPr>
          <a:xfrm>
            <a:off x="5339445" y="2678208"/>
            <a:ext cx="2299140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C5A8B69-C4C4-4C29-9778-0C09924EB107}"/>
              </a:ext>
            </a:extLst>
          </p:cNvPr>
          <p:cNvSpPr/>
          <p:nvPr/>
        </p:nvSpPr>
        <p:spPr>
          <a:xfrm>
            <a:off x="2628750" y="2678208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CCB4CC2-6B39-454C-AB85-E0833801D9D2}"/>
              </a:ext>
            </a:extLst>
          </p:cNvPr>
          <p:cNvCxnSpPr>
            <a:cxnSpLocks/>
            <a:stCxn id="4" idx="2"/>
            <a:endCxn id="43" idx="0"/>
          </p:cNvCxnSpPr>
          <p:nvPr/>
        </p:nvCxnSpPr>
        <p:spPr>
          <a:xfrm flipH="1">
            <a:off x="3585261" y="2311736"/>
            <a:ext cx="1494120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4DBFFEB-5531-4474-8A1E-3534FE26DCEC}"/>
              </a:ext>
            </a:extLst>
          </p:cNvPr>
          <p:cNvCxnSpPr>
            <a:cxnSpLocks/>
            <a:stCxn id="4" idx="2"/>
            <a:endCxn id="42" idx="0"/>
          </p:cNvCxnSpPr>
          <p:nvPr/>
        </p:nvCxnSpPr>
        <p:spPr>
          <a:xfrm>
            <a:off x="5079381" y="2311736"/>
            <a:ext cx="1409634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3E6E765B-DD4A-40BB-964A-7522ED26DF98}"/>
              </a:ext>
            </a:extLst>
          </p:cNvPr>
          <p:cNvSpPr/>
          <p:nvPr/>
        </p:nvSpPr>
        <p:spPr>
          <a:xfrm>
            <a:off x="3531816" y="3612281"/>
            <a:ext cx="1130079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18F499D-4218-4A71-AFAF-313D0D871696}"/>
              </a:ext>
            </a:extLst>
          </p:cNvPr>
          <p:cNvSpPr/>
          <p:nvPr/>
        </p:nvSpPr>
        <p:spPr>
          <a:xfrm>
            <a:off x="1820347" y="3598215"/>
            <a:ext cx="1321376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CE4BFC3-5C3A-46FA-96EA-967B006F8070}"/>
              </a:ext>
            </a:extLst>
          </p:cNvPr>
          <p:cNvCxnSpPr>
            <a:cxnSpLocks/>
            <a:stCxn id="43" idx="2"/>
            <a:endCxn id="58" idx="0"/>
          </p:cNvCxnSpPr>
          <p:nvPr/>
        </p:nvCxnSpPr>
        <p:spPr>
          <a:xfrm flipH="1">
            <a:off x="2481035" y="3015092"/>
            <a:ext cx="1104226" cy="5831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A2F6192-B03A-44FF-B919-8203C35BE445}"/>
              </a:ext>
            </a:extLst>
          </p:cNvPr>
          <p:cNvCxnSpPr>
            <a:cxnSpLocks/>
            <a:stCxn id="43" idx="2"/>
            <a:endCxn id="57" idx="0"/>
          </p:cNvCxnSpPr>
          <p:nvPr/>
        </p:nvCxnSpPr>
        <p:spPr>
          <a:xfrm>
            <a:off x="3585261" y="3015092"/>
            <a:ext cx="511595" cy="5971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5876ACC4-D4EA-4BB9-ABE3-98F25AF39581}"/>
              </a:ext>
            </a:extLst>
          </p:cNvPr>
          <p:cNvSpPr/>
          <p:nvPr/>
        </p:nvSpPr>
        <p:spPr>
          <a:xfrm>
            <a:off x="6771421" y="3636695"/>
            <a:ext cx="1289362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878AF74-1BB2-487F-8139-78345BE0AC19}"/>
              </a:ext>
            </a:extLst>
          </p:cNvPr>
          <p:cNvSpPr/>
          <p:nvPr/>
        </p:nvSpPr>
        <p:spPr>
          <a:xfrm>
            <a:off x="5006596" y="3621465"/>
            <a:ext cx="1420123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900157D-FE43-4C9A-B4B8-F576D4C70A48}"/>
              </a:ext>
            </a:extLst>
          </p:cNvPr>
          <p:cNvCxnSpPr>
            <a:cxnSpLocks/>
            <a:stCxn id="42" idx="2"/>
            <a:endCxn id="81" idx="0"/>
          </p:cNvCxnSpPr>
          <p:nvPr/>
        </p:nvCxnSpPr>
        <p:spPr>
          <a:xfrm flipH="1">
            <a:off x="5716658" y="2976612"/>
            <a:ext cx="772357" cy="6448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892F017-3AF6-45B8-AB72-82FEF1F37DEE}"/>
              </a:ext>
            </a:extLst>
          </p:cNvPr>
          <p:cNvCxnSpPr>
            <a:cxnSpLocks/>
            <a:stCxn id="42" idx="2"/>
            <a:endCxn id="80" idx="0"/>
          </p:cNvCxnSpPr>
          <p:nvPr/>
        </p:nvCxnSpPr>
        <p:spPr>
          <a:xfrm>
            <a:off x="6489015" y="2976612"/>
            <a:ext cx="927087" cy="6600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994879" y="5664231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8017032" y="564015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8367216" y="5293350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8635988" y="5266563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9BA8164-4A46-4745-8F72-CF3333560DA0}"/>
              </a:ext>
            </a:extLst>
          </p:cNvPr>
          <p:cNvSpPr/>
          <p:nvPr/>
        </p:nvSpPr>
        <p:spPr>
          <a:xfrm>
            <a:off x="1546094" y="5627424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D3F50DD-FCF4-4BBD-98CC-669F97FF68D0}"/>
              </a:ext>
            </a:extLst>
          </p:cNvPr>
          <p:cNvCxnSpPr>
            <a:cxnSpLocks/>
            <a:endCxn id="111" idx="0"/>
          </p:cNvCxnSpPr>
          <p:nvPr/>
        </p:nvCxnSpPr>
        <p:spPr>
          <a:xfrm flipH="1">
            <a:off x="1896278" y="5280615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97213D54-D150-4A66-BE4D-1A0ABF51CF94}"/>
              </a:ext>
            </a:extLst>
          </p:cNvPr>
          <p:cNvCxnSpPr>
            <a:cxnSpLocks/>
            <a:endCxn id="115" idx="0"/>
          </p:cNvCxnSpPr>
          <p:nvPr/>
        </p:nvCxnSpPr>
        <p:spPr>
          <a:xfrm flipH="1">
            <a:off x="910784" y="5273220"/>
            <a:ext cx="1254266" cy="341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84E822-9C0F-437D-80A3-10353FCC0127}"/>
              </a:ext>
            </a:extLst>
          </p:cNvPr>
          <p:cNvSpPr/>
          <p:nvPr/>
        </p:nvSpPr>
        <p:spPr>
          <a:xfrm>
            <a:off x="560600" y="561468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53A49DF-3F3B-46DA-AD7A-2EB962090606}"/>
              </a:ext>
            </a:extLst>
          </p:cNvPr>
          <p:cNvSpPr/>
          <p:nvPr/>
        </p:nvSpPr>
        <p:spPr>
          <a:xfrm>
            <a:off x="5552893" y="565962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AB5A4E0-E064-4447-9643-6C0BE7780C76}"/>
              </a:ext>
            </a:extLst>
          </p:cNvPr>
          <p:cNvSpPr/>
          <p:nvPr/>
        </p:nvSpPr>
        <p:spPr>
          <a:xfrm>
            <a:off x="4575046" y="5635555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5AF8D09-82E2-4F19-8451-ADBA9A0720D2}"/>
              </a:ext>
            </a:extLst>
          </p:cNvPr>
          <p:cNvCxnSpPr>
            <a:cxnSpLocks/>
            <a:endCxn id="63" idx="0"/>
          </p:cNvCxnSpPr>
          <p:nvPr/>
        </p:nvCxnSpPr>
        <p:spPr>
          <a:xfrm flipH="1">
            <a:off x="4925230" y="5288746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1A975DC-4889-428D-8EDD-9EF58A6B1AF7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5194002" y="5261959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Rectangle 4">
            <a:extLst>
              <a:ext uri="{FF2B5EF4-FFF2-40B4-BE49-F238E27FC236}">
                <a16:creationId xmlns:a16="http://schemas.microsoft.com/office/drawing/2014/main" id="{AB479925-8831-4E46-963B-62EF621D7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2585" y="622135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What is the total running time in each depth of the recursion?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It is N for each layer</a:t>
            </a:r>
          </a:p>
        </p:txBody>
      </p:sp>
      <p:sp>
        <p:nvSpPr>
          <p:cNvPr id="87" name="Rectangle 4">
            <a:extLst>
              <a:ext uri="{FF2B5EF4-FFF2-40B4-BE49-F238E27FC236}">
                <a16:creationId xmlns:a16="http://schemas.microsoft.com/office/drawing/2014/main" id="{D4DB6FB2-7CF8-463E-8F6B-818741FDA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5524" y="4118326"/>
            <a:ext cx="4207928" cy="81135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How many layers do we have?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</a:t>
            </a:r>
          </a:p>
        </p:txBody>
      </p:sp>
      <p:sp>
        <p:nvSpPr>
          <p:cNvPr id="88" name="Rectangle 4">
            <a:extLst>
              <a:ext uri="{FF2B5EF4-FFF2-40B4-BE49-F238E27FC236}">
                <a16:creationId xmlns:a16="http://schemas.microsoft.com/office/drawing/2014/main" id="{69919305-3024-42C8-BE56-923923A68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8929" y="6272083"/>
            <a:ext cx="3988934" cy="603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  <a:sym typeface="Wingdings" panose="05000000000000000000" pitchFamily="2" charset="2"/>
              </a:rPr>
              <a:t> Total time is O(N*</a:t>
            </a:r>
            <a:r>
              <a:rPr lang="en-US" altLang="en-US" sz="2000" dirty="0">
                <a:latin typeface="+mj-lt"/>
              </a:rPr>
              <a:t>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195520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2" grpId="0" animBg="1"/>
      <p:bldP spid="43" grpId="0" animBg="1"/>
      <p:bldP spid="57" grpId="0" animBg="1"/>
      <p:bldP spid="58" grpId="0" animBg="1"/>
      <p:bldP spid="80" grpId="0" animBg="1"/>
      <p:bldP spid="81" grpId="0" animBg="1"/>
      <p:bldP spid="31" grpId="0" animBg="1"/>
      <p:bldP spid="32" grpId="0" animBg="1"/>
      <p:bldP spid="111" grpId="0" animBg="1"/>
      <p:bldP spid="115" grpId="0" animBg="1"/>
      <p:bldP spid="62" grpId="0" animBg="1"/>
      <p:bldP spid="63" grpId="0" animBg="1"/>
      <p:bldP spid="86" grpId="0" animBg="1"/>
      <p:bldP spid="87" grpId="0" animBg="1"/>
      <p:bldP spid="8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dirty="0"/>
              <a:t>	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b="1" u="sng"/>
              <a:t>Conclusion</a:t>
            </a:r>
            <a:r>
              <a:rPr lang="en-US" altLang="en-US" sz="2200"/>
              <a:t>: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Can implement </a:t>
            </a:r>
            <a:r>
              <a:rPr lang="en-US" altLang="en-US" sz="2200" i="1" u="sng" dirty="0"/>
              <a:t>Merge sort </a:t>
            </a:r>
            <a:r>
              <a:rPr lang="en-US" altLang="en-US" sz="2200" dirty="0"/>
              <a:t>in time O(N log(N)).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Need O(N) extra memory.</a:t>
            </a:r>
          </a:p>
        </p:txBody>
      </p:sp>
    </p:spTree>
    <p:extLst>
      <p:ext uri="{BB962C8B-B14F-4D97-AF65-F5344CB8AC3E}">
        <p14:creationId xmlns:p14="http://schemas.microsoft.com/office/powerpoint/2010/main" val="1878506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Claim</a:t>
            </a:r>
            <a:r>
              <a:rPr lang="de-DE" altLang="en-US" sz="2200" dirty="0"/>
              <a:t>: 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all N large enough.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i.e., there is some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(e.g.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=10)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For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: let C = 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. Then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(N) +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(N) &lt;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g(N)+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=C*g(N).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All this assuming that N&gt;max(n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,n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).</a:t>
            </a:r>
          </a:p>
          <a:p>
            <a:pPr marL="104775" indent="0" algn="ctr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This implies that 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+f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=O(g)</a:t>
            </a:r>
          </a:p>
        </p:txBody>
      </p:sp>
    </p:spTree>
    <p:extLst>
      <p:ext uri="{BB962C8B-B14F-4D97-AF65-F5344CB8AC3E}">
        <p14:creationId xmlns:p14="http://schemas.microsoft.com/office/powerpoint/2010/main" val="1931128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2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2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200" baseline="33000" dirty="0"/>
              <a:t>6</a:t>
            </a:r>
            <a:r>
              <a:rPr lang="de-DE" altLang="en-US" sz="2200" dirty="0"/>
              <a:t> + 100N		</a:t>
            </a:r>
            <a:r>
              <a:rPr lang="en-US" altLang="en-US" sz="2200" dirty="0"/>
              <a:t> 	- O(2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  <a:endParaRPr lang="de-DE" altLang="en-US" sz="22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200" baseline="33000" dirty="0"/>
              <a:t>2	</a:t>
            </a:r>
            <a:r>
              <a:rPr lang="en-US" altLang="en-US" sz="2200" dirty="0"/>
              <a:t> 	-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log(N))</a:t>
            </a:r>
            <a:endParaRPr lang="en-US" altLang="en-US" sz="2200" baseline="330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2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200" baseline="33000" dirty="0"/>
              <a:t>8		</a:t>
            </a:r>
            <a:r>
              <a:rPr lang="en-US" altLang="en-US" sz="2200" dirty="0"/>
              <a:t>-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200" baseline="33000" dirty="0"/>
              <a:t>15</a:t>
            </a:r>
            <a:r>
              <a:rPr lang="en-US" altLang="en-US" sz="2200" dirty="0"/>
              <a:t>			</a:t>
            </a:r>
            <a:r>
              <a:rPr lang="en-US" altLang="en-US" sz="2200" baseline="33000" dirty="0"/>
              <a:t>	</a:t>
            </a:r>
            <a:r>
              <a:rPr lang="en-US" altLang="en-US" sz="2200" dirty="0"/>
              <a:t>-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&lt;&lt; N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200" baseline="33000" dirty="0"/>
              <a:t>N		</a:t>
            </a:r>
            <a:r>
              <a:rPr lang="en-US" altLang="en-US" sz="2200" dirty="0"/>
              <a:t>- O(4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log(N/2)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25000" dirty="0"/>
              <a:t>8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5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7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1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4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3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6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Go to https://www.desmos.com/ and draw all these functions</a:t>
            </a:r>
          </a:p>
        </p:txBody>
      </p:sp>
    </p:spTree>
    <p:extLst>
      <p:ext uri="{BB962C8B-B14F-4D97-AF65-F5344CB8AC3E}">
        <p14:creationId xmlns:p14="http://schemas.microsoft.com/office/powerpoint/2010/main" val="2431066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Prove</a:t>
            </a:r>
            <a:r>
              <a:rPr lang="en-US" altLang="en-US" sz="2200" dirty="0"/>
              <a:t>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&lt;&lt; N  for large enough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The inequality holds for </a:t>
            </a:r>
            <a:r>
              <a:rPr lang="en-US" altLang="en-US" sz="2200" i="1" dirty="0"/>
              <a:t>really huge </a:t>
            </a:r>
            <a:r>
              <a:rPr lang="en-US" altLang="en-US" sz="2200" dirty="0"/>
              <a:t>N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Let’s try for N = 10</a:t>
            </a:r>
            <a:r>
              <a:rPr lang="en-US" altLang="en-US" sz="2200" baseline="30000" dirty="0"/>
              <a:t>30:</a:t>
            </a: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	(log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= 30</a:t>
            </a:r>
            <a:r>
              <a:rPr lang="en-US" altLang="en-US" sz="2200" baseline="30000" dirty="0"/>
              <a:t>15 </a:t>
            </a:r>
            <a:r>
              <a:rPr lang="en-US" altLang="en-US" sz="2200" dirty="0"/>
              <a:t> &lt; 100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= (10</a:t>
            </a:r>
            <a:r>
              <a:rPr lang="en-US" altLang="en-US" sz="2200" baseline="30000" dirty="0"/>
              <a:t>2</a:t>
            </a:r>
            <a:r>
              <a:rPr lang="en-US" altLang="en-US" sz="2200" dirty="0"/>
              <a:t>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= 10</a:t>
            </a:r>
            <a:r>
              <a:rPr lang="en-US" altLang="en-US" sz="2200" baseline="30000" dirty="0"/>
              <a:t>30</a:t>
            </a:r>
            <a:r>
              <a:rPr lang="en-US" altLang="en-US" sz="2200" dirty="0"/>
              <a:t> =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HW: do it for all N&gt;10</a:t>
            </a:r>
            <a:r>
              <a:rPr lang="en-US" altLang="en-US" sz="2200" baseline="30000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174481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</a:t>
            </a:r>
            <a:r>
              <a:rPr lang="de-DE" altLang="en-US" sz="8000" dirty="0"/>
              <a:t>notation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611405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2570</TotalTime>
  <Words>5133</Words>
  <Application>Microsoft Office PowerPoint</Application>
  <PresentationFormat>Custom</PresentationFormat>
  <Paragraphs>464</Paragraphs>
  <Slides>55</Slides>
  <Notes>55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55</vt:i4>
      </vt:variant>
    </vt:vector>
  </HeadingPairs>
  <TitlesOfParts>
    <vt:vector size="66" baseType="lpstr">
      <vt:lpstr>Arial Unicode MS</vt:lpstr>
      <vt:lpstr>Albany</vt:lpstr>
      <vt:lpstr>Arial</vt:lpstr>
      <vt:lpstr>Calibri</vt:lpstr>
      <vt:lpstr>Cambria Math</vt:lpstr>
      <vt:lpstr>Tahoma</vt:lpstr>
      <vt:lpstr>Times New Roman</vt:lpstr>
      <vt:lpstr>Wingdings</vt:lpstr>
      <vt:lpstr>water</vt:lpstr>
      <vt:lpstr>lyt blackandwhite</vt:lpstr>
      <vt:lpstr>Office Theme</vt:lpstr>
      <vt:lpstr>PowerPoint Presentation</vt:lpstr>
      <vt:lpstr>PowerPoint Presentation</vt:lpstr>
      <vt:lpstr>Big-O notation</vt:lpstr>
      <vt:lpstr>Common orders of magnitude</vt:lpstr>
      <vt:lpstr>Big-O notation – simple rules</vt:lpstr>
      <vt:lpstr>Big-O notation – simple rules</vt:lpstr>
      <vt:lpstr>Big-O notation</vt:lpstr>
      <vt:lpstr>Big-O notation</vt:lpstr>
      <vt:lpstr>PowerPoint Presentation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Geometric series</vt:lpstr>
      <vt:lpstr>Geometric series</vt:lpstr>
      <vt:lpstr>Big-O notation - Examples</vt:lpstr>
      <vt:lpstr>Proof by picture: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Running time of Fib</vt:lpstr>
      <vt:lpstr>Running time of Fib</vt:lpstr>
      <vt:lpstr>PowerPoint Presentation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PowerPoint Presentation</vt:lpstr>
      <vt:lpstr>Merge sort</vt:lpstr>
      <vt:lpstr>Merge sort</vt:lpstr>
      <vt:lpstr>Running time of Merge sort</vt:lpstr>
      <vt:lpstr>Running time of Merge sort</vt:lpstr>
      <vt:lpstr>Running time of Merge sort</vt:lpstr>
      <vt:lpstr>Merge – better implementation </vt:lpstr>
      <vt:lpstr>Running time of Merge sort</vt:lpstr>
      <vt:lpstr>Running time of Merge sort (by induction)</vt:lpstr>
      <vt:lpstr>Running time of Merge sort (again)</vt:lpstr>
      <vt:lpstr>Proof by picture:</vt:lpstr>
      <vt:lpstr>Running time of Merge sort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840</cp:revision>
  <dcterms:created xsi:type="dcterms:W3CDTF">2017-07-19T12:15:02Z</dcterms:created>
  <dcterms:modified xsi:type="dcterms:W3CDTF">2022-10-18T17:42:17Z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