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7.jpg" ContentType="image/p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9.jpg" ContentType="image/png"/>
  <Override PartName="/ppt/notesSlides/notesSlide13.xml" ContentType="application/vnd.openxmlformats-officedocument.presentationml.notesSlide+xml"/>
  <Override PartName="/ppt/media/image10.jpg" ContentType="image/png"/>
  <Override PartName="/ppt/notesSlides/notesSlide14.xml" ContentType="application/vnd.openxmlformats-officedocument.presentationml.notesSlide+xml"/>
  <Override PartName="/ppt/media/image11.jpg" ContentType="image/png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55"/>
  </p:notesMasterIdLst>
  <p:sldIdLst>
    <p:sldId id="256" r:id="rId3"/>
    <p:sldId id="429" r:id="rId4"/>
    <p:sldId id="430" r:id="rId5"/>
    <p:sldId id="392" r:id="rId6"/>
    <p:sldId id="362" r:id="rId7"/>
    <p:sldId id="365" r:id="rId8"/>
    <p:sldId id="366" r:id="rId9"/>
    <p:sldId id="363" r:id="rId10"/>
    <p:sldId id="367" r:id="rId11"/>
    <p:sldId id="368" r:id="rId12"/>
    <p:sldId id="395" r:id="rId13"/>
    <p:sldId id="369" r:id="rId14"/>
    <p:sldId id="374" r:id="rId15"/>
    <p:sldId id="371" r:id="rId16"/>
    <p:sldId id="370" r:id="rId17"/>
    <p:sldId id="375" r:id="rId18"/>
    <p:sldId id="396" r:id="rId19"/>
    <p:sldId id="372" r:id="rId20"/>
    <p:sldId id="378" r:id="rId21"/>
    <p:sldId id="379" r:id="rId22"/>
    <p:sldId id="376" r:id="rId23"/>
    <p:sldId id="398" r:id="rId24"/>
    <p:sldId id="377" r:id="rId25"/>
    <p:sldId id="380" r:id="rId26"/>
    <p:sldId id="383" r:id="rId27"/>
    <p:sldId id="393" r:id="rId28"/>
    <p:sldId id="384" r:id="rId29"/>
    <p:sldId id="382" r:id="rId30"/>
    <p:sldId id="381" r:id="rId31"/>
    <p:sldId id="421" r:id="rId32"/>
    <p:sldId id="399" r:id="rId33"/>
    <p:sldId id="400" r:id="rId34"/>
    <p:sldId id="401" r:id="rId35"/>
    <p:sldId id="402" r:id="rId36"/>
    <p:sldId id="403" r:id="rId37"/>
    <p:sldId id="404" r:id="rId38"/>
    <p:sldId id="405" r:id="rId39"/>
    <p:sldId id="406" r:id="rId40"/>
    <p:sldId id="407" r:id="rId41"/>
    <p:sldId id="408" r:id="rId42"/>
    <p:sldId id="410" r:id="rId43"/>
    <p:sldId id="411" r:id="rId44"/>
    <p:sldId id="412" r:id="rId45"/>
    <p:sldId id="413" r:id="rId46"/>
    <p:sldId id="414" r:id="rId47"/>
    <p:sldId id="423" r:id="rId48"/>
    <p:sldId id="424" r:id="rId49"/>
    <p:sldId id="425" r:id="rId50"/>
    <p:sldId id="426" r:id="rId51"/>
    <p:sldId id="427" r:id="rId52"/>
    <p:sldId id="428" r:id="rId53"/>
    <p:sldId id="291" r:id="rId5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0A9F3A-B4A7-4855-9505-5E5C2D79CD35}" v="137" dt="2022-11-08T05:18:37.7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49" d="100"/>
          <a:sy n="49" d="100"/>
        </p:scale>
        <p:origin x="1528" y="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microsoft.com/office/2015/10/relationships/revisionInfo" Target="revisionInfo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E0A9F3A-B4A7-4855-9505-5E5C2D79CD35}"/>
    <pc:docChg chg="custSel addSld delSld modSld">
      <pc:chgData name="Igor Shinkar" userId="db6eb1b41a9778dd" providerId="LiveId" clId="{4E0A9F3A-B4A7-4855-9505-5E5C2D79CD35}" dt="2022-11-08T05:18:37.712" v="183" actId="207"/>
      <pc:docMkLst>
        <pc:docMk/>
      </pc:docMkLst>
      <pc:sldChg chg="modSp mod">
        <pc:chgData name="Igor Shinkar" userId="db6eb1b41a9778dd" providerId="LiveId" clId="{4E0A9F3A-B4A7-4855-9505-5E5C2D79CD35}" dt="2022-11-06T21:40:57.399" v="10" actId="6549"/>
        <pc:sldMkLst>
          <pc:docMk/>
          <pc:sldMk cId="0" sldId="256"/>
        </pc:sldMkLst>
        <pc:spChg chg="mod">
          <ac:chgData name="Igor Shinkar" userId="db6eb1b41a9778dd" providerId="LiveId" clId="{4E0A9F3A-B4A7-4855-9505-5E5C2D79CD35}" dt="2022-11-06T21:40:57.399" v="10" actId="6549"/>
          <ac:spMkLst>
            <pc:docMk/>
            <pc:sldMk cId="0" sldId="256"/>
            <ac:spMk id="4097" creationId="{00000000-0000-0000-0000-000000000000}"/>
          </ac:spMkLst>
        </pc:spChg>
      </pc:sldChg>
      <pc:sldChg chg="modSp mod modAnim">
        <pc:chgData name="Igor Shinkar" userId="db6eb1b41a9778dd" providerId="LiveId" clId="{4E0A9F3A-B4A7-4855-9505-5E5C2D79CD35}" dt="2022-11-08T00:02:44.357" v="101" actId="20577"/>
        <pc:sldMkLst>
          <pc:docMk/>
          <pc:sldMk cId="2624883532" sldId="406"/>
        </pc:sldMkLst>
        <pc:spChg chg="mod">
          <ac:chgData name="Igor Shinkar" userId="db6eb1b41a9778dd" providerId="LiveId" clId="{4E0A9F3A-B4A7-4855-9505-5E5C2D79CD35}" dt="2022-11-08T00:02:44.357" v="101" actId="20577"/>
          <ac:spMkLst>
            <pc:docMk/>
            <pc:sldMk cId="2624883532" sldId="406"/>
            <ac:spMk id="5122" creationId="{00000000-0000-0000-0000-000000000000}"/>
          </ac:spMkLst>
        </pc:spChg>
      </pc:sldChg>
      <pc:sldChg chg="modSp modAnim">
        <pc:chgData name="Igor Shinkar" userId="db6eb1b41a9778dd" providerId="LiveId" clId="{4E0A9F3A-B4A7-4855-9505-5E5C2D79CD35}" dt="2022-11-08T00:09:59.225" v="155" actId="20577"/>
        <pc:sldMkLst>
          <pc:docMk/>
          <pc:sldMk cId="96524650" sldId="414"/>
        </pc:sldMkLst>
        <pc:spChg chg="mod">
          <ac:chgData name="Igor Shinkar" userId="db6eb1b41a9778dd" providerId="LiveId" clId="{4E0A9F3A-B4A7-4855-9505-5E5C2D79CD35}" dt="2022-11-08T00:09:59.225" v="155" actId="20577"/>
          <ac:spMkLst>
            <pc:docMk/>
            <pc:sldMk cId="96524650" sldId="414"/>
            <ac:spMk id="5122" creationId="{00000000-0000-0000-0000-000000000000}"/>
          </ac:spMkLst>
        </pc:spChg>
      </pc:sldChg>
      <pc:sldChg chg="del">
        <pc:chgData name="Igor Shinkar" userId="db6eb1b41a9778dd" providerId="LiveId" clId="{4E0A9F3A-B4A7-4855-9505-5E5C2D79CD35}" dt="2022-11-06T21:42:05.968" v="29" actId="47"/>
        <pc:sldMkLst>
          <pc:docMk/>
          <pc:sldMk cId="3634497385" sldId="422"/>
        </pc:sldMkLst>
      </pc:sldChg>
      <pc:sldChg chg="modSp">
        <pc:chgData name="Igor Shinkar" userId="db6eb1b41a9778dd" providerId="LiveId" clId="{4E0A9F3A-B4A7-4855-9505-5E5C2D79CD35}" dt="2022-11-08T05:17:15.019" v="169" actId="14100"/>
        <pc:sldMkLst>
          <pc:docMk/>
          <pc:sldMk cId="1502615521" sldId="428"/>
        </pc:sldMkLst>
        <pc:spChg chg="mod">
          <ac:chgData name="Igor Shinkar" userId="db6eb1b41a9778dd" providerId="LiveId" clId="{4E0A9F3A-B4A7-4855-9505-5E5C2D79CD35}" dt="2022-11-08T05:17:15.019" v="169" actId="14100"/>
          <ac:spMkLst>
            <pc:docMk/>
            <pc:sldMk cId="1502615521" sldId="428"/>
            <ac:spMk id="6" creationId="{56A5B642-8041-4A63-93BA-61FBA2249E23}"/>
          </ac:spMkLst>
        </pc:spChg>
      </pc:sldChg>
      <pc:sldChg chg="modSp add mod modAnim">
        <pc:chgData name="Igor Shinkar" userId="db6eb1b41a9778dd" providerId="LiveId" clId="{4E0A9F3A-B4A7-4855-9505-5E5C2D79CD35}" dt="2022-11-08T05:18:37.712" v="183" actId="207"/>
        <pc:sldMkLst>
          <pc:docMk/>
          <pc:sldMk cId="2066046600" sldId="429"/>
        </pc:sldMkLst>
        <pc:spChg chg="mod">
          <ac:chgData name="Igor Shinkar" userId="db6eb1b41a9778dd" providerId="LiveId" clId="{4E0A9F3A-B4A7-4855-9505-5E5C2D79CD35}" dt="2022-11-06T21:41:19.604" v="13" actId="6549"/>
          <ac:spMkLst>
            <pc:docMk/>
            <pc:sldMk cId="2066046600" sldId="429"/>
            <ac:spMk id="2" creationId="{00000000-0000-0000-0000-000000000000}"/>
          </ac:spMkLst>
        </pc:spChg>
        <pc:spChg chg="mod">
          <ac:chgData name="Igor Shinkar" userId="db6eb1b41a9778dd" providerId="LiveId" clId="{4E0A9F3A-B4A7-4855-9505-5E5C2D79CD35}" dt="2022-11-08T05:18:37.712" v="183" actId="207"/>
          <ac:spMkLst>
            <pc:docMk/>
            <pc:sldMk cId="2066046600" sldId="429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4E0A9F3A-B4A7-4855-9505-5E5C2D79CD35}" dt="2022-11-07T22:31:33.285" v="63" actId="20577"/>
        <pc:sldMkLst>
          <pc:docMk/>
          <pc:sldMk cId="1500679518" sldId="430"/>
        </pc:sldMkLst>
        <pc:spChg chg="mod">
          <ac:chgData name="Igor Shinkar" userId="db6eb1b41a9778dd" providerId="LiveId" clId="{4E0A9F3A-B4A7-4855-9505-5E5C2D79CD35}" dt="2022-11-07T22:31:33.285" v="63" actId="20577"/>
          <ac:spMkLst>
            <pc:docMk/>
            <pc:sldMk cId="1500679518" sldId="43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081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5408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9270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621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1796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9619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1342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8194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0191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90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8723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8265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1649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42648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00091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1402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5973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943983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32547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1604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9025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375016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15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Root</a:t>
            </a:r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Leaves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Children</a:t>
            </a:r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For 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Height of a tree</a:t>
            </a:r>
            <a:r>
              <a:rPr lang="en-US" altLang="he-IL" sz="2200" dirty="0"/>
              <a:t> is the maximal depth of a node in the tree.</a:t>
            </a:r>
          </a:p>
          <a:p>
            <a:r>
              <a:rPr lang="en-US" altLang="he-IL" sz="2200" u="sng" dirty="0"/>
              <a:t>Claim</a:t>
            </a:r>
            <a:r>
              <a:rPr lang="en-US" altLang="he-IL" sz="2200" dirty="0"/>
              <a:t>: if </a:t>
            </a:r>
            <a:r>
              <a:rPr lang="en-US" altLang="he-IL" sz="2200" i="1" dirty="0">
                <a:solidFill>
                  <a:srgbClr val="002060"/>
                </a:solidFill>
              </a:rPr>
              <a:t>height(tree) = d</a:t>
            </a:r>
            <a:r>
              <a:rPr lang="en-US" altLang="he-IL" sz="2200" dirty="0"/>
              <a:t>, then there is a </a:t>
            </a:r>
            <a:r>
              <a:rPr lang="en-US" altLang="he-IL" sz="2200" dirty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/>
              <a:t>.</a:t>
            </a:r>
          </a:p>
          <a:p>
            <a:endParaRPr lang="en-US" altLang="he-IL" sz="2200" dirty="0"/>
          </a:p>
          <a:p>
            <a:r>
              <a:rPr lang="en-US" altLang="he-IL" sz="2200" i="1" u="sng" dirty="0"/>
              <a:t>Size of a tree</a:t>
            </a:r>
            <a:r>
              <a:rPr lang="en-US" altLang="he-IL" sz="2200" dirty="0"/>
              <a:t> is the total number of nodes in the tree.</a:t>
            </a:r>
          </a:p>
          <a:p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course: focus on </a:t>
            </a:r>
            <a:r>
              <a:rPr lang="en-US" sz="2200" i="1" u="sng" dirty="0"/>
              <a:t>binary trees</a:t>
            </a:r>
            <a:r>
              <a:rPr lang="en-US" sz="2200" i="1" dirty="0"/>
              <a:t>: </a:t>
            </a:r>
            <a:r>
              <a:rPr lang="en-US" sz="2200" dirty="0"/>
              <a:t>2-ary trees.</a:t>
            </a:r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18,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Queues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  <a:p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Represents 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(4*(x/7)) 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+ </a:t>
            </a:r>
            <a:r>
              <a:rPr lang="en-US" sz="2200" dirty="0">
                <a:solidFill>
                  <a:schemeClr val="accent6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>
                <a:latin typeface="+mj-lt"/>
              </a:rPr>
              <a:t>How do you evaluate an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expression tree?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In 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Induction:</a:t>
            </a:r>
          </a:p>
          <a:p>
            <a:pPr marL="457200" lvl="1" indent="0"/>
            <a:r>
              <a:rPr lang="en-US" altLang="he-IL" sz="2200" dirty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By the induction hypothesis, there are at most 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Therefore, the number of nodes at level d+1 is at most 2*2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=2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if a binary tree has depth d, then it has at most 1+2+4+…+2</a:t>
            </a:r>
            <a:r>
              <a:rPr lang="en-US" altLang="he-IL" sz="2200" baseline="30000" dirty="0"/>
              <a:t>d</a:t>
            </a:r>
            <a:r>
              <a:rPr lang="en-US" altLang="he-IL" sz="2200" dirty="0"/>
              <a:t> 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nodes.</a:t>
            </a:r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tree is </a:t>
            </a:r>
            <a:r>
              <a:rPr lang="en-US" altLang="he-IL" sz="2200" i="1" u="sng" dirty="0"/>
              <a:t>full</a:t>
            </a:r>
            <a:r>
              <a:rPr lang="en-US" altLang="he-IL" sz="2200" dirty="0"/>
              <a:t> if for all k&lt;=depth it has </a:t>
            </a:r>
            <a:r>
              <a:rPr lang="en-US" altLang="he-IL" sz="2200" i="1" dirty="0"/>
              <a:t>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/>
              <a:t>Claim1</a:t>
            </a:r>
            <a:r>
              <a:rPr lang="en-US" altLang="he-IL" sz="2200" dirty="0"/>
              <a:t>: If a binary tree has N vertices, then its depth is &gt;=log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(N)-1.</a:t>
            </a:r>
          </a:p>
          <a:p>
            <a:r>
              <a:rPr lang="en-US" altLang="he-IL" sz="2200" u="sng" dirty="0"/>
              <a:t>Claim2</a:t>
            </a:r>
            <a:r>
              <a:rPr lang="en-US" altLang="he-IL" sz="2200" dirty="0"/>
              <a:t>: If a binary tree has N vertices, then its depth is &lt;=N-1.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1</a:t>
            </a:r>
            <a:r>
              <a:rPr lang="en-US" altLang="he-IL" sz="2200" dirty="0"/>
              <a:t>: Denote the depth by d.</a:t>
            </a:r>
          </a:p>
          <a:p>
            <a:pPr marL="0" indent="0"/>
            <a:r>
              <a:rPr lang="en-US" altLang="he-IL" sz="2200" dirty="0"/>
              <a:t>Then N &lt;=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&lt;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 (by the claim from before)</a:t>
            </a:r>
          </a:p>
          <a:p>
            <a:pPr marL="0" indent="0"/>
            <a:r>
              <a:rPr lang="en-US" altLang="he-IL" sz="2200" dirty="0"/>
              <a:t>Therefore, d+1&gt;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(N), and hence d&gt;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2</a:t>
            </a:r>
            <a:r>
              <a:rPr lang="en-US" altLang="he-IL" sz="2200" dirty="0"/>
              <a:t>: It has depth N-1 only if it is a path/straight line.</a:t>
            </a:r>
          </a:p>
          <a:p>
            <a:pPr marL="0" indent="0"/>
            <a:r>
              <a:rPr lang="en-US" altLang="he-IL" sz="2200" dirty="0"/>
              <a:t>Otherwise the depth will &lt; N-1.</a:t>
            </a:r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Implementing Binary Tree in C:</a:t>
            </a: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right; // 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parent;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is_leaf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(node-&gt;left == NULL &amp;&amp; node-&gt;right == NULL);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root.</a:t>
            </a:r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is_root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(node-&gt;parent==NULL);</a:t>
            </a: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root) {</a:t>
            </a:r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get_size</a:t>
            </a:r>
            <a:r>
              <a:rPr lang="en-US" sz="2000" dirty="0"/>
              <a:t> (root-&gt;left ) + </a:t>
            </a:r>
            <a:r>
              <a:rPr lang="en-US" sz="2000" dirty="0" err="1"/>
              <a:t>get_size</a:t>
            </a:r>
            <a:r>
              <a:rPr lang="en-US" sz="2000" dirty="0"/>
              <a:t> (root-&gt;right ) + 1;</a:t>
            </a:r>
          </a:p>
          <a:p>
            <a:pPr marL="0" indent="0"/>
            <a:r>
              <a:rPr lang="en-US" altLang="he-IL" sz="2200" dirty="0"/>
              <a:t>}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depth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get_depth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/>
              <a:t>root)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 if (</a:t>
            </a:r>
            <a:r>
              <a:rPr lang="en-US" sz="2000" dirty="0" err="1"/>
              <a:t>is_leaf</a:t>
            </a:r>
            <a:r>
              <a:rPr lang="en-US" sz="2000" dirty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	return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max(</a:t>
            </a:r>
            <a:r>
              <a:rPr lang="en-US" sz="2000" dirty="0" err="1"/>
              <a:t>get_depth</a:t>
            </a:r>
            <a:r>
              <a:rPr lang="en-US" sz="2000" dirty="0"/>
              <a:t> (root-&gt;left ), </a:t>
            </a:r>
            <a:r>
              <a:rPr lang="en-US" sz="2000" dirty="0" err="1"/>
              <a:t>get_depth</a:t>
            </a:r>
            <a:r>
              <a:rPr lang="en-US" sz="2000" dirty="0"/>
              <a:t> (root-&gt;right ) ) +1;</a:t>
            </a:r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exam – Thursday, Nov 10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50 minutes during your lab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 coding questions (very little time to do anything complicated)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Same format as assignments - you get signatures of functions + some test cases, and need to implement the functions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See lab exams from last year.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 must be in CSIL. Can't do it from home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may use the internet </a:t>
            </a:r>
            <a:r>
              <a:rPr lang="de-DE" sz="1800">
                <a:latin typeface="Arial" panose="020B0604020202020204" pitchFamily="34" charset="0"/>
                <a:cs typeface="Arial" panose="020B0604020202020204" pitchFamily="34" charset="0"/>
              </a:rPr>
              <a:t>(though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it might be more distracting than helpful)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the number of leaves in the 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/>
              <a:t>Write a function that gets a binary tree and computes the number of nodes with even values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215134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Traversing</a:t>
            </a:r>
            <a:br>
              <a:rPr lang="de-DE" altLang="en-US" sz="8000" dirty="0"/>
            </a:b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674760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/>
              <a:t>__left___ 10, __right__</a:t>
            </a:r>
          </a:p>
          <a:p>
            <a:pPr marL="0" indent="0">
              <a:defRPr/>
            </a:pPr>
            <a:r>
              <a:rPr lang="en-US" sz="2200" b="1" dirty="0"/>
              <a:t>__,5,__</a:t>
            </a:r>
            <a:r>
              <a:rPr lang="en-US" sz="2200" dirty="0"/>
              <a:t>,  10,  </a:t>
            </a:r>
            <a:r>
              <a:rPr lang="en-US" sz="2200" b="1" dirty="0"/>
              <a:t>___  21 __</a:t>
            </a:r>
          </a:p>
          <a:p>
            <a:pPr marL="0" indent="0">
              <a:defRPr/>
            </a:pPr>
            <a:r>
              <a:rPr lang="en-US" sz="2200" dirty="0"/>
              <a:t>1, 5, 7,    10,   16, 21, 25</a:t>
            </a:r>
          </a:p>
          <a:p>
            <a:pPr marL="0" indent="0">
              <a:defRPr/>
            </a:pPr>
            <a:r>
              <a:rPr lang="en-US" sz="2200" dirty="0"/>
              <a:t>Answer: [1,5,7,10,16,21,25]</a:t>
            </a:r>
          </a:p>
          <a:p>
            <a:pPr marL="0" indent="0"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55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__left__, ___right___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5,_left_, _right_,  21, </a:t>
            </a:r>
            <a:r>
              <a:rPr lang="en-US" sz="2200" dirty="0" err="1"/>
              <a:t>left_,right</a:t>
            </a:r>
            <a:r>
              <a:rPr lang="en-US" sz="2200" dirty="0"/>
              <a:t>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10,    5, 1, 7,    21, 16, 25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[10,5,1,7,21,16,25]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135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__left__, ___right_,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_left_, right_, 5,   _left_, _right_,21,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1, 7, 5,   16, 25, 21,    10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[1,7,5,16,25,21,10]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066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3101D-2EC8-4765-A083-99B18716F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2874942"/>
            <a:ext cx="4535488" cy="180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u="sng" dirty="0">
                <a:solidFill>
                  <a:srgbClr val="0000CC"/>
                </a:solidFill>
                <a:latin typeface="Arial" panose="020B0604020202020204" pitchFamily="34" charset="0"/>
              </a:rPr>
              <a:t>Running time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O(n) where n = size of the tree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Because each vertex is processed exactly once.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Practice 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on Binary Trees</a:t>
            </a:r>
          </a:p>
        </p:txBody>
      </p:sp>
    </p:spTree>
    <p:extLst>
      <p:ext uri="{BB962C8B-B14F-4D97-AF65-F5344CB8AC3E}">
        <p14:creationId xmlns:p14="http://schemas.microsoft.com/office/powerpoint/2010/main" val="2593874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Is descendant?</a:t>
            </a:r>
          </a:p>
        </p:txBody>
      </p:sp>
    </p:spTree>
    <p:extLst>
      <p:ext uri="{BB962C8B-B14F-4D97-AF65-F5344CB8AC3E}">
        <p14:creationId xmlns:p14="http://schemas.microsoft.com/office/powerpoint/2010/main" val="1765075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checks if u is a descendant of v</a:t>
            </a:r>
          </a:p>
          <a:p>
            <a:pPr marL="0" indent="0"/>
            <a:r>
              <a:rPr lang="en-US" altLang="he-IL" sz="2200" dirty="0"/>
              <a:t>bool </a:t>
            </a:r>
            <a:r>
              <a:rPr lang="en-US" altLang="he-IL" sz="2200" dirty="0" err="1"/>
              <a:t>is_descendant</a:t>
            </a:r>
            <a:r>
              <a:rPr lang="en-US" altLang="he-IL" sz="2200" dirty="0"/>
              <a:t> 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v):</a:t>
            </a:r>
          </a:p>
          <a:p>
            <a:pPr marL="0" indent="0"/>
            <a:r>
              <a:rPr lang="en-US" altLang="he-IL" sz="2200" b="1" u="sng" dirty="0"/>
              <a:t>Idea: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If (u==v) decide what to do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p = u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while (p!=NULL)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if (p == v)</a:t>
            </a:r>
            <a:r>
              <a:rPr lang="en-US" altLang="he-IL" sz="2000" dirty="0">
                <a:cs typeface="Times New Roman" panose="02020603050405020304" pitchFamily="18" charset="0"/>
              </a:rPr>
              <a:t> return true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	p = p-&gt;parent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return false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40312" y="3246437"/>
            <a:ext cx="4800600" cy="215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If u is a descendant of v,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Then running time is O(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dist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u,v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Otherwise: O(depth(u))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229E4E-9E42-4ECC-875B-4EF5AAC4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2" y="6478793"/>
            <a:ext cx="32004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Implement this</a:t>
            </a:r>
          </a:p>
        </p:txBody>
      </p:sp>
    </p:spTree>
    <p:extLst>
      <p:ext uri="{BB962C8B-B14F-4D97-AF65-F5344CB8AC3E}">
        <p14:creationId xmlns:p14="http://schemas.microsoft.com/office/powerpoint/2010/main" val="262488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Compute distance</a:t>
            </a:r>
          </a:p>
        </p:txBody>
      </p:sp>
    </p:spTree>
    <p:extLst>
      <p:ext uri="{BB962C8B-B14F-4D97-AF65-F5344CB8AC3E}">
        <p14:creationId xmlns:p14="http://schemas.microsoft.com/office/powerpoint/2010/main" val="3977754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Graphs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Traversing Trees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distance(0, 1) = 4</a:t>
            </a:r>
          </a:p>
          <a:p>
            <a:pPr marL="0" indent="0"/>
            <a:r>
              <a:rPr lang="en-US" altLang="he-IL" sz="2200" dirty="0"/>
              <a:t>distance(15, 11) = 1</a:t>
            </a:r>
          </a:p>
          <a:p>
            <a:pPr marL="0" indent="0"/>
            <a:r>
              <a:rPr lang="en-US" altLang="he-IL" sz="2200" dirty="0"/>
              <a:t>distance(1, 6) = 2</a:t>
            </a:r>
          </a:p>
          <a:p>
            <a:pPr marL="0" indent="0"/>
            <a:r>
              <a:rPr lang="en-US" altLang="he-IL" sz="2200" dirty="0"/>
              <a:t>distance(1, 25) = 6</a:t>
            </a:r>
          </a:p>
          <a:p>
            <a:pPr marL="0" indent="0"/>
            <a:r>
              <a:rPr lang="en-US" altLang="he-IL" sz="2000" dirty="0"/>
              <a:t>distance(6, 6) = 0</a:t>
            </a:r>
          </a:p>
          <a:p>
            <a:pPr marL="0" indent="0"/>
            <a:r>
              <a:rPr lang="en-US" altLang="he-IL" sz="2000" dirty="0"/>
              <a:t>distance(57, 1) = 4</a:t>
            </a:r>
          </a:p>
          <a:p>
            <a:pPr marL="0" indent="0"/>
            <a:endParaRPr lang="en-US" altLang="he-IL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79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r>
              <a:rPr lang="en-US" altLang="he-IL" sz="2200" b="1" i="1" u="sng" dirty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v</a:t>
            </a:r>
            <a:r>
              <a:rPr lang="en-US" altLang="he-IL" sz="2000" dirty="0">
                <a:latin typeface="+mj-lt"/>
              </a:rPr>
              <a:t> = the path from the root to 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1358907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0766" y="3728917"/>
            <a:ext cx="4830764" cy="25082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)-2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32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24320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)-4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460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8612" y="3482574"/>
            <a:ext cx="4845527" cy="27356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)-8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11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/>
              <a:t>Path</a:t>
            </a:r>
            <a:r>
              <a:rPr lang="en-US" altLang="he-IL" sz="2000" baseline="-25000" dirty="0" err="1"/>
              <a:t>v</a:t>
            </a:r>
            <a:r>
              <a:rPr lang="en-US" altLang="he-IL" sz="2000" dirty="0"/>
              <a:t> = the ancestors of </a:t>
            </a:r>
            <a:r>
              <a:rPr lang="en-US" altLang="he-IL" sz="2000" dirty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</a:t>
            </a:r>
            <a:r>
              <a:rPr lang="en-US" altLang="en-US" sz="2000" dirty="0"/>
              <a:t>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u</a:t>
            </a:r>
            <a:r>
              <a:rPr lang="en-US" altLang="en-US" sz="2000" dirty="0"/>
              <a:t>) + 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v</a:t>
            </a:r>
            <a:r>
              <a:rPr lang="en-US" altLang="he-IL" sz="2000" dirty="0">
                <a:latin typeface="+mj-lt"/>
              </a:rPr>
              <a:t>) - 2*C</a:t>
            </a:r>
          </a:p>
          <a:p>
            <a:pPr marL="0" indent="0"/>
            <a:r>
              <a:rPr lang="en-US" altLang="he-IL" sz="2000" dirty="0">
                <a:latin typeface="+mj-lt"/>
              </a:rPr>
              <a:t>** length here is number of vertices (</a:t>
            </a:r>
            <a:r>
              <a:rPr lang="en-US" altLang="he-IL" sz="2000">
                <a:latin typeface="+mj-lt"/>
              </a:rPr>
              <a:t>not edges)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871C69-4AED-41C1-AC86-81A89800C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5979286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O(depth(u)+depth(v))</a:t>
            </a:r>
          </a:p>
        </p:txBody>
      </p:sp>
    </p:spTree>
    <p:extLst>
      <p:ext uri="{BB962C8B-B14F-4D97-AF65-F5344CB8AC3E}">
        <p14:creationId xmlns:p14="http://schemas.microsoft.com/office/powerpoint/2010/main" val="96524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2819464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608" y="2484437"/>
            <a:ext cx="5003263" cy="32575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575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7" y="2332037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/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3CA347-E431-4055-967A-C775EAD6A7C4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BD3B04-AB03-4E7D-ADD3-ADBDA18F4181}"/>
              </a:ext>
            </a:extLst>
          </p:cNvPr>
          <p:cNvGraphicFramePr>
            <a:graphicFrameLocks noGrp="1"/>
          </p:cNvGraphicFramePr>
          <p:nvPr/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6AF5AA-72CD-4245-81F1-7C366DAF3C41}"/>
              </a:ext>
            </a:extLst>
          </p:cNvPr>
          <p:cNvGraphicFramePr>
            <a:graphicFrameLocks noGrp="1"/>
          </p:cNvGraphicFramePr>
          <p:nvPr/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0F0755C-1BB3-456B-BFF5-3546B7828EF4}"/>
              </a:ext>
            </a:extLst>
          </p:cNvPr>
          <p:cNvGraphicFramePr>
            <a:graphicFrameLocks noGrp="1"/>
          </p:cNvGraphicFramePr>
          <p:nvPr/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536C3C-206E-4175-B78E-7AE01D23002A}"/>
              </a:ext>
            </a:extLst>
          </p:cNvPr>
          <p:cNvGraphicFramePr>
            <a:graphicFrameLocks noGrp="1"/>
          </p:cNvGraphicFramePr>
          <p:nvPr/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BB1D9C-5429-4259-978B-A734F3EC5BA2}"/>
              </a:ext>
            </a:extLst>
          </p:cNvPr>
          <p:cNvGraphicFramePr>
            <a:graphicFrameLocks noGrp="1"/>
          </p:cNvGraphicFramePr>
          <p:nvPr/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C605A3-B1AE-4BD3-97F6-EB59F341E05D}"/>
              </a:ext>
            </a:extLst>
          </p:cNvPr>
          <p:cNvGraphicFramePr>
            <a:graphicFrameLocks noGrp="1"/>
          </p:cNvGraphicFramePr>
          <p:nvPr/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5016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4D59A-CA49-492A-B5D9-DD05433B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D589B-3C8D-48DD-A717-C1A11108B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155" y="3170237"/>
            <a:ext cx="4191000" cy="7219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098516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14" y="731838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CE02C-1D13-4FEA-929C-325287C5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8" y="6370638"/>
            <a:ext cx="3512694" cy="6959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59612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BreadthFirstSearch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536" y="4500520"/>
            <a:ext cx="4943475" cy="166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These algorithms have applications to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Exploring unknown territory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Finding shortest paths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Some AI tasks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Solving puzzles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912" y="6294437"/>
            <a:ext cx="7620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I’m teaching cmpt225 in Spring 2022.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Join me if you want to write simple AI for solving puzzles.</a:t>
            </a:r>
          </a:p>
        </p:txBody>
      </p:sp>
    </p:spTree>
    <p:extLst>
      <p:ext uri="{BB962C8B-B14F-4D97-AF65-F5344CB8AC3E}">
        <p14:creationId xmlns:p14="http://schemas.microsoft.com/office/powerpoint/2010/main" val="15026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describes relationships among 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relations are the </a:t>
            </a:r>
            <a:r>
              <a:rPr lang="en-US" sz="2200" i="1" u="sng" dirty="0"/>
              <a:t>edges</a:t>
            </a:r>
            <a:r>
              <a:rPr lang="en-US" sz="2200" dirty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What 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  roadways</a:t>
            </a: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pipes</a:t>
            </a: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friendships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 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How 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if the </a:t>
            </a:r>
            <a:r>
              <a:rPr lang="en-US" sz="2200" dirty="0" err="1">
                <a:latin typeface="+mj-lt"/>
              </a:rPr>
              <a:t>Skytrain</a:t>
            </a:r>
            <a:r>
              <a:rPr lang="en-US" sz="2200" dirty="0">
                <a:latin typeface="+mj-lt"/>
              </a:rPr>
              <a:t> graph was 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084FF-23C7-417A-9212-18333A951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12" y="4858048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tree </a:t>
            </a:r>
            <a:r>
              <a:rPr lang="en-US" sz="2200" dirty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3267</TotalTime>
  <Words>2660</Words>
  <Application>Microsoft Office PowerPoint</Application>
  <PresentationFormat>Custom</PresentationFormat>
  <Paragraphs>397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PT Serif</vt:lpstr>
      <vt:lpstr>Times New Roman</vt:lpstr>
      <vt:lpstr>Wingdings</vt:lpstr>
      <vt:lpstr>Office Theme</vt:lpstr>
      <vt:lpstr>Office Theme</vt:lpstr>
      <vt:lpstr>PowerPoint Presentation</vt:lpstr>
      <vt:lpstr>Assignment 4</vt:lpstr>
      <vt:lpstr>Lab exam – Thursday, Nov 10</vt:lpstr>
      <vt:lpstr>Today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PowerPoint Presentation</vt:lpstr>
      <vt:lpstr>Binary Tree Problems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  <vt:lpstr>Tree traversal – non-recursive</vt:lpstr>
      <vt:lpstr>Tree traversal – non-recursive</vt:lpstr>
      <vt:lpstr>Tree traversal – non-recursive</vt:lpstr>
      <vt:lpstr>Breadth First Search</vt:lpstr>
      <vt:lpstr>Breadth First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1041</cp:revision>
  <cp:lastPrinted>1601-01-01T00:00:00Z</cp:lastPrinted>
  <dcterms:created xsi:type="dcterms:W3CDTF">2017-07-19T19:15:02Z</dcterms:created>
  <dcterms:modified xsi:type="dcterms:W3CDTF">2022-11-08T05:18:39Z</dcterms:modified>
</cp:coreProperties>
</file>