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6"/>
  </p:notesMasterIdLst>
  <p:sldIdLst>
    <p:sldId id="256" r:id="rId3"/>
    <p:sldId id="469" r:id="rId4"/>
    <p:sldId id="512" r:id="rId5"/>
    <p:sldId id="513" r:id="rId6"/>
    <p:sldId id="474" r:id="rId7"/>
    <p:sldId id="495" r:id="rId8"/>
    <p:sldId id="488" r:id="rId9"/>
    <p:sldId id="490" r:id="rId10"/>
    <p:sldId id="491" r:id="rId11"/>
    <p:sldId id="492" r:id="rId12"/>
    <p:sldId id="493" r:id="rId13"/>
    <p:sldId id="494" r:id="rId14"/>
    <p:sldId id="454" r:id="rId15"/>
    <p:sldId id="480" r:id="rId16"/>
    <p:sldId id="496" r:id="rId17"/>
    <p:sldId id="497" r:id="rId18"/>
    <p:sldId id="498" r:id="rId19"/>
    <p:sldId id="499" r:id="rId20"/>
    <p:sldId id="500" r:id="rId21"/>
    <p:sldId id="501" r:id="rId22"/>
    <p:sldId id="502" r:id="rId23"/>
    <p:sldId id="503" r:id="rId24"/>
    <p:sldId id="291" r:id="rId25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5622A5-568D-48A2-95A6-FDD22A6A613E}" v="7" dt="2022-11-21T23:47:05.2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88721" autoAdjust="0"/>
  </p:normalViewPr>
  <p:slideViewPr>
    <p:cSldViewPr>
      <p:cViewPr varScale="1">
        <p:scale>
          <a:sx n="47" d="100"/>
          <a:sy n="47" d="100"/>
        </p:scale>
        <p:origin x="1592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915622A5-568D-48A2-95A6-FDD22A6A613E}"/>
    <pc:docChg chg="custSel addSld delSld modSld">
      <pc:chgData name="Igor Shinkar" userId="db6eb1b41a9778dd" providerId="LiveId" clId="{915622A5-568D-48A2-95A6-FDD22A6A613E}" dt="2022-11-22T00:45:04.514" v="139" actId="47"/>
      <pc:docMkLst>
        <pc:docMk/>
      </pc:docMkLst>
      <pc:sldChg chg="modSp mod">
        <pc:chgData name="Igor Shinkar" userId="db6eb1b41a9778dd" providerId="LiveId" clId="{915622A5-568D-48A2-95A6-FDD22A6A613E}" dt="2022-11-20T09:48:14.225" v="11" actId="6549"/>
        <pc:sldMkLst>
          <pc:docMk/>
          <pc:sldMk cId="0" sldId="256"/>
        </pc:sldMkLst>
        <pc:spChg chg="mod">
          <ac:chgData name="Igor Shinkar" userId="db6eb1b41a9778dd" providerId="LiveId" clId="{915622A5-568D-48A2-95A6-FDD22A6A613E}" dt="2022-11-20T09:48:14.225" v="11" actId="6549"/>
          <ac:spMkLst>
            <pc:docMk/>
            <pc:sldMk cId="0" sldId="256"/>
            <ac:spMk id="4097" creationId="{00000000-0000-0000-0000-000000000000}"/>
          </ac:spMkLst>
        </pc:spChg>
      </pc:sldChg>
      <pc:sldChg chg="add">
        <pc:chgData name="Igor Shinkar" userId="db6eb1b41a9778dd" providerId="LiveId" clId="{915622A5-568D-48A2-95A6-FDD22A6A613E}" dt="2022-11-20T09:48:08.470" v="0"/>
        <pc:sldMkLst>
          <pc:docMk/>
          <pc:sldMk cId="2066046600" sldId="469"/>
        </pc:sldMkLst>
      </pc:sldChg>
      <pc:sldChg chg="modSp mod">
        <pc:chgData name="Igor Shinkar" userId="db6eb1b41a9778dd" providerId="LiveId" clId="{915622A5-568D-48A2-95A6-FDD22A6A613E}" dt="2022-11-20T09:48:38.689" v="22" actId="20577"/>
        <pc:sldMkLst>
          <pc:docMk/>
          <pc:sldMk cId="68006137" sldId="474"/>
        </pc:sldMkLst>
        <pc:spChg chg="mod">
          <ac:chgData name="Igor Shinkar" userId="db6eb1b41a9778dd" providerId="LiveId" clId="{915622A5-568D-48A2-95A6-FDD22A6A613E}" dt="2022-11-20T09:48:38.689" v="22" actId="20577"/>
          <ac:spMkLst>
            <pc:docMk/>
            <pc:sldMk cId="68006137" sldId="474"/>
            <ac:spMk id="5122" creationId="{00000000-0000-0000-0000-000000000000}"/>
          </ac:spMkLst>
        </pc:spChg>
      </pc:sldChg>
      <pc:sldChg chg="modSp">
        <pc:chgData name="Igor Shinkar" userId="db6eb1b41a9778dd" providerId="LiveId" clId="{915622A5-568D-48A2-95A6-FDD22A6A613E}" dt="2022-11-21T23:47:05.245" v="136" actId="20577"/>
        <pc:sldMkLst>
          <pc:docMk/>
          <pc:sldMk cId="4228032982" sldId="501"/>
        </pc:sldMkLst>
        <pc:spChg chg="mod">
          <ac:chgData name="Igor Shinkar" userId="db6eb1b41a9778dd" providerId="LiveId" clId="{915622A5-568D-48A2-95A6-FDD22A6A613E}" dt="2022-11-21T23:47:05.245" v="136" actId="20577"/>
          <ac:spMkLst>
            <pc:docMk/>
            <pc:sldMk cId="4228032982" sldId="501"/>
            <ac:spMk id="5122" creationId="{00000000-0000-0000-0000-000000000000}"/>
          </ac:spMkLst>
        </pc:spChg>
      </pc:sldChg>
      <pc:sldChg chg="del">
        <pc:chgData name="Igor Shinkar" userId="db6eb1b41a9778dd" providerId="LiveId" clId="{915622A5-568D-48A2-95A6-FDD22A6A613E}" dt="2022-11-22T00:45:04.514" v="139" actId="47"/>
        <pc:sldMkLst>
          <pc:docMk/>
          <pc:sldMk cId="3303675021" sldId="504"/>
        </pc:sldMkLst>
      </pc:sldChg>
      <pc:sldChg chg="del">
        <pc:chgData name="Igor Shinkar" userId="db6eb1b41a9778dd" providerId="LiveId" clId="{915622A5-568D-48A2-95A6-FDD22A6A613E}" dt="2022-11-22T00:45:04.514" v="139" actId="47"/>
        <pc:sldMkLst>
          <pc:docMk/>
          <pc:sldMk cId="1758170680" sldId="505"/>
        </pc:sldMkLst>
      </pc:sldChg>
      <pc:sldChg chg="del">
        <pc:chgData name="Igor Shinkar" userId="db6eb1b41a9778dd" providerId="LiveId" clId="{915622A5-568D-48A2-95A6-FDD22A6A613E}" dt="2022-11-22T00:45:02.921" v="138" actId="47"/>
        <pc:sldMkLst>
          <pc:docMk/>
          <pc:sldMk cId="1521733858" sldId="506"/>
        </pc:sldMkLst>
      </pc:sldChg>
      <pc:sldChg chg="del">
        <pc:chgData name="Igor Shinkar" userId="db6eb1b41a9778dd" providerId="LiveId" clId="{915622A5-568D-48A2-95A6-FDD22A6A613E}" dt="2022-11-22T00:45:01.331" v="137" actId="47"/>
        <pc:sldMkLst>
          <pc:docMk/>
          <pc:sldMk cId="3475061474" sldId="507"/>
        </pc:sldMkLst>
      </pc:sldChg>
      <pc:sldChg chg="del">
        <pc:chgData name="Igor Shinkar" userId="db6eb1b41a9778dd" providerId="LiveId" clId="{915622A5-568D-48A2-95A6-FDD22A6A613E}" dt="2022-11-22T00:45:01.331" v="137" actId="47"/>
        <pc:sldMkLst>
          <pc:docMk/>
          <pc:sldMk cId="602314170" sldId="508"/>
        </pc:sldMkLst>
      </pc:sldChg>
      <pc:sldChg chg="del">
        <pc:chgData name="Igor Shinkar" userId="db6eb1b41a9778dd" providerId="LiveId" clId="{915622A5-568D-48A2-95A6-FDD22A6A613E}" dt="2022-11-22T00:45:01.331" v="137" actId="47"/>
        <pc:sldMkLst>
          <pc:docMk/>
          <pc:sldMk cId="113570816" sldId="509"/>
        </pc:sldMkLst>
      </pc:sldChg>
      <pc:sldChg chg="modSp del mod">
        <pc:chgData name="Igor Shinkar" userId="db6eb1b41a9778dd" providerId="LiveId" clId="{915622A5-568D-48A2-95A6-FDD22A6A613E}" dt="2022-11-22T00:45:01.331" v="137" actId="47"/>
        <pc:sldMkLst>
          <pc:docMk/>
          <pc:sldMk cId="1151773301" sldId="510"/>
        </pc:sldMkLst>
        <pc:spChg chg="mod">
          <ac:chgData name="Igor Shinkar" userId="db6eb1b41a9778dd" providerId="LiveId" clId="{915622A5-568D-48A2-95A6-FDD22A6A613E}" dt="2022-11-20T09:49:22.231" v="32" actId="20577"/>
          <ac:spMkLst>
            <pc:docMk/>
            <pc:sldMk cId="1151773301" sldId="510"/>
            <ac:spMk id="5122" creationId="{00000000-0000-0000-0000-000000000000}"/>
          </ac:spMkLst>
        </pc:spChg>
      </pc:sldChg>
      <pc:sldChg chg="del">
        <pc:chgData name="Igor Shinkar" userId="db6eb1b41a9778dd" providerId="LiveId" clId="{915622A5-568D-48A2-95A6-FDD22A6A613E}" dt="2022-11-20T09:48:19.060" v="12" actId="47"/>
        <pc:sldMkLst>
          <pc:docMk/>
          <pc:sldMk cId="1822380327" sldId="511"/>
        </pc:sldMkLst>
      </pc:sldChg>
      <pc:sldChg chg="add">
        <pc:chgData name="Igor Shinkar" userId="db6eb1b41a9778dd" providerId="LiveId" clId="{915622A5-568D-48A2-95A6-FDD22A6A613E}" dt="2022-11-20T09:48:08.470" v="0"/>
        <pc:sldMkLst>
          <pc:docMk/>
          <pc:sldMk cId="4119460595" sldId="512"/>
        </pc:sldMkLst>
      </pc:sldChg>
      <pc:sldChg chg="modSp add mod">
        <pc:chgData name="Igor Shinkar" userId="db6eb1b41a9778dd" providerId="LiveId" clId="{915622A5-568D-48A2-95A6-FDD22A6A613E}" dt="2022-11-21T22:37:41.231" v="131" actId="20577"/>
        <pc:sldMkLst>
          <pc:docMk/>
          <pc:sldMk cId="1855579908" sldId="513"/>
        </pc:sldMkLst>
        <pc:spChg chg="mod">
          <ac:chgData name="Igor Shinkar" userId="db6eb1b41a9778dd" providerId="LiveId" clId="{915622A5-568D-48A2-95A6-FDD22A6A613E}" dt="2022-11-21T22:34:31.018" v="61" actId="20577"/>
          <ac:spMkLst>
            <pc:docMk/>
            <pc:sldMk cId="1855579908" sldId="513"/>
            <ac:spMk id="2" creationId="{00000000-0000-0000-0000-000000000000}"/>
          </ac:spMkLst>
        </pc:spChg>
        <pc:spChg chg="mod">
          <ac:chgData name="Igor Shinkar" userId="db6eb1b41a9778dd" providerId="LiveId" clId="{915622A5-568D-48A2-95A6-FDD22A6A613E}" dt="2022-11-21T22:37:41.231" v="131" actId="20577"/>
          <ac:spMkLst>
            <pc:docMk/>
            <pc:sldMk cId="1855579908" sldId="513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821981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7048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6430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0810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83694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07122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386335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337935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655949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2863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2513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260361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72106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853912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65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918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99504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179731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5152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62537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2/cmpt125/assignment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2/cmpt125/exams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Lecture 19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malloc</a:t>
            </a:r>
            <a:r>
              <a:rPr lang="en-US" altLang="he-IL" sz="4000" dirty="0"/>
              <a:t> (review)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We used </a:t>
            </a:r>
            <a:r>
              <a:rPr lang="en-US" sz="2200" dirty="0" err="1">
                <a:latin typeface="+mj-lt"/>
                <a:ea typeface="Courier New"/>
                <a:cs typeface="Courier New"/>
                <a:sym typeface="Courier New"/>
              </a:rPr>
              <a:t>malloc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() in 2 scenarios: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memory for a variable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an array of variables</a:t>
            </a: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01712" y="2865437"/>
            <a:ext cx="5486400" cy="11430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001712" y="5456237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(10 *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[1] = 20;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872026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malloc</a:t>
            </a:r>
            <a:r>
              <a:rPr lang="en-US" altLang="he-IL" sz="4000" dirty="0"/>
              <a:t>() vs new()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We used </a:t>
            </a:r>
            <a:r>
              <a:rPr lang="en-US" sz="2200" dirty="0" err="1">
                <a:latin typeface="+mj-lt"/>
                <a:ea typeface="Courier New"/>
                <a:cs typeface="Courier New"/>
                <a:sym typeface="Courier New"/>
              </a:rPr>
              <a:t>malloc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() in 2 scenarios: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memory for a variable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an array of variables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In C++ we use</a:t>
            </a: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01712" y="2865437"/>
            <a:ext cx="5486400" cy="8382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154112" y="4237037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(10 *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[1] = 20;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  <p:sp>
        <p:nvSpPr>
          <p:cNvPr id="6" name="Google Shape;51;p11"/>
          <p:cNvSpPr txBox="1">
            <a:spLocks/>
          </p:cNvSpPr>
          <p:nvPr/>
        </p:nvSpPr>
        <p:spPr bwMode="auto">
          <a:xfrm>
            <a:off x="1122415" y="6059390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[10];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>
                <a:latin typeface="Courier New"/>
                <a:ea typeface="Courier New"/>
                <a:cs typeface="Courier New"/>
                <a:sym typeface="Courier New"/>
              </a:rPr>
              <a:t>arr[1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] = 20;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112726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free() vs delete()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Both release the allocated space to the heap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 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runs a destructor before releasing the memory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77912" y="3234531"/>
            <a:ext cx="5486400" cy="15240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LLnode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node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LLnode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(5);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node;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077912" y="4906613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[10];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delete[]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584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Classes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8187192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/>
              <a:t>Classes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In C++ we define types of variables as classes.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An object is an instance of a class.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An object can be created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either as a local variable (on the stack)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Or on the heap using </a:t>
            </a:r>
            <a:r>
              <a:rPr lang="en-US" altLang="he-IL" sz="2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If an object is created using </a:t>
            </a:r>
            <a:r>
              <a:rPr lang="en-US" altLang="he-IL" sz="2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en-US" altLang="he-IL" sz="2200" dirty="0"/>
              <a:t>, it must be deleted in the end.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Student* s = </a:t>
            </a:r>
            <a:r>
              <a:rPr lang="en-US" altLang="he-IL" sz="2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 </a:t>
            </a:r>
            <a: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Student();</a:t>
            </a:r>
            <a:br>
              <a:rPr lang="en-US" altLang="he-IL" sz="2200" dirty="0"/>
            </a:br>
            <a:r>
              <a:rPr lang="en-US" altLang="he-IL" sz="2200" dirty="0"/>
              <a:t>		- allocates memory and calls a constructor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delete </a:t>
            </a:r>
            <a: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s;</a:t>
            </a:r>
            <a:b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-</a:t>
            </a:r>
            <a:r>
              <a:rPr lang="en-US" altLang="he-IL" sz="2200" dirty="0"/>
              <a:t> calls the destructor and then releases the memory.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6875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Inheritance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26094294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Inheritance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In object oriented programming (OOP) inheritance is a mechanism that allows to </a:t>
            </a:r>
            <a:r>
              <a:rPr lang="en-US" sz="2200" dirty="0"/>
              <a:t>derive a class from another class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Child class inherits the attributes and methods of the parent.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Example:</a:t>
            </a:r>
            <a:br>
              <a:rPr lang="en-US" sz="2200" dirty="0"/>
            </a:br>
            <a:endParaRPr lang="en-US" altLang="he-IL" sz="2200" dirty="0"/>
          </a:p>
        </p:txBody>
      </p:sp>
      <p:sp>
        <p:nvSpPr>
          <p:cNvPr id="2" name="Rectangle 1"/>
          <p:cNvSpPr/>
          <p:nvPr/>
        </p:nvSpPr>
        <p:spPr bwMode="auto">
          <a:xfrm>
            <a:off x="3516312" y="3551237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GeometricShape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err="1">
                <a:solidFill>
                  <a:schemeClr val="tx1"/>
                </a:solidFill>
              </a:rPr>
              <a:t>x,y</a:t>
            </a:r>
            <a:r>
              <a:rPr lang="en-US" dirty="0">
                <a:solidFill>
                  <a:schemeClr val="tx1"/>
                </a:solidFill>
              </a:rPr>
              <a:t> coordinates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area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perimeter	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4213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Circle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radius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8399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Rectangle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length width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Arrow Connector 15"/>
          <p:cNvCxnSpPr>
            <a:endCxn id="2" idx="2"/>
          </p:cNvCxnSpPr>
          <p:nvPr/>
        </p:nvCxnSpPr>
        <p:spPr bwMode="auto">
          <a:xfrm flipV="1">
            <a:off x="3059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5" idx="0"/>
            <a:endCxn id="2" idx="2"/>
          </p:cNvCxnSpPr>
          <p:nvPr/>
        </p:nvCxnSpPr>
        <p:spPr bwMode="auto">
          <a:xfrm flipH="1" flipV="1">
            <a:off x="4964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1059289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Is-a vs has-a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 err="1"/>
              <a:t>GeometricShape</a:t>
            </a:r>
            <a:r>
              <a:rPr lang="en-US" sz="2200" dirty="0"/>
              <a:t> has a Point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Rectangle is </a:t>
            </a:r>
            <a:r>
              <a:rPr lang="en-US" sz="2200"/>
              <a:t>a Geometric </a:t>
            </a:r>
            <a:r>
              <a:rPr lang="en-US" sz="2200" dirty="0"/>
              <a:t>Shape</a:t>
            </a:r>
            <a:br>
              <a:rPr lang="en-US" sz="2200" dirty="0"/>
            </a:br>
            <a:endParaRPr lang="en-US" altLang="he-IL" sz="2200" dirty="0"/>
          </a:p>
        </p:txBody>
      </p:sp>
      <p:sp>
        <p:nvSpPr>
          <p:cNvPr id="2" name="Rectangle 1"/>
          <p:cNvSpPr/>
          <p:nvPr/>
        </p:nvSpPr>
        <p:spPr bwMode="auto">
          <a:xfrm>
            <a:off x="3516312" y="3551237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GeometricShape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Point p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area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perimeter	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4213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Circle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radius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8399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Rectangle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length width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Arrow Connector 15"/>
          <p:cNvCxnSpPr>
            <a:endCxn id="2" idx="2"/>
          </p:cNvCxnSpPr>
          <p:nvPr/>
        </p:nvCxnSpPr>
        <p:spPr bwMode="auto">
          <a:xfrm flipV="1">
            <a:off x="3059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5" idx="0"/>
            <a:endCxn id="2" idx="2"/>
          </p:cNvCxnSpPr>
          <p:nvPr/>
        </p:nvCxnSpPr>
        <p:spPr bwMode="auto">
          <a:xfrm flipH="1" flipV="1">
            <a:off x="4964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8"/>
          <p:cNvSpPr/>
          <p:nvPr/>
        </p:nvSpPr>
        <p:spPr bwMode="auto">
          <a:xfrm>
            <a:off x="6488112" y="2354263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Point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err="1">
                <a:solidFill>
                  <a:schemeClr val="tx1"/>
                </a:solidFill>
              </a:rPr>
              <a:t>int</a:t>
            </a:r>
            <a:r>
              <a:rPr lang="en-US" dirty="0">
                <a:solidFill>
                  <a:schemeClr val="tx1"/>
                </a:solidFill>
              </a:rPr>
              <a:t> x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</a:t>
            </a:r>
            <a:r>
              <a:rPr kumimoji="0" 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int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y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20509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  <p:bldP spid="2" grpId="0" animBg="1"/>
      <p:bldP spid="5" grpId="0" animBg="1"/>
      <p:bldP spid="6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More on inheritance/polymorphisms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You will see more 	inheritance and polymorphisms in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CMPT213 – OOP in Java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CMPT276 - project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My personal recommendation: Take a course with William Sumner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CMPT373 </a:t>
            </a:r>
            <a:r>
              <a:rPr lang="en-US" sz="2200"/>
              <a:t>- Software Development Methods</a:t>
            </a:r>
            <a:endParaRPr lang="en-US" sz="2200" dirty="0"/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737707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600" dirty="0"/>
              <a:t>Passing arguments</a:t>
            </a:r>
            <a:br>
              <a:rPr lang="en-US" altLang="he-IL" sz="6600" dirty="0"/>
            </a:br>
            <a:r>
              <a:rPr lang="en-US" altLang="he-IL" sz="6600" dirty="0"/>
              <a:t>by reference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en-US" sz="66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en-US" sz="6600" dirty="0"/>
              <a:t>Copy constructors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13774196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5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Assignment 5 is due to December 2, 23:59</a:t>
            </a:r>
          </a:p>
          <a:p>
            <a:pPr marL="0" indent="0"/>
            <a:r>
              <a:rPr lang="de-DE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https://www.cs.sfu.ca/~ishinkar/teaching/fall22/cmpt125/assignments.html</a:t>
            </a:r>
            <a:endParaRPr lang="de-DE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You need to submit 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file to Coursys: </a:t>
            </a:r>
            <a:r>
              <a:rPr lang="de-DE" sz="1800" i="1" dirty="0">
                <a:latin typeface="Arial" panose="020B0604020202020204" pitchFamily="34" charset="0"/>
                <a:cs typeface="Arial" panose="020B0604020202020204" pitchFamily="34" charset="0"/>
              </a:rPr>
              <a:t>assignment5.c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in CSIL with the provided makefile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&gt;&gt; ./test_assignment5</a:t>
            </a:r>
          </a:p>
          <a:p>
            <a:r>
              <a:rPr lang="de-DE" sz="1800" u="sng" dirty="0">
                <a:latin typeface="Arial" panose="020B0604020202020204" pitchFamily="34" charset="0"/>
                <a:cs typeface="Arial" panose="020B0604020202020204" pitchFamily="34" charset="0"/>
              </a:rPr>
              <a:t>Topics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Breaking a string into tokens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Recursion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Binary Search Trees</a:t>
            </a:r>
          </a:p>
          <a:p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046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Passing arguments by reference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In C we pass arguments to </a:t>
            </a:r>
            <a:r>
              <a:rPr lang="en-US" sz="2400"/>
              <a:t>function by </a:t>
            </a:r>
            <a:r>
              <a:rPr lang="en-US" sz="2400" dirty="0"/>
              <a:t>value or by pointers.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In C++ we can also pass value by reference.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This means, the user sends the variable the same as by value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The function gets the address of the variable (and not it’s copy)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See code examples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42280329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600"/>
              <a:t>Operators </a:t>
            </a:r>
            <a:r>
              <a:rPr lang="en-US" altLang="he-IL" sz="6600" dirty="0"/>
              <a:t>in C++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33820139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Operators in C++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/>
              <a:t>In C we can define operators acting on objects, such +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For example,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  string s("ABC");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   s = s + “DEFG";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   </a:t>
            </a:r>
            <a:r>
              <a:rPr lang="en-US" sz="2200" dirty="0" err="1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cout</a:t>
            </a:r>
            <a:r>
              <a:rPr lang="en-US" sz="220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 &lt;&lt; s </a:t>
            </a:r>
            <a:r>
              <a:rPr lang="en-US" sz="2200" dirty="0">
                <a:solidFill>
                  <a:schemeClr val="accent6"/>
                </a:solidFill>
                <a:latin typeface="+mj-lt"/>
                <a:ea typeface="Courier New"/>
                <a:cs typeface="Courier New"/>
                <a:sym typeface="Courier New"/>
              </a:rPr>
              <a:t>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Will print “ABCDEFG”.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Examples with addition of Points</a:t>
            </a:r>
          </a:p>
        </p:txBody>
      </p:sp>
    </p:spTree>
    <p:extLst>
      <p:ext uri="{BB962C8B-B14F-4D97-AF65-F5344CB8AC3E}">
        <p14:creationId xmlns:p14="http://schemas.microsoft.com/office/powerpoint/2010/main" val="42286977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Final exam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Tuesday, December 13, 12:00-15:00. Location: Images Theatre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Same format as the midterm and previous exams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exam is pen and paper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Closed books, no cheat sheets, no calculators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 previous exams look at the course homepage</a:t>
            </a:r>
          </a:p>
          <a:p>
            <a:pPr marL="0" indent="0"/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https://www.cs.sfu.ca/~ishinkar/teaching/fall22/cmpt125/exams.html</a:t>
            </a:r>
            <a:endParaRPr lang="de-DE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Monday, Dec 5 – review before the exam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Send me your questions in advance</a:t>
            </a:r>
          </a:p>
          <a:p>
            <a:pPr marL="0" indent="0"/>
            <a:endParaRPr lang="de-DE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460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Wednesday, Nov 23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Jordan will do the lecture on Wednesday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will not be here</a:t>
            </a:r>
            <a:endParaRPr lang="de-DE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579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Introduction to C++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Encapsulation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structs vs classes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new vs malloc()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delete vs free()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Inheritance/polymorphisms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Working with generic types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Singleton</a:t>
            </a:r>
          </a:p>
        </p:txBody>
      </p:sp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C++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31298625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private vs public members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public 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members/methods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can be accessed by anyone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Use the keyword </a:t>
            </a:r>
            <a:r>
              <a:rPr lang="en-US" sz="22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 to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protect your data from external access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Modifying them should be possible </a:t>
            </a:r>
            <a:r>
              <a:rPr lang="en-US" sz="2200" i="1" u="sng" dirty="0"/>
              <a:t>only via methods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This is not merely a matter of style.  It’s a matter of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information hiding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code independence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i="1" u="sng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259512" y="1417637"/>
            <a:ext cx="3468688" cy="3235252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stack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public:</a:t>
            </a: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stack(); // constructor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pop();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isEmpty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~stack(); // destructor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private: /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/ hidden from user</a:t>
            </a: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LL* list;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188849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Constructors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 constructor is a </a:t>
            </a:r>
            <a:r>
              <a:rPr lang="en-US" sz="2200" i="1" u="sng" dirty="0">
                <a:latin typeface="+mj-lt"/>
                <a:ea typeface="Courier New"/>
                <a:cs typeface="Courier New"/>
                <a:sym typeface="Courier New"/>
              </a:rPr>
              <a:t>special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 method used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to initialize all the data in the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Has the same name as the class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It is invoked upon instantiation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		Either as a local variable 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		or using </a:t>
            </a:r>
            <a:r>
              <a:rPr lang="en-US" sz="2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When using </a:t>
            </a:r>
            <a:r>
              <a:rPr lang="en-US" sz="28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2400" dirty="0">
                <a:ea typeface="Courier New"/>
                <a:cs typeface="Courier New"/>
                <a:sym typeface="Courier New"/>
              </a:rPr>
              <a:t> no need to use </a:t>
            </a:r>
            <a:r>
              <a:rPr lang="en-US" sz="2400" dirty="0" err="1">
                <a:ea typeface="Courier New"/>
                <a:cs typeface="Courier New"/>
                <a:sym typeface="Courier New"/>
              </a:rPr>
              <a:t>malloc</a:t>
            </a:r>
            <a:r>
              <a:rPr lang="en-US" sz="2400" dirty="0">
                <a:ea typeface="Courier New"/>
                <a:cs typeface="Courier New"/>
                <a:sym typeface="Courier New"/>
              </a:rPr>
              <a:t>()!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2000" dirty="0">
                <a:ea typeface="Courier New"/>
                <a:cs typeface="Courier New"/>
                <a:sym typeface="Courier New"/>
              </a:rPr>
              <a:t> allocates memory and creates an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A constructor can take parameters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A class can have several constructors</a:t>
            </a:r>
            <a:br>
              <a:rPr lang="en-US" sz="2400" dirty="0">
                <a:ea typeface="Courier New"/>
                <a:cs typeface="Courier New"/>
                <a:sym typeface="Courier New"/>
              </a:rPr>
            </a:br>
            <a:endParaRPr lang="en-US" sz="2400" dirty="0"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See example1.cpp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411912" y="1795837"/>
            <a:ext cx="2362200" cy="13716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stack::stack()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list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LL();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6411912" y="4008437"/>
            <a:ext cx="2859088" cy="533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stack* s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stack();</a:t>
            </a:r>
          </a:p>
        </p:txBody>
      </p:sp>
    </p:spTree>
    <p:extLst>
      <p:ext uri="{BB962C8B-B14F-4D97-AF65-F5344CB8AC3E}">
        <p14:creationId xmlns:p14="http://schemas.microsoft.com/office/powerpoint/2010/main" val="14357084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Add a destructor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 destructor is a special method used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to clean-up all resources used by the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Implement it if your class creates variables on the heap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Has the name ~class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It is invoked: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  <a:ea typeface="Courier New"/>
                <a:cs typeface="Courier New"/>
                <a:sym typeface="Courier New"/>
              </a:rPr>
              <a:t>For local variable - when the scope terminates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</a:t>
            </a:r>
            <a:r>
              <a:rPr lang="en-US" sz="2400" dirty="0">
                <a:ea typeface="Courier New"/>
                <a:cs typeface="Courier New"/>
                <a:sym typeface="Courier New"/>
              </a:rPr>
              <a:t> invokes ~class() and then releases the memory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a typeface="Courier New"/>
                <a:cs typeface="Courier New"/>
                <a:sym typeface="Courier New"/>
              </a:rPr>
              <a:t>No need to use </a:t>
            </a:r>
            <a:r>
              <a:rPr lang="en-US" sz="20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free().</a:t>
            </a:r>
            <a:endParaRPr lang="en-US" sz="2000" dirty="0"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A destructor takes no parameters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See example2.cpp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7097712" y="1722437"/>
            <a:ext cx="2304274" cy="1054975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stack::~stack()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553775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7420</TotalTime>
  <Words>1068</Words>
  <Application>Microsoft Office PowerPoint</Application>
  <PresentationFormat>Custom</PresentationFormat>
  <Paragraphs>185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Courier New</vt:lpstr>
      <vt:lpstr>Times New Roman</vt:lpstr>
      <vt:lpstr>Wingdings</vt:lpstr>
      <vt:lpstr>Office Theme</vt:lpstr>
      <vt:lpstr>Office Theme</vt:lpstr>
      <vt:lpstr>PowerPoint Presentation</vt:lpstr>
      <vt:lpstr>Assignment 5</vt:lpstr>
      <vt:lpstr>Final exam</vt:lpstr>
      <vt:lpstr>Wednesday, Nov 23</vt:lpstr>
      <vt:lpstr>Today</vt:lpstr>
      <vt:lpstr>PowerPoint Presentation</vt:lpstr>
      <vt:lpstr>private vs public members</vt:lpstr>
      <vt:lpstr>Constructors</vt:lpstr>
      <vt:lpstr>Add a destructor</vt:lpstr>
      <vt:lpstr>malloc (review)</vt:lpstr>
      <vt:lpstr>malloc() vs new()</vt:lpstr>
      <vt:lpstr>free() vs delete()</vt:lpstr>
      <vt:lpstr>PowerPoint Presentation</vt:lpstr>
      <vt:lpstr>Classes</vt:lpstr>
      <vt:lpstr>PowerPoint Presentation</vt:lpstr>
      <vt:lpstr>Inheritance</vt:lpstr>
      <vt:lpstr>Is-a vs has-a</vt:lpstr>
      <vt:lpstr>More on inheritance/polymorphisms</vt:lpstr>
      <vt:lpstr>PowerPoint Presentation</vt:lpstr>
      <vt:lpstr>Passing arguments by reference</vt:lpstr>
      <vt:lpstr>PowerPoint Presentation</vt:lpstr>
      <vt:lpstr>Operators in C++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1475</cp:revision>
  <cp:lastPrinted>1601-01-01T00:00:00Z</cp:lastPrinted>
  <dcterms:created xsi:type="dcterms:W3CDTF">2017-07-19T19:15:02Z</dcterms:created>
  <dcterms:modified xsi:type="dcterms:W3CDTF">2022-11-22T00:45:06Z</dcterms:modified>
</cp:coreProperties>
</file>