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63" r:id="rId5"/>
    <p:sldId id="258" r:id="rId6"/>
    <p:sldId id="259" r:id="rId7"/>
    <p:sldId id="260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90" r:id="rId31"/>
    <p:sldId id="286" r:id="rId32"/>
    <p:sldId id="287" r:id="rId33"/>
    <p:sldId id="288" r:id="rId34"/>
    <p:sldId id="292" r:id="rId35"/>
    <p:sldId id="291" r:id="rId36"/>
    <p:sldId id="293" r:id="rId37"/>
    <p:sldId id="294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295" r:id="rId49"/>
    <p:sldId id="306" r:id="rId50"/>
    <p:sldId id="307" r:id="rId51"/>
    <p:sldId id="308" r:id="rId52"/>
    <p:sldId id="309" r:id="rId53"/>
    <p:sldId id="311" r:id="rId54"/>
    <p:sldId id="313" r:id="rId55"/>
    <p:sldId id="314" r:id="rId56"/>
    <p:sldId id="315" r:id="rId57"/>
    <p:sldId id="316" r:id="rId58"/>
    <p:sldId id="318" r:id="rId59"/>
    <p:sldId id="319" r:id="rId60"/>
    <p:sldId id="310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1D40F6-BA38-4645-B256-6C4E8F79D0D1}" v="725" dt="2022-11-21T21:30:50.619"/>
    <p1510:client id="{0F567FC1-EA02-DEF4-F4AD-E1E97A1F1DA8}" v="201" dt="2022-11-24T09:29:12.685"/>
    <p1510:client id="{B0D593B7-B723-B31B-A3CF-213B176AE38B}" v="63" dt="2022-11-22T02:11:26.9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84"/>
    <p:restoredTop sz="94694"/>
  </p:normalViewPr>
  <p:slideViewPr>
    <p:cSldViewPr snapToGrid="0">
      <p:cViewPr varScale="1">
        <p:scale>
          <a:sx n="121" d="100"/>
          <a:sy n="121" d="100"/>
        </p:scale>
        <p:origin x="10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CMPT 125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cs typeface="Calibri"/>
              </a:rPr>
              <a:t>Introduction to Computing Science and Programming II</a:t>
            </a:r>
          </a:p>
          <a:p>
            <a:r>
              <a:rPr lang="en-US">
                <a:cs typeface="Calibri"/>
              </a:rPr>
              <a:t>March 23, 2022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C5BE6-518D-804B-AC24-AF569ACD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F6145-EDA3-1F49-9B2F-4F7E4BAE8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386" y="1754165"/>
            <a:ext cx="8955463" cy="446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24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C5BE6-518D-804B-AC24-AF569ACD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F6145-EDA3-1F49-9B2F-4F7E4BAE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3386" y="1754165"/>
            <a:ext cx="8955463" cy="446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735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C5BE6-518D-804B-AC24-AF569ACD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F6145-EDA3-1F49-9B2F-4F7E4BAE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3386" y="1754165"/>
            <a:ext cx="8955463" cy="446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504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C5BE6-518D-804B-AC24-AF569ACD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F6145-EDA3-1F49-9B2F-4F7E4BAE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3386" y="1754165"/>
            <a:ext cx="8955463" cy="446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9418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C5BE6-518D-804B-AC24-AF569ACD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F6145-EDA3-1F49-9B2F-4F7E4BAE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3387" y="1754165"/>
            <a:ext cx="8955461" cy="446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5268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65CAC-BE74-ED48-AFEC-CDD962739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Recursive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AB89CD-DE50-8C4C-AF2B-660075A822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Implemented in c: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CA" sz="2200" i="1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int</a:t>
            </a: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2200" dirty="0" err="1">
                <a:solidFill>
                  <a:srgbClr val="5FB4B4"/>
                </a:solidFill>
                <a:effectLst/>
                <a:latin typeface="Menlo" panose="020B0609030804020204" pitchFamily="49" charset="0"/>
              </a:rPr>
              <a:t>size_BT</a:t>
            </a: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CA" sz="2200" dirty="0" err="1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BTnode_t</a:t>
            </a:r>
            <a:r>
              <a:rPr lang="en-CA" sz="22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*</a:t>
            </a: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2200" dirty="0">
                <a:solidFill>
                  <a:srgbClr val="F9AE58"/>
                </a:solidFill>
                <a:effectLst/>
                <a:latin typeface="Menlo" panose="020B0609030804020204" pitchFamily="49" charset="0"/>
              </a:rPr>
              <a:t>n</a:t>
            </a: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){</a:t>
            </a:r>
            <a:b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	</a:t>
            </a:r>
            <a:r>
              <a:rPr lang="en-CA" sz="2200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if</a:t>
            </a: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(n </a:t>
            </a:r>
            <a:r>
              <a:rPr lang="en-CA" sz="22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==</a:t>
            </a: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2200" i="1" dirty="0">
                <a:solidFill>
                  <a:srgbClr val="EC5F66"/>
                </a:solidFill>
                <a:effectLst/>
                <a:latin typeface="Menlo" panose="020B0609030804020204" pitchFamily="49" charset="0"/>
              </a:rPr>
              <a:t>NULL</a:t>
            </a: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){</a:t>
            </a:r>
            <a:b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		</a:t>
            </a:r>
            <a:r>
              <a:rPr lang="en-CA" sz="2200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return</a:t>
            </a: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2200" dirty="0">
                <a:solidFill>
                  <a:srgbClr val="F9AE58"/>
                </a:solidFill>
                <a:effectLst/>
                <a:latin typeface="Menlo" panose="020B0609030804020204" pitchFamily="49" charset="0"/>
              </a:rPr>
              <a:t>0</a:t>
            </a:r>
            <a:r>
              <a:rPr lang="en-CA" sz="22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;</a:t>
            </a:r>
            <a:b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	}</a:t>
            </a:r>
            <a:b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	</a:t>
            </a:r>
            <a:r>
              <a:rPr lang="en-CA" sz="2200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return</a:t>
            </a: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2200" dirty="0">
                <a:solidFill>
                  <a:srgbClr val="F9AE58"/>
                </a:solidFill>
                <a:effectLst/>
                <a:latin typeface="Menlo" panose="020B0609030804020204" pitchFamily="49" charset="0"/>
              </a:rPr>
              <a:t>1</a:t>
            </a: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22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+</a:t>
            </a: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2200" dirty="0" err="1">
                <a:solidFill>
                  <a:srgbClr val="6699CC"/>
                </a:solidFill>
                <a:effectLst/>
                <a:latin typeface="Menlo" panose="020B0609030804020204" pitchFamily="49" charset="0"/>
              </a:rPr>
              <a:t>size_BT</a:t>
            </a: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(n</a:t>
            </a:r>
            <a:r>
              <a:rPr lang="en-CA" sz="22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-&gt;</a:t>
            </a: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left) </a:t>
            </a:r>
            <a:r>
              <a:rPr lang="en-CA" sz="22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+</a:t>
            </a: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2200" dirty="0" err="1">
                <a:solidFill>
                  <a:srgbClr val="6699CC"/>
                </a:solidFill>
                <a:effectLst/>
                <a:latin typeface="Menlo" panose="020B0609030804020204" pitchFamily="49" charset="0"/>
              </a:rPr>
              <a:t>size_BT</a:t>
            </a: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(n</a:t>
            </a:r>
            <a:r>
              <a:rPr lang="en-CA" sz="22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-&gt;</a:t>
            </a: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right)</a:t>
            </a:r>
            <a:r>
              <a:rPr lang="en-CA" sz="22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;</a:t>
            </a:r>
            <a:b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22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}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Runtime?		</a:t>
            </a:r>
          </a:p>
          <a:p>
            <a:pPr marL="0" indent="0">
              <a:buNone/>
            </a:pPr>
            <a:r>
              <a:rPr lang="en-US" dirty="0"/>
              <a:t>			O(n)	</a:t>
            </a:r>
          </a:p>
          <a:p>
            <a:pPr marL="0" indent="0">
              <a:buNone/>
            </a:pPr>
            <a:r>
              <a:rPr lang="en-US" dirty="0"/>
              <a:t>Why?			</a:t>
            </a:r>
          </a:p>
          <a:p>
            <a:pPr marL="0" indent="0">
              <a:buNone/>
            </a:pPr>
            <a:r>
              <a:rPr lang="en-US" dirty="0"/>
              <a:t>			Traverse the entire tree.</a:t>
            </a:r>
          </a:p>
        </p:txBody>
      </p:sp>
    </p:spTree>
    <p:extLst>
      <p:ext uri="{BB962C8B-B14F-4D97-AF65-F5344CB8AC3E}">
        <p14:creationId xmlns:p14="http://schemas.microsoft.com/office/powerpoint/2010/main" val="275036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7564E-B485-BF46-A0D2-C127BB29B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Recursive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0E36D9-246A-2D45-B716-03C789C934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Note: This implementation traverses the tree.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Nodes are examined: Preorder</a:t>
            </a:r>
          </a:p>
          <a:p>
            <a:pPr marL="0" indent="0">
              <a:buNone/>
            </a:pPr>
            <a:r>
              <a:rPr lang="en-US" dirty="0"/>
              <a:t>Values are calculated: </a:t>
            </a:r>
            <a:r>
              <a:rPr lang="en-US" dirty="0" err="1"/>
              <a:t>Postorder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Any ideas for how we can implement this iteratively?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22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C997-591E-9847-BE1B-DB649CD99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Iterative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6B08FE-6733-C644-A4B5-5B846996E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We can simply perform a breadth first search over the entire tree using our previous implementation with a queue.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9619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33A87-68D5-1842-85FC-02B03C84F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Iterative Implementation in 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E2528-79EC-7442-B195-2C570D8D86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CA" sz="1600" i="1" dirty="0">
                <a:solidFill>
                  <a:srgbClr val="C695C6"/>
                </a:solidFill>
                <a:effectLst/>
                <a:latin typeface="Menlo"/>
              </a:rPr>
              <a:t>int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 </a:t>
            </a:r>
            <a:r>
              <a:rPr lang="en-CA" sz="1600" dirty="0" err="1">
                <a:solidFill>
                  <a:srgbClr val="5FB4B4"/>
                </a:solidFill>
                <a:effectLst/>
                <a:latin typeface="Menlo"/>
              </a:rPr>
              <a:t>size_BT_iterative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(</a:t>
            </a:r>
            <a:r>
              <a:rPr lang="en-CA" sz="1600" dirty="0" err="1">
                <a:solidFill>
                  <a:srgbClr val="333333"/>
                </a:solidFill>
                <a:effectLst/>
                <a:latin typeface="Menlo"/>
              </a:rPr>
              <a:t>BTnode_t</a:t>
            </a:r>
            <a:r>
              <a:rPr lang="en-CA" sz="1600" dirty="0">
                <a:solidFill>
                  <a:srgbClr val="F97B58"/>
                </a:solidFill>
                <a:effectLst/>
                <a:latin typeface="Menlo"/>
              </a:rPr>
              <a:t>*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 </a:t>
            </a:r>
            <a:r>
              <a:rPr lang="en-CA" sz="1600" dirty="0">
                <a:solidFill>
                  <a:srgbClr val="F9AE58"/>
                </a:solidFill>
                <a:effectLst/>
                <a:latin typeface="Menlo"/>
              </a:rPr>
              <a:t>root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){</a:t>
            </a:r>
            <a:br>
              <a:rPr lang="en-CA" sz="1600" dirty="0">
                <a:effectLst/>
                <a:latin typeface="Menlo" panose="020B0609030804020204" pitchFamily="49" charset="0"/>
              </a:rPr>
            </a:b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	</a:t>
            </a:r>
            <a:r>
              <a:rPr lang="en-CA" sz="1600" i="1" dirty="0">
                <a:solidFill>
                  <a:srgbClr val="C695C6"/>
                </a:solidFill>
                <a:effectLst/>
                <a:latin typeface="Menlo"/>
              </a:rPr>
              <a:t>int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 counter </a:t>
            </a:r>
            <a:r>
              <a:rPr lang="en-CA" sz="1600" dirty="0">
                <a:solidFill>
                  <a:srgbClr val="F97B58"/>
                </a:solidFill>
                <a:effectLst/>
                <a:latin typeface="Menlo"/>
              </a:rPr>
              <a:t>=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 </a:t>
            </a:r>
            <a:r>
              <a:rPr lang="en-CA" sz="1600" dirty="0">
                <a:solidFill>
                  <a:srgbClr val="F9AE58"/>
                </a:solidFill>
                <a:effectLst/>
                <a:latin typeface="Menlo"/>
              </a:rPr>
              <a:t>0</a:t>
            </a:r>
            <a:r>
              <a:rPr lang="en-CA" sz="1600" dirty="0">
                <a:solidFill>
                  <a:srgbClr val="AC7A68"/>
                </a:solidFill>
                <a:effectLst/>
                <a:latin typeface="Menlo"/>
              </a:rPr>
              <a:t>;</a:t>
            </a:r>
            <a:br>
              <a:rPr lang="en-CA" sz="1600" dirty="0">
                <a:effectLst/>
                <a:latin typeface="Menlo" panose="020B0609030804020204" pitchFamily="49" charset="0"/>
              </a:rPr>
            </a:br>
            <a:br>
              <a:rPr lang="en-CA" sz="1600" dirty="0">
                <a:effectLst/>
                <a:latin typeface="Menlo" panose="020B0609030804020204" pitchFamily="49" charset="0"/>
              </a:rPr>
            </a:b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	</a:t>
            </a:r>
            <a:r>
              <a:rPr lang="en-CA" sz="1600" dirty="0" err="1">
                <a:solidFill>
                  <a:srgbClr val="333333"/>
                </a:solidFill>
                <a:latin typeface="Menlo"/>
              </a:rPr>
              <a:t>queue_t</a:t>
            </a:r>
            <a:r>
              <a:rPr lang="en-CA" sz="1600" dirty="0">
                <a:solidFill>
                  <a:srgbClr val="F97B58"/>
                </a:solidFill>
                <a:latin typeface="Menlo"/>
              </a:rPr>
              <a:t>*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 s </a:t>
            </a:r>
            <a:r>
              <a:rPr lang="en-CA" sz="1600" dirty="0">
                <a:solidFill>
                  <a:srgbClr val="F97B58"/>
                </a:solidFill>
                <a:effectLst/>
                <a:latin typeface="Menlo"/>
              </a:rPr>
              <a:t>=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 </a:t>
            </a:r>
            <a:r>
              <a:rPr lang="en-CA" sz="1600" dirty="0" err="1">
                <a:solidFill>
                  <a:srgbClr val="6699CC"/>
                </a:solidFill>
                <a:latin typeface="Menlo"/>
              </a:rPr>
              <a:t>queue</a:t>
            </a:r>
            <a:r>
              <a:rPr lang="en-CA" sz="1600" dirty="0" err="1">
                <a:solidFill>
                  <a:srgbClr val="6699CC"/>
                </a:solidFill>
                <a:effectLst/>
                <a:latin typeface="Menlo"/>
              </a:rPr>
              <a:t>_create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()</a:t>
            </a:r>
            <a:r>
              <a:rPr lang="en-CA" sz="1600" dirty="0">
                <a:solidFill>
                  <a:srgbClr val="AC7A68"/>
                </a:solidFill>
                <a:effectLst/>
                <a:latin typeface="Menlo"/>
              </a:rPr>
              <a:t>;</a:t>
            </a:r>
            <a:br>
              <a:rPr lang="en-CA" sz="1600" dirty="0">
                <a:effectLst/>
                <a:latin typeface="Menlo" panose="020B0609030804020204" pitchFamily="49" charset="0"/>
              </a:rPr>
            </a:b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	</a:t>
            </a:r>
            <a:r>
              <a:rPr lang="en-CA" sz="1600" dirty="0">
                <a:solidFill>
                  <a:srgbClr val="C695C6"/>
                </a:solidFill>
                <a:effectLst/>
                <a:latin typeface="Menlo"/>
              </a:rPr>
              <a:t>if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(root </a:t>
            </a:r>
            <a:r>
              <a:rPr lang="en-CA" sz="1600" dirty="0">
                <a:solidFill>
                  <a:srgbClr val="F97B58"/>
                </a:solidFill>
                <a:effectLst/>
                <a:latin typeface="Menlo"/>
              </a:rPr>
              <a:t>==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 </a:t>
            </a:r>
            <a:r>
              <a:rPr lang="en-CA" sz="1600" i="1" dirty="0">
                <a:solidFill>
                  <a:srgbClr val="EC5F66"/>
                </a:solidFill>
                <a:effectLst/>
                <a:latin typeface="Menlo"/>
              </a:rPr>
              <a:t>NULL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){</a:t>
            </a:r>
            <a:br>
              <a:rPr lang="en-CA" sz="1600" dirty="0">
                <a:effectLst/>
                <a:latin typeface="Menlo" panose="020B0609030804020204" pitchFamily="49" charset="0"/>
              </a:rPr>
            </a:b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		</a:t>
            </a:r>
            <a:r>
              <a:rPr lang="en-CA" sz="1600" dirty="0">
                <a:solidFill>
                  <a:srgbClr val="C695C6"/>
                </a:solidFill>
                <a:effectLst/>
                <a:latin typeface="Menlo"/>
              </a:rPr>
              <a:t>return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 </a:t>
            </a:r>
            <a:r>
              <a:rPr lang="en-CA" sz="1600" dirty="0">
                <a:solidFill>
                  <a:srgbClr val="F9AE58"/>
                </a:solidFill>
                <a:effectLst/>
                <a:latin typeface="Menlo"/>
              </a:rPr>
              <a:t>0</a:t>
            </a:r>
            <a:r>
              <a:rPr lang="en-CA" sz="1600" dirty="0">
                <a:solidFill>
                  <a:srgbClr val="AC7A68"/>
                </a:solidFill>
                <a:effectLst/>
                <a:latin typeface="Menlo"/>
              </a:rPr>
              <a:t>;</a:t>
            </a:r>
            <a:br>
              <a:rPr lang="en-CA" sz="1600" dirty="0">
                <a:effectLst/>
                <a:latin typeface="Menlo" panose="020B0609030804020204" pitchFamily="49" charset="0"/>
              </a:rPr>
            </a:b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	}</a:t>
            </a:r>
            <a:br>
              <a:rPr lang="en-CA" sz="1600" dirty="0">
                <a:effectLst/>
                <a:latin typeface="Menlo" panose="020B0609030804020204" pitchFamily="49" charset="0"/>
              </a:rPr>
            </a:b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	</a:t>
            </a:r>
            <a:r>
              <a:rPr lang="en-CA" sz="1600" dirty="0">
                <a:solidFill>
                  <a:srgbClr val="6699CC"/>
                </a:solidFill>
                <a:latin typeface="Menlo"/>
              </a:rPr>
              <a:t>enqueue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(</a:t>
            </a:r>
            <a:r>
              <a:rPr lang="en-CA" sz="1600" dirty="0" err="1">
                <a:solidFill>
                  <a:srgbClr val="333333"/>
                </a:solidFill>
                <a:effectLst/>
                <a:latin typeface="Menlo"/>
              </a:rPr>
              <a:t>s</a:t>
            </a:r>
            <a:r>
              <a:rPr lang="en-CA" sz="1600" dirty="0" err="1">
                <a:solidFill>
                  <a:srgbClr val="AC7A68"/>
                </a:solidFill>
                <a:effectLst/>
                <a:latin typeface="Menlo"/>
              </a:rPr>
              <a:t>,</a:t>
            </a:r>
            <a:r>
              <a:rPr lang="en-CA" sz="1600" dirty="0" err="1">
                <a:solidFill>
                  <a:srgbClr val="333333"/>
                </a:solidFill>
                <a:effectLst/>
                <a:latin typeface="Menlo"/>
              </a:rPr>
              <a:t>root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)</a:t>
            </a:r>
            <a:r>
              <a:rPr lang="en-CA" sz="1600" dirty="0">
                <a:solidFill>
                  <a:srgbClr val="AC7A68"/>
                </a:solidFill>
                <a:effectLst/>
                <a:latin typeface="Menlo"/>
              </a:rPr>
              <a:t>;</a:t>
            </a:r>
            <a:br>
              <a:rPr lang="en-CA" sz="1600" dirty="0">
                <a:effectLst/>
                <a:latin typeface="Menlo" panose="020B0609030804020204" pitchFamily="49" charset="0"/>
              </a:rPr>
            </a:br>
            <a:br>
              <a:rPr lang="en-CA" sz="1600" dirty="0">
                <a:effectLst/>
                <a:latin typeface="Menlo" panose="020B0609030804020204" pitchFamily="49" charset="0"/>
              </a:rPr>
            </a:b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	</a:t>
            </a:r>
            <a:r>
              <a:rPr lang="en-CA" sz="1600" dirty="0">
                <a:solidFill>
                  <a:srgbClr val="C695C6"/>
                </a:solidFill>
                <a:effectLst/>
                <a:latin typeface="Menlo"/>
              </a:rPr>
              <a:t>while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(</a:t>
            </a:r>
            <a:r>
              <a:rPr lang="en-CA" sz="1600" dirty="0" err="1">
                <a:solidFill>
                  <a:srgbClr val="6699CC"/>
                </a:solidFill>
                <a:latin typeface="Menlo"/>
              </a:rPr>
              <a:t>queue</a:t>
            </a:r>
            <a:r>
              <a:rPr lang="en-CA" sz="1600" dirty="0" err="1">
                <a:solidFill>
                  <a:srgbClr val="6699CC"/>
                </a:solidFill>
                <a:effectLst/>
                <a:latin typeface="Menlo"/>
              </a:rPr>
              <a:t>_is_empty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(s)</a:t>
            </a:r>
            <a:r>
              <a:rPr lang="en-CA" sz="1600" dirty="0">
                <a:solidFill>
                  <a:srgbClr val="F97B58"/>
                </a:solidFill>
                <a:effectLst/>
                <a:latin typeface="Menlo"/>
              </a:rPr>
              <a:t>!=</a:t>
            </a:r>
            <a:r>
              <a:rPr lang="en-CA" sz="1600" dirty="0">
                <a:solidFill>
                  <a:srgbClr val="F9AE58"/>
                </a:solidFill>
                <a:effectLst/>
                <a:latin typeface="Menlo"/>
              </a:rPr>
              <a:t>1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){</a:t>
            </a:r>
            <a:br>
              <a:rPr lang="en-CA" sz="1600" dirty="0">
                <a:effectLst/>
                <a:latin typeface="Menlo" panose="020B0609030804020204" pitchFamily="49" charset="0"/>
              </a:rPr>
            </a:b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		</a:t>
            </a:r>
            <a:r>
              <a:rPr lang="en-CA" sz="1600" dirty="0" err="1">
                <a:solidFill>
                  <a:srgbClr val="333333"/>
                </a:solidFill>
                <a:effectLst/>
                <a:latin typeface="Menlo"/>
              </a:rPr>
              <a:t>BTnode_t</a:t>
            </a:r>
            <a:r>
              <a:rPr lang="en-CA" sz="1600" dirty="0">
                <a:solidFill>
                  <a:srgbClr val="F97B58"/>
                </a:solidFill>
                <a:effectLst/>
                <a:latin typeface="Menlo"/>
              </a:rPr>
              <a:t>*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 node </a:t>
            </a:r>
            <a:r>
              <a:rPr lang="en-CA" sz="1600" dirty="0">
                <a:solidFill>
                  <a:srgbClr val="F97B58"/>
                </a:solidFill>
                <a:effectLst/>
                <a:latin typeface="Menlo"/>
              </a:rPr>
              <a:t>=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 </a:t>
            </a:r>
            <a:r>
              <a:rPr lang="en-CA" sz="1600" dirty="0">
                <a:solidFill>
                  <a:srgbClr val="6699CC"/>
                </a:solidFill>
                <a:latin typeface="Menlo"/>
              </a:rPr>
              <a:t>dequeue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(s)</a:t>
            </a:r>
            <a:r>
              <a:rPr lang="en-CA" sz="1600" dirty="0">
                <a:solidFill>
                  <a:srgbClr val="AC7A68"/>
                </a:solidFill>
                <a:effectLst/>
                <a:latin typeface="Menlo"/>
              </a:rPr>
              <a:t>;</a:t>
            </a:r>
            <a:br>
              <a:rPr lang="en-CA" sz="1600" dirty="0">
                <a:effectLst/>
                <a:latin typeface="Menlo" panose="020B0609030804020204" pitchFamily="49" charset="0"/>
              </a:rPr>
            </a:b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		counter</a:t>
            </a:r>
            <a:r>
              <a:rPr lang="en-CA" sz="1600" dirty="0">
                <a:solidFill>
                  <a:srgbClr val="F97B58"/>
                </a:solidFill>
                <a:effectLst/>
                <a:latin typeface="Menlo"/>
              </a:rPr>
              <a:t>++</a:t>
            </a:r>
            <a:r>
              <a:rPr lang="en-CA" sz="1600" dirty="0">
                <a:solidFill>
                  <a:srgbClr val="AC7A68"/>
                </a:solidFill>
                <a:effectLst/>
                <a:latin typeface="Menlo"/>
              </a:rPr>
              <a:t>;</a:t>
            </a:r>
            <a:br>
              <a:rPr lang="en-CA" sz="1600" dirty="0">
                <a:effectLst/>
                <a:latin typeface="Menlo" panose="020B0609030804020204" pitchFamily="49" charset="0"/>
              </a:rPr>
            </a:br>
            <a:br>
              <a:rPr lang="en-CA" sz="1600" dirty="0">
                <a:effectLst/>
                <a:latin typeface="Menlo" panose="020B0609030804020204" pitchFamily="49" charset="0"/>
              </a:rPr>
            </a:b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		</a:t>
            </a:r>
            <a:r>
              <a:rPr lang="en-CA" sz="1600" dirty="0">
                <a:solidFill>
                  <a:srgbClr val="C695C6"/>
                </a:solidFill>
                <a:effectLst/>
                <a:latin typeface="Menlo"/>
              </a:rPr>
              <a:t>if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 (node</a:t>
            </a:r>
            <a:r>
              <a:rPr lang="en-CA" sz="1600" dirty="0">
                <a:solidFill>
                  <a:srgbClr val="F97B58"/>
                </a:solidFill>
                <a:effectLst/>
                <a:latin typeface="Menlo"/>
              </a:rPr>
              <a:t>-&gt;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left </a:t>
            </a:r>
            <a:r>
              <a:rPr lang="en-CA" sz="1600" dirty="0">
                <a:solidFill>
                  <a:srgbClr val="F97B58"/>
                </a:solidFill>
                <a:effectLst/>
                <a:latin typeface="Menlo"/>
              </a:rPr>
              <a:t>!=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 </a:t>
            </a:r>
            <a:r>
              <a:rPr lang="en-CA" sz="1600" i="1" dirty="0">
                <a:solidFill>
                  <a:srgbClr val="EC5F66"/>
                </a:solidFill>
                <a:effectLst/>
                <a:latin typeface="Menlo"/>
              </a:rPr>
              <a:t>NULL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)</a:t>
            </a:r>
            <a:br>
              <a:rPr lang="en-CA" sz="1600" dirty="0">
                <a:effectLst/>
                <a:latin typeface="Menlo" panose="020B0609030804020204" pitchFamily="49" charset="0"/>
              </a:rPr>
            </a:b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			</a:t>
            </a:r>
            <a:r>
              <a:rPr lang="en-CA" sz="1600" dirty="0">
                <a:solidFill>
                  <a:srgbClr val="6699CC"/>
                </a:solidFill>
                <a:latin typeface="Menlo"/>
              </a:rPr>
              <a:t>enqueue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(</a:t>
            </a:r>
            <a:r>
              <a:rPr lang="en-CA" sz="1600" dirty="0" err="1">
                <a:solidFill>
                  <a:srgbClr val="333333"/>
                </a:solidFill>
                <a:effectLst/>
                <a:latin typeface="Menlo"/>
              </a:rPr>
              <a:t>s</a:t>
            </a:r>
            <a:r>
              <a:rPr lang="en-CA" sz="1600" dirty="0" err="1">
                <a:solidFill>
                  <a:srgbClr val="AC7A68"/>
                </a:solidFill>
                <a:effectLst/>
                <a:latin typeface="Menlo"/>
              </a:rPr>
              <a:t>,</a:t>
            </a:r>
            <a:r>
              <a:rPr lang="en-CA" sz="1600" dirty="0" err="1">
                <a:solidFill>
                  <a:srgbClr val="333333"/>
                </a:solidFill>
                <a:effectLst/>
                <a:latin typeface="Menlo"/>
              </a:rPr>
              <a:t>node</a:t>
            </a:r>
            <a:r>
              <a:rPr lang="en-CA" sz="1600" dirty="0">
                <a:solidFill>
                  <a:srgbClr val="F97B58"/>
                </a:solidFill>
                <a:effectLst/>
                <a:latin typeface="Menlo"/>
              </a:rPr>
              <a:t>-&gt;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left)</a:t>
            </a:r>
            <a:r>
              <a:rPr lang="en-CA" sz="1600" dirty="0">
                <a:solidFill>
                  <a:srgbClr val="AC7A68"/>
                </a:solidFill>
                <a:effectLst/>
                <a:latin typeface="Menlo"/>
              </a:rPr>
              <a:t>;</a:t>
            </a:r>
            <a:br>
              <a:rPr lang="en-CA" sz="1600" dirty="0">
                <a:effectLst/>
                <a:latin typeface="Menlo" panose="020B0609030804020204" pitchFamily="49" charset="0"/>
              </a:rPr>
            </a:b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		</a:t>
            </a:r>
            <a:r>
              <a:rPr lang="en-CA" sz="1600" dirty="0">
                <a:solidFill>
                  <a:srgbClr val="C695C6"/>
                </a:solidFill>
                <a:effectLst/>
                <a:latin typeface="Menlo"/>
              </a:rPr>
              <a:t>if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 (node</a:t>
            </a:r>
            <a:r>
              <a:rPr lang="en-CA" sz="1600" dirty="0">
                <a:solidFill>
                  <a:srgbClr val="F97B58"/>
                </a:solidFill>
                <a:effectLst/>
                <a:latin typeface="Menlo"/>
              </a:rPr>
              <a:t>-&gt;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right </a:t>
            </a:r>
            <a:r>
              <a:rPr lang="en-CA" sz="1600" dirty="0">
                <a:solidFill>
                  <a:srgbClr val="F97B58"/>
                </a:solidFill>
                <a:effectLst/>
                <a:latin typeface="Menlo"/>
              </a:rPr>
              <a:t>!=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 </a:t>
            </a:r>
            <a:r>
              <a:rPr lang="en-CA" sz="1600" i="1" dirty="0">
                <a:solidFill>
                  <a:srgbClr val="EC5F66"/>
                </a:solidFill>
                <a:effectLst/>
                <a:latin typeface="Menlo"/>
              </a:rPr>
              <a:t>NULL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)</a:t>
            </a:r>
            <a:br>
              <a:rPr lang="en-CA" sz="1600" dirty="0">
                <a:effectLst/>
                <a:latin typeface="Menlo" panose="020B0609030804020204" pitchFamily="49" charset="0"/>
              </a:rPr>
            </a:b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			</a:t>
            </a:r>
            <a:r>
              <a:rPr lang="en-CA" sz="1600" dirty="0">
                <a:solidFill>
                  <a:srgbClr val="6699CC"/>
                </a:solidFill>
                <a:latin typeface="Menlo"/>
              </a:rPr>
              <a:t>enqueue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(</a:t>
            </a:r>
            <a:r>
              <a:rPr lang="en-CA" sz="1600" dirty="0" err="1">
                <a:solidFill>
                  <a:srgbClr val="333333"/>
                </a:solidFill>
                <a:effectLst/>
                <a:latin typeface="Menlo"/>
              </a:rPr>
              <a:t>s</a:t>
            </a:r>
            <a:r>
              <a:rPr lang="en-CA" sz="1600" dirty="0" err="1">
                <a:solidFill>
                  <a:srgbClr val="AC7A68"/>
                </a:solidFill>
                <a:effectLst/>
                <a:latin typeface="Menlo"/>
              </a:rPr>
              <a:t>,</a:t>
            </a:r>
            <a:r>
              <a:rPr lang="en-CA" sz="1600" dirty="0" err="1">
                <a:solidFill>
                  <a:srgbClr val="333333"/>
                </a:solidFill>
                <a:effectLst/>
                <a:latin typeface="Menlo"/>
              </a:rPr>
              <a:t>node</a:t>
            </a:r>
            <a:r>
              <a:rPr lang="en-CA" sz="1600" dirty="0">
                <a:solidFill>
                  <a:srgbClr val="F97B58"/>
                </a:solidFill>
                <a:effectLst/>
                <a:latin typeface="Menlo"/>
              </a:rPr>
              <a:t>-&gt;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right)</a:t>
            </a:r>
            <a:r>
              <a:rPr lang="en-CA" sz="1600" dirty="0">
                <a:solidFill>
                  <a:srgbClr val="AC7A68"/>
                </a:solidFill>
                <a:effectLst/>
                <a:latin typeface="Menlo"/>
              </a:rPr>
              <a:t>;</a:t>
            </a:r>
            <a:br>
              <a:rPr lang="en-CA" sz="1600" dirty="0">
                <a:effectLst/>
                <a:latin typeface="Menlo" panose="020B0609030804020204" pitchFamily="49" charset="0"/>
              </a:rPr>
            </a:b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	}</a:t>
            </a:r>
            <a:endParaRPr lang="en-CA" dirty="0">
              <a:solidFill>
                <a:srgbClr val="000000"/>
              </a:solidFill>
              <a:effectLst/>
              <a:latin typeface="Calibri" panose="020F0502020204030204"/>
              <a:ea typeface="+mn-lt"/>
              <a:cs typeface="+mn-lt"/>
            </a:endParaRPr>
          </a:p>
          <a:p>
            <a:pPr marL="0" indent="0">
              <a:buNone/>
            </a:pPr>
            <a:r>
              <a:rPr lang="en-CA" sz="1600" dirty="0">
                <a:solidFill>
                  <a:srgbClr val="000000"/>
                </a:solidFill>
                <a:latin typeface="Calibri" panose="020F0502020204030204"/>
                <a:ea typeface="+mn-lt"/>
                <a:cs typeface="+mn-lt"/>
              </a:rPr>
              <a:t>	</a:t>
            </a:r>
            <a:r>
              <a:rPr lang="en-CA" sz="1600" dirty="0" err="1">
                <a:solidFill>
                  <a:srgbClr val="6699CC"/>
                </a:solidFill>
                <a:latin typeface="Menlo"/>
                <a:ea typeface="+mn-lt"/>
                <a:cs typeface="+mn-lt"/>
              </a:rPr>
              <a:t>queue_free</a:t>
            </a:r>
            <a:r>
              <a:rPr lang="en-CA" sz="1600" dirty="0">
                <a:solidFill>
                  <a:srgbClr val="333333"/>
                </a:solidFill>
                <a:latin typeface="Menlo"/>
                <a:ea typeface="+mn-lt"/>
                <a:cs typeface="+mn-lt"/>
              </a:rPr>
              <a:t>(s)</a:t>
            </a:r>
            <a:r>
              <a:rPr lang="en-CA" sz="1600" dirty="0">
                <a:solidFill>
                  <a:srgbClr val="AC7A68"/>
                </a:solidFill>
                <a:latin typeface="Menlo"/>
                <a:ea typeface="+mn-lt"/>
                <a:cs typeface="+mn-lt"/>
              </a:rPr>
              <a:t>;</a:t>
            </a:r>
            <a:br>
              <a:rPr lang="en-CA" sz="1600" dirty="0">
                <a:effectLst/>
                <a:latin typeface="Menlo" panose="020B0609030804020204" pitchFamily="49" charset="0"/>
              </a:rPr>
            </a:b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	</a:t>
            </a:r>
            <a:r>
              <a:rPr lang="en-CA" sz="1600" dirty="0">
                <a:solidFill>
                  <a:srgbClr val="C695C6"/>
                </a:solidFill>
                <a:effectLst/>
                <a:latin typeface="Menlo"/>
              </a:rPr>
              <a:t>return</a:t>
            </a: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 counter</a:t>
            </a:r>
            <a:r>
              <a:rPr lang="en-CA" sz="1600" dirty="0">
                <a:solidFill>
                  <a:srgbClr val="AC7A68"/>
                </a:solidFill>
                <a:effectLst/>
                <a:latin typeface="Menlo"/>
              </a:rPr>
              <a:t>;</a:t>
            </a:r>
            <a:br>
              <a:rPr lang="en-CA" sz="1600" dirty="0">
                <a:effectLst/>
                <a:latin typeface="Menlo" panose="020B0609030804020204" pitchFamily="49" charset="0"/>
              </a:rPr>
            </a:br>
            <a:r>
              <a:rPr lang="en-CA" sz="1600" dirty="0">
                <a:solidFill>
                  <a:srgbClr val="333333"/>
                </a:solidFill>
                <a:effectLst/>
                <a:latin typeface="Menlo"/>
              </a:rPr>
              <a:t>}</a:t>
            </a:r>
            <a:endParaRPr lang="en-CA" dirty="0">
              <a:cs typeface="Calibri"/>
            </a:endParaRP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656004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C5BE6-518D-804B-AC24-AF569ACD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F6145-EDA3-1F49-9B2F-4F7E4BAE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3386" y="1754165"/>
            <a:ext cx="8955463" cy="446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622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BE20B-9444-26E5-F102-8D2F41B8D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Todo Today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4C2AE8-2BCF-A30B-E49A-5B898A0C0C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Calibri"/>
              </a:rPr>
              <a:t>Introduction.</a:t>
            </a:r>
          </a:p>
          <a:p>
            <a:pPr lvl="1"/>
            <a:r>
              <a:rPr lang="en-US" dirty="0">
                <a:cs typeface="Calibri"/>
              </a:rPr>
              <a:t>Jordan Horacsek</a:t>
            </a:r>
          </a:p>
          <a:p>
            <a:pPr lvl="1"/>
            <a:r>
              <a:rPr lang="en-US" dirty="0">
                <a:cs typeface="Calibri"/>
              </a:rPr>
              <a:t>One of your TAs</a:t>
            </a:r>
          </a:p>
          <a:p>
            <a:pPr lvl="1"/>
            <a:r>
              <a:rPr lang="en-US" dirty="0">
                <a:cs typeface="Calibri"/>
              </a:rPr>
              <a:t>Contact: </a:t>
            </a:r>
            <a:r>
              <a:rPr lang="en-US" dirty="0" err="1">
                <a:cs typeface="Calibri"/>
              </a:rPr>
              <a:t>jhoracse@sfu.ca</a:t>
            </a:r>
            <a:endParaRPr lang="en-US" dirty="0">
              <a:cs typeface="Calibri"/>
            </a:endParaRPr>
          </a:p>
          <a:p>
            <a:pPr lvl="1"/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Review basic definitions.</a:t>
            </a:r>
            <a:endParaRPr lang="en-US" dirty="0"/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Go over some examples from piazza.</a:t>
            </a:r>
          </a:p>
        </p:txBody>
      </p:sp>
    </p:spTree>
    <p:extLst>
      <p:ext uri="{BB962C8B-B14F-4D97-AF65-F5344CB8AC3E}">
        <p14:creationId xmlns:p14="http://schemas.microsoft.com/office/powerpoint/2010/main" val="182837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C5BE6-518D-804B-AC24-AF569ACD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F6145-EDA3-1F49-9B2F-4F7E4BAE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3387" y="1754165"/>
            <a:ext cx="8955461" cy="446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8922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C5BE6-518D-804B-AC24-AF569ACD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F6145-EDA3-1F49-9B2F-4F7E4BAE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3387" y="1754165"/>
            <a:ext cx="8955461" cy="446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3634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C5BE6-518D-804B-AC24-AF569ACD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F6145-EDA3-1F49-9B2F-4F7E4BAE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3388" y="1754165"/>
            <a:ext cx="8955459" cy="446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791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C5BE6-518D-804B-AC24-AF569ACD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F6145-EDA3-1F49-9B2F-4F7E4BAE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3388" y="1754165"/>
            <a:ext cx="8955459" cy="446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6424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C5BE6-518D-804B-AC24-AF569ACD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F6145-EDA3-1F49-9B2F-4F7E4BAE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3389" y="1754165"/>
            <a:ext cx="8955457" cy="446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4810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C5BE6-518D-804B-AC24-AF569ACD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F6145-EDA3-1F49-9B2F-4F7E4BAE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3389" y="1754165"/>
            <a:ext cx="8955457" cy="446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7506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C5BE6-518D-804B-AC24-AF569ACD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F6145-EDA3-1F49-9B2F-4F7E4BAE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3390" y="1754165"/>
            <a:ext cx="8955455" cy="446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251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C5BE6-518D-804B-AC24-AF569ACD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F6145-EDA3-1F49-9B2F-4F7E4BAE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3390" y="1754165"/>
            <a:ext cx="8955455" cy="446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8933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C5BE6-518D-804B-AC24-AF569ACD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F6145-EDA3-1F49-9B2F-4F7E4BAE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3391" y="1754165"/>
            <a:ext cx="8955453" cy="446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1777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42B0C-93F4-A245-9784-94513E89B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Iterative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9C1707-5531-7443-B67C-87A70BD24B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What’s the runtime?</a:t>
            </a:r>
          </a:p>
          <a:p>
            <a:pPr marL="0" indent="0">
              <a:buNone/>
            </a:pPr>
            <a:r>
              <a:rPr lang="en-US" dirty="0"/>
              <a:t>	O(n)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Why?</a:t>
            </a:r>
          </a:p>
          <a:p>
            <a:pPr marL="0" indent="0">
              <a:buNone/>
            </a:pPr>
            <a:r>
              <a:rPr lang="en-US" dirty="0"/>
              <a:t>	It’s breadth first search over the entire tree. So, it only examines 	each node once.</a:t>
            </a:r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827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4D9C5-9D25-9E44-5F3A-AF19A218F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Recall: Binary Trees and BSTs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E1DDD-F9EA-466E-0FA0-C96940FE51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cs typeface="Calibri"/>
              </a:rPr>
              <a:t>A </a:t>
            </a:r>
            <a:r>
              <a:rPr lang="en-US" i="1" u="sng" dirty="0">
                <a:cs typeface="Calibri"/>
              </a:rPr>
              <a:t>binary tree</a:t>
            </a:r>
            <a:r>
              <a:rPr lang="en-US" dirty="0">
                <a:cs typeface="Calibri"/>
              </a:rPr>
              <a:t> is a tree in which each vertex has at most 2 children.</a:t>
            </a:r>
          </a:p>
          <a:p>
            <a:pPr marL="0" indent="0">
              <a:buNone/>
            </a:pPr>
            <a:endParaRPr lang="en-US" dirty="0">
              <a:cs typeface="Calibri"/>
            </a:endParaRPr>
          </a:p>
          <a:p>
            <a:pPr marL="0" indent="0">
              <a:buNone/>
            </a:pPr>
            <a:r>
              <a:rPr lang="en-US" dirty="0">
                <a:cs typeface="Calibri"/>
              </a:rPr>
              <a:t>A </a:t>
            </a:r>
            <a:r>
              <a:rPr lang="en-US" i="1" u="sng" dirty="0">
                <a:cs typeface="Calibri"/>
              </a:rPr>
              <a:t>binary search tree (BST)</a:t>
            </a:r>
            <a:r>
              <a:rPr lang="en-US" dirty="0">
                <a:cs typeface="Calibri"/>
              </a:rPr>
              <a:t> is a binary tree with the following properties:</a:t>
            </a:r>
          </a:p>
          <a:p>
            <a:pPr marL="971550" lvl="1" indent="-514350">
              <a:buAutoNum type="arabicPeriod"/>
            </a:pPr>
            <a:r>
              <a:rPr lang="en-US" dirty="0">
                <a:cs typeface="Calibri"/>
              </a:rPr>
              <a:t>For every node, the value in the node is greater than or equal to the values in its left child and all its descendants.</a:t>
            </a:r>
          </a:p>
          <a:p>
            <a:pPr marL="971550" lvl="1" indent="-514350">
              <a:buAutoNum type="arabicPeriod"/>
            </a:pPr>
            <a:r>
              <a:rPr lang="en-US" dirty="0">
                <a:cs typeface="Calibri"/>
              </a:rPr>
              <a:t>For every node, the value in the node is less than or equal to the values in its right child and all its descendants.</a:t>
            </a:r>
          </a:p>
        </p:txBody>
      </p:sp>
    </p:spTree>
    <p:extLst>
      <p:ext uri="{BB962C8B-B14F-4D97-AF65-F5344CB8AC3E}">
        <p14:creationId xmlns:p14="http://schemas.microsoft.com/office/powerpoint/2010/main" val="174006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202EA-5D3B-5F4C-BFDB-992E48EFF2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57653"/>
            <a:ext cx="9144000" cy="2387600"/>
          </a:xfrm>
        </p:spPr>
        <p:txBody>
          <a:bodyPr/>
          <a:lstStyle/>
          <a:p>
            <a:r>
              <a:rPr lang="en-US" dirty="0"/>
              <a:t>Now something more challenging.</a:t>
            </a:r>
          </a:p>
        </p:txBody>
      </p:sp>
    </p:spTree>
    <p:extLst>
      <p:ext uri="{BB962C8B-B14F-4D97-AF65-F5344CB8AC3E}">
        <p14:creationId xmlns:p14="http://schemas.microsoft.com/office/powerpoint/2010/main" val="20692109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95749-464A-E545-8EBB-DE4DDF039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2: Distinct BSTs with 1,2,3,4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311EB1-68BA-F344-892E-E99FB3B42C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Let’s move onto something more conceptual.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>
                <a:cs typeface="Calibri"/>
              </a:rPr>
              <a:t>Question #15 on Binary Search Trees (Piazza): </a:t>
            </a:r>
            <a:endParaRPr lang="en-US" dirty="0"/>
          </a:p>
          <a:p>
            <a:pPr marL="0" indent="0">
              <a:buNone/>
            </a:pPr>
            <a:r>
              <a:rPr lang="en-US" dirty="0">
                <a:ea typeface="+mn-lt"/>
                <a:cs typeface="+mn-lt"/>
              </a:rPr>
              <a:t>"</a:t>
            </a:r>
            <a:r>
              <a:rPr lang="en-CA" dirty="0"/>
              <a:t>How many distinct BSTs can be created with values 1,2,3,4?”</a:t>
            </a:r>
          </a:p>
          <a:p>
            <a:pPr marL="0" indent="0">
              <a:buNone/>
            </a:pPr>
            <a:endParaRPr lang="en-CA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en-CA" dirty="0">
                <a:ea typeface="+mn-lt"/>
                <a:cs typeface="+mn-lt"/>
              </a:rPr>
              <a:t>How many do you think?</a:t>
            </a:r>
            <a:endParaRPr lang="en-US" dirty="0">
              <a:ea typeface="+mn-lt"/>
              <a:cs typeface="+mn-lt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58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F5407-F3BE-0D42-9103-95DEA1EB1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1,2,3,4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DA9336-F569-B04D-8D77-C5A6D8226D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Let’s simplify the problem and restrict ourselves to </a:t>
            </a:r>
            <a:br>
              <a:rPr lang="en-US" dirty="0"/>
            </a:br>
            <a:r>
              <a:rPr lang="en-US" dirty="0"/>
              <a:t>BSTs of maximal length.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At first glance, you may think this is a simple permutation </a:t>
            </a:r>
            <a:br>
              <a:rPr lang="en-US" dirty="0"/>
            </a:br>
            <a:r>
              <a:rPr lang="en-US" dirty="0"/>
              <a:t>problem: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__(4 choices) ×  __ (3 choices) × __ (2 choices) × __ (1 choice)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So, we would have 4! = 24 trees. Given by the permutations:</a:t>
            </a:r>
          </a:p>
          <a:p>
            <a:pPr marL="0" indent="0">
              <a:buNone/>
            </a:pPr>
            <a:r>
              <a:rPr lang="en-CA" sz="2000" dirty="0"/>
              <a:t>	(1 2 3 4), (1 2 4 3), (1 3 2 4), (1 3 4 2), (1 4 2 3), (1 4 3 2), (2 1 3 4), (2 1 4 3), </a:t>
            </a:r>
          </a:p>
          <a:p>
            <a:pPr marL="0" indent="0">
              <a:buNone/>
            </a:pPr>
            <a:r>
              <a:rPr lang="en-CA" sz="2000" dirty="0"/>
              <a:t>	(2 3 1 4), (2 3 4 1), (2 4 1 3), (2 4 3 1), (3 1 2 4), (3 1 4 2), (3 2 1 4), (3 2 4 1), </a:t>
            </a:r>
          </a:p>
          <a:p>
            <a:pPr marL="0" indent="0">
              <a:buNone/>
            </a:pPr>
            <a:r>
              <a:rPr lang="en-CA" sz="2000" dirty="0"/>
              <a:t>	(3 4 1 2), (3 4 2 1), (4 1 2 3), (4 1 3 2), (4 2 1 3), (4 2 3 1), (4 3 1 2), (4 3 2 1)</a:t>
            </a:r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8F0DD3-3992-AC43-B24A-0AC04D992E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292" y="1530089"/>
            <a:ext cx="16891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11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A32C6-7F3F-0A4B-823E-4A6DC0933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1,2,3,4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FC3C0-9D69-BB4A-AE41-994041BDD6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Why is this approach wrong?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Consider the permutation </a:t>
            </a:r>
            <a:r>
              <a:rPr lang="en-CA" sz="2800" dirty="0"/>
              <a:t>(2 1 3 4).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CA" dirty="0"/>
              <a:t>Is this a BST?	</a:t>
            </a:r>
          </a:p>
          <a:p>
            <a:pPr marL="0" indent="0">
              <a:buNone/>
            </a:pPr>
            <a:r>
              <a:rPr lang="en-CA" dirty="0"/>
              <a:t>	No.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8398E2-4093-E247-8080-CBE7BD70A6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1323" y="1913510"/>
            <a:ext cx="1980643" cy="362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88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A32C6-7F3F-0A4B-823E-4A6DC0933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1,2,3,4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FC3C0-9D69-BB4A-AE41-994041BDD6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How many of maximal length?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Notice, any BST rooted at 2 or 3 cannot be </a:t>
            </a:r>
            <a:br>
              <a:rPr lang="en-US" dirty="0"/>
            </a:br>
            <a:r>
              <a:rPr lang="en-US" dirty="0"/>
              <a:t>of maximal length.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This leaves us with 12 candidates.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By the same argument, the second node cannot</a:t>
            </a:r>
            <a:br>
              <a:rPr lang="en-US" dirty="0"/>
            </a:br>
            <a:r>
              <a:rPr lang="en-US" dirty="0"/>
              <a:t>be 3. Can you see why?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This leaves us with 8 candidates, which are all BSTs.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69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1F401-131B-A842-B2E3-6805D2D21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1,2,3,4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E25E78-D89A-E04D-9D4B-6EF9AB807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Too much counting! And this only covers BSTs of maximal length.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Let’s take a more algorithmic approach. How?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We solve this problem recursively.</a:t>
            </a:r>
          </a:p>
        </p:txBody>
      </p:sp>
    </p:spTree>
    <p:extLst>
      <p:ext uri="{BB962C8B-B14F-4D97-AF65-F5344CB8AC3E}">
        <p14:creationId xmlns:p14="http://schemas.microsoft.com/office/powerpoint/2010/main" val="32910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F40F9-D54C-2949-9AD3-A6043E190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1,2,3,4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54D09-9EA5-8344-A767-21F76C18F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Let’s say we have some </a:t>
            </a:r>
            <a:r>
              <a:rPr lang="en-US" i="1" dirty="0" err="1"/>
              <a:t>i</a:t>
            </a:r>
            <a:r>
              <a:rPr lang="en-US" i="1" dirty="0"/>
              <a:t> </a:t>
            </a:r>
            <a:r>
              <a:rPr lang="en-US" dirty="0"/>
              <a:t>∊ {1,2,3,4}. How many BSTs do we have rooted at </a:t>
            </a:r>
            <a:r>
              <a:rPr lang="en-US" i="1" dirty="0" err="1"/>
              <a:t>i</a:t>
            </a:r>
            <a:r>
              <a:rPr lang="en-US" i="1" dirty="0"/>
              <a:t>?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/>
              <a:t>	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CEFDF9-234E-E143-8C55-66206D7FBA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100" y="3294472"/>
            <a:ext cx="62738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5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F40F9-D54C-2949-9AD3-A6043E190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1,2,3,4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54D09-9EA5-8344-A767-21F76C18F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We see that the number of BSTs rooted at </a:t>
            </a:r>
            <a:r>
              <a:rPr lang="en-US" i="1" dirty="0" err="1"/>
              <a:t>i</a:t>
            </a:r>
            <a:r>
              <a:rPr lang="en-US" i="1" dirty="0"/>
              <a:t> </a:t>
            </a:r>
            <a:r>
              <a:rPr lang="en-US" dirty="0"/>
              <a:t>is</a:t>
            </a:r>
          </a:p>
          <a:p>
            <a:pPr marL="0" indent="0">
              <a:buNone/>
            </a:pPr>
            <a:r>
              <a:rPr lang="en-US" dirty="0"/>
              <a:t>	(#BSTs with values {1,…,</a:t>
            </a:r>
            <a:r>
              <a:rPr lang="en-US" i="1" dirty="0"/>
              <a:t>i-</a:t>
            </a:r>
            <a:r>
              <a:rPr lang="en-US" dirty="0"/>
              <a:t>1}) × (#BSTs with values {</a:t>
            </a:r>
            <a:r>
              <a:rPr lang="en-US" i="1" dirty="0"/>
              <a:t>i+</a:t>
            </a:r>
            <a:r>
              <a:rPr lang="en-US" dirty="0"/>
              <a:t>1,…,4}) </a:t>
            </a:r>
            <a:endParaRPr lang="en-US" i="1" dirty="0"/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CEFDF9-234E-E143-8C55-66206D7FBA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100" y="3294472"/>
            <a:ext cx="62738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9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F40F9-D54C-2949-9AD3-A6043E190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1,2,3,4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54D09-9EA5-8344-A767-21F76C18F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We see that the number of BSTs rooted at </a:t>
            </a:r>
            <a:r>
              <a:rPr lang="en-US" i="1" dirty="0" err="1"/>
              <a:t>i</a:t>
            </a:r>
            <a:r>
              <a:rPr lang="en-US" i="1" dirty="0"/>
              <a:t> </a:t>
            </a:r>
            <a:r>
              <a:rPr lang="en-US" dirty="0"/>
              <a:t>is</a:t>
            </a:r>
          </a:p>
          <a:p>
            <a:pPr marL="0" indent="0">
              <a:buNone/>
            </a:pPr>
            <a:r>
              <a:rPr lang="en-US" dirty="0"/>
              <a:t>	(#BSTs with values {1,…,</a:t>
            </a:r>
            <a:r>
              <a:rPr lang="en-US" i="1" dirty="0"/>
              <a:t>i-</a:t>
            </a:r>
            <a:r>
              <a:rPr lang="en-US" dirty="0"/>
              <a:t>1}) × (#BSTs with values {</a:t>
            </a:r>
            <a:r>
              <a:rPr lang="en-US" i="1" dirty="0"/>
              <a:t>i+</a:t>
            </a:r>
            <a:r>
              <a:rPr lang="en-US" dirty="0"/>
              <a:t>1,…,4}) </a:t>
            </a:r>
          </a:p>
          <a:p>
            <a:pPr marL="0" indent="0">
              <a:buNone/>
            </a:pPr>
            <a:endParaRPr lang="en-US" i="1" dirty="0"/>
          </a:p>
          <a:p>
            <a:pPr marL="0" indent="0" algn="ctr">
              <a:buNone/>
            </a:pPr>
            <a:r>
              <a:rPr lang="en-US" i="1" dirty="0"/>
              <a:t>Or,</a:t>
            </a:r>
          </a:p>
          <a:p>
            <a:pPr marL="0" indent="0" algn="ctr">
              <a:buNone/>
            </a:pPr>
            <a:r>
              <a:rPr lang="en-US" dirty="0"/>
              <a:t>(#BSTs of size i-1) × (#BSTs of size 4-i)</a:t>
            </a:r>
          </a:p>
          <a:p>
            <a:pPr marL="0" indent="0" algn="ctr">
              <a:buNone/>
            </a:pPr>
            <a:endParaRPr lang="en-US" dirty="0"/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/>
              <a:t>	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1210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8B735-F213-3B4E-84CF-2EDC044C6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1,2,3,4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1DEF6D-BB70-9B44-BEBC-B28D603AD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We need to sum over all possible values for </a:t>
            </a:r>
            <a:r>
              <a:rPr lang="en-US" i="1" dirty="0" err="1"/>
              <a:t>i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i="1" dirty="0" err="1"/>
              <a:t>i</a:t>
            </a:r>
            <a:r>
              <a:rPr lang="en-US" i="1" dirty="0"/>
              <a:t> = 1: </a:t>
            </a:r>
            <a:r>
              <a:rPr lang="en-US" dirty="0"/>
              <a:t>(#BSTs of size 0) × (#BSTs of size 3) = f(0) × f(3)</a:t>
            </a:r>
            <a:endParaRPr lang="en-US" i="1" dirty="0"/>
          </a:p>
          <a:p>
            <a:pPr marL="0" indent="0" algn="ctr">
              <a:buNone/>
            </a:pPr>
            <a:r>
              <a:rPr lang="en-US" i="1" dirty="0" err="1"/>
              <a:t>i</a:t>
            </a:r>
            <a:r>
              <a:rPr lang="en-US" i="1" dirty="0"/>
              <a:t> = 2: </a:t>
            </a:r>
            <a:r>
              <a:rPr lang="en-US" dirty="0"/>
              <a:t>(#BSTs of size 1) × (#BSTs of size 2) = f(1) × f(2)</a:t>
            </a:r>
            <a:endParaRPr lang="en-US" i="1" dirty="0"/>
          </a:p>
          <a:p>
            <a:pPr marL="0" indent="0" algn="ctr">
              <a:buNone/>
            </a:pPr>
            <a:r>
              <a:rPr lang="en-US" i="1" dirty="0" err="1"/>
              <a:t>i</a:t>
            </a:r>
            <a:r>
              <a:rPr lang="en-US" i="1" dirty="0"/>
              <a:t> = 3: </a:t>
            </a:r>
            <a:r>
              <a:rPr lang="en-US" dirty="0"/>
              <a:t>(#BSTs of size 2) × (#BSTs of size 1) = f(2) × f(1)</a:t>
            </a:r>
            <a:endParaRPr lang="en-US" i="1" dirty="0"/>
          </a:p>
          <a:p>
            <a:pPr marL="0" indent="0" algn="ctr">
              <a:buNone/>
            </a:pPr>
            <a:r>
              <a:rPr lang="en-US" i="1" dirty="0" err="1"/>
              <a:t>i</a:t>
            </a:r>
            <a:r>
              <a:rPr lang="en-US" i="1" dirty="0"/>
              <a:t> = 4: </a:t>
            </a:r>
            <a:r>
              <a:rPr lang="en-US" dirty="0"/>
              <a:t>(#BSTs of size 3) × (#BSTs of size 0) = f(3) × f(0)</a:t>
            </a:r>
            <a:endParaRPr lang="en-US" i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Where f(</a:t>
            </a:r>
            <a:r>
              <a:rPr lang="en-US" i="1" dirty="0"/>
              <a:t>x</a:t>
            </a:r>
            <a:r>
              <a:rPr lang="en-US" dirty="0"/>
              <a:t>) = #BSTs of size </a:t>
            </a:r>
            <a:r>
              <a:rPr lang="en-US" i="1" dirty="0"/>
              <a:t>x</a:t>
            </a:r>
            <a:r>
              <a:rPr lang="en-US" dirty="0"/>
              <a:t>.</a:t>
            </a:r>
            <a:endParaRPr lang="en-US" i="1" dirty="0"/>
          </a:p>
          <a:p>
            <a:pPr marL="0" indent="0" algn="ctr">
              <a:buNone/>
            </a:pPr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037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83932-E31E-46F0-BB54-4E8573F02F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1792"/>
            <a:ext cx="9144000" cy="2387600"/>
          </a:xfrm>
        </p:spPr>
        <p:txBody>
          <a:bodyPr/>
          <a:lstStyle/>
          <a:p>
            <a:r>
              <a:rPr lang="en-US" dirty="0">
                <a:cs typeface="Calibri Light"/>
              </a:rPr>
              <a:t>Let's start with an easy example!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5142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8B735-F213-3B4E-84CF-2EDC044C6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1,2,3,4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1DEF6D-BB70-9B44-BEBC-B28D603AD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Thus, #BSTs of size 4 = </a:t>
            </a:r>
          </a:p>
          <a:p>
            <a:pPr marL="0" indent="0" algn="ctr">
              <a:buNone/>
            </a:pPr>
            <a:r>
              <a:rPr lang="en-US" dirty="0"/>
              <a:t>f(4) = (f(0) × f(3)) + (f(1) × f(2)) + (f(2) × f(1)) + (f(3) × f(0))</a:t>
            </a:r>
          </a:p>
          <a:p>
            <a:pPr marL="0" indent="0" algn="ctr">
              <a:buNone/>
            </a:pPr>
            <a:r>
              <a:rPr lang="en-US" dirty="0"/>
              <a:t>= 2(f(0) × f(3)) + 2(f(1) × f(2))</a:t>
            </a:r>
          </a:p>
          <a:p>
            <a:pPr marL="0" indent="0" algn="ctr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Here, it’s clear that </a:t>
            </a:r>
          </a:p>
          <a:p>
            <a:pPr marL="0" indent="0">
              <a:buNone/>
            </a:pPr>
            <a:r>
              <a:rPr lang="en-US" dirty="0"/>
              <a:t>	f(0) = 1	(Only one empty BST)</a:t>
            </a:r>
          </a:p>
          <a:p>
            <a:pPr marL="0" indent="0">
              <a:buNone/>
            </a:pPr>
            <a:r>
              <a:rPr lang="en-US" dirty="0"/>
              <a:t>	f(1) = 1	(Only one BST of size 1)</a:t>
            </a:r>
          </a:p>
          <a:p>
            <a:pPr marL="0" indent="0">
              <a:buNone/>
            </a:pPr>
            <a:r>
              <a:rPr lang="en-US" dirty="0"/>
              <a:t>	f(2) = 2	------------------------------&gt;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4AF08C-B5B2-6D47-B81A-DF0A8D6B4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603" y="4001294"/>
            <a:ext cx="1943100" cy="2044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AA3E18-DBF5-D849-91F7-D7A37F1AC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1451" y="4064794"/>
            <a:ext cx="17526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4E418-68A2-0C4C-90B5-672C648BC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1,2,3,4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DB6F51-05F6-7F4D-92CF-FA7E87C77D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What about f(3)?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Calculating this value the same way we began to calculate f(4), we see:</a:t>
            </a:r>
          </a:p>
          <a:p>
            <a:pPr marL="0" indent="0" algn="ctr">
              <a:buNone/>
            </a:pPr>
            <a:r>
              <a:rPr lang="en-US" dirty="0"/>
              <a:t>f(3) = f(0)f(2) + f(1)f(1) + f(2)f(0)</a:t>
            </a:r>
          </a:p>
          <a:p>
            <a:pPr marL="0" indent="0" algn="ctr">
              <a:buNone/>
            </a:pPr>
            <a:r>
              <a:rPr lang="en-US" dirty="0"/>
              <a:t>= 2 + 1 + 2 = 5</a:t>
            </a:r>
          </a:p>
          <a:p>
            <a:pPr marL="0" indent="0" algn="ctr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So, we have,</a:t>
            </a:r>
          </a:p>
          <a:p>
            <a:pPr marL="0" indent="0" algn="ctr">
              <a:buNone/>
            </a:pPr>
            <a:r>
              <a:rPr lang="en-US" dirty="0"/>
              <a:t>f(4) = 2(f(0) × f(3)) + 2(f(1) × f(2)) = 2(5) + 2(2) = 14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30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888A9-887F-D847-A6D2-D86D8F132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1,2,3,4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5C810-E568-A345-A409-76ED7FD9C7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So, we know there are 14 BSTs with the values 1,2,3,4. What do they look like?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6ACE9F-6F2B-C14E-8750-FBC516983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340" y="3780016"/>
            <a:ext cx="2264920" cy="11974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90FF60-7C5E-0C4E-8BBD-D0471F9DE5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5781" y="3780016"/>
            <a:ext cx="2385718" cy="11974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84E0E9D-5CCB-364C-A89D-7739D1078F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0502" y="3607134"/>
            <a:ext cx="2264920" cy="15482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E49048-BFC7-864E-99CF-130B80FB8B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4891" y="3607134"/>
            <a:ext cx="1567765" cy="156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74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888A9-887F-D847-A6D2-D86D8F132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1,2,3,4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6ACE9F-6F2B-C14E-8750-FBC516983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914" y="1690688"/>
            <a:ext cx="1567765" cy="14866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90FF60-7C5E-0C4E-8BBD-D0471F9DE5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6645" y="1768968"/>
            <a:ext cx="2990540" cy="13976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36F626-C672-4340-955C-5B45F48957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8151" y="1926585"/>
            <a:ext cx="2342295" cy="12400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5F8817B-697F-6542-85C9-59CFF95F12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9788" y="1843488"/>
            <a:ext cx="3159497" cy="11809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A5EA5EB-CFC2-6145-86C6-F4B3395A98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685" y="3661605"/>
            <a:ext cx="2238600" cy="11809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5EC8841-3044-D743-8791-FF8706B0C6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3064" y="3429000"/>
            <a:ext cx="2397701" cy="139765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E1B806B-62DE-3640-AAED-E80714848BF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7185" y="3661605"/>
            <a:ext cx="2288465" cy="138694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67F92D-1ADA-4547-949D-A70DAE458ED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49552" y="3429000"/>
            <a:ext cx="1419967" cy="16534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C72BA5F-AE39-0F43-B5A9-FB71EC27C30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3064" y="5089032"/>
            <a:ext cx="2495361" cy="16041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A21EC8F-3DE2-D54D-A026-300426D0111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58151" y="5137540"/>
            <a:ext cx="1630973" cy="1577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2544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19A02-E466-9140-B1D1-B2403A38DA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Something more difficult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98D707-A862-624C-86F9-75BDCB97F1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Let’s extend this from 1,...,4 to 1,...,n</a:t>
            </a:r>
          </a:p>
        </p:txBody>
      </p:sp>
    </p:spTree>
    <p:extLst>
      <p:ext uri="{BB962C8B-B14F-4D97-AF65-F5344CB8AC3E}">
        <p14:creationId xmlns:p14="http://schemas.microsoft.com/office/powerpoint/2010/main" val="5404656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6DD6E-C68F-7E4D-ACEB-15C87C35C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1,...,n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0C8B3-87A9-374D-BDCB-55AADA38A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We’ll now extend our previous answer.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>
                <a:cs typeface="Calibri"/>
              </a:rPr>
              <a:t>Question #16 on Binary Search Trees (Piazza): </a:t>
            </a:r>
            <a:endParaRPr lang="en-US" dirty="0"/>
          </a:p>
          <a:p>
            <a:pPr marL="0" indent="0">
              <a:buNone/>
            </a:pPr>
            <a:r>
              <a:rPr lang="en-US" dirty="0">
                <a:ea typeface="+mn-lt"/>
                <a:cs typeface="+mn-lt"/>
              </a:rPr>
              <a:t>"</a:t>
            </a:r>
            <a:r>
              <a:rPr lang="en-CA" dirty="0"/>
              <a:t>How many distinct BSTs can be created with values 1,2,3,...,</a:t>
            </a:r>
            <a:r>
              <a:rPr lang="en-CA" i="1" dirty="0"/>
              <a:t>n</a:t>
            </a:r>
            <a:r>
              <a:rPr lang="en-CA" dirty="0"/>
              <a:t>?”</a:t>
            </a:r>
          </a:p>
          <a:p>
            <a:pPr marL="0" indent="0">
              <a:buNone/>
            </a:pPr>
            <a:endParaRPr lang="en-CA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en-CA" dirty="0">
                <a:ea typeface="+mn-lt"/>
                <a:cs typeface="+mn-lt"/>
              </a:rPr>
              <a:t>Again, how many do you think?</a:t>
            </a:r>
          </a:p>
          <a:p>
            <a:pPr marL="0" indent="0">
              <a:buNone/>
            </a:pPr>
            <a:endParaRPr lang="en-CA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en-CA" dirty="0">
                <a:ea typeface="+mn-lt"/>
                <a:cs typeface="+mn-lt"/>
              </a:rPr>
              <a:t>Our approach is more or less the same to begin with.</a:t>
            </a:r>
            <a:endParaRPr lang="en-US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593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F40F9-D54C-2949-9AD3-A6043E190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1,...,n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54D09-9EA5-8344-A767-21F76C18F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Let’s say we have some </a:t>
            </a:r>
            <a:r>
              <a:rPr lang="en-US" i="1" dirty="0" err="1"/>
              <a:t>i</a:t>
            </a:r>
            <a:r>
              <a:rPr lang="en-US" i="1" dirty="0"/>
              <a:t> </a:t>
            </a:r>
            <a:r>
              <a:rPr lang="en-US" dirty="0"/>
              <a:t>∊ {1,2,3,...n}. How many BSTs do we have rooted at </a:t>
            </a:r>
            <a:r>
              <a:rPr lang="en-US" i="1" dirty="0" err="1"/>
              <a:t>i</a:t>
            </a:r>
            <a:r>
              <a:rPr lang="en-US" i="1" dirty="0"/>
              <a:t>?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CEFDF9-234E-E143-8C55-66206D7FB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2220" y="3294472"/>
            <a:ext cx="622756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53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F40F9-D54C-2949-9AD3-A6043E190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1,...,n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54D09-9EA5-8344-A767-21F76C18F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We see that the number of BSTs rooted at </a:t>
            </a:r>
            <a:r>
              <a:rPr lang="en-US" i="1" dirty="0" err="1"/>
              <a:t>i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(#BSTs with values {1,…,</a:t>
            </a:r>
            <a:r>
              <a:rPr lang="en-US" i="1" dirty="0"/>
              <a:t>i-</a:t>
            </a:r>
            <a:r>
              <a:rPr lang="en-US" dirty="0"/>
              <a:t>1}) × (#BSTs with values {</a:t>
            </a:r>
            <a:r>
              <a:rPr lang="en-US" i="1" dirty="0"/>
              <a:t>i+</a:t>
            </a:r>
            <a:r>
              <a:rPr lang="en-US" dirty="0"/>
              <a:t>1,…,n}) </a:t>
            </a:r>
            <a:endParaRPr lang="en-US" i="1" dirty="0"/>
          </a:p>
          <a:p>
            <a:pPr marL="0" indent="0">
              <a:buNone/>
            </a:pPr>
            <a:r>
              <a:rPr lang="en-US" i="1" dirty="0"/>
              <a:t>	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CEFDF9-234E-E143-8C55-66206D7FB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2220" y="3294472"/>
            <a:ext cx="622756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880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EDBE5-32F5-3B49-A47D-E2843BC71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1,...,n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6717C71-F542-F647-9508-9E196D6474F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en-US" dirty="0"/>
                  <a:t>Here is where our approach differs.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We need to sum </a:t>
                </a:r>
              </a:p>
              <a:p>
                <a:pPr marL="0" indent="0" algn="ctr">
                  <a:buNone/>
                </a:pPr>
                <a:r>
                  <a:rPr lang="en-US" dirty="0"/>
                  <a:t>(#BSTs with values {1,…,</a:t>
                </a:r>
                <a:r>
                  <a:rPr lang="en-US" i="1" dirty="0"/>
                  <a:t>i-</a:t>
                </a:r>
                <a:r>
                  <a:rPr lang="en-US" dirty="0"/>
                  <a:t>1}) × (#BSTs with values {</a:t>
                </a:r>
                <a:r>
                  <a:rPr lang="en-US" i="1" dirty="0"/>
                  <a:t>i+</a:t>
                </a:r>
                <a:r>
                  <a:rPr lang="en-US" dirty="0"/>
                  <a:t>1,…,n})</a:t>
                </a:r>
              </a:p>
              <a:p>
                <a:pPr marL="0" indent="0">
                  <a:buNone/>
                </a:pPr>
                <a:r>
                  <a:rPr lang="en-US" dirty="0"/>
                  <a:t>over all possible values for </a:t>
                </a:r>
                <a:r>
                  <a:rPr lang="en-US" i="1" dirty="0" err="1"/>
                  <a:t>i</a:t>
                </a:r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Let </a:t>
                </a:r>
                <a:r>
                  <a:rPr lang="en-US" i="1" dirty="0" err="1"/>
                  <a:t>BSTnum</a:t>
                </a:r>
                <a:r>
                  <a:rPr lang="en-US" i="1" dirty="0"/>
                  <a:t>(</a:t>
                </a:r>
                <a:r>
                  <a:rPr lang="en-US" i="1" dirty="0" err="1"/>
                  <a:t>j,k</a:t>
                </a:r>
                <a:r>
                  <a:rPr lang="en-US" i="1" dirty="0"/>
                  <a:t>) </a:t>
                </a:r>
                <a:r>
                  <a:rPr lang="en-US" dirty="0"/>
                  <a:t>be our function that calculates the number of BSTs with values j, …, k. We have,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𝐵𝑆𝑇𝑛𝑢𝑚</m:t>
                      </m:r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1,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CA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𝐵𝑆𝑇𝑛𝑢𝑚</m:t>
                          </m:r>
                          <m:d>
                            <m:dPr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1,</m:t>
                              </m:r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r>
                            <m:rPr>
                              <m:nor/>
                            </m:rPr>
                            <a:rPr lang="en-CA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dirty="0"/>
                            <m:t>×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𝐵𝑆𝑇𝑛𝑢𝑚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+1,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))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6717C71-F542-F647-9508-9E196D6474F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5" t="-3198" r="-844" b="-380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728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3B83D-F125-BB4C-A318-853F185AD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1,...,n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00C6BE1-41B8-094D-9DC2-B68B804A258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More generally, we can describe this recursive </a:t>
                </a:r>
                <a:r>
                  <a:rPr lang="en-US" dirty="0" err="1"/>
                  <a:t>behaviour</a:t>
                </a:r>
                <a:r>
                  <a:rPr lang="en-US" dirty="0"/>
                  <a:t> for integers </a:t>
                </a:r>
                <a:r>
                  <a:rPr lang="en-US" i="1" dirty="0" err="1"/>
                  <a:t>i</a:t>
                </a:r>
                <a:r>
                  <a:rPr lang="en-US" i="1" dirty="0"/>
                  <a:t> </a:t>
                </a:r>
                <a:r>
                  <a:rPr lang="en-US" dirty="0"/>
                  <a:t>and </a:t>
                </a:r>
                <a:r>
                  <a:rPr lang="en-US" i="1" dirty="0"/>
                  <a:t>j </a:t>
                </a:r>
                <a:r>
                  <a:rPr lang="en-US" dirty="0"/>
                  <a:t>as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𝐵𝑆𝑇𝑛𝑢𝑚</m:t>
                      </m:r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𝐵𝑆𝑇𝑛𝑢𝑚</m:t>
                          </m:r>
                          <m:d>
                            <m:dPr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r>
                            <m:rPr>
                              <m:nor/>
                            </m:rPr>
                            <a:rPr lang="en-CA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dirty="0"/>
                            <m:t>×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𝐵𝑆𝑇𝑛𝑢𝑚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+1,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))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Where </a:t>
                </a:r>
                <a:r>
                  <a:rPr lang="en-US" i="1" dirty="0" err="1"/>
                  <a:t>BSTnum</a:t>
                </a:r>
                <a:r>
                  <a:rPr lang="en-US" i="1" dirty="0"/>
                  <a:t>(</a:t>
                </a:r>
                <a:r>
                  <a:rPr lang="en-US" i="1" dirty="0" err="1"/>
                  <a:t>j,k</a:t>
                </a:r>
                <a:r>
                  <a:rPr lang="en-US" i="1" dirty="0"/>
                  <a:t>) = 1 if j &gt;= k.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00C6BE1-41B8-094D-9DC2-B68B804A258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06" t="-3198" b="-5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858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D3F07-7CF1-0C22-F920-8596F5828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Example 1: Size of a binary tree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CC94DE-C1E1-16CE-8B72-F9AB3C83A7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cs typeface="Calibri"/>
              </a:rPr>
              <a:t>Question #6 on Binary Trees (Piazza): </a:t>
            </a:r>
            <a:endParaRPr lang="en-US" dirty="0"/>
          </a:p>
          <a:p>
            <a:pPr marL="0" indent="0">
              <a:buNone/>
            </a:pPr>
            <a:r>
              <a:rPr lang="en-US" dirty="0">
                <a:ea typeface="+mn-lt"/>
                <a:cs typeface="+mn-lt"/>
              </a:rPr>
              <a:t>"Write an algorithm that gets a tree and computes its size using recursive/iterative implementation."</a:t>
            </a:r>
          </a:p>
          <a:p>
            <a:pPr marL="0" indent="0">
              <a:buNone/>
            </a:pPr>
            <a:endParaRPr lang="en-US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en-US" dirty="0">
                <a:ea typeface="+mn-lt"/>
                <a:cs typeface="+mn-lt"/>
              </a:rPr>
              <a:t>Let's start with the recursive implementation, then the iterative implementation.</a:t>
            </a:r>
          </a:p>
        </p:txBody>
      </p:sp>
    </p:spTree>
    <p:extLst>
      <p:ext uri="{BB962C8B-B14F-4D97-AF65-F5344CB8AC3E}">
        <p14:creationId xmlns:p14="http://schemas.microsoft.com/office/powerpoint/2010/main" val="1795528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7DB51-9FE5-B040-937C-1EE893071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1,...,n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5E2D36-345D-E940-8C0A-7963854AB7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Implemented in c: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CA" sz="2000" i="1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int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2000" dirty="0" err="1">
                <a:solidFill>
                  <a:srgbClr val="5FB4B4"/>
                </a:solidFill>
                <a:effectLst/>
                <a:latin typeface="Menlo" panose="020B0609030804020204" pitchFamily="49" charset="0"/>
              </a:rPr>
              <a:t>BST_num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CA" sz="2000" i="1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int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2000" dirty="0">
                <a:solidFill>
                  <a:srgbClr val="F9AE58"/>
                </a:solidFill>
                <a:effectLst/>
                <a:latin typeface="Menlo" panose="020B0609030804020204" pitchFamily="49" charset="0"/>
              </a:rPr>
              <a:t>j</a:t>
            </a:r>
            <a:r>
              <a:rPr lang="en-CA" sz="20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,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2000" i="1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int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2000" dirty="0">
                <a:solidFill>
                  <a:srgbClr val="F9AE58"/>
                </a:solidFill>
                <a:effectLst/>
                <a:latin typeface="Menlo" panose="020B0609030804020204" pitchFamily="49" charset="0"/>
              </a:rPr>
              <a:t>k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){</a:t>
            </a:r>
            <a:b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	</a:t>
            </a:r>
            <a:r>
              <a:rPr lang="en-CA" sz="2000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if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(j </a:t>
            </a:r>
            <a:r>
              <a:rPr lang="en-CA" sz="20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&gt;=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k)</a:t>
            </a:r>
            <a:b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		</a:t>
            </a:r>
            <a:r>
              <a:rPr lang="en-CA" sz="2000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return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2000" dirty="0">
                <a:solidFill>
                  <a:srgbClr val="F9AE58"/>
                </a:solidFill>
                <a:effectLst/>
                <a:latin typeface="Menlo" panose="020B0609030804020204" pitchFamily="49" charset="0"/>
              </a:rPr>
              <a:t>1</a:t>
            </a:r>
            <a:r>
              <a:rPr lang="en-CA" sz="20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;</a:t>
            </a:r>
            <a:b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b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	</a:t>
            </a:r>
            <a:r>
              <a:rPr lang="en-CA" sz="2000" i="1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int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sum</a:t>
            </a:r>
            <a:r>
              <a:rPr lang="en-CA" sz="20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-CA" sz="2000" dirty="0">
                <a:solidFill>
                  <a:srgbClr val="F9AE58"/>
                </a:solidFill>
                <a:effectLst/>
                <a:latin typeface="Menlo" panose="020B0609030804020204" pitchFamily="49" charset="0"/>
              </a:rPr>
              <a:t>0</a:t>
            </a:r>
            <a:r>
              <a:rPr lang="en-CA" sz="20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;</a:t>
            </a:r>
            <a:b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	</a:t>
            </a:r>
            <a:r>
              <a:rPr lang="en-CA" sz="2000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for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(</a:t>
            </a:r>
            <a:r>
              <a:rPr lang="en-CA" sz="2000" i="1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int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2000" dirty="0" err="1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CA" sz="20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j</a:t>
            </a:r>
            <a:r>
              <a:rPr lang="en-CA" sz="20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;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2000" dirty="0" err="1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CA" sz="20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&lt;=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k</a:t>
            </a:r>
            <a:r>
              <a:rPr lang="en-CA" sz="20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;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2000" dirty="0" err="1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CA" sz="20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++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)</a:t>
            </a:r>
            <a:b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		sum </a:t>
            </a:r>
            <a:r>
              <a:rPr lang="en-CA" sz="20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sum </a:t>
            </a:r>
            <a:r>
              <a:rPr lang="en-CA" sz="20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+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(</a:t>
            </a:r>
            <a:r>
              <a:rPr lang="en-CA" sz="2000" dirty="0" err="1">
                <a:solidFill>
                  <a:srgbClr val="6699CC"/>
                </a:solidFill>
                <a:effectLst/>
                <a:latin typeface="Menlo" panose="020B0609030804020204" pitchFamily="49" charset="0"/>
              </a:rPr>
              <a:t>BST_num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(j</a:t>
            </a:r>
            <a:r>
              <a:rPr lang="en-CA" sz="20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,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CA" sz="20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-</a:t>
            </a:r>
            <a:r>
              <a:rPr lang="en-CA" sz="2000" dirty="0">
                <a:solidFill>
                  <a:srgbClr val="F9AE58"/>
                </a:solidFill>
                <a:effectLst/>
                <a:latin typeface="Menlo" panose="020B0609030804020204" pitchFamily="49" charset="0"/>
              </a:rPr>
              <a:t>1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)</a:t>
            </a:r>
            <a:r>
              <a:rPr lang="en-CA" sz="20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*</a:t>
            </a:r>
            <a:r>
              <a:rPr lang="en-CA" sz="2000" dirty="0" err="1">
                <a:solidFill>
                  <a:srgbClr val="6699CC"/>
                </a:solidFill>
                <a:effectLst/>
                <a:latin typeface="Menlo" panose="020B0609030804020204" pitchFamily="49" charset="0"/>
              </a:rPr>
              <a:t>BST_num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(i</a:t>
            </a:r>
            <a:r>
              <a:rPr lang="en-CA" sz="20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+</a:t>
            </a:r>
            <a:r>
              <a:rPr lang="en-CA" sz="2000" dirty="0">
                <a:solidFill>
                  <a:srgbClr val="F9AE58"/>
                </a:solidFill>
                <a:effectLst/>
                <a:latin typeface="Menlo" panose="020B0609030804020204" pitchFamily="49" charset="0"/>
              </a:rPr>
              <a:t>1</a:t>
            </a:r>
            <a:r>
              <a:rPr lang="en-CA" sz="20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,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k))</a:t>
            </a:r>
            <a:r>
              <a:rPr lang="en-CA" sz="20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;</a:t>
            </a:r>
            <a:b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b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	</a:t>
            </a:r>
            <a:r>
              <a:rPr lang="en-CA" sz="2000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return</a:t>
            </a: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sum</a:t>
            </a:r>
            <a:r>
              <a:rPr lang="en-CA" sz="20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;</a:t>
            </a:r>
            <a:b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20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4669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49DEE-B5B8-944C-93B7-F0FF067C9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 BSTs with 1,...,n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4E254553-C68B-D146-B22A-3770B4C4B34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9671654"/>
              </p:ext>
            </p:extLst>
          </p:nvPr>
        </p:nvGraphicFramePr>
        <p:xfrm>
          <a:off x="3862434" y="1760624"/>
          <a:ext cx="4467132" cy="41709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71705">
                  <a:extLst>
                    <a:ext uri="{9D8B030D-6E8A-4147-A177-3AD203B41FA5}">
                      <a16:colId xmlns:a16="http://schemas.microsoft.com/office/drawing/2014/main" val="2414140954"/>
                    </a:ext>
                  </a:extLst>
                </a:gridCol>
                <a:gridCol w="3395427">
                  <a:extLst>
                    <a:ext uri="{9D8B030D-6E8A-4147-A177-3AD203B41FA5}">
                      <a16:colId xmlns:a16="http://schemas.microsoft.com/office/drawing/2014/main" val="2400763361"/>
                    </a:ext>
                  </a:extLst>
                </a:gridCol>
              </a:tblGrid>
              <a:tr h="41709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BSTnum</a:t>
                      </a:r>
                      <a:r>
                        <a:rPr lang="en-US" dirty="0"/>
                        <a:t>(1,n)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125198"/>
                  </a:ext>
                </a:extLst>
              </a:tr>
              <a:tr h="41709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587348"/>
                  </a:ext>
                </a:extLst>
              </a:tr>
              <a:tr h="41709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0707686"/>
                  </a:ext>
                </a:extLst>
              </a:tr>
              <a:tr h="41709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6029819"/>
                  </a:ext>
                </a:extLst>
              </a:tr>
              <a:tr h="41709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021299"/>
                  </a:ext>
                </a:extLst>
              </a:tr>
              <a:tr h="41709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3258733"/>
                  </a:ext>
                </a:extLst>
              </a:tr>
              <a:tr h="41709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8371459"/>
                  </a:ext>
                </a:extLst>
              </a:tr>
              <a:tr h="41709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2910263"/>
                  </a:ext>
                </a:extLst>
              </a:tr>
              <a:tr h="41709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16796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105307"/>
                  </a:ext>
                </a:extLst>
              </a:tr>
              <a:tr h="41709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1767263190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8429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828059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08581-916D-264E-A526-A911A53A9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D9EB85-DFF1-1144-8642-B8D41F3AF3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What is the runtime?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CA" dirty="0"/>
              <a:t>For calculating the runtime, it’s easier if we use a simplified implementation: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CA" sz="1800" i="1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int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1800" dirty="0" err="1">
                <a:solidFill>
                  <a:srgbClr val="5FB4B4"/>
                </a:solidFill>
                <a:effectLst/>
                <a:latin typeface="Menlo" panose="020B0609030804020204" pitchFamily="49" charset="0"/>
              </a:rPr>
              <a:t>BST_num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CA" sz="1800" i="1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int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1800" dirty="0">
                <a:solidFill>
                  <a:srgbClr val="F9AE58"/>
                </a:solidFill>
                <a:effectLst/>
                <a:latin typeface="Menlo" panose="020B0609030804020204" pitchFamily="49" charset="0"/>
              </a:rPr>
              <a:t>n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){</a:t>
            </a:r>
            <a:b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	</a:t>
            </a:r>
            <a:r>
              <a:rPr lang="en-CA" sz="1800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if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(n </a:t>
            </a:r>
            <a:r>
              <a:rPr lang="en-CA" sz="18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&lt;=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1800" dirty="0">
                <a:solidFill>
                  <a:srgbClr val="F9AE58"/>
                </a:solidFill>
                <a:effectLst/>
                <a:latin typeface="Menlo" panose="020B0609030804020204" pitchFamily="49" charset="0"/>
              </a:rPr>
              <a:t>1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)</a:t>
            </a:r>
            <a:b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		</a:t>
            </a:r>
            <a:r>
              <a:rPr lang="en-CA" sz="1800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return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1800" dirty="0">
                <a:solidFill>
                  <a:srgbClr val="F9AE58"/>
                </a:solidFill>
                <a:effectLst/>
                <a:latin typeface="Menlo" panose="020B0609030804020204" pitchFamily="49" charset="0"/>
              </a:rPr>
              <a:t>1</a:t>
            </a:r>
            <a:r>
              <a:rPr lang="en-CA" sz="18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;</a:t>
            </a:r>
            <a:b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b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	</a:t>
            </a:r>
            <a:r>
              <a:rPr lang="en-CA" sz="1800" i="1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int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sum </a:t>
            </a:r>
            <a:r>
              <a:rPr lang="en-CA" sz="18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1800" dirty="0">
                <a:solidFill>
                  <a:srgbClr val="F9AE58"/>
                </a:solidFill>
                <a:effectLst/>
                <a:latin typeface="Menlo" panose="020B0609030804020204" pitchFamily="49" charset="0"/>
              </a:rPr>
              <a:t>0</a:t>
            </a:r>
            <a:r>
              <a:rPr lang="en-CA" sz="18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;</a:t>
            </a:r>
            <a:b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	</a:t>
            </a:r>
            <a:r>
              <a:rPr lang="en-CA" sz="1800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for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(</a:t>
            </a:r>
            <a:r>
              <a:rPr lang="en-CA" sz="1800" i="1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int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1800" dirty="0" err="1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18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1800" dirty="0">
                <a:solidFill>
                  <a:srgbClr val="F9AE58"/>
                </a:solidFill>
                <a:effectLst/>
                <a:latin typeface="Menlo" panose="020B0609030804020204" pitchFamily="49" charset="0"/>
              </a:rPr>
              <a:t>1</a:t>
            </a:r>
            <a:r>
              <a:rPr lang="en-CA" sz="18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;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1800" dirty="0" err="1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18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&lt;=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n</a:t>
            </a:r>
            <a:r>
              <a:rPr lang="en-CA" sz="18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;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1800" dirty="0" err="1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CA" sz="18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++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)</a:t>
            </a:r>
            <a:b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		sum </a:t>
            </a:r>
            <a:r>
              <a:rPr lang="en-CA" sz="18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sum </a:t>
            </a:r>
            <a:r>
              <a:rPr lang="en-CA" sz="18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+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(</a:t>
            </a:r>
            <a:r>
              <a:rPr lang="en-CA" sz="1800" dirty="0" err="1">
                <a:solidFill>
                  <a:srgbClr val="6699CC"/>
                </a:solidFill>
                <a:latin typeface="Menlo" panose="020B0609030804020204" pitchFamily="49" charset="0"/>
              </a:rPr>
              <a:t>BST_num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(i</a:t>
            </a:r>
            <a:r>
              <a:rPr lang="en-CA" sz="18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-</a:t>
            </a:r>
            <a:r>
              <a:rPr lang="en-CA" sz="1800" dirty="0">
                <a:solidFill>
                  <a:srgbClr val="F9AE58"/>
                </a:solidFill>
                <a:effectLst/>
                <a:latin typeface="Menlo" panose="020B0609030804020204" pitchFamily="49" charset="0"/>
              </a:rPr>
              <a:t>1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) </a:t>
            </a:r>
            <a:r>
              <a:rPr lang="en-CA" sz="18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*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CA" sz="1800" dirty="0" err="1">
                <a:solidFill>
                  <a:srgbClr val="6699CC"/>
                </a:solidFill>
                <a:latin typeface="Menlo" panose="020B0609030804020204" pitchFamily="49" charset="0"/>
              </a:rPr>
              <a:t>BST_num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(n</a:t>
            </a:r>
            <a:r>
              <a:rPr lang="en-CA" sz="1800" dirty="0">
                <a:solidFill>
                  <a:srgbClr val="F97B58"/>
                </a:solidFill>
                <a:effectLst/>
                <a:latin typeface="Menlo" panose="020B0609030804020204" pitchFamily="49" charset="0"/>
              </a:rPr>
              <a:t>-</a:t>
            </a:r>
            <a:r>
              <a:rPr lang="en-CA" sz="1800" dirty="0" err="1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))</a:t>
            </a:r>
            <a:r>
              <a:rPr lang="en-CA" sz="18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;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</a:t>
            </a:r>
            <a:b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b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	</a:t>
            </a:r>
            <a:r>
              <a:rPr lang="en-CA" sz="1800" dirty="0">
                <a:solidFill>
                  <a:srgbClr val="C695C6"/>
                </a:solidFill>
                <a:effectLst/>
                <a:latin typeface="Menlo" panose="020B0609030804020204" pitchFamily="49" charset="0"/>
              </a:rPr>
              <a:t>return</a:t>
            </a: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 sum</a:t>
            </a:r>
            <a:r>
              <a:rPr lang="en-CA" sz="1800" dirty="0">
                <a:solidFill>
                  <a:srgbClr val="AC7A68"/>
                </a:solidFill>
                <a:effectLst/>
                <a:latin typeface="Menlo" panose="020B0609030804020204" pitchFamily="49" charset="0"/>
              </a:rPr>
              <a:t>;</a:t>
            </a:r>
            <a:b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</a:br>
            <a:r>
              <a:rPr lang="en-CA" sz="1800" dirty="0">
                <a:solidFill>
                  <a:srgbClr val="333333"/>
                </a:solidFill>
                <a:effectLst/>
                <a:latin typeface="Menlo" panose="020B0609030804020204" pitchFamily="49" charset="0"/>
              </a:rPr>
              <a:t>}</a:t>
            </a:r>
            <a:r>
              <a:rPr lang="en-CA" dirty="0"/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195787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08581-916D-264E-A526-A911A53A9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Runtime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D9EB85-DFF1-1144-8642-B8D41F3AF31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Let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dirty="0"/>
                  <a:t>be the runtime for an input of size </a:t>
                </a:r>
                <a:r>
                  <a:rPr lang="en-US" i="1" dirty="0"/>
                  <a:t>n</a:t>
                </a:r>
                <a:r>
                  <a:rPr lang="en-US" dirty="0"/>
                  <a:t>. Let’s focus on the for loop.</a:t>
                </a:r>
              </a:p>
              <a:p>
                <a:pPr marL="0" indent="0">
                  <a:buNone/>
                </a:pPr>
                <a:endParaRPr lang="en-US" i="1" dirty="0"/>
              </a:p>
              <a:p>
                <a:pPr marL="0" indent="0">
                  <a:buNone/>
                </a:pPr>
                <a:r>
                  <a:rPr lang="en-CA" dirty="0"/>
                  <a:t>How many recursive calls do we make in each iteration of the loop?</a:t>
                </a:r>
              </a:p>
              <a:p>
                <a:pPr marL="0" indent="0">
                  <a:buNone/>
                </a:pPr>
                <a:r>
                  <a:rPr lang="en-CA" dirty="0"/>
                  <a:t>	2		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D9EB85-DFF1-1144-8642-B8D41F3AF3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91F66ABB-5C86-4B4B-AFD8-C63FD004B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837" y="1615918"/>
            <a:ext cx="4368800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08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08581-916D-264E-A526-A911A53A9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Runtime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D9EB85-DFF1-1144-8642-B8D41F3AF31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i="1" dirty="0"/>
              </a:p>
              <a:p>
                <a:pPr marL="0" indent="0">
                  <a:buNone/>
                </a:pPr>
                <a:r>
                  <a:rPr lang="en-US" dirty="0"/>
                  <a:t>Notice that </a:t>
                </a:r>
                <a:r>
                  <a:rPr lang="en-US" i="1" dirty="0" err="1"/>
                  <a:t>BSTnum</a:t>
                </a:r>
                <a:r>
                  <a:rPr lang="en-US" i="1" dirty="0"/>
                  <a:t>(i-1) </a:t>
                </a:r>
                <a:r>
                  <a:rPr lang="en-US" dirty="0"/>
                  <a:t>is just a subproblem of size i-1. What’s its runtime? 	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d>
                      <m:d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b="0" i="1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CA" b="0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Similarly, </a:t>
                </a:r>
                <a:r>
                  <a:rPr lang="en-US" i="1" dirty="0" err="1"/>
                  <a:t>BSTnum</a:t>
                </a:r>
                <a:r>
                  <a:rPr lang="en-US" i="1" dirty="0"/>
                  <a:t>(n-</a:t>
                </a:r>
                <a:r>
                  <a:rPr lang="en-US" i="1" dirty="0" err="1"/>
                  <a:t>i</a:t>
                </a:r>
                <a:r>
                  <a:rPr lang="en-US" i="1" dirty="0"/>
                  <a:t>) </a:t>
                </a:r>
                <a:r>
                  <a:rPr lang="en-US" dirty="0"/>
                  <a:t>has runtime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d>
                      <m:d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CA" b="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CA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  <m:r>
                      <a:rPr lang="en-CA" b="0" i="1" dirty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i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D9EB85-DFF1-1144-8642-B8D41F3AF3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91F66ABB-5C86-4B4B-AFD8-C63FD004B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837" y="1615918"/>
            <a:ext cx="4368800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8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08581-916D-264E-A526-A911A53A9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Runtime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D9EB85-DFF1-1144-8642-B8D41F3AF31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i="1" dirty="0"/>
              </a:p>
              <a:p>
                <a:pPr marL="0" indent="0">
                  <a:buNone/>
                </a:pPr>
                <a:r>
                  <a:rPr lang="en-US" dirty="0"/>
                  <a:t>Thus, as </a:t>
                </a:r>
                <a:r>
                  <a:rPr lang="en-US" i="1" dirty="0" err="1"/>
                  <a:t>i</a:t>
                </a:r>
                <a:r>
                  <a:rPr lang="en-US" i="1" dirty="0"/>
                  <a:t> </a:t>
                </a:r>
                <a:r>
                  <a:rPr lang="en-US" dirty="0"/>
                  <a:t>increases, on the left our </a:t>
                </a:r>
                <a:r>
                  <a:rPr lang="en-US" i="1" dirty="0" err="1"/>
                  <a:t>BST_num</a:t>
                </a:r>
                <a:r>
                  <a:rPr lang="en-US" i="1" dirty="0"/>
                  <a:t> </a:t>
                </a:r>
                <a:r>
                  <a:rPr lang="en-US" dirty="0"/>
                  <a:t>calls are: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i="1" dirty="0" err="1"/>
                  <a:t>BST_num</a:t>
                </a:r>
                <a:r>
                  <a:rPr lang="en-US" i="1" dirty="0"/>
                  <a:t>(0) + </a:t>
                </a:r>
                <a:r>
                  <a:rPr lang="en-US" i="1" dirty="0" err="1"/>
                  <a:t>BST_num</a:t>
                </a:r>
                <a:r>
                  <a:rPr lang="en-US" i="1" dirty="0"/>
                  <a:t>(1) + ... + </a:t>
                </a:r>
                <a:r>
                  <a:rPr lang="en-US" i="1" dirty="0" err="1"/>
                  <a:t>BST_num</a:t>
                </a:r>
                <a:r>
                  <a:rPr lang="en-US" i="1" dirty="0"/>
                  <a:t>(n-1)</a:t>
                </a:r>
              </a:p>
              <a:p>
                <a:pPr marL="0" indent="0">
                  <a:buNone/>
                </a:pPr>
                <a:r>
                  <a:rPr lang="en-US" dirty="0"/>
                  <a:t>Which gives runtime:</a:t>
                </a:r>
              </a:p>
              <a:p>
                <a:pPr marL="0" indent="0">
                  <a:buNone/>
                </a:pPr>
                <a:r>
                  <a:rPr lang="en-US" dirty="0"/>
                  <a:t>	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d>
                      <m:d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en-CA" b="0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CA" b="0" i="1" dirty="0" smtClean="0">
                        <a:latin typeface="Cambria Math" panose="02040503050406030204" pitchFamily="18" charset="0"/>
                      </a:rPr>
                      <m:t>𝑡</m:t>
                    </m:r>
                    <m:d>
                      <m:dPr>
                        <m:ctrlPr>
                          <a:rPr lang="en-CA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CA" b="0" i="1" dirty="0" smtClean="0">
                        <a:latin typeface="Cambria Math" panose="02040503050406030204" pitchFamily="18" charset="0"/>
                      </a:rPr>
                      <m:t>+ …+</m:t>
                    </m:r>
                    <m:r>
                      <a:rPr lang="en-CA" b="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CA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CA" b="0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CA" b="0" i="1" dirty="0" smtClean="0">
                        <a:latin typeface="Cambria Math" panose="02040503050406030204" pitchFamily="18" charset="0"/>
                      </a:rPr>
                      <m:t>−1)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Similarly, the right side gives runtime:</a:t>
                </a:r>
              </a:p>
              <a:p>
                <a:pPr marL="0" indent="0">
                  <a:buNone/>
                </a:pPr>
                <a:r>
                  <a:rPr lang="en-US" dirty="0"/>
                  <a:t>	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d>
                      <m:d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CA" b="0" i="1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CA" b="0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CA" b="0" i="1" dirty="0" smtClean="0">
                        <a:latin typeface="Cambria Math" panose="02040503050406030204" pitchFamily="18" charset="0"/>
                      </a:rPr>
                      <m:t>𝑡</m:t>
                    </m:r>
                    <m:d>
                      <m:dPr>
                        <m:ctrlPr>
                          <a:rPr lang="en-CA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CA" b="0" i="1" dirty="0" smtClean="0">
                            <a:latin typeface="Cambria Math" panose="02040503050406030204" pitchFamily="18" charset="0"/>
                          </a:rPr>
                          <m:t>−2</m:t>
                        </m:r>
                      </m:e>
                    </m:d>
                    <m:r>
                      <a:rPr lang="en-CA" b="0" i="1" dirty="0" smtClean="0">
                        <a:latin typeface="Cambria Math" panose="02040503050406030204" pitchFamily="18" charset="0"/>
                      </a:rPr>
                      <m:t>+ …+</m:t>
                    </m:r>
                    <m:r>
                      <a:rPr lang="en-CA" b="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CA" b="0" i="1" dirty="0" smtClean="0">
                        <a:latin typeface="Cambria Math" panose="02040503050406030204" pitchFamily="18" charset="0"/>
                      </a:rPr>
                      <m:t>(0)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D9EB85-DFF1-1144-8642-B8D41F3AF3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91F66ABB-5C86-4B4B-AFD8-C63FD004B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837" y="1615918"/>
            <a:ext cx="4368800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10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08581-916D-264E-A526-A911A53A9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Runtime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D9EB85-DFF1-1144-8642-B8D41F3AF31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endParaRPr lang="en-US" i="1" dirty="0"/>
              </a:p>
              <a:p>
                <a:pPr marL="0" indent="0">
                  <a:buNone/>
                </a:pPr>
                <a:r>
                  <a:rPr lang="en-US" dirty="0"/>
                  <a:t>Additionally, each addition and assignment incurs a cost of </a:t>
                </a:r>
                <a:r>
                  <a:rPr lang="en-US" i="1" dirty="0"/>
                  <a:t>O(1)</a:t>
                </a:r>
                <a:r>
                  <a:rPr lang="en-US" dirty="0"/>
                  <a:t>. </a:t>
                </a:r>
                <a:br>
                  <a:rPr lang="en-US" dirty="0"/>
                </a:br>
                <a:r>
                  <a:rPr lang="en-US" dirty="0"/>
                  <a:t>There are </a:t>
                </a:r>
                <a:r>
                  <a:rPr lang="en-US" i="1" dirty="0"/>
                  <a:t>n-1 </a:t>
                </a:r>
                <a:r>
                  <a:rPr lang="en-US" dirty="0"/>
                  <a:t>additions/assignments.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Which gives runtime for the for loop: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+ …+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</m:d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CA" i="1" dirty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en-CA" i="1" dirty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CA" i="1" dirty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CA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CA" i="1" dirty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d>
                          <m:r>
                            <a:rPr lang="en-CA" i="1" dirty="0">
                              <a:latin typeface="Cambria Math" panose="02040503050406030204" pitchFamily="18" charset="0"/>
                            </a:rPr>
                            <m:t>+ …+</m:t>
                          </m:r>
                          <m:r>
                            <a:rPr lang="en-CA" i="1" dirty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CA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i="1" dirty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</m:e>
                      </m:d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en-CA" b="0" dirty="0"/>
              </a:p>
              <a:p>
                <a:pPr marL="0" indent="0" algn="ctr">
                  <a:buNone/>
                </a:pPr>
                <a:r>
                  <a:rPr lang="en-CA" dirty="0"/>
                  <a:t>=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CA" b="0" i="0" dirty="0" smtClean="0"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+ …+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</m:d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(1)(</m:t>
                      </m:r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−1)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D9EB85-DFF1-1144-8642-B8D41F3AF3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91F66ABB-5C86-4B4B-AFD8-C63FD004B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837" y="1615918"/>
            <a:ext cx="4368800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73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08581-916D-264E-A526-A911A53A9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Runtime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D9EB85-DFF1-1144-8642-B8D41F3AF31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i="1" dirty="0"/>
              </a:p>
              <a:p>
                <a:pPr marL="0" indent="0">
                  <a:buNone/>
                </a:pPr>
                <a:r>
                  <a:rPr lang="en-US" dirty="0"/>
                  <a:t>We can just say that the operations of our method outside the for loop incur an additional cost of O(1). Thus, we have,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CA" i="1" dirty="0" smtClean="0">
                          <a:latin typeface="Cambria Math" panose="02040503050406030204" pitchFamily="18" charset="0"/>
                        </a:rPr>
                        <m:t>t</m:t>
                      </m:r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-CA" b="0" i="0" dirty="0" smtClean="0"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+ …+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</m:d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(1)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What do we do with this?	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D9EB85-DFF1-1144-8642-B8D41F3AF3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06" r="-7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707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08581-916D-264E-A526-A911A53A9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Runtime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D9EB85-DFF1-1144-8642-B8D41F3AF31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Note: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CA" i="1" dirty="0" smtClean="0">
                          <a:latin typeface="Cambria Math" panose="02040503050406030204" pitchFamily="18" charset="0"/>
                        </a:rPr>
                        <m:t>t</m:t>
                      </m:r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-CA" b="0" i="0" dirty="0" smtClean="0"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+ …+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d>
                        </m:e>
                      </m:d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(1)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Simplifying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i="1" dirty="0" smtClean="0">
                        <a:latin typeface="Cambria Math" panose="02040503050406030204" pitchFamily="18" charset="0"/>
                      </a:rPr>
                      <m:t>t</m:t>
                    </m:r>
                    <m:d>
                      <m:dPr>
                        <m:ctrlPr>
                          <a:rPr lang="en-CA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dirty="0"/>
                  <a:t> we have: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CA" i="1" dirty="0" smtClean="0">
                          <a:latin typeface="Cambria Math" panose="02040503050406030204" pitchFamily="18" charset="0"/>
                        </a:rPr>
                        <m:t>t</m:t>
                      </m:r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-CA" b="0" i="0" dirty="0" smtClean="0"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+ …+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CA" b="0" i="1" dirty="0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</m:d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CA" b="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CA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CA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  <m:r>
                            <a:rPr lang="en-CA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CA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CA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  <m:r>
                            <a:rPr lang="en-CA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+…+</m:t>
                          </m:r>
                          <m:r>
                            <a:rPr lang="en-CA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CA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CA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d>
                        </m:e>
                      </m:d>
                      <m:r>
                        <a:rPr lang="en-CA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A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d>
                        <m:dPr>
                          <m:ctrlPr>
                            <a:rPr lang="en-CA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CA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A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𝑡</m:t>
                      </m:r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(1)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d>
                        <m:dPr>
                          <m:ctrlPr>
                            <a:rPr lang="en-CA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CA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CA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d>
                        <m:dPr>
                          <m:ctrlPr>
                            <a:rPr lang="en-CA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CA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A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CA" b="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CA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d>
                        <m:dPr>
                          <m:ctrlPr>
                            <a:rPr lang="en-CA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CA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CA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(1) </m:t>
                      </m:r>
                    </m:oMath>
                  </m:oMathPara>
                </a14:m>
                <a:endParaRPr lang="en-CA" b="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D9EB85-DFF1-1144-8642-B8D41F3AF3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06" t="-23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718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08581-916D-264E-A526-A911A53A9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Runtime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D9EB85-DFF1-1144-8642-B8D41F3AF31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 dirty="0" smtClean="0">
                          <a:latin typeface="Cambria Math" panose="02040503050406030204" pitchFamily="18" charset="0"/>
                        </a:rPr>
                        <m:t>𝑡</m:t>
                      </m:r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𝑡</m:t>
                      </m:r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dirty="0" smtClean="0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A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CA" dirty="0"/>
              </a:p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=3</m:t>
                      </m:r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d>
                            <m:dPr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d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𝑂</m:t>
                          </m:r>
                          <m:d>
                            <m:dPr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e>
                      </m:d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CA" b="0" dirty="0"/>
              </a:p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𝑡</m:t>
                      </m:r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+3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CA" b="0" dirty="0"/>
              </a:p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=…</m:t>
                      </m:r>
                    </m:oMath>
                  </m:oMathPara>
                </a14:m>
                <a:endParaRPr lang="en-CA" b="0" dirty="0"/>
              </a:p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𝑡</m:t>
                      </m:r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</m:d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sup>
                      </m:sSup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CA" b="0" dirty="0"/>
              </a:p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𝑡</m:t>
                      </m:r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−2</m:t>
                          </m:r>
                        </m:sup>
                      </m:sSup>
                      <m:r>
                        <a:rPr lang="en-CA" i="1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CA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US" dirty="0"/>
              </a:p>
              <a:p>
                <a:pPr marL="0" indent="0">
                  <a:lnSpc>
                    <a:spcPct val="12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lnSpc>
                    <a:spcPct val="170000"/>
                  </a:lnSpc>
                  <a:buNone/>
                </a:pPr>
                <a:r>
                  <a:rPr lang="en-US" dirty="0"/>
                  <a:t>Si</a:t>
                </a:r>
                <a:r>
                  <a:rPr lang="en-CA" dirty="0" err="1"/>
                  <a:t>nce</a:t>
                </a:r>
                <a:r>
                  <a:rPr lang="en-CA" dirty="0"/>
                  <a:t> </a:t>
                </a:r>
                <a:r>
                  <a:rPr lang="en-CA" i="1" dirty="0"/>
                  <a:t>t(1) = O(1)</a:t>
                </a:r>
                <a:r>
                  <a:rPr lang="en-US" i="1" dirty="0"/>
                  <a:t>.</a:t>
                </a:r>
                <a:endParaRPr lang="en-CA" b="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D9EB85-DFF1-1144-8642-B8D41F3AF3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 b="-17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675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D0769-A19B-90F7-DA1D-3CA3586D5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Size of a binary tree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A7CD8-90D7-4566-4387-6D2262908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cs typeface="Calibri" panose="020F0502020204030204"/>
              </a:rPr>
              <a:t>The </a:t>
            </a:r>
            <a:r>
              <a:rPr lang="en-US" i="1" u="sng" dirty="0">
                <a:cs typeface="Calibri" panose="020F0502020204030204"/>
              </a:rPr>
              <a:t>size</a:t>
            </a:r>
            <a:r>
              <a:rPr lang="en-US" dirty="0">
                <a:cs typeface="Calibri" panose="020F0502020204030204"/>
              </a:rPr>
              <a:t> of a tree is the number of nodes.</a:t>
            </a:r>
            <a:endParaRPr lang="en-US" b="1" u="sng" dirty="0">
              <a:cs typeface="Calibri" panose="020F0502020204030204"/>
            </a:endParaRP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r>
              <a:rPr lang="en-US" dirty="0">
                <a:cs typeface="Calibri" panose="020F0502020204030204"/>
              </a:rPr>
              <a:t>For instance, the tree:</a:t>
            </a:r>
          </a:p>
          <a:p>
            <a:pPr marL="0" indent="0">
              <a:buNone/>
            </a:pPr>
            <a:r>
              <a:rPr lang="en-US" dirty="0">
                <a:cs typeface="Calibri" panose="020F0502020204030204"/>
              </a:rPr>
              <a:t>Has what size?</a:t>
            </a: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r>
              <a:rPr lang="en-US" dirty="0">
                <a:cs typeface="Calibri" panose="020F0502020204030204"/>
              </a:rPr>
              <a:t>Size: 6</a:t>
            </a: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endParaRPr lang="en-US" dirty="0">
              <a:cs typeface="Calibri" panose="020F0502020204030204"/>
            </a:endParaRPr>
          </a:p>
        </p:txBody>
      </p:sp>
      <p:pic>
        <p:nvPicPr>
          <p:cNvPr id="6" name="Picture 6" descr="Shape&#10;&#10;Description automatically generated">
            <a:extLst>
              <a:ext uri="{FF2B5EF4-FFF2-40B4-BE49-F238E27FC236}">
                <a16:creationId xmlns:a16="http://schemas.microsoft.com/office/drawing/2014/main" id="{8515A233-CFC1-1F5F-9555-5F729AB613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7584" y="2392589"/>
            <a:ext cx="5660857" cy="393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5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3CA46-EABB-D144-A9B8-8C9AF49C5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information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E50F42D-80C7-BB40-9941-7BEF4795319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en-US" dirty="0"/>
                  <a:t>There are some obvious optimizations to this algorithm. 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I.e., for </a:t>
                </a:r>
                <a:r>
                  <a:rPr lang="en-US" dirty="0" err="1"/>
                  <a:t>i</a:t>
                </a:r>
                <a:r>
                  <a:rPr lang="en-US" dirty="0"/>
                  <a:t> &lt; n we calculate </a:t>
                </a:r>
                <a:r>
                  <a:rPr lang="en-US" dirty="0" err="1"/>
                  <a:t>BST_num</a:t>
                </a:r>
                <a:r>
                  <a:rPr lang="en-US" dirty="0"/>
                  <a:t>(</a:t>
                </a:r>
                <a:r>
                  <a:rPr lang="en-US" dirty="0" err="1"/>
                  <a:t>i</a:t>
                </a:r>
                <a:r>
                  <a:rPr lang="en-US" dirty="0"/>
                  <a:t>) multiple times. Why not just store it in a lookup table instead of recomputing it? (This is a dynamic programming technique known as </a:t>
                </a:r>
                <a:r>
                  <a:rPr lang="en-US" dirty="0" err="1"/>
                  <a:t>memoization</a:t>
                </a:r>
                <a:r>
                  <a:rPr lang="en-US" dirty="0"/>
                  <a:t>. CMPT 307). 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Even if we did this, it’s still not really a good implementation.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See, Catalan numbers.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!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!</m:t>
                          </m:r>
                        </m:den>
                      </m:f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,  </m:t>
                      </m:r>
                      <m:sSub>
                        <m:sSub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8!</m:t>
                          </m:r>
                        </m:num>
                        <m:den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5!4!</m:t>
                          </m:r>
                        </m:den>
                      </m:f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=14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E50F42D-80C7-BB40-9941-7BEF4795319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86" t="-34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026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355BE-D4FC-4038-5F1A-2969824A2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Recursive Implementation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39BE4-BC68-7FDD-3F21-97FB3DFB01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cs typeface="Calibri"/>
              </a:rPr>
              <a:t>How do we approach this?</a:t>
            </a:r>
          </a:p>
          <a:p>
            <a:pPr marL="0" indent="0">
              <a:buNone/>
            </a:pPr>
            <a:endParaRPr lang="en-US" dirty="0">
              <a:cs typeface="Calibri"/>
            </a:endParaRPr>
          </a:p>
          <a:p>
            <a:pPr marL="0" indent="0">
              <a:buNone/>
            </a:pPr>
            <a:r>
              <a:rPr lang="en-US" dirty="0">
                <a:cs typeface="Calibri"/>
              </a:rPr>
              <a:t>Divide and conquer!</a:t>
            </a:r>
          </a:p>
          <a:p>
            <a:pPr marL="0" indent="0">
              <a:buNone/>
            </a:pPr>
            <a:endParaRPr lang="en-US" dirty="0">
              <a:cs typeface="Calibri"/>
            </a:endParaRPr>
          </a:p>
          <a:p>
            <a:pPr marL="0" indent="0">
              <a:buNone/>
            </a:pPr>
            <a:endParaRPr lang="en-US" dirty="0">
              <a:cs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4934E2-1E43-EC4E-8991-A04504843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4024" y="3326531"/>
            <a:ext cx="7023951" cy="2985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41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355BE-D4FC-4038-5F1A-2969824A2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Recursive Implementation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39BE4-BC68-7FDD-3F21-97FB3DFB01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>
                <a:cs typeface="Calibri"/>
              </a:rPr>
              <a:t>How do we approach this?</a:t>
            </a:r>
          </a:p>
          <a:p>
            <a:pPr marL="0" indent="0">
              <a:buNone/>
            </a:pPr>
            <a:endParaRPr lang="en-US">
              <a:cs typeface="Calibri"/>
            </a:endParaRPr>
          </a:p>
          <a:p>
            <a:pPr marL="0" indent="0">
              <a:buNone/>
            </a:pPr>
            <a:r>
              <a:rPr lang="en-US">
                <a:cs typeface="Calibri"/>
              </a:rPr>
              <a:t>Divide and conquer!</a:t>
            </a:r>
          </a:p>
          <a:p>
            <a:pPr marL="0" indent="0">
              <a:buNone/>
            </a:pPr>
            <a:endParaRPr lang="en-US">
              <a:cs typeface="Calibri"/>
            </a:endParaRPr>
          </a:p>
          <a:p>
            <a:pPr marL="0" indent="0">
              <a:buNone/>
            </a:pPr>
            <a:endParaRPr lang="en-US">
              <a:cs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4934E2-1E43-EC4E-8991-A04504843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84024" y="3326531"/>
            <a:ext cx="7023951" cy="298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04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C0A09-F69A-6140-88CD-9E82B8DB3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Recursive Implementation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9DEC54-D367-0C45-830A-61EE0D77E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Given a binary tree rooted at a node </a:t>
            </a:r>
            <a:r>
              <a:rPr lang="en-US" i="1" dirty="0"/>
              <a:t>r</a:t>
            </a:r>
            <a:r>
              <a:rPr lang="en-US" dirty="0"/>
              <a:t> we have:</a:t>
            </a:r>
          </a:p>
          <a:p>
            <a:pPr marL="0" indent="0">
              <a:buNone/>
            </a:pPr>
            <a:r>
              <a:rPr lang="en-US" dirty="0"/>
              <a:t>	size(</a:t>
            </a:r>
            <a:r>
              <a:rPr lang="en-US" i="1" dirty="0"/>
              <a:t>r</a:t>
            </a:r>
            <a:r>
              <a:rPr lang="en-US" dirty="0"/>
              <a:t>) = 1 + size(</a:t>
            </a:r>
            <a:r>
              <a:rPr lang="en-US" i="1" dirty="0"/>
              <a:t>r</a:t>
            </a:r>
            <a:r>
              <a:rPr lang="en-US" dirty="0"/>
              <a:t>-&gt;left) + size(</a:t>
            </a:r>
            <a:r>
              <a:rPr lang="en-US" i="1" dirty="0"/>
              <a:t>r</a:t>
            </a:r>
            <a:r>
              <a:rPr lang="en-US" dirty="0"/>
              <a:t>-&gt;right)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Here, 1 is from the node </a:t>
            </a:r>
            <a:r>
              <a:rPr lang="en-US" i="1" dirty="0"/>
              <a:t>r</a:t>
            </a:r>
            <a:r>
              <a:rPr lang="en-US" dirty="0"/>
              <a:t> itself.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Base case:</a:t>
            </a:r>
          </a:p>
          <a:p>
            <a:pPr marL="0" indent="0">
              <a:buNone/>
            </a:pPr>
            <a:r>
              <a:rPr lang="en-US" dirty="0"/>
              <a:t>	If a node </a:t>
            </a:r>
            <a:r>
              <a:rPr lang="en-US" i="1" dirty="0"/>
              <a:t>n</a:t>
            </a:r>
            <a:r>
              <a:rPr lang="en-US" dirty="0"/>
              <a:t> is null</a:t>
            </a:r>
          </a:p>
          <a:p>
            <a:pPr marL="0" indent="0">
              <a:buNone/>
            </a:pPr>
            <a:r>
              <a:rPr lang="en-US" dirty="0"/>
              <a:t>		size(</a:t>
            </a:r>
            <a:r>
              <a:rPr lang="en-US" i="1" dirty="0"/>
              <a:t>n</a:t>
            </a:r>
            <a:r>
              <a:rPr lang="en-US" dirty="0"/>
              <a:t>) = 0</a:t>
            </a:r>
          </a:p>
        </p:txBody>
      </p:sp>
    </p:spTree>
    <p:extLst>
      <p:ext uri="{BB962C8B-B14F-4D97-AF65-F5344CB8AC3E}">
        <p14:creationId xmlns:p14="http://schemas.microsoft.com/office/powerpoint/2010/main" val="363538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843</TotalTime>
  <Words>2496</Words>
  <Application>Microsoft Office PowerPoint</Application>
  <PresentationFormat>Widescreen</PresentationFormat>
  <Paragraphs>311</Paragraphs>
  <Slides>60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office theme</vt:lpstr>
      <vt:lpstr>CMPT 125</vt:lpstr>
      <vt:lpstr>Todo Today</vt:lpstr>
      <vt:lpstr>Recall: Binary Trees and BSTs</vt:lpstr>
      <vt:lpstr>Let's start with an easy example!</vt:lpstr>
      <vt:lpstr>Example 1: Size of a binary tree</vt:lpstr>
      <vt:lpstr>Size of a binary tree</vt:lpstr>
      <vt:lpstr>Recursive Implementation</vt:lpstr>
      <vt:lpstr>Recursive Implementation</vt:lpstr>
      <vt:lpstr>Recursive Implementation</vt:lpstr>
      <vt:lpstr>Visualized</vt:lpstr>
      <vt:lpstr>Visualized</vt:lpstr>
      <vt:lpstr>Visualized</vt:lpstr>
      <vt:lpstr>Visualized</vt:lpstr>
      <vt:lpstr>Visualized</vt:lpstr>
      <vt:lpstr>Recursive Implementation</vt:lpstr>
      <vt:lpstr>Recursive Implementation</vt:lpstr>
      <vt:lpstr>Iterative Implementation</vt:lpstr>
      <vt:lpstr>Iterative Implementation in c</vt:lpstr>
      <vt:lpstr>Visualized</vt:lpstr>
      <vt:lpstr>Visualized</vt:lpstr>
      <vt:lpstr>Visualized</vt:lpstr>
      <vt:lpstr>Visualized</vt:lpstr>
      <vt:lpstr>Visualized</vt:lpstr>
      <vt:lpstr>Visualized</vt:lpstr>
      <vt:lpstr>Visualized</vt:lpstr>
      <vt:lpstr>Visualized</vt:lpstr>
      <vt:lpstr>Visualized</vt:lpstr>
      <vt:lpstr>Visualized</vt:lpstr>
      <vt:lpstr>Iterative Implementation</vt:lpstr>
      <vt:lpstr>Now something more challenging.</vt:lpstr>
      <vt:lpstr>Example 2: Distinct BSTs with 1,2,3,4</vt:lpstr>
      <vt:lpstr>Distinct BSTs with 1,2,3,4</vt:lpstr>
      <vt:lpstr>Distinct BSTs with 1,2,3,4</vt:lpstr>
      <vt:lpstr>Distinct BSTs with 1,2,3,4</vt:lpstr>
      <vt:lpstr>Distinct BSTs with 1,2,3,4</vt:lpstr>
      <vt:lpstr>Distinct BSTs with 1,2,3,4</vt:lpstr>
      <vt:lpstr>Distinct BSTs with 1,2,3,4</vt:lpstr>
      <vt:lpstr>Distinct BSTs with 1,2,3,4</vt:lpstr>
      <vt:lpstr>Distinct BSTs with 1,2,3,4</vt:lpstr>
      <vt:lpstr>Distinct BSTs with 1,2,3,4</vt:lpstr>
      <vt:lpstr>Distinct BSTs with 1,2,3,4</vt:lpstr>
      <vt:lpstr>Distinct BSTs with 1,2,3,4</vt:lpstr>
      <vt:lpstr>Distinct BSTs with 1,2,3,4</vt:lpstr>
      <vt:lpstr>Something more difficult</vt:lpstr>
      <vt:lpstr>Distinct BSTs with 1,...,n</vt:lpstr>
      <vt:lpstr>Distinct BSTs with 1,...,n</vt:lpstr>
      <vt:lpstr>Distinct BSTs with 1,...,n</vt:lpstr>
      <vt:lpstr>Distinct BSTs with 1,...,n</vt:lpstr>
      <vt:lpstr>Distinct BSTs with 1,...,n</vt:lpstr>
      <vt:lpstr>Distinct BSTs with 1,...,n</vt:lpstr>
      <vt:lpstr>Distinct BSTs with 1,...,n</vt:lpstr>
      <vt:lpstr>Runtime</vt:lpstr>
      <vt:lpstr>Runtime</vt:lpstr>
      <vt:lpstr>Runtime</vt:lpstr>
      <vt:lpstr>Runtime</vt:lpstr>
      <vt:lpstr>Runtime</vt:lpstr>
      <vt:lpstr>Runtime</vt:lpstr>
      <vt:lpstr>Runtime</vt:lpstr>
      <vt:lpstr>Runtime</vt:lpstr>
      <vt:lpstr>More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Jordan Horacsek</cp:lastModifiedBy>
  <cp:revision>133</cp:revision>
  <dcterms:created xsi:type="dcterms:W3CDTF">2022-11-21T19:52:32Z</dcterms:created>
  <dcterms:modified xsi:type="dcterms:W3CDTF">2022-11-24T09:37:23Z</dcterms:modified>
</cp:coreProperties>
</file>