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media/image9.jpg" ContentType="image/png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media/image11.jpg" ContentType="image/png"/>
  <Override PartName="/ppt/notesSlides/notesSlide19.xml" ContentType="application/vnd.openxmlformats-officedocument.presentationml.notesSlide+xml"/>
  <Override PartName="/ppt/media/image12.jpg" ContentType="image/png"/>
  <Override PartName="/ppt/notesSlides/notesSlide20.xml" ContentType="application/vnd.openxmlformats-officedocument.presentationml.notesSlide+xml"/>
  <Override PartName="/ppt/media/image13.jpg" ContentType="image/png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0"/>
  </p:notesMasterIdLst>
  <p:sldIdLst>
    <p:sldId id="256" r:id="rId2"/>
    <p:sldId id="533" r:id="rId3"/>
    <p:sldId id="399" r:id="rId4"/>
    <p:sldId id="400" r:id="rId5"/>
    <p:sldId id="401" r:id="rId6"/>
    <p:sldId id="402" r:id="rId7"/>
    <p:sldId id="403" r:id="rId8"/>
    <p:sldId id="425" r:id="rId9"/>
    <p:sldId id="404" r:id="rId10"/>
    <p:sldId id="405" r:id="rId11"/>
    <p:sldId id="362" r:id="rId12"/>
    <p:sldId id="365" r:id="rId13"/>
    <p:sldId id="366" r:id="rId14"/>
    <p:sldId id="363" r:id="rId15"/>
    <p:sldId id="367" r:id="rId16"/>
    <p:sldId id="368" r:id="rId17"/>
    <p:sldId id="395" r:id="rId18"/>
    <p:sldId id="369" r:id="rId19"/>
    <p:sldId id="374" r:id="rId20"/>
    <p:sldId id="371" r:id="rId21"/>
    <p:sldId id="370" r:id="rId22"/>
    <p:sldId id="375" r:id="rId23"/>
    <p:sldId id="396" r:id="rId24"/>
    <p:sldId id="372" r:id="rId25"/>
    <p:sldId id="378" r:id="rId26"/>
    <p:sldId id="379" r:id="rId27"/>
    <p:sldId id="376" r:id="rId28"/>
    <p:sldId id="398" r:id="rId29"/>
    <p:sldId id="377" r:id="rId30"/>
    <p:sldId id="380" r:id="rId31"/>
    <p:sldId id="383" r:id="rId32"/>
    <p:sldId id="393" r:id="rId33"/>
    <p:sldId id="384" r:id="rId34"/>
    <p:sldId id="382" r:id="rId35"/>
    <p:sldId id="381" r:id="rId36"/>
    <p:sldId id="421" r:id="rId37"/>
    <p:sldId id="534" r:id="rId38"/>
    <p:sldId id="535" r:id="rId39"/>
    <p:sldId id="536" r:id="rId40"/>
    <p:sldId id="537" r:id="rId41"/>
    <p:sldId id="538" r:id="rId42"/>
    <p:sldId id="539" r:id="rId43"/>
    <p:sldId id="540" r:id="rId44"/>
    <p:sldId id="406" r:id="rId45"/>
    <p:sldId id="407" r:id="rId46"/>
    <p:sldId id="408" r:id="rId47"/>
    <p:sldId id="410" r:id="rId48"/>
    <p:sldId id="411" r:id="rId49"/>
    <p:sldId id="412" r:id="rId50"/>
    <p:sldId id="413" r:id="rId51"/>
    <p:sldId id="414" r:id="rId52"/>
    <p:sldId id="423" r:id="rId53"/>
    <p:sldId id="424" r:id="rId54"/>
    <p:sldId id="541" r:id="rId55"/>
    <p:sldId id="426" r:id="rId56"/>
    <p:sldId id="427" r:id="rId57"/>
    <p:sldId id="428" r:id="rId58"/>
    <p:sldId id="291" r:id="rId59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7A8700-FD3E-4AFB-BB40-F5A88CDE6A7A}" v="7" dt="2025-10-19T20:27:00.877"/>
    <p1510:client id="{43CE21F0-0456-4E80-824B-190C5A6FD421}" v="129" dt="2025-10-19T20:13:16.2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82" d="100"/>
          <a:sy n="82" d="100"/>
        </p:scale>
        <p:origin x="566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microsoft.com/office/2015/10/relationships/revisionInfo" Target="revisionInfo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76B3E91C-0679-4375-A7EE-E585006D98D0}"/>
    <pc:docChg chg="undo custSel addSld delSld modSld">
      <pc:chgData name="Igor Shinkar" userId="db6eb1b41a9778dd" providerId="LiveId" clId="{76B3E91C-0679-4375-A7EE-E585006D98D0}" dt="2025-10-19T20:27:00.866" v="183"/>
      <pc:docMkLst>
        <pc:docMk/>
      </pc:docMkLst>
      <pc:sldChg chg="modSp mod">
        <pc:chgData name="Igor Shinkar" userId="db6eb1b41a9778dd" providerId="LiveId" clId="{76B3E91C-0679-4375-A7EE-E585006D98D0}" dt="2025-10-19T20:18:26.240" v="161" actId="20577"/>
        <pc:sldMkLst>
          <pc:docMk/>
          <pc:sldMk cId="0" sldId="256"/>
        </pc:sldMkLst>
        <pc:spChg chg="mod">
          <ac:chgData name="Igor Shinkar" userId="db6eb1b41a9778dd" providerId="LiveId" clId="{76B3E91C-0679-4375-A7EE-E585006D98D0}" dt="2025-10-19T20:18:26.240" v="161" actId="20577"/>
          <ac:spMkLst>
            <pc:docMk/>
            <pc:sldMk cId="0" sldId="256"/>
            <ac:spMk id="4097" creationId="{00000000-0000-0000-0000-000000000000}"/>
          </ac:spMkLst>
        </pc:spChg>
      </pc:sldChg>
      <pc:sldChg chg="add del">
        <pc:chgData name="Igor Shinkar" userId="db6eb1b41a9778dd" providerId="LiveId" clId="{76B3E91C-0679-4375-A7EE-E585006D98D0}" dt="2025-10-19T20:18:41.034" v="164" actId="47"/>
        <pc:sldMkLst>
          <pc:docMk/>
          <pc:sldMk cId="0" sldId="291"/>
        </pc:sldMkLst>
      </pc:sldChg>
      <pc:sldChg chg="modSp del">
        <pc:chgData name="Igor Shinkar" userId="db6eb1b41a9778dd" providerId="LiveId" clId="{76B3E91C-0679-4375-A7EE-E585006D98D0}" dt="2025-10-19T20:18:35.067" v="162" actId="47"/>
        <pc:sldMkLst>
          <pc:docMk/>
          <pc:sldMk cId="744727441" sldId="316"/>
        </pc:sldMkLst>
      </pc:sldChg>
      <pc:sldChg chg="add del">
        <pc:chgData name="Igor Shinkar" userId="db6eb1b41a9778dd" providerId="LiveId" clId="{76B3E91C-0679-4375-A7EE-E585006D98D0}" dt="2025-10-19T20:18:43.307" v="165" actId="47"/>
        <pc:sldMkLst>
          <pc:docMk/>
          <pc:sldMk cId="2860537611" sldId="333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373672094" sldId="334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2776395079" sldId="335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2685163296" sldId="337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32218915" sldId="338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2209799852" sldId="339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3018607407" sldId="341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3380656578" sldId="342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2300909356" sldId="343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3872770716" sldId="344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1603921676" sldId="345"/>
        </pc:sldMkLst>
      </pc:sldChg>
      <pc:sldChg chg="add del">
        <pc:chgData name="Igor Shinkar" userId="db6eb1b41a9778dd" providerId="LiveId" clId="{76B3E91C-0679-4375-A7EE-E585006D98D0}" dt="2025-10-19T20:18:44.677" v="166" actId="47"/>
        <pc:sldMkLst>
          <pc:docMk/>
          <pc:sldMk cId="2182538728" sldId="347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2693953939" sldId="348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3582079974" sldId="349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3421339400" sldId="358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2047337735" sldId="359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4162412927" sldId="360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4119727220" sldId="361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2863769581" sldId="362"/>
        </pc:sldMkLst>
      </pc:sldChg>
      <pc:sldChg chg="del">
        <pc:chgData name="Igor Shinkar" userId="db6eb1b41a9778dd" providerId="LiveId" clId="{76B3E91C-0679-4375-A7EE-E585006D98D0}" dt="2025-10-11T03:46:54.145" v="13" actId="47"/>
        <pc:sldMkLst>
          <pc:docMk/>
          <pc:sldMk cId="2911453707" sldId="362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2374865711" sldId="363"/>
        </pc:sldMkLst>
      </pc:sldChg>
      <pc:sldChg chg="del">
        <pc:chgData name="Igor Shinkar" userId="db6eb1b41a9778dd" providerId="LiveId" clId="{76B3E91C-0679-4375-A7EE-E585006D98D0}" dt="2025-10-19T20:18:35.067" v="162" actId="47"/>
        <pc:sldMkLst>
          <pc:docMk/>
          <pc:sldMk cId="3789383716" sldId="363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1147612249" sldId="364"/>
        </pc:sldMkLst>
      </pc:sldChg>
      <pc:sldChg chg="add del">
        <pc:chgData name="Igor Shinkar" userId="db6eb1b41a9778dd" providerId="LiveId" clId="{76B3E91C-0679-4375-A7EE-E585006D98D0}" dt="2025-10-19T20:19:03.517" v="172" actId="47"/>
        <pc:sldMkLst>
          <pc:docMk/>
          <pc:sldMk cId="747133592" sldId="365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3777225812" sldId="365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1278323632" sldId="366"/>
        </pc:sldMkLst>
      </pc:sldChg>
      <pc:sldChg chg="add del">
        <pc:chgData name="Igor Shinkar" userId="db6eb1b41a9778dd" providerId="LiveId" clId="{76B3E91C-0679-4375-A7EE-E585006D98D0}" dt="2025-10-19T20:19:01.018" v="171" actId="47"/>
        <pc:sldMkLst>
          <pc:docMk/>
          <pc:sldMk cId="4159486940" sldId="366"/>
        </pc:sldMkLst>
      </pc:sldChg>
      <pc:sldChg chg="add del">
        <pc:chgData name="Igor Shinkar" userId="db6eb1b41a9778dd" providerId="LiveId" clId="{76B3E91C-0679-4375-A7EE-E585006D98D0}" dt="2025-10-19T20:19:01.018" v="171" actId="47"/>
        <pc:sldMkLst>
          <pc:docMk/>
          <pc:sldMk cId="2371931609" sldId="367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2455536005" sldId="367"/>
        </pc:sldMkLst>
      </pc:sldChg>
      <pc:sldChg chg="modSp add del mod">
        <pc:chgData name="Igor Shinkar" userId="db6eb1b41a9778dd" providerId="LiveId" clId="{76B3E91C-0679-4375-A7EE-E585006D98D0}" dt="2025-10-19T20:19:01.018" v="171" actId="47"/>
        <pc:sldMkLst>
          <pc:docMk/>
          <pc:sldMk cId="2567933811" sldId="368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3578383965" sldId="368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2159784012" sldId="369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3894085469" sldId="369"/>
        </pc:sldMkLst>
      </pc:sldChg>
      <pc:sldChg chg="modSp add del mod">
        <pc:chgData name="Igor Shinkar" userId="db6eb1b41a9778dd" providerId="LiveId" clId="{76B3E91C-0679-4375-A7EE-E585006D98D0}" dt="2025-10-19T20:18:50.838" v="168" actId="47"/>
        <pc:sldMkLst>
          <pc:docMk/>
          <pc:sldMk cId="2156888401" sldId="370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3730379720" sldId="370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2468035782" sldId="371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1786827441" sldId="372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2342867414" sldId="372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3537146753" sldId="373"/>
        </pc:sldMkLst>
      </pc:sldChg>
      <pc:sldChg chg="del">
        <pc:chgData name="Igor Shinkar" userId="db6eb1b41a9778dd" providerId="LiveId" clId="{76B3E91C-0679-4375-A7EE-E585006D98D0}" dt="2025-10-11T03:46:11.965" v="9" actId="47"/>
        <pc:sldMkLst>
          <pc:docMk/>
          <pc:sldMk cId="75287421" sldId="374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309808609" sldId="374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1842313817" sldId="374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840921005" sldId="375"/>
        </pc:sldMkLst>
      </pc:sldChg>
      <pc:sldChg chg="modSp del mod">
        <pc:chgData name="Igor Shinkar" userId="db6eb1b41a9778dd" providerId="LiveId" clId="{76B3E91C-0679-4375-A7EE-E585006D98D0}" dt="2025-10-11T03:48:55.431" v="61" actId="47"/>
        <pc:sldMkLst>
          <pc:docMk/>
          <pc:sldMk cId="2559955662" sldId="375"/>
        </pc:sldMkLst>
      </pc:sldChg>
      <pc:sldChg chg="del">
        <pc:chgData name="Igor Shinkar" userId="db6eb1b41a9778dd" providerId="LiveId" clId="{76B3E91C-0679-4375-A7EE-E585006D98D0}" dt="2025-10-11T03:46:05.377" v="7" actId="47"/>
        <pc:sldMkLst>
          <pc:docMk/>
          <pc:sldMk cId="2231379091" sldId="376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2476683573" sldId="376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3117425549" sldId="376"/>
        </pc:sldMkLst>
      </pc:sldChg>
      <pc:sldChg chg="modSp add del">
        <pc:chgData name="Igor Shinkar" userId="db6eb1b41a9778dd" providerId="LiveId" clId="{76B3E91C-0679-4375-A7EE-E585006D98D0}" dt="2025-10-19T20:18:50.838" v="168" actId="47"/>
        <pc:sldMkLst>
          <pc:docMk/>
          <pc:sldMk cId="811978212" sldId="377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3299390685" sldId="377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87591795" sldId="378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2605734658" sldId="378"/>
        </pc:sldMkLst>
      </pc:sldChg>
      <pc:sldChg chg="del">
        <pc:chgData name="Igor Shinkar" userId="db6eb1b41a9778dd" providerId="LiveId" clId="{76B3E91C-0679-4375-A7EE-E585006D98D0}" dt="2025-10-11T03:46:07.060" v="8" actId="47"/>
        <pc:sldMkLst>
          <pc:docMk/>
          <pc:sldMk cId="3193608269" sldId="378"/>
        </pc:sldMkLst>
      </pc:sldChg>
      <pc:sldChg chg="del">
        <pc:chgData name="Igor Shinkar" userId="db6eb1b41a9778dd" providerId="LiveId" clId="{76B3E91C-0679-4375-A7EE-E585006D98D0}" dt="2025-10-11T03:46:13.066" v="10" actId="47"/>
        <pc:sldMkLst>
          <pc:docMk/>
          <pc:sldMk cId="893656676" sldId="379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1625829127" sldId="379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1646364036" sldId="379"/>
        </pc:sldMkLst>
      </pc:sldChg>
      <pc:sldChg chg="del">
        <pc:chgData name="Igor Shinkar" userId="db6eb1b41a9778dd" providerId="LiveId" clId="{76B3E91C-0679-4375-A7EE-E585006D98D0}" dt="2025-10-11T03:46:30.608" v="11" actId="47"/>
        <pc:sldMkLst>
          <pc:docMk/>
          <pc:sldMk cId="1500679518" sldId="380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3574793410" sldId="380"/>
        </pc:sldMkLst>
      </pc:sldChg>
      <pc:sldChg chg="modSp add del mod">
        <pc:chgData name="Igor Shinkar" userId="db6eb1b41a9778dd" providerId="LiveId" clId="{76B3E91C-0679-4375-A7EE-E585006D98D0}" dt="2025-10-19T20:18:50.838" v="168" actId="47"/>
        <pc:sldMkLst>
          <pc:docMk/>
          <pc:sldMk cId="3896904154" sldId="380"/>
        </pc:sldMkLst>
      </pc:sldChg>
      <pc:sldChg chg="add del">
        <pc:chgData name="Igor Shinkar" userId="db6eb1b41a9778dd" providerId="LiveId" clId="{76B3E91C-0679-4375-A7EE-E585006D98D0}" dt="2025-10-19T20:18:43.307" v="165" actId="47"/>
        <pc:sldMkLst>
          <pc:docMk/>
          <pc:sldMk cId="939628499" sldId="381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3973378993" sldId="381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1368136810" sldId="382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3991072479" sldId="382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1409847061" sldId="383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3097102683" sldId="383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2007320944" sldId="384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4158014421" sldId="384"/>
        </pc:sldMkLst>
      </pc:sldChg>
      <pc:sldChg chg="modSp add del modAnim">
        <pc:chgData name="Igor Shinkar" userId="db6eb1b41a9778dd" providerId="LiveId" clId="{76B3E91C-0679-4375-A7EE-E585006D98D0}" dt="2025-10-19T20:18:50.838" v="168" actId="47"/>
        <pc:sldMkLst>
          <pc:docMk/>
          <pc:sldMk cId="2781786719" sldId="385"/>
        </pc:sldMkLst>
      </pc:sldChg>
      <pc:sldChg chg="add del modAnim">
        <pc:chgData name="Igor Shinkar" userId="db6eb1b41a9778dd" providerId="LiveId" clId="{76B3E91C-0679-4375-A7EE-E585006D98D0}" dt="2025-10-19T20:18:50.838" v="168" actId="47"/>
        <pc:sldMkLst>
          <pc:docMk/>
          <pc:sldMk cId="848183378" sldId="386"/>
        </pc:sldMkLst>
      </pc:sldChg>
      <pc:sldChg chg="modSp add del mod">
        <pc:chgData name="Igor Shinkar" userId="db6eb1b41a9778dd" providerId="LiveId" clId="{76B3E91C-0679-4375-A7EE-E585006D98D0}" dt="2025-10-19T20:18:50.838" v="168" actId="47"/>
        <pc:sldMkLst>
          <pc:docMk/>
          <pc:sldMk cId="288513736" sldId="387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3591404521" sldId="388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970939335" sldId="389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727145135" sldId="390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1131994703" sldId="391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2968826639" sldId="392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3818713786" sldId="393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4195310383" sldId="393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1019427866" sldId="394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221649065" sldId="395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1277841783" sldId="395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550227474" sldId="396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1555973161" sldId="396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3605897420" sldId="397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366333003" sldId="398"/>
        </pc:sldMkLst>
      </pc:sldChg>
      <pc:sldChg chg="add del">
        <pc:chgData name="Igor Shinkar" userId="db6eb1b41a9778dd" providerId="LiveId" clId="{76B3E91C-0679-4375-A7EE-E585006D98D0}" dt="2025-10-19T20:19:01.018" v="171" actId="47"/>
        <pc:sldMkLst>
          <pc:docMk/>
          <pc:sldMk cId="1208105115" sldId="398"/>
        </pc:sldMkLst>
      </pc:sldChg>
      <pc:sldChg chg="add">
        <pc:chgData name="Igor Shinkar" userId="db6eb1b41a9778dd" providerId="LiveId" clId="{76B3E91C-0679-4375-A7EE-E585006D98D0}" dt="2025-10-19T20:20:36.123" v="173"/>
        <pc:sldMkLst>
          <pc:docMk/>
          <pc:sldMk cId="832301795" sldId="399"/>
        </pc:sldMkLst>
      </pc:sldChg>
      <pc:sldChg chg="add">
        <pc:chgData name="Igor Shinkar" userId="db6eb1b41a9778dd" providerId="LiveId" clId="{76B3E91C-0679-4375-A7EE-E585006D98D0}" dt="2025-10-19T20:20:36.123" v="173"/>
        <pc:sldMkLst>
          <pc:docMk/>
          <pc:sldMk cId="585735335" sldId="400"/>
        </pc:sldMkLst>
      </pc:sldChg>
      <pc:sldChg chg="add">
        <pc:chgData name="Igor Shinkar" userId="db6eb1b41a9778dd" providerId="LiveId" clId="{76B3E91C-0679-4375-A7EE-E585006D98D0}" dt="2025-10-19T20:20:36.123" v="173"/>
        <pc:sldMkLst>
          <pc:docMk/>
          <pc:sldMk cId="3753774052" sldId="401"/>
        </pc:sldMkLst>
      </pc:sldChg>
      <pc:sldChg chg="addSp delSp modSp add mod delAnim modAnim">
        <pc:chgData name="Igor Shinkar" userId="db6eb1b41a9778dd" providerId="LiveId" clId="{76B3E91C-0679-4375-A7EE-E585006D98D0}" dt="2025-10-19T20:22:50.530" v="181"/>
        <pc:sldMkLst>
          <pc:docMk/>
          <pc:sldMk cId="3619405282" sldId="402"/>
        </pc:sldMkLst>
        <pc:picChg chg="add mod ord">
          <ac:chgData name="Igor Shinkar" userId="db6eb1b41a9778dd" providerId="LiveId" clId="{76B3E91C-0679-4375-A7EE-E585006D98D0}" dt="2025-10-19T20:22:28.566" v="177" actId="167"/>
          <ac:picMkLst>
            <pc:docMk/>
            <pc:sldMk cId="3619405282" sldId="402"/>
            <ac:picMk id="3" creationId="{A0E3BBDF-627C-95A9-DC84-FD49AEB70808}"/>
          </ac:picMkLst>
        </pc:picChg>
        <pc:picChg chg="del">
          <ac:chgData name="Igor Shinkar" userId="db6eb1b41a9778dd" providerId="LiveId" clId="{76B3E91C-0679-4375-A7EE-E585006D98D0}" dt="2025-10-19T20:22:19.276" v="174" actId="478"/>
          <ac:picMkLst>
            <pc:docMk/>
            <pc:sldMk cId="3619405282" sldId="402"/>
            <ac:picMk id="6" creationId="{00000000-0000-0000-0000-000000000000}"/>
          </ac:picMkLst>
        </pc:picChg>
      </pc:sldChg>
      <pc:sldChg chg="add">
        <pc:chgData name="Igor Shinkar" userId="db6eb1b41a9778dd" providerId="LiveId" clId="{76B3E91C-0679-4375-A7EE-E585006D98D0}" dt="2025-10-19T20:20:36.123" v="173"/>
        <pc:sldMkLst>
          <pc:docMk/>
          <pc:sldMk cId="2735914785" sldId="403"/>
        </pc:sldMkLst>
      </pc:sldChg>
      <pc:sldChg chg="add">
        <pc:chgData name="Igor Shinkar" userId="db6eb1b41a9778dd" providerId="LiveId" clId="{76B3E91C-0679-4375-A7EE-E585006D98D0}" dt="2025-10-19T20:20:36.123" v="173"/>
        <pc:sldMkLst>
          <pc:docMk/>
          <pc:sldMk cId="3098201182" sldId="404"/>
        </pc:sldMkLst>
      </pc:sldChg>
      <pc:sldChg chg="add">
        <pc:chgData name="Igor Shinkar" userId="db6eb1b41a9778dd" providerId="LiveId" clId="{76B3E91C-0679-4375-A7EE-E585006D98D0}" dt="2025-10-19T20:20:36.123" v="173"/>
        <pc:sldMkLst>
          <pc:docMk/>
          <pc:sldMk cId="1050633186" sldId="405"/>
        </pc:sldMkLst>
      </pc:sldChg>
      <pc:sldChg chg="add del">
        <pc:chgData name="Igor Shinkar" userId="db6eb1b41a9778dd" providerId="LiveId" clId="{76B3E91C-0679-4375-A7EE-E585006D98D0}" dt="2025-10-19T20:13:36.879" v="159" actId="47"/>
        <pc:sldMkLst>
          <pc:docMk/>
          <pc:sldMk cId="2577673644" sldId="406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2624883532" sldId="406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2018169564" sldId="407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3977754232" sldId="407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2315379357" sldId="408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1358907319" sldId="410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2357932296" sldId="411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2926846065" sldId="412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63711955" sldId="413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96524650" sldId="414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4215134548" sldId="421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2819464208" sldId="423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2605575143" sldId="424"/>
        </pc:sldMkLst>
      </pc:sldChg>
      <pc:sldChg chg="add">
        <pc:chgData name="Igor Shinkar" userId="db6eb1b41a9778dd" providerId="LiveId" clId="{76B3E91C-0679-4375-A7EE-E585006D98D0}" dt="2025-10-19T20:24:40.447" v="182"/>
        <pc:sldMkLst>
          <pc:docMk/>
          <pc:sldMk cId="138217884" sldId="425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1098516575" sldId="426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159612943" sldId="427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1502615521" sldId="428"/>
        </pc:sldMkLst>
      </pc:sldChg>
      <pc:sldChg chg="modSp add del mod modAnim">
        <pc:chgData name="Igor Shinkar" userId="db6eb1b41a9778dd" providerId="LiveId" clId="{76B3E91C-0679-4375-A7EE-E585006D98D0}" dt="2025-10-19T20:18:41.034" v="164" actId="47"/>
        <pc:sldMkLst>
          <pc:docMk/>
          <pc:sldMk cId="4077900681" sldId="533"/>
        </pc:sldMkLst>
        <pc:spChg chg="mod">
          <ac:chgData name="Igor Shinkar" userId="db6eb1b41a9778dd" providerId="LiveId" clId="{76B3E91C-0679-4375-A7EE-E585006D98D0}" dt="2025-10-14T15:29:25.125" v="108" actId="20577"/>
          <ac:spMkLst>
            <pc:docMk/>
            <pc:sldMk cId="4077900681" sldId="533"/>
            <ac:spMk id="3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1674760232" sldId="534"/>
        </pc:sldMkLst>
      </pc:sldChg>
      <pc:sldChg chg="add del">
        <pc:chgData name="Igor Shinkar" userId="db6eb1b41a9778dd" providerId="LiveId" clId="{76B3E91C-0679-4375-A7EE-E585006D98D0}" dt="2025-10-19T20:18:46.647" v="167" actId="47"/>
        <pc:sldMkLst>
          <pc:docMk/>
          <pc:sldMk cId="2893914609" sldId="534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1385559018" sldId="535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1596935392" sldId="535"/>
        </pc:sldMkLst>
      </pc:sldChg>
      <pc:sldChg chg="add del">
        <pc:chgData name="Igor Shinkar" userId="db6eb1b41a9778dd" providerId="LiveId" clId="{76B3E91C-0679-4375-A7EE-E585006D98D0}" dt="2025-10-19T20:18:50.838" v="168" actId="47"/>
        <pc:sldMkLst>
          <pc:docMk/>
          <pc:sldMk cId="1519282645" sldId="536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4148135620" sldId="536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4071066885" sldId="537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501613128" sldId="538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2593874576" sldId="539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1765075866" sldId="540"/>
        </pc:sldMkLst>
      </pc:sldChg>
      <pc:sldChg chg="add">
        <pc:chgData name="Igor Shinkar" userId="db6eb1b41a9778dd" providerId="LiveId" clId="{76B3E91C-0679-4375-A7EE-E585006D98D0}" dt="2025-10-19T20:27:00.866" v="183"/>
        <pc:sldMkLst>
          <pc:docMk/>
          <pc:sldMk cId="1340501672" sldId="54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2733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1588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2526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11857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71453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5312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5917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67492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34984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5930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3031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43390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78088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85985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6633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0179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29203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4478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51178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72918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7620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6282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8009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098330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384489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57184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29253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88221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154084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92707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886212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1796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57819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496192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86086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613428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281940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01914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779039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987235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082657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16492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4264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81310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500091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014023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59737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943983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632547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160444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659025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375016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130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7085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5601578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134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5/cmpt125/exam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Week 08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 without using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51037"/>
            <a:ext cx="8855075" cy="4808538"/>
          </a:xfrm>
          <a:ln/>
        </p:spPr>
        <p:txBody>
          <a:bodyPr tIns="14040"/>
          <a:lstStyle/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BC878E0-A6A2-41BF-BC49-958B952C3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713" y="6012289"/>
            <a:ext cx="1881187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</a:t>
            </a:r>
            <a:br>
              <a:rPr lang="en-US" altLang="en-US" b="1" dirty="0">
                <a:solidFill>
                  <a:srgbClr val="002060"/>
                </a:solidFill>
              </a:rPr>
            </a:br>
            <a:r>
              <a:rPr lang="en-US" altLang="en-US" b="1">
                <a:solidFill>
                  <a:srgbClr val="002060"/>
                </a:solidFill>
              </a:rPr>
              <a:t>[5,1,7,2,3,4,8</a:t>
            </a:r>
            <a:r>
              <a:rPr lang="en-US" altLang="en-US" b="1" dirty="0">
                <a:solidFill>
                  <a:srgbClr val="002060"/>
                </a:solidFill>
              </a:rPr>
              <a:t>]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13596D12-3242-44C4-9493-BD37D3B55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2788" y="5994109"/>
            <a:ext cx="1603125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[7,8]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500928AE-E65E-4EC3-ADFE-B440DEA6F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6439" y="5023353"/>
            <a:ext cx="1609474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[3,1,4,2]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790A85A9-9654-4050-B14D-186E83194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6200" y="3370859"/>
            <a:ext cx="2006602" cy="942378"/>
          </a:xfrm>
          <a:prstGeom prst="rect">
            <a:avLst/>
          </a:prstGeom>
          <a:solidFill>
            <a:schemeClr val="accent5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Rearrange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</a:t>
            </a:r>
            <a:r>
              <a:rPr lang="en-US" altLang="en-US" b="1" dirty="0">
                <a:solidFill>
                  <a:srgbClr val="FF0000"/>
                </a:solidFill>
              </a:rPr>
              <a:t>5</a:t>
            </a:r>
            <a:r>
              <a:rPr lang="en-US" altLang="en-US" b="1" dirty="0">
                <a:solidFill>
                  <a:srgbClr val="002060"/>
                </a:solidFill>
              </a:rPr>
              <a:t>,1,7,2,3,4,8] 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[3,1,4,2,</a:t>
            </a:r>
            <a:r>
              <a:rPr lang="en-US" altLang="en-US" b="1" dirty="0">
                <a:solidFill>
                  <a:srgbClr val="FF0000"/>
                </a:solidFill>
              </a:rPr>
              <a:t>5</a:t>
            </a:r>
            <a:r>
              <a:rPr lang="en-US" altLang="en-US" b="1" dirty="0">
                <a:solidFill>
                  <a:srgbClr val="002060"/>
                </a:solidFill>
              </a:rPr>
              <a:t>,7,8]</a:t>
            </a:r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C3146F33-482E-4D49-A8E9-1B4E2BE8B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513" y="5993683"/>
            <a:ext cx="13716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[7,8]</a:t>
            </a:r>
          </a:p>
        </p:txBody>
      </p:sp>
      <p:sp>
        <p:nvSpPr>
          <p:cNvPr id="24" name="Rectangle 5">
            <a:extLst>
              <a:ext uri="{FF2B5EF4-FFF2-40B4-BE49-F238E27FC236}">
                <a16:creationId xmlns:a16="http://schemas.microsoft.com/office/drawing/2014/main" id="{23190B0D-281F-4139-A8F5-969AB0BD5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3059" y="4098728"/>
            <a:ext cx="1356774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[2,1]</a:t>
            </a:r>
          </a:p>
        </p:txBody>
      </p:sp>
      <p:sp>
        <p:nvSpPr>
          <p:cNvPr id="25" name="Rectangle 5">
            <a:extLst>
              <a:ext uri="{FF2B5EF4-FFF2-40B4-BE49-F238E27FC236}">
                <a16:creationId xmlns:a16="http://schemas.microsoft.com/office/drawing/2014/main" id="{974D741C-38A2-4583-B378-1FCD83234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2513" y="2931643"/>
            <a:ext cx="1371600" cy="1014162"/>
          </a:xfrm>
          <a:prstGeom prst="rect">
            <a:avLst/>
          </a:prstGeom>
          <a:solidFill>
            <a:schemeClr val="accent5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Rearrange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</a:t>
            </a:r>
            <a:r>
              <a:rPr lang="en-US" altLang="en-US" b="1" dirty="0">
                <a:solidFill>
                  <a:srgbClr val="FF0000"/>
                </a:solidFill>
              </a:rPr>
              <a:t>3</a:t>
            </a:r>
            <a:r>
              <a:rPr lang="en-US" altLang="en-US" b="1" dirty="0">
                <a:solidFill>
                  <a:srgbClr val="002060"/>
                </a:solidFill>
              </a:rPr>
              <a:t>,1,4,2]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[2,1,</a:t>
            </a:r>
            <a:r>
              <a:rPr lang="en-US" altLang="en-US" b="1" dirty="0">
                <a:solidFill>
                  <a:srgbClr val="FF0000"/>
                </a:solidFill>
              </a:rPr>
              <a:t>3</a:t>
            </a:r>
            <a:r>
              <a:rPr lang="en-US" altLang="en-US" b="1" dirty="0">
                <a:solidFill>
                  <a:srgbClr val="002060"/>
                </a:solidFill>
              </a:rPr>
              <a:t>,4]</a:t>
            </a:r>
          </a:p>
        </p:txBody>
      </p:sp>
      <p:sp>
        <p:nvSpPr>
          <p:cNvPr id="26" name="Rectangle 5">
            <a:extLst>
              <a:ext uri="{FF2B5EF4-FFF2-40B4-BE49-F238E27FC236}">
                <a16:creationId xmlns:a16="http://schemas.microsoft.com/office/drawing/2014/main" id="{24BE080C-33A0-4992-8317-BB10ED3D97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8459" y="4998590"/>
            <a:ext cx="1356774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[4]</a:t>
            </a:r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5878F45B-28D5-410C-A712-8949A256F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0913" y="5993683"/>
            <a:ext cx="1232522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[7,8]</a:t>
            </a:r>
          </a:p>
        </p:txBody>
      </p:sp>
      <p:sp>
        <p:nvSpPr>
          <p:cNvPr id="28" name="Rectangle 5">
            <a:extLst>
              <a:ext uri="{FF2B5EF4-FFF2-40B4-BE49-F238E27FC236}">
                <a16:creationId xmlns:a16="http://schemas.microsoft.com/office/drawing/2014/main" id="{6ADFC038-E7C0-41E5-BD46-0B7F2B0B4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9459" y="4098728"/>
            <a:ext cx="12192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[]</a:t>
            </a:r>
          </a:p>
        </p:txBody>
      </p:sp>
      <p:sp>
        <p:nvSpPr>
          <p:cNvPr id="29" name="Rectangle 5">
            <a:extLst>
              <a:ext uri="{FF2B5EF4-FFF2-40B4-BE49-F238E27FC236}">
                <a16:creationId xmlns:a16="http://schemas.microsoft.com/office/drawing/2014/main" id="{B67F12B0-CBF4-4872-98FC-CD52E7B21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4859" y="4998590"/>
            <a:ext cx="12192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[4]</a:t>
            </a:r>
          </a:p>
        </p:txBody>
      </p:sp>
      <p:sp>
        <p:nvSpPr>
          <p:cNvPr id="30" name="Rectangle 5">
            <a:extLst>
              <a:ext uri="{FF2B5EF4-FFF2-40B4-BE49-F238E27FC236}">
                <a16:creationId xmlns:a16="http://schemas.microsoft.com/office/drawing/2014/main" id="{7D97F24F-D6A5-4051-9BE0-7CE5EC0FA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0913" y="3237247"/>
            <a:ext cx="12192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[1]</a:t>
            </a:r>
          </a:p>
        </p:txBody>
      </p:sp>
      <p:sp>
        <p:nvSpPr>
          <p:cNvPr id="31" name="Rectangle 5">
            <a:extLst>
              <a:ext uri="{FF2B5EF4-FFF2-40B4-BE49-F238E27FC236}">
                <a16:creationId xmlns:a16="http://schemas.microsoft.com/office/drawing/2014/main" id="{3A85AB2B-6A36-486C-A9CF-12A80E665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112" y="2204131"/>
            <a:ext cx="1362328" cy="889661"/>
          </a:xfrm>
          <a:prstGeom prst="rect">
            <a:avLst/>
          </a:prstGeom>
          <a:solidFill>
            <a:schemeClr val="accent5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Rearrange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</a:t>
            </a:r>
            <a:r>
              <a:rPr lang="en-US" altLang="en-US" b="1" dirty="0">
                <a:solidFill>
                  <a:srgbClr val="FF0000"/>
                </a:solidFill>
              </a:rPr>
              <a:t>2</a:t>
            </a:r>
            <a:r>
              <a:rPr lang="en-US" altLang="en-US" b="1" dirty="0">
                <a:solidFill>
                  <a:srgbClr val="002060"/>
                </a:solidFill>
              </a:rPr>
              <a:t>,1] 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[1,</a:t>
            </a:r>
            <a:r>
              <a:rPr lang="en-US" alt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33" name="Rectangle 5">
            <a:extLst>
              <a:ext uri="{FF2B5EF4-FFF2-40B4-BE49-F238E27FC236}">
                <a16:creationId xmlns:a16="http://schemas.microsoft.com/office/drawing/2014/main" id="{765DC10C-2E0A-4751-9202-477489B63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5637" y="4999037"/>
            <a:ext cx="1418529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[]</a:t>
            </a:r>
          </a:p>
        </p:txBody>
      </p:sp>
      <p:sp>
        <p:nvSpPr>
          <p:cNvPr id="34" name="Rectangle 5">
            <a:extLst>
              <a:ext uri="{FF2B5EF4-FFF2-40B4-BE49-F238E27FC236}">
                <a16:creationId xmlns:a16="http://schemas.microsoft.com/office/drawing/2014/main" id="{592C4317-2970-4924-B87B-5652DFCDA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4416" y="3842048"/>
            <a:ext cx="1543528" cy="889318"/>
          </a:xfrm>
          <a:prstGeom prst="rect">
            <a:avLst/>
          </a:prstGeom>
          <a:solidFill>
            <a:schemeClr val="accent5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Rearrange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</a:t>
            </a:r>
            <a:r>
              <a:rPr lang="en-US" altLang="en-US" b="1" dirty="0">
                <a:solidFill>
                  <a:srgbClr val="FF0000"/>
                </a:solidFill>
              </a:rPr>
              <a:t>7</a:t>
            </a:r>
            <a:r>
              <a:rPr lang="en-US" altLang="en-US" b="1" dirty="0">
                <a:solidFill>
                  <a:srgbClr val="002060"/>
                </a:solidFill>
              </a:rPr>
              <a:t>,8] 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[</a:t>
            </a:r>
            <a:r>
              <a:rPr lang="en-US" alt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7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,8]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765DC10C-2E0A-4751-9202-477489B63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2307" y="5993682"/>
            <a:ext cx="1418529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[8]</a:t>
            </a:r>
          </a:p>
        </p:txBody>
      </p:sp>
    </p:spTree>
    <p:extLst>
      <p:ext uri="{BB962C8B-B14F-4D97-AF65-F5344CB8AC3E}">
        <p14:creationId xmlns:p14="http://schemas.microsoft.com/office/powerpoint/2010/main" val="10506331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2" grpId="0" animBg="1"/>
      <p:bldP spid="12" grpId="1" animBg="1"/>
      <p:bldP spid="23" grpId="0" animBg="1"/>
      <p:bldP spid="24" grpId="0" animBg="1"/>
      <p:bldP spid="25" grpId="0" animBg="1"/>
      <p:bldP spid="25" grpId="1" animBg="1"/>
      <p:bldP spid="26" grpId="0" animBg="1"/>
      <p:bldP spid="27" grpId="0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4" grpId="0" animBg="1"/>
      <p:bldP spid="34" grpId="1" animBg="1"/>
      <p:bldP spid="20" grpId="0" animBg="1"/>
      <p:bldP spid="2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Graphs</a:t>
            </a:r>
          </a:p>
        </p:txBody>
      </p:sp>
    </p:spTree>
    <p:extLst>
      <p:ext uri="{BB962C8B-B14F-4D97-AF65-F5344CB8AC3E}">
        <p14:creationId xmlns:p14="http://schemas.microsoft.com/office/powerpoint/2010/main" val="2863769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Graphs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A </a:t>
            </a:r>
            <a:r>
              <a:rPr lang="en-US" sz="2200" i="1" u="sng" dirty="0"/>
              <a:t>graph</a:t>
            </a:r>
            <a:r>
              <a:rPr lang="en-US" sz="2200" dirty="0"/>
              <a:t> describes relationships among items in a collection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items are the </a:t>
            </a:r>
            <a:r>
              <a:rPr lang="en-US" sz="2200" i="1" u="sng" dirty="0"/>
              <a:t>vertices</a:t>
            </a:r>
            <a:r>
              <a:rPr lang="en-US" sz="2200" dirty="0"/>
              <a:t> (depicted by dots or junctions)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relations are the </a:t>
            </a:r>
            <a:r>
              <a:rPr lang="en-US" sz="2200" i="1" u="sng" dirty="0"/>
              <a:t>edges</a:t>
            </a:r>
            <a:r>
              <a:rPr lang="en-US" sz="2200" dirty="0"/>
              <a:t> (depicted by lines between dots)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What are the vertices and edges in these common graphs?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</p:txBody>
      </p:sp>
      <p:pic>
        <p:nvPicPr>
          <p:cNvPr id="13" name="Google Shape;45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3000" y="3932237"/>
            <a:ext cx="3550424" cy="270396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192712" y="3932237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Vertices - intersections</a:t>
            </a:r>
          </a:p>
          <a:p>
            <a:r>
              <a:rPr lang="en-US" sz="2200" dirty="0">
                <a:solidFill>
                  <a:schemeClr val="tx1"/>
                </a:solidFill>
              </a:rPr>
              <a:t>Edges -   roadways</a:t>
            </a:r>
          </a:p>
        </p:txBody>
      </p:sp>
      <p:pic>
        <p:nvPicPr>
          <p:cNvPr id="15" name="Google Shape;43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9086" y="3869503"/>
            <a:ext cx="3658251" cy="282943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5192712" y="3932236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Vertices - stations</a:t>
            </a:r>
          </a:p>
          <a:p>
            <a:r>
              <a:rPr lang="en-US" sz="2200" dirty="0">
                <a:solidFill>
                  <a:schemeClr val="tx1"/>
                </a:solidFill>
              </a:rPr>
              <a:t>Edges - pipes</a:t>
            </a:r>
          </a:p>
        </p:txBody>
      </p:sp>
      <p:pic>
        <p:nvPicPr>
          <p:cNvPr id="18" name="Google Shape;47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9874" y="3810449"/>
            <a:ext cx="4560558" cy="290646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5192712" y="3931918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Vertices - people</a:t>
            </a:r>
          </a:p>
          <a:p>
            <a:r>
              <a:rPr lang="en-US" sz="2200" dirty="0">
                <a:solidFill>
                  <a:schemeClr val="tx1"/>
                </a:solidFill>
              </a:rPr>
              <a:t>Edges - friendships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976" y="3828426"/>
            <a:ext cx="2876550" cy="275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25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7" grpId="0"/>
      <p:bldP spid="17" grpId="1"/>
      <p:bldP spid="19" grpId="0"/>
      <p:bldP spid="1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Graphs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path</a:t>
            </a:r>
            <a:r>
              <a:rPr lang="en-US" sz="2200" dirty="0">
                <a:latin typeface="+mj-lt"/>
              </a:rPr>
              <a:t> from vertex </a:t>
            </a:r>
            <a:r>
              <a:rPr lang="en-US" sz="2200" i="1" dirty="0">
                <a:latin typeface="+mj-lt"/>
                <a:ea typeface="PT Serif"/>
                <a:cs typeface="PT Serif"/>
                <a:sym typeface="PT Serif"/>
              </a:rPr>
              <a:t>u</a:t>
            </a:r>
            <a:r>
              <a:rPr lang="en-US" sz="2200" dirty="0">
                <a:latin typeface="+mj-lt"/>
              </a:rPr>
              <a:t> to vertex </a:t>
            </a:r>
            <a:r>
              <a:rPr lang="en-US" sz="2200" i="1" dirty="0">
                <a:latin typeface="+mj-lt"/>
                <a:ea typeface="PT Serif"/>
                <a:cs typeface="PT Serif"/>
                <a:sym typeface="PT Serif"/>
              </a:rPr>
              <a:t>v</a:t>
            </a:r>
            <a:r>
              <a:rPr lang="en-US" sz="2200" dirty="0">
                <a:latin typeface="+mj-lt"/>
              </a:rPr>
              <a:t> is sequence of edges which connect a sequence of vertices between them.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 graph is </a:t>
            </a:r>
            <a:r>
              <a:rPr lang="en-US" sz="2200" i="1" dirty="0"/>
              <a:t>connected</a:t>
            </a:r>
            <a:r>
              <a:rPr lang="en-US" sz="2200" dirty="0"/>
              <a:t> if each pair of vertices has a path.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How do you visualize a disconnected graph?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What if the </a:t>
            </a:r>
            <a:r>
              <a:rPr lang="en-US" sz="2200" dirty="0" err="1">
                <a:latin typeface="+mj-lt"/>
              </a:rPr>
              <a:t>Skytrain</a:t>
            </a:r>
            <a:r>
              <a:rPr lang="en-US" sz="2200" dirty="0">
                <a:latin typeface="+mj-lt"/>
              </a:rPr>
              <a:t> graph was disconnected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112" y="4761774"/>
            <a:ext cx="2259014" cy="2166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D084FF-23C7-417A-9212-18333A951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912" y="4858048"/>
            <a:ext cx="2259014" cy="216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236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Trees</a:t>
            </a:r>
          </a:p>
        </p:txBody>
      </p:sp>
    </p:spTree>
    <p:extLst>
      <p:ext uri="{BB962C8B-B14F-4D97-AF65-F5344CB8AC3E}">
        <p14:creationId xmlns:p14="http://schemas.microsoft.com/office/powerpoint/2010/main" val="23748657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tree </a:t>
            </a:r>
            <a:r>
              <a:rPr lang="en-US" sz="2200" dirty="0">
                <a:latin typeface="+mj-lt"/>
              </a:rPr>
              <a:t>is a minimally connected graph</a:t>
            </a:r>
          </a:p>
          <a:p>
            <a:pPr marL="9144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-US" sz="2200" dirty="0">
                <a:latin typeface="+mj-lt"/>
              </a:rPr>
              <a:t>all vertices connected</a:t>
            </a:r>
          </a:p>
          <a:p>
            <a:pPr marL="9144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200" dirty="0">
                <a:latin typeface="+mj-lt"/>
              </a:rPr>
              <a:t>no cycles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5536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39" y="2179637"/>
            <a:ext cx="820217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38396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2" y="1820863"/>
            <a:ext cx="8393112" cy="471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49065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 Tree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712" y="3170237"/>
            <a:ext cx="4191585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784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Tree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381" y="2865437"/>
            <a:ext cx="4190476" cy="3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313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Midterm – October 28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Midterm will be on October 28, during the Tuesday class.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will be in person</a:t>
            </a:r>
            <a:endParaRPr lang="de-DE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Format: 100 minutes, 4 question each with several items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Closed books. Only pens/pencils are allowed.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Includes all material learned in Week 01 – Week 07 (including labs)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 previous exams go to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https://www.cs.sfu.ca/~ishinkar/teaching/fall25/cmpt125/exams.html</a:t>
            </a:r>
            <a:endParaRPr lang="de-DE" sz="2000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(In some offerings the midterm was a bit later, and covered more material)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piazza/leetcode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links are under piazza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90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922" y="2756942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Rooted Trees</a:t>
            </a:r>
          </a:p>
        </p:txBody>
      </p:sp>
      <p:cxnSp>
        <p:nvCxnSpPr>
          <p:cNvPr id="5" name="Straight Arrow Connector 4"/>
          <p:cNvCxnSpPr>
            <a:stCxn id="6" idx="1"/>
          </p:cNvCxnSpPr>
          <p:nvPr/>
        </p:nvCxnSpPr>
        <p:spPr>
          <a:xfrm flipH="1">
            <a:off x="4964112" y="2248725"/>
            <a:ext cx="1688104" cy="6929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52216" y="198092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Root</a:t>
            </a:r>
          </a:p>
        </p:txBody>
      </p:sp>
      <p:cxnSp>
        <p:nvCxnSpPr>
          <p:cNvPr id="9" name="Straight Arrow Connector 8"/>
          <p:cNvCxnSpPr>
            <a:stCxn id="10" idx="0"/>
          </p:cNvCxnSpPr>
          <p:nvPr/>
        </p:nvCxnSpPr>
        <p:spPr>
          <a:xfrm flipV="1">
            <a:off x="5814911" y="5834201"/>
            <a:ext cx="837305" cy="8390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205311" y="6673227"/>
            <a:ext cx="121920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Leaves</a:t>
            </a:r>
          </a:p>
        </p:txBody>
      </p:sp>
      <p:cxnSp>
        <p:nvCxnSpPr>
          <p:cNvPr id="14" name="Straight Arrow Connector 13"/>
          <p:cNvCxnSpPr>
            <a:stCxn id="10" idx="0"/>
          </p:cNvCxnSpPr>
          <p:nvPr/>
        </p:nvCxnSpPr>
        <p:spPr>
          <a:xfrm flipH="1" flipV="1">
            <a:off x="5205311" y="4919801"/>
            <a:ext cx="609600" cy="17534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0"/>
          </p:cNvCxnSpPr>
          <p:nvPr/>
        </p:nvCxnSpPr>
        <p:spPr>
          <a:xfrm flipH="1" flipV="1">
            <a:off x="4735513" y="5756900"/>
            <a:ext cx="1079398" cy="91632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0"/>
          </p:cNvCxnSpPr>
          <p:nvPr/>
        </p:nvCxnSpPr>
        <p:spPr>
          <a:xfrm flipH="1" flipV="1">
            <a:off x="5770064" y="5834201"/>
            <a:ext cx="44847" cy="8390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0" idx="0"/>
          </p:cNvCxnSpPr>
          <p:nvPr/>
        </p:nvCxnSpPr>
        <p:spPr>
          <a:xfrm flipH="1" flipV="1">
            <a:off x="3982144" y="5850520"/>
            <a:ext cx="1832767" cy="82270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0" idx="0"/>
          </p:cNvCxnSpPr>
          <p:nvPr/>
        </p:nvCxnSpPr>
        <p:spPr>
          <a:xfrm flipH="1" flipV="1">
            <a:off x="3536064" y="4888348"/>
            <a:ext cx="2278847" cy="178487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720725" y="1949450"/>
            <a:ext cx="8855075" cy="480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>
                <a:latin typeface="+mj-lt"/>
              </a:rPr>
              <a:t>Structure of rooted trees</a:t>
            </a: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8035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Rooted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Structure of rooted trees</a:t>
            </a: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Vertex/node</a:t>
            </a:r>
          </a:p>
        </p:txBody>
      </p:sp>
      <p:cxnSp>
        <p:nvCxnSpPr>
          <p:cNvPr id="46" name="Straight Arrow Connector 45"/>
          <p:cNvCxnSpPr>
            <a:stCxn id="47" idx="2"/>
          </p:cNvCxnSpPr>
          <p:nvPr/>
        </p:nvCxnSpPr>
        <p:spPr>
          <a:xfrm flipH="1">
            <a:off x="6712965" y="4682513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910796" y="4146903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Children</a:t>
            </a:r>
          </a:p>
        </p:txBody>
      </p:sp>
      <p:cxnSp>
        <p:nvCxnSpPr>
          <p:cNvPr id="48" name="Straight Arrow Connector 47"/>
          <p:cNvCxnSpPr>
            <a:stCxn id="47" idx="2"/>
          </p:cNvCxnSpPr>
          <p:nvPr/>
        </p:nvCxnSpPr>
        <p:spPr>
          <a:xfrm flipH="1">
            <a:off x="5802313" y="4682513"/>
            <a:ext cx="3019136" cy="100147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974321" y="2332037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Parent</a:t>
            </a:r>
          </a:p>
        </p:txBody>
      </p:sp>
    </p:spTree>
    <p:extLst>
      <p:ext uri="{BB962C8B-B14F-4D97-AF65-F5344CB8AC3E}">
        <p14:creationId xmlns:p14="http://schemas.microsoft.com/office/powerpoint/2010/main" val="37303797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Rooted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For every vertex in the tree there is a unique shortest path from the root to this vertex.</a:t>
            </a:r>
          </a:p>
          <a:p>
            <a:r>
              <a:rPr lang="en-US" altLang="he-IL" sz="2200" i="1" u="sng" dirty="0"/>
              <a:t>Depth of a node</a:t>
            </a:r>
            <a:r>
              <a:rPr lang="en-US" altLang="he-IL" sz="2200" u="sng" dirty="0"/>
              <a:t> </a:t>
            </a:r>
            <a:r>
              <a:rPr lang="en-US" altLang="he-IL" sz="2200" dirty="0"/>
              <a:t>is the length from the root to this node.</a:t>
            </a:r>
          </a:p>
          <a:p>
            <a:r>
              <a:rPr lang="en-US" altLang="he-IL" sz="2200" dirty="0"/>
              <a:t>Example: Depth(root) = 0, </a:t>
            </a:r>
          </a:p>
          <a:p>
            <a:r>
              <a:rPr lang="en-US" altLang="he-IL" sz="2200" i="1" u="sng" dirty="0"/>
              <a:t>Height of a tree</a:t>
            </a:r>
            <a:r>
              <a:rPr lang="en-US" altLang="he-IL" sz="2200" dirty="0"/>
              <a:t> is the maximal depth of a node in the tree.</a:t>
            </a:r>
          </a:p>
          <a:p>
            <a:r>
              <a:rPr lang="en-US" altLang="he-IL" sz="2200" u="sng" dirty="0"/>
              <a:t>Claim</a:t>
            </a:r>
            <a:r>
              <a:rPr lang="en-US" altLang="he-IL" sz="2200" dirty="0"/>
              <a:t>: if </a:t>
            </a:r>
            <a:r>
              <a:rPr lang="en-US" altLang="he-IL" sz="2200" i="1" dirty="0">
                <a:solidFill>
                  <a:srgbClr val="002060"/>
                </a:solidFill>
              </a:rPr>
              <a:t>height(tree) = d</a:t>
            </a:r>
            <a:r>
              <a:rPr lang="en-US" altLang="he-IL" sz="2200" dirty="0"/>
              <a:t>, then there is a </a:t>
            </a:r>
            <a:r>
              <a:rPr lang="en-US" altLang="he-IL" sz="2200" dirty="0">
                <a:solidFill>
                  <a:srgbClr val="002060"/>
                </a:solidFill>
              </a:rPr>
              <a:t>leaf in a tree of depth d</a:t>
            </a:r>
            <a:r>
              <a:rPr lang="en-US" altLang="he-IL" sz="2200" dirty="0"/>
              <a:t>.</a:t>
            </a:r>
          </a:p>
          <a:p>
            <a:endParaRPr lang="en-US" altLang="he-IL" sz="2200" dirty="0"/>
          </a:p>
          <a:p>
            <a:r>
              <a:rPr lang="en-US" altLang="he-IL" sz="2200" i="1" u="sng" dirty="0"/>
              <a:t>Size of a tree</a:t>
            </a:r>
            <a:r>
              <a:rPr lang="en-US" altLang="he-IL" sz="2200" dirty="0"/>
              <a:t> is the total number of nodes in the tree.</a:t>
            </a:r>
          </a:p>
          <a:p>
            <a:endParaRPr lang="en-US" altLang="he-IL" sz="2200" dirty="0"/>
          </a:p>
          <a:p>
            <a:endParaRPr lang="en-US" altLang="he-IL" sz="2200" dirty="0"/>
          </a:p>
          <a:p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40921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550227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An </a:t>
            </a:r>
            <a:r>
              <a:rPr lang="en-US" sz="2200" i="1" u="sng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i="1" u="sng" dirty="0"/>
              <a:t>-</a:t>
            </a:r>
            <a:r>
              <a:rPr lang="en-US" sz="2200" i="1" u="sng" dirty="0" err="1"/>
              <a:t>ary</a:t>
            </a:r>
            <a:r>
              <a:rPr lang="en-US" sz="2200" i="1" u="sng" dirty="0"/>
              <a:t> tree</a:t>
            </a:r>
            <a:r>
              <a:rPr lang="en-US" sz="2200" dirty="0"/>
              <a:t> is a tree in which each vertex has at most </a:t>
            </a:r>
            <a:r>
              <a:rPr lang="en-US" sz="2200" i="1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dirty="0"/>
              <a:t> children.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This course: focus on </a:t>
            </a:r>
            <a:r>
              <a:rPr lang="en-US" sz="2200" i="1" u="sng" dirty="0"/>
              <a:t>binary trees</a:t>
            </a:r>
            <a:r>
              <a:rPr lang="en-US" sz="2200" i="1" dirty="0"/>
              <a:t>: </a:t>
            </a:r>
            <a:r>
              <a:rPr lang="en-US" sz="2200" dirty="0"/>
              <a:t>2-ary trees.</a:t>
            </a:r>
          </a:p>
        </p:txBody>
      </p:sp>
    </p:spTree>
    <p:extLst>
      <p:ext uri="{BB962C8B-B14F-4D97-AF65-F5344CB8AC3E}">
        <p14:creationId xmlns:p14="http://schemas.microsoft.com/office/powerpoint/2010/main" val="23428674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Structure of rooted trees</a:t>
            </a: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Vertex/node</a:t>
            </a:r>
          </a:p>
        </p:txBody>
      </p:sp>
      <p:cxnSp>
        <p:nvCxnSpPr>
          <p:cNvPr id="46" name="Straight Arrow Connector 45"/>
          <p:cNvCxnSpPr>
            <a:stCxn id="47" idx="0"/>
          </p:cNvCxnSpPr>
          <p:nvPr/>
        </p:nvCxnSpPr>
        <p:spPr>
          <a:xfrm flipH="1" flipV="1">
            <a:off x="6759585" y="5683983"/>
            <a:ext cx="1510275" cy="545973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359207" y="6229956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Right child</a:t>
            </a:r>
          </a:p>
        </p:txBody>
      </p:sp>
      <p:cxnSp>
        <p:nvCxnSpPr>
          <p:cNvPr id="48" name="Straight Arrow Connector 47"/>
          <p:cNvCxnSpPr>
            <a:stCxn id="12" idx="0"/>
          </p:cNvCxnSpPr>
          <p:nvPr/>
        </p:nvCxnSpPr>
        <p:spPr>
          <a:xfrm flipV="1">
            <a:off x="4426965" y="5840241"/>
            <a:ext cx="1045842" cy="38213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974321" y="2332037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Parent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516312" y="6222378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Left child</a:t>
            </a:r>
          </a:p>
        </p:txBody>
      </p:sp>
    </p:spTree>
    <p:extLst>
      <p:ext uri="{BB962C8B-B14F-4D97-AF65-F5344CB8AC3E}">
        <p14:creationId xmlns:p14="http://schemas.microsoft.com/office/powerpoint/2010/main" val="87591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An </a:t>
            </a:r>
            <a:r>
              <a:rPr lang="en-US" sz="2200" i="1" u="sng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i="1" u="sng" dirty="0"/>
              <a:t>-</a:t>
            </a:r>
            <a:r>
              <a:rPr lang="en-US" sz="2200" i="1" u="sng" dirty="0" err="1"/>
              <a:t>ary</a:t>
            </a:r>
            <a:r>
              <a:rPr lang="en-US" sz="2200" i="1" u="sng" dirty="0"/>
              <a:t> tree</a:t>
            </a:r>
            <a:r>
              <a:rPr lang="en-US" sz="2200" dirty="0"/>
              <a:t> is a tree in which each vertex has at most </a:t>
            </a:r>
            <a:r>
              <a:rPr lang="en-US" sz="2200" i="1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dirty="0"/>
              <a:t> children.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common name for a 2-ary tree is </a:t>
            </a:r>
            <a:r>
              <a:rPr lang="en-US" sz="2200" i="1" u="sng" dirty="0"/>
              <a:t>binary tree</a:t>
            </a:r>
            <a:r>
              <a:rPr lang="en-US" sz="2200" dirty="0"/>
              <a:t>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Usage: algebraic expressions.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Represents the expression: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	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(4*(x/7)) </a:t>
            </a:r>
            <a:r>
              <a:rPr lang="en-US" sz="2200" dirty="0"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+ </a:t>
            </a:r>
            <a:r>
              <a:rPr lang="en-US" sz="2200" dirty="0">
                <a:solidFill>
                  <a:schemeClr val="accent6"/>
                </a:solidFill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(x-(y/3))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AutoNum type="alphaUcPeriod" startAt="17"/>
            </a:pPr>
            <a:r>
              <a:rPr lang="en-US" sz="2200" dirty="0">
                <a:latin typeface="+mj-lt"/>
              </a:rPr>
              <a:t>How do you evaluate an</a:t>
            </a:r>
            <a:br>
              <a:rPr lang="en-US" sz="2200" dirty="0">
                <a:latin typeface="+mj-lt"/>
              </a:rPr>
            </a:br>
            <a:r>
              <a:rPr lang="en-US" sz="2200" dirty="0">
                <a:latin typeface="+mj-lt"/>
              </a:rPr>
              <a:t>expression tree?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4191585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8291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In binary tree there are </a:t>
            </a:r>
            <a:r>
              <a:rPr lang="en-US" altLang="he-IL" sz="2200" i="1" dirty="0"/>
              <a:t>at most 2</a:t>
            </a:r>
            <a:r>
              <a:rPr lang="en-US" altLang="he-IL" sz="2200" i="1" baseline="30000" dirty="0"/>
              <a:t>k</a:t>
            </a:r>
            <a:r>
              <a:rPr lang="en-US" altLang="he-IL" sz="2200" dirty="0"/>
              <a:t> nodes in level 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depth of a node.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Base case: For depth = 0.</a:t>
            </a:r>
            <a:br>
              <a:rPr lang="en-US" altLang="he-IL" sz="2200" dirty="0"/>
            </a:br>
            <a:r>
              <a:rPr lang="en-US" altLang="he-IL" sz="2200" dirty="0"/>
              <a:t>	There is only the root, So the number of nodes is 1 = 2</a:t>
            </a:r>
            <a:r>
              <a:rPr lang="en-US" altLang="he-IL" sz="2200" baseline="30000" dirty="0"/>
              <a:t>0</a:t>
            </a:r>
            <a:r>
              <a:rPr lang="en-US" altLang="he-IL" sz="2200" dirty="0"/>
              <a:t>.</a:t>
            </a:r>
            <a:endParaRPr lang="en-US" altLang="he-IL" sz="2200" baseline="30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Induction:</a:t>
            </a:r>
          </a:p>
          <a:p>
            <a:pPr marL="457200" lvl="1" indent="0"/>
            <a:r>
              <a:rPr lang="en-US" altLang="he-IL" sz="2200" dirty="0"/>
              <a:t>	Suppose the claim holds for depth = d.</a:t>
            </a:r>
          </a:p>
          <a:p>
            <a:pPr marL="457200" lvl="1" indent="0"/>
            <a:r>
              <a:rPr lang="en-US" altLang="he-IL" sz="2200" dirty="0"/>
              <a:t>	Let’s prove it for depth = d+1: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		By the induction hypothesis, there are at most 2</a:t>
            </a:r>
            <a:r>
              <a:rPr lang="en-US" altLang="he-IL" sz="2000" baseline="30000" dirty="0"/>
              <a:t>d</a:t>
            </a:r>
            <a:r>
              <a:rPr lang="en-US" altLang="he-IL" sz="2000" dirty="0"/>
              <a:t> nodes at level 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		Each of these node has at most 2 children.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		Therefore, the number of nodes at level d+1 is at most 2*2</a:t>
            </a:r>
            <a:r>
              <a:rPr lang="en-US" altLang="he-IL" sz="2000" baseline="30000" dirty="0"/>
              <a:t>d</a:t>
            </a:r>
            <a:r>
              <a:rPr lang="en-US" altLang="he-IL" sz="2000" dirty="0"/>
              <a:t>=2</a:t>
            </a:r>
            <a:r>
              <a:rPr lang="en-US" altLang="he-IL" sz="2000" baseline="30000" dirty="0"/>
              <a:t>d+1</a:t>
            </a:r>
            <a:r>
              <a:rPr lang="en-US" altLang="he-IL" sz="20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Therefore, if a binary tree has depth d, then it has at most 1+2+4+…+2</a:t>
            </a:r>
            <a:r>
              <a:rPr lang="en-US" altLang="he-IL" sz="2200" baseline="30000" dirty="0"/>
              <a:t>d</a:t>
            </a:r>
            <a:r>
              <a:rPr lang="en-US" altLang="he-IL" sz="2200" dirty="0"/>
              <a:t> = 2</a:t>
            </a:r>
            <a:r>
              <a:rPr lang="en-US" altLang="he-IL" sz="2200" baseline="30000" dirty="0"/>
              <a:t>d+1</a:t>
            </a:r>
            <a:r>
              <a:rPr lang="en-US" altLang="he-IL" sz="2200" dirty="0"/>
              <a:t>-1 nodes.</a:t>
            </a:r>
          </a:p>
        </p:txBody>
      </p:sp>
    </p:spTree>
    <p:extLst>
      <p:ext uri="{BB962C8B-B14F-4D97-AF65-F5344CB8AC3E}">
        <p14:creationId xmlns:p14="http://schemas.microsoft.com/office/powerpoint/2010/main" val="24766835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 binary tree is </a:t>
            </a:r>
            <a:r>
              <a:rPr lang="en-US" altLang="he-IL" sz="2200" i="1" u="sng" dirty="0"/>
              <a:t>full</a:t>
            </a:r>
            <a:r>
              <a:rPr lang="en-US" altLang="he-IL" sz="2200" dirty="0"/>
              <a:t> if for all k&lt;=depth it has </a:t>
            </a:r>
            <a:r>
              <a:rPr lang="en-US" altLang="he-IL" sz="2200" i="1" dirty="0"/>
              <a:t>2</a:t>
            </a:r>
            <a:r>
              <a:rPr lang="en-US" altLang="he-IL" sz="2200" i="1" baseline="30000" dirty="0"/>
              <a:t>k</a:t>
            </a:r>
            <a:r>
              <a:rPr lang="en-US" altLang="he-IL" sz="2200" dirty="0"/>
              <a:t> nodes in level k.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2" y="3627437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3330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u="sng" dirty="0"/>
              <a:t>Claim1</a:t>
            </a:r>
            <a:r>
              <a:rPr lang="en-US" altLang="he-IL" sz="2200" dirty="0"/>
              <a:t>: If a binary tree has N vertices, then its depth is &gt;=log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(N)-1.</a:t>
            </a:r>
          </a:p>
          <a:p>
            <a:r>
              <a:rPr lang="en-US" altLang="he-IL" sz="2200" u="sng" dirty="0"/>
              <a:t>Claim2</a:t>
            </a:r>
            <a:r>
              <a:rPr lang="en-US" altLang="he-IL" sz="2200" dirty="0"/>
              <a:t>: If a binary tree has N vertices, then its depth is &lt;=N-1.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u="sng" dirty="0"/>
              <a:t>Proof of Claim 1</a:t>
            </a:r>
            <a:r>
              <a:rPr lang="en-US" altLang="he-IL" sz="2200" dirty="0"/>
              <a:t>: Denote the depth by d.</a:t>
            </a:r>
          </a:p>
          <a:p>
            <a:pPr marL="0" indent="0"/>
            <a:r>
              <a:rPr lang="en-US" altLang="he-IL" sz="2200" dirty="0"/>
              <a:t>Then N &lt;= 2</a:t>
            </a:r>
            <a:r>
              <a:rPr lang="en-US" altLang="he-IL" sz="2200" baseline="30000" dirty="0"/>
              <a:t>d+1</a:t>
            </a:r>
            <a:r>
              <a:rPr lang="en-US" altLang="he-IL" sz="2200" dirty="0"/>
              <a:t>-1 &lt; 2</a:t>
            </a:r>
            <a:r>
              <a:rPr lang="en-US" altLang="he-IL" sz="2200" baseline="30000" dirty="0"/>
              <a:t>d+1</a:t>
            </a:r>
            <a:r>
              <a:rPr lang="en-US" altLang="he-IL" sz="2200" dirty="0"/>
              <a:t> (by the claim from before)</a:t>
            </a:r>
          </a:p>
          <a:p>
            <a:pPr marL="0" indent="0"/>
            <a:r>
              <a:rPr lang="en-US" altLang="he-IL" sz="2200" dirty="0"/>
              <a:t>Therefore, d+1&gt;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(N), and hence d&gt;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(N)-1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u="sng" dirty="0"/>
              <a:t>Proof of Claim 2</a:t>
            </a:r>
            <a:r>
              <a:rPr lang="en-US" altLang="he-IL" sz="2200" dirty="0"/>
              <a:t>: It has depth N-1 only if it is a path/straight line.</a:t>
            </a:r>
          </a:p>
          <a:p>
            <a:pPr marL="0" indent="0"/>
            <a:r>
              <a:rPr lang="en-US" altLang="he-IL" sz="2200" dirty="0"/>
              <a:t>Otherwise the depth will &lt; N-1.</a:t>
            </a:r>
          </a:p>
        </p:txBody>
      </p:sp>
    </p:spTree>
    <p:extLst>
      <p:ext uri="{BB962C8B-B14F-4D97-AF65-F5344CB8AC3E}">
        <p14:creationId xmlns:p14="http://schemas.microsoft.com/office/powerpoint/2010/main" val="32993906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A comment on recursion</a:t>
            </a:r>
          </a:p>
        </p:txBody>
      </p:sp>
    </p:spTree>
    <p:extLst>
      <p:ext uri="{BB962C8B-B14F-4D97-AF65-F5344CB8AC3E}">
        <p14:creationId xmlns:p14="http://schemas.microsoft.com/office/powerpoint/2010/main" val="832301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Implementing Binary Tree in C:</a:t>
            </a: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  //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left; // left child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right; // right child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parent;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typedef struct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binary_tree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root;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7934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, and checks if the node is a leaf.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is_leaf</a:t>
            </a:r>
            <a:r>
              <a:rPr lang="en-US" sz="2000" dirty="0"/>
              <a:t>(</a:t>
            </a:r>
            <a:r>
              <a:rPr lang="en-US" altLang="he-IL" sz="2000" dirty="0" err="1"/>
              <a:t>Btnode_t</a:t>
            </a:r>
            <a:r>
              <a:rPr lang="en-US" altLang="he-IL" sz="2000" dirty="0"/>
              <a:t>* </a:t>
            </a:r>
            <a:r>
              <a:rPr lang="en-US" sz="2000" dirty="0"/>
              <a:t>node)</a:t>
            </a:r>
          </a:p>
          <a:p>
            <a:pPr marL="0" indent="0">
              <a:defRPr/>
            </a:pPr>
            <a:r>
              <a:rPr lang="en-US" sz="2000" dirty="0"/>
              <a:t>	return (node-&gt;left == NULL &amp;&amp; node-&gt;right == NULL);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endParaRPr lang="en-US" sz="2000" dirty="0"/>
          </a:p>
          <a:p>
            <a:pPr marL="0" indent="0"/>
            <a:r>
              <a:rPr lang="en-US" altLang="he-IL" sz="2200" dirty="0"/>
              <a:t>Write a function that gets a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, and checks if the node is a root.</a:t>
            </a:r>
          </a:p>
          <a:p>
            <a:pPr marL="0" indent="0"/>
            <a:endParaRPr lang="en-US" altLang="he-IL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is_root</a:t>
            </a:r>
            <a:r>
              <a:rPr lang="en-US" sz="2000" dirty="0"/>
              <a:t>(</a:t>
            </a:r>
            <a:r>
              <a:rPr lang="en-US" altLang="he-IL" sz="2000" dirty="0" err="1"/>
              <a:t>Btnode_t</a:t>
            </a:r>
            <a:r>
              <a:rPr lang="en-US" altLang="he-IL" sz="2000" dirty="0"/>
              <a:t>* </a:t>
            </a:r>
            <a:r>
              <a:rPr lang="en-US" sz="2000" dirty="0"/>
              <a:t>node)</a:t>
            </a:r>
          </a:p>
          <a:p>
            <a:pPr marL="0" indent="0">
              <a:defRPr/>
            </a:pPr>
            <a:r>
              <a:rPr lang="en-US" sz="2000" dirty="0"/>
              <a:t>	return (node-&gt;parent==NULL);</a:t>
            </a:r>
            <a:endParaRPr lang="en-US" altLang="he-IL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0971026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binary tree and computes its size.</a:t>
            </a: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41953103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get_size</a:t>
            </a:r>
            <a:r>
              <a:rPr lang="en-US" sz="2000" dirty="0"/>
              <a:t> 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* </a:t>
            </a:r>
            <a:r>
              <a:rPr lang="en-US" sz="2000" dirty="0"/>
              <a:t>root) {</a:t>
            </a:r>
          </a:p>
          <a:p>
            <a:pPr marL="0" indent="0">
              <a:defRPr/>
            </a:pPr>
            <a:r>
              <a:rPr lang="en-US" sz="2000" dirty="0"/>
              <a:t>	if  ( root == NULL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return  0;</a:t>
            </a:r>
          </a:p>
          <a:p>
            <a:pPr marL="0" indent="0">
              <a:defRPr/>
            </a:pPr>
            <a:r>
              <a:rPr lang="en-US" sz="2000" dirty="0"/>
              <a:t>	else</a:t>
            </a:r>
            <a:br>
              <a:rPr lang="en-US" sz="2000" dirty="0"/>
            </a:br>
            <a:r>
              <a:rPr lang="en-US" sz="2000" dirty="0"/>
              <a:t>		return  </a:t>
            </a:r>
            <a:r>
              <a:rPr lang="en-US" sz="2000" dirty="0" err="1"/>
              <a:t>get_size</a:t>
            </a:r>
            <a:r>
              <a:rPr lang="en-US" sz="2000" dirty="0"/>
              <a:t> (root-&gt;left ) + </a:t>
            </a:r>
            <a:r>
              <a:rPr lang="en-US" sz="2000" dirty="0" err="1"/>
              <a:t>get_size</a:t>
            </a:r>
            <a:r>
              <a:rPr lang="en-US" sz="2000" dirty="0"/>
              <a:t> (root-&gt;right ) + 1;</a:t>
            </a:r>
          </a:p>
          <a:p>
            <a:pPr marL="0" indent="0"/>
            <a:r>
              <a:rPr lang="en-US" altLang="he-IL" sz="2200" dirty="0"/>
              <a:t>}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3209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binary tree and computes its depth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991072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get_depth</a:t>
            </a:r>
            <a:r>
              <a:rPr lang="en-US" sz="2000" dirty="0"/>
              <a:t> 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* </a:t>
            </a:r>
            <a:r>
              <a:rPr lang="en-US" sz="2000"/>
              <a:t>root) {</a:t>
            </a:r>
            <a:endParaRPr lang="en-US" sz="2000" dirty="0"/>
          </a:p>
          <a:p>
            <a:pPr marL="0" indent="0">
              <a:defRPr/>
            </a:pPr>
            <a:r>
              <a:rPr lang="en-US" sz="2000" dirty="0"/>
              <a:t>	if  ( root == NULL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return  -1;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// if (</a:t>
            </a:r>
            <a:r>
              <a:rPr lang="en-US" sz="2000" dirty="0" err="1"/>
              <a:t>is_leaf</a:t>
            </a:r>
            <a:r>
              <a:rPr lang="en-US" sz="2000" dirty="0"/>
              <a:t>(root))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//	return 0;</a:t>
            </a:r>
          </a:p>
          <a:p>
            <a:pPr marL="0" indent="0">
              <a:defRPr/>
            </a:pPr>
            <a:r>
              <a:rPr lang="en-US" sz="2000" dirty="0"/>
              <a:t>	else</a:t>
            </a:r>
            <a:br>
              <a:rPr lang="en-US" sz="2000" dirty="0"/>
            </a:br>
            <a:r>
              <a:rPr lang="en-US" sz="2000" dirty="0"/>
              <a:t>		return  max(</a:t>
            </a:r>
            <a:r>
              <a:rPr lang="en-US" sz="2000" dirty="0" err="1"/>
              <a:t>get_depth</a:t>
            </a:r>
            <a:r>
              <a:rPr lang="en-US" sz="2000" dirty="0"/>
              <a:t> (root-&gt;left ), </a:t>
            </a:r>
            <a:r>
              <a:rPr lang="en-US" sz="2000" dirty="0" err="1"/>
              <a:t>get_depth</a:t>
            </a:r>
            <a:r>
              <a:rPr lang="en-US" sz="2000" dirty="0"/>
              <a:t> (root-&gt;right ) ) +1;</a:t>
            </a:r>
          </a:p>
          <a:p>
            <a:pPr marL="0" indent="0">
              <a:defRPr/>
            </a:pPr>
            <a:r>
              <a:rPr lang="en-US" sz="2000" dirty="0"/>
              <a:t>}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9733789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binary tree and computes the number of leaves in the tree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/>
              <a:t>Write a function that gets a binary tree and computes the number of nodes with even values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42151345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Traversing</a:t>
            </a:r>
            <a:br>
              <a:rPr lang="de-DE" altLang="en-US" sz="8000" dirty="0"/>
            </a:br>
            <a:r>
              <a:rPr lang="de-DE" altLang="en-US" sz="8000" dirty="0"/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16747602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InOrder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defRPr/>
            </a:pPr>
            <a:r>
              <a:rPr lang="en-US" sz="2200" dirty="0"/>
              <a:t>__left___ 10, __right__</a:t>
            </a:r>
          </a:p>
          <a:p>
            <a:pPr marL="0" indent="0">
              <a:defRPr/>
            </a:pPr>
            <a:r>
              <a:rPr lang="en-US" sz="2200" b="1" dirty="0"/>
              <a:t>__,5,__</a:t>
            </a:r>
            <a:r>
              <a:rPr lang="en-US" sz="2200" dirty="0"/>
              <a:t>,  10,  </a:t>
            </a:r>
            <a:r>
              <a:rPr lang="en-US" sz="2200" b="1" dirty="0"/>
              <a:t>___  21 __</a:t>
            </a:r>
          </a:p>
          <a:p>
            <a:pPr marL="0" indent="0">
              <a:defRPr/>
            </a:pPr>
            <a:r>
              <a:rPr lang="en-US" sz="2200" dirty="0"/>
              <a:t>1, 5, 7,    10,   16, 21, 25</a:t>
            </a:r>
          </a:p>
          <a:p>
            <a:pPr marL="0" indent="0">
              <a:defRPr/>
            </a:pPr>
            <a:r>
              <a:rPr lang="en-US" sz="2200" dirty="0"/>
              <a:t>Answer: [1,5,7,10,16,21,25]</a:t>
            </a:r>
          </a:p>
          <a:p>
            <a:pPr marL="0" indent="0"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55590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PreOrder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__left__, ___right___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 5,_left_, _right_,  21, </a:t>
            </a:r>
            <a:r>
              <a:rPr lang="en-US" sz="2200" dirty="0" err="1"/>
              <a:t>left_,right</a:t>
            </a:r>
            <a:r>
              <a:rPr lang="en-US" sz="2200" dirty="0"/>
              <a:t>_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10,    5, 1, 7,    21, 16, 25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Answer: [10,5,1,7,21,16,25]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81356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 comment on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How is recursion really implemented inside?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What happens when we make a recursive call?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Wrong answer: my laptop delegates the subtask to  other laptops.</a:t>
            </a:r>
            <a:br>
              <a:rPr lang="en-US" altLang="he-IL" sz="2000" dirty="0"/>
            </a:br>
            <a:endParaRPr lang="en-US" altLang="he-I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Correct answer: the subtask is added on execution stack: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The order in which the functions are called,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Where to return after the function ends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All the local variables of the function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In particular, any recursive function can be implemented</a:t>
            </a:r>
            <a:br>
              <a:rPr lang="en-US" altLang="he-IL" sz="2000" dirty="0"/>
            </a:br>
            <a:r>
              <a:rPr lang="en-US" altLang="he-IL" sz="2000" i="1" u="sng" dirty="0"/>
              <a:t>non-recursively</a:t>
            </a:r>
            <a:r>
              <a:rPr lang="en-US" altLang="he-IL" sz="2000" dirty="0"/>
              <a:t> using stack.</a:t>
            </a:r>
          </a:p>
        </p:txBody>
      </p:sp>
    </p:spTree>
    <p:extLst>
      <p:ext uri="{BB962C8B-B14F-4D97-AF65-F5344CB8AC3E}">
        <p14:creationId xmlns:p14="http://schemas.microsoft.com/office/powerpoint/2010/main" val="5857353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PostOrder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__left__, ___right_,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_left_, right_, 5,   _left_, _right_,21, 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1, 7, 5,   16, 25, 21,    10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Answer: [1,7,5,16,25,21,10]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066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PreOrder traversal algorithm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// prints the tree in </a:t>
            </a:r>
            <a:r>
              <a:rPr lang="en-US" sz="2200" dirty="0" err="1"/>
              <a:t>PreOrder</a:t>
            </a: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BTnode</a:t>
            </a:r>
            <a:r>
              <a:rPr lang="en-US" sz="2200" dirty="0"/>
              <a:t> root):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If root==NULL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1.1 do nothing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Else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2.1 print( </a:t>
            </a:r>
            <a:r>
              <a:rPr lang="en-US" sz="2200" dirty="0" err="1"/>
              <a:t>root.data</a:t>
            </a:r>
            <a:r>
              <a:rPr lang="en-US" sz="2200" dirty="0"/>
              <a:t>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2.2 </a:t>
            </a: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root.left</a:t>
            </a:r>
            <a:r>
              <a:rPr lang="en-US" sz="22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2.3 </a:t>
            </a:r>
            <a:r>
              <a:rPr lang="en-US" sz="2200" dirty="0" err="1"/>
              <a:t>PreOrderTraversal</a:t>
            </a:r>
            <a:r>
              <a:rPr lang="en-US" sz="2200" dirty="0"/>
              <a:t>(</a:t>
            </a:r>
            <a:r>
              <a:rPr lang="en-US" sz="2200" dirty="0" err="1"/>
              <a:t>root.right</a:t>
            </a:r>
            <a:r>
              <a:rPr lang="en-US" sz="2200" dirty="0"/>
              <a:t>)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21112" y="5761037"/>
            <a:ext cx="4764088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Q:Change the algorithm to get the 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InOrder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/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PostOrder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 traversal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53101D-2EC8-4765-A083-99B18716F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2" y="2874942"/>
            <a:ext cx="4535488" cy="180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u="sng" dirty="0">
                <a:solidFill>
                  <a:srgbClr val="0000CC"/>
                </a:solidFill>
                <a:latin typeface="Arial" panose="020B0604020202020204" pitchFamily="34" charset="0"/>
              </a:rPr>
              <a:t>Running time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O(n) where n = size of the tree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Because each vertex is processed exactly once.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6131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Practice Problems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on Binary Trees</a:t>
            </a:r>
          </a:p>
        </p:txBody>
      </p:sp>
    </p:spTree>
    <p:extLst>
      <p:ext uri="{BB962C8B-B14F-4D97-AF65-F5344CB8AC3E}">
        <p14:creationId xmlns:p14="http://schemas.microsoft.com/office/powerpoint/2010/main" val="25938745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Is descendant?</a:t>
            </a:r>
          </a:p>
        </p:txBody>
      </p:sp>
    </p:spTree>
    <p:extLst>
      <p:ext uri="{BB962C8B-B14F-4D97-AF65-F5344CB8AC3E}">
        <p14:creationId xmlns:p14="http://schemas.microsoft.com/office/powerpoint/2010/main" val="1765075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checks if u is a descendant of v</a:t>
            </a:r>
          </a:p>
          <a:p>
            <a:pPr marL="0" indent="0"/>
            <a:r>
              <a:rPr lang="en-US" altLang="he-IL" sz="2200" dirty="0"/>
              <a:t>bool </a:t>
            </a:r>
            <a:r>
              <a:rPr lang="en-US" altLang="he-IL" sz="2200" dirty="0" err="1"/>
              <a:t>is_descendant</a:t>
            </a:r>
            <a:r>
              <a:rPr lang="en-US" altLang="he-IL" sz="2200" dirty="0"/>
              <a:t> (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v):</a:t>
            </a:r>
          </a:p>
          <a:p>
            <a:pPr marL="0" indent="0"/>
            <a:r>
              <a:rPr lang="en-US" altLang="he-IL" sz="2200" b="1" u="sng" dirty="0"/>
              <a:t>Idea:</a:t>
            </a:r>
          </a:p>
          <a:p>
            <a:pPr marL="0" indent="0"/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p = u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while (p!=NULL)</a:t>
            </a:r>
            <a:endParaRPr lang="en-US" altLang="he-IL" sz="2000" dirty="0">
              <a:latin typeface="+mj-lt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	if (p == v)</a:t>
            </a:r>
            <a:r>
              <a:rPr lang="en-US" altLang="he-IL" sz="2000" dirty="0">
                <a:cs typeface="Times New Roman" panose="02020603050405020304" pitchFamily="18" charset="0"/>
              </a:rPr>
              <a:t> return true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	p = p-&gt;parent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return false</a:t>
            </a:r>
            <a:endParaRPr lang="en-US" altLang="he-IL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40312" y="3246437"/>
            <a:ext cx="4800600" cy="215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Running time: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If u is a descendant of v,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Then running time is O(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dist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(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u,v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))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Otherwise: O(depth(u))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229E4E-9E42-4ECC-875B-4EF5AAC450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2" y="6478793"/>
            <a:ext cx="32004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Implement this</a:t>
            </a:r>
          </a:p>
        </p:txBody>
      </p:sp>
    </p:spTree>
    <p:extLst>
      <p:ext uri="{BB962C8B-B14F-4D97-AF65-F5344CB8AC3E}">
        <p14:creationId xmlns:p14="http://schemas.microsoft.com/office/powerpoint/2010/main" val="26248835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Compute distance</a:t>
            </a:r>
          </a:p>
        </p:txBody>
      </p:sp>
    </p:spTree>
    <p:extLst>
      <p:ext uri="{BB962C8B-B14F-4D97-AF65-F5344CB8AC3E}">
        <p14:creationId xmlns:p14="http://schemas.microsoft.com/office/powerpoint/2010/main" val="39777542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/>
              <a:t>distance(0, 1) = 4</a:t>
            </a:r>
          </a:p>
          <a:p>
            <a:pPr marL="0" indent="0"/>
            <a:r>
              <a:rPr lang="en-US" altLang="he-IL" sz="2200" dirty="0"/>
              <a:t>distance(15, 11) = 1</a:t>
            </a:r>
          </a:p>
          <a:p>
            <a:pPr marL="0" indent="0"/>
            <a:r>
              <a:rPr lang="en-US" altLang="he-IL" sz="2200" dirty="0"/>
              <a:t>distance(1, 6) = 2</a:t>
            </a:r>
          </a:p>
          <a:p>
            <a:pPr marL="0" indent="0"/>
            <a:r>
              <a:rPr lang="en-US" altLang="he-IL" sz="2200" dirty="0"/>
              <a:t>distance(1, 25) = 6</a:t>
            </a:r>
          </a:p>
          <a:p>
            <a:pPr marL="0" indent="0"/>
            <a:r>
              <a:rPr lang="en-US" altLang="he-IL" sz="2000" dirty="0"/>
              <a:t>distance(6, 6) = 0</a:t>
            </a:r>
          </a:p>
          <a:p>
            <a:pPr marL="0" indent="0"/>
            <a:r>
              <a:rPr lang="en-US" altLang="he-IL" sz="2000" dirty="0"/>
              <a:t>distance(57, 1) = 4</a:t>
            </a:r>
          </a:p>
          <a:p>
            <a:pPr marL="0" indent="0"/>
            <a:endParaRPr lang="en-US" altLang="he-IL" sz="200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53793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  <a:p>
            <a:pPr marL="0" indent="0"/>
            <a:r>
              <a:rPr lang="en-US" altLang="he-IL" sz="2200" b="1" i="1" u="sng" dirty="0"/>
              <a:t>Idea: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>
                <a:latin typeface="+mj-lt"/>
              </a:rPr>
              <a:t>Path</a:t>
            </a:r>
            <a:r>
              <a:rPr lang="en-US" altLang="he-IL" sz="2000" baseline="-25000" dirty="0" err="1">
                <a:latin typeface="+mj-lt"/>
              </a:rPr>
              <a:t>u</a:t>
            </a:r>
            <a:r>
              <a:rPr lang="en-US" altLang="he-IL" sz="2000" dirty="0">
                <a:latin typeface="+mj-lt"/>
              </a:rPr>
              <a:t> = the path from the root to u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>
                <a:latin typeface="+mj-lt"/>
              </a:rPr>
              <a:t>Path</a:t>
            </a:r>
            <a:r>
              <a:rPr lang="en-US" altLang="he-IL" sz="2000" baseline="-25000" dirty="0" err="1">
                <a:latin typeface="+mj-lt"/>
              </a:rPr>
              <a:t>v</a:t>
            </a:r>
            <a:r>
              <a:rPr lang="en-US" altLang="he-IL" sz="2000" dirty="0">
                <a:latin typeface="+mj-lt"/>
              </a:rPr>
              <a:t> = the path from the root to v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Find the common ancestors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Return ?</a:t>
            </a:r>
          </a:p>
        </p:txBody>
      </p:sp>
    </p:spTree>
    <p:extLst>
      <p:ext uri="{BB962C8B-B14F-4D97-AF65-F5344CB8AC3E}">
        <p14:creationId xmlns:p14="http://schemas.microsoft.com/office/powerpoint/2010/main" val="13589073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20766" y="3728917"/>
            <a:ext cx="4830764" cy="25082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Example: u = 25, v = 6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 = (0, 61, 25)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 = (0, 5, 11, 15, 6)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Return 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)+length(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)-2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 flipH="1" flipV="1">
            <a:off x="9307512" y="4084637"/>
            <a:ext cx="533400" cy="914400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flipH="1" flipV="1">
            <a:off x="8012112" y="3424397"/>
            <a:ext cx="1295400" cy="660240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H="1" flipV="1">
            <a:off x="5793262" y="5460168"/>
            <a:ext cx="618652" cy="1139029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>
            <a:off x="5793262" y="5014596"/>
            <a:ext cx="313850" cy="445572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 bwMode="auto">
          <a:xfrm flipV="1">
            <a:off x="6465888" y="3373198"/>
            <a:ext cx="896143" cy="711439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932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  <a:endParaRPr lang="en-US" altLang="he-IL" sz="2000" dirty="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02735" y="3709988"/>
            <a:ext cx="4845527" cy="24320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Example: u = 1, v = 57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 = (0, 5, 11, 15, 1)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 = (0, 5, 57)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common ancestors = {0,5}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Return 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)+length(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)-4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5268912" y="5684837"/>
            <a:ext cx="228600" cy="83820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>
            <a:off x="5497512" y="5014596"/>
            <a:ext cx="609600" cy="67024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6465888" y="3373199"/>
            <a:ext cx="896143" cy="711438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 flipH="1" flipV="1">
            <a:off x="7003814" y="4440356"/>
            <a:ext cx="427195" cy="660877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V="1">
            <a:off x="7003814" y="3906778"/>
            <a:ext cx="611305" cy="533578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8460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 comment on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1800" dirty="0"/>
              <a:t>Rules of </a:t>
            </a:r>
            <a:r>
              <a:rPr lang="en-US" altLang="he-IL" sz="1800"/>
              <a:t>thumb for </a:t>
            </a:r>
            <a:r>
              <a:rPr lang="en-US" altLang="he-IL" sz="1800" dirty="0"/>
              <a:t>writing recursion: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Base case</a:t>
            </a:r>
            <a:r>
              <a:rPr lang="en-US" altLang="he-IL" sz="1800" dirty="0"/>
              <a:t>: if the problem minimal/not decomposable, solve the problem directly. Checking it should be (typically) the first line of the function.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i="1" dirty="0"/>
              <a:t>Examples</a:t>
            </a:r>
            <a:r>
              <a:rPr lang="en-US" altLang="he-IL" sz="1800" dirty="0"/>
              <a:t>:</a:t>
            </a:r>
            <a:br>
              <a:rPr lang="en-US" altLang="he-IL" sz="1800" dirty="0"/>
            </a:br>
            <a:r>
              <a:rPr lang="en-US" altLang="he-IL" sz="1800" dirty="0"/>
              <a:t>	</a:t>
            </a:r>
            <a:r>
              <a:rPr lang="en-US" altLang="he-IL" sz="1800" i="1" dirty="0"/>
              <a:t>empty array / n=0 / index out of bounds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Induction case</a:t>
            </a:r>
            <a:r>
              <a:rPr lang="en-US" altLang="he-IL" sz="1800" dirty="0"/>
              <a:t>: decompose the problem into one or more similar, STRICTLY smaller sub-problems.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i="1" dirty="0"/>
              <a:t>Examples</a:t>
            </a:r>
            <a:r>
              <a:rPr lang="en-US" altLang="he-IL" sz="1800" dirty="0"/>
              <a:t>:</a:t>
            </a:r>
            <a:br>
              <a:rPr lang="en-US" altLang="he-IL" sz="1800" dirty="0"/>
            </a:br>
            <a:r>
              <a:rPr lang="en-US" altLang="he-IL" sz="1800" dirty="0"/>
              <a:t>	apply induction on first half of the array, then on the second half of the array</a:t>
            </a:r>
            <a:br>
              <a:rPr lang="en-US" altLang="he-IL" sz="1800" dirty="0"/>
            </a:br>
            <a:r>
              <a:rPr lang="en-US" altLang="he-IL" sz="1800" dirty="0"/>
              <a:t>	apply induction on n-1…</a:t>
            </a:r>
            <a:endParaRPr lang="en-US" altLang="he-IL" sz="18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b="1" u="sng" dirty="0">
                <a:solidFill>
                  <a:srgbClr val="FF0000"/>
                </a:solidFill>
              </a:rPr>
              <a:t>BAD IDEAS</a:t>
            </a:r>
            <a:r>
              <a:rPr lang="en-US" altLang="he-IL" sz="1800" dirty="0"/>
              <a:t>: do not use static/global variables in recursion.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These are bad practice, and very hard to follow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Often fails if the function is invoked several times.</a:t>
            </a:r>
          </a:p>
          <a:p>
            <a:pPr marL="457200" lvl="1" indent="0"/>
            <a:r>
              <a:rPr lang="en-US" altLang="he-IL" sz="1800" dirty="0"/>
              <a:t>While we are on the subject</a:t>
            </a:r>
          </a:p>
        </p:txBody>
      </p:sp>
    </p:spTree>
    <p:extLst>
      <p:ext uri="{BB962C8B-B14F-4D97-AF65-F5344CB8AC3E}">
        <p14:creationId xmlns:p14="http://schemas.microsoft.com/office/powerpoint/2010/main" val="37537740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  <a:endParaRPr lang="en-US" altLang="he-IL" sz="2000" dirty="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38612" y="3482574"/>
            <a:ext cx="4845527" cy="27356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Example: u = 1, v = 6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 = (0, 5, 11, 15, 1)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 = (0, 5, 11, 15, 6)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common ancestors = {0, 5, 11, 15}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Return 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)+length(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)-8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5268912" y="5684837"/>
            <a:ext cx="228600" cy="83820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flipH="1">
            <a:off x="5497512" y="5014596"/>
            <a:ext cx="609600" cy="67024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6465888" y="3373199"/>
            <a:ext cx="896143" cy="711438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6534942" y="4440357"/>
            <a:ext cx="468873" cy="1107985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flipV="1">
            <a:off x="7003814" y="3906778"/>
            <a:ext cx="611305" cy="533578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 bwMode="auto">
          <a:xfrm flipV="1">
            <a:off x="6124257" y="5548342"/>
            <a:ext cx="400845" cy="345986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 flipV="1">
            <a:off x="6160491" y="5952369"/>
            <a:ext cx="175221" cy="645327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119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>
                <a:latin typeface="+mj-lt"/>
              </a:rPr>
              <a:t>Path</a:t>
            </a:r>
            <a:r>
              <a:rPr lang="en-US" altLang="he-IL" sz="2000" baseline="-25000" dirty="0" err="1">
                <a:latin typeface="+mj-lt"/>
              </a:rPr>
              <a:t>u</a:t>
            </a:r>
            <a:r>
              <a:rPr lang="en-US" altLang="he-IL" sz="2000" dirty="0">
                <a:latin typeface="+mj-lt"/>
              </a:rPr>
              <a:t> = the ancestors of u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/>
              <a:t>Path</a:t>
            </a:r>
            <a:r>
              <a:rPr lang="en-US" altLang="he-IL" sz="2000" baseline="-25000" dirty="0" err="1"/>
              <a:t>v</a:t>
            </a:r>
            <a:r>
              <a:rPr lang="en-US" altLang="he-IL" sz="2000" dirty="0"/>
              <a:t> = the ancestors of </a:t>
            </a:r>
            <a:r>
              <a:rPr lang="en-US" altLang="he-IL" sz="2000" dirty="0">
                <a:latin typeface="+mj-lt"/>
              </a:rPr>
              <a:t>v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cs typeface="Times New Roman" panose="02020603050405020304" pitchFamily="18" charset="0"/>
              </a:rPr>
              <a:t>Let C = the number of common ancestors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Return </a:t>
            </a:r>
            <a:r>
              <a:rPr lang="en-US" altLang="en-US" sz="2000" dirty="0"/>
              <a:t>length(</a:t>
            </a:r>
            <a:r>
              <a:rPr lang="en-US" altLang="en-US" sz="2000" dirty="0" err="1"/>
              <a:t>Path</a:t>
            </a:r>
            <a:r>
              <a:rPr lang="en-US" altLang="en-US" sz="2000" baseline="-25000" dirty="0" err="1"/>
              <a:t>u</a:t>
            </a:r>
            <a:r>
              <a:rPr lang="en-US" altLang="en-US" sz="2000" dirty="0"/>
              <a:t>) + length(</a:t>
            </a:r>
            <a:r>
              <a:rPr lang="en-US" altLang="en-US" sz="2000" dirty="0" err="1"/>
              <a:t>Path</a:t>
            </a:r>
            <a:r>
              <a:rPr lang="en-US" altLang="en-US" sz="2000" baseline="-25000" dirty="0" err="1"/>
              <a:t>v</a:t>
            </a:r>
            <a:r>
              <a:rPr lang="en-US" altLang="he-IL" sz="2000" dirty="0">
                <a:latin typeface="+mj-lt"/>
              </a:rPr>
              <a:t>) - 2*C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871C69-4AED-41C1-AC86-81A89800C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25" y="5979286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The running time is:</a:t>
            </a:r>
            <a:br>
              <a:rPr lang="en-US" altLang="en-US" sz="2200" dirty="0"/>
            </a:br>
            <a:r>
              <a:rPr lang="en-US" altLang="en-US" sz="2200" dirty="0"/>
              <a:t>O(depth(u)+depth(v))</a:t>
            </a:r>
          </a:p>
        </p:txBody>
      </p:sp>
    </p:spTree>
    <p:extLst>
      <p:ext uri="{BB962C8B-B14F-4D97-AF65-F5344CB8AC3E}">
        <p14:creationId xmlns:p14="http://schemas.microsoft.com/office/powerpoint/2010/main" val="96524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Breadth First Search</a:t>
            </a:r>
          </a:p>
        </p:txBody>
      </p:sp>
    </p:spTree>
    <p:extLst>
      <p:ext uri="{BB962C8B-B14F-4D97-AF65-F5344CB8AC3E}">
        <p14:creationId xmlns:p14="http://schemas.microsoft.com/office/powerpoint/2010/main" val="28194642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 traversal – non-recursive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608" y="2484437"/>
            <a:ext cx="5003263" cy="32575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55751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 traversal – non-recursive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637" y="2332037"/>
            <a:ext cx="4569875" cy="2975378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91FCAB-284F-4612-856C-89602DC29DC4}"/>
              </a:ext>
            </a:extLst>
          </p:cNvPr>
          <p:cNvGraphicFramePr>
            <a:graphicFrameLocks noGrp="1"/>
          </p:cNvGraphicFramePr>
          <p:nvPr/>
        </p:nvGraphicFramePr>
        <p:xfrm>
          <a:off x="4202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D3CA347-E431-4055-967A-C775EAD6A7C4}"/>
              </a:ext>
            </a:extLst>
          </p:cNvPr>
          <p:cNvGraphicFramePr>
            <a:graphicFrameLocks noGrp="1"/>
          </p:cNvGraphicFramePr>
          <p:nvPr/>
        </p:nvGraphicFramePr>
        <p:xfrm>
          <a:off x="4964112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BBD3B04-AB03-4E7D-ADD3-ADBDA18F4181}"/>
              </a:ext>
            </a:extLst>
          </p:cNvPr>
          <p:cNvGraphicFramePr>
            <a:graphicFrameLocks noGrp="1"/>
          </p:cNvGraphicFramePr>
          <p:nvPr/>
        </p:nvGraphicFramePr>
        <p:xfrm>
          <a:off x="5726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F6AF5AA-72CD-4245-81F1-7C366DAF3C41}"/>
              </a:ext>
            </a:extLst>
          </p:cNvPr>
          <p:cNvGraphicFramePr>
            <a:graphicFrameLocks noGrp="1"/>
          </p:cNvGraphicFramePr>
          <p:nvPr/>
        </p:nvGraphicFramePr>
        <p:xfrm>
          <a:off x="6443662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0F0755C-1BB3-456B-BFF5-3546B7828EF4}"/>
              </a:ext>
            </a:extLst>
          </p:cNvPr>
          <p:cNvGraphicFramePr>
            <a:graphicFrameLocks noGrp="1"/>
          </p:cNvGraphicFramePr>
          <p:nvPr/>
        </p:nvGraphicFramePr>
        <p:xfrm>
          <a:off x="7143180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B536C3C-206E-4175-B78E-7AE01D23002A}"/>
              </a:ext>
            </a:extLst>
          </p:cNvPr>
          <p:cNvGraphicFramePr>
            <a:graphicFrameLocks noGrp="1"/>
          </p:cNvGraphicFramePr>
          <p:nvPr/>
        </p:nvGraphicFramePr>
        <p:xfrm>
          <a:off x="7852304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4BB1D9C-5429-4259-978B-A734F3EC5BA2}"/>
              </a:ext>
            </a:extLst>
          </p:cNvPr>
          <p:cNvGraphicFramePr>
            <a:graphicFrameLocks noGrp="1"/>
          </p:cNvGraphicFramePr>
          <p:nvPr/>
        </p:nvGraphicFramePr>
        <p:xfrm>
          <a:off x="8601604" y="53038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5C605A3-B1AE-4BD3-97F6-EB59F341E05D}"/>
              </a:ext>
            </a:extLst>
          </p:cNvPr>
          <p:cNvGraphicFramePr>
            <a:graphicFrameLocks noGrp="1"/>
          </p:cNvGraphicFramePr>
          <p:nvPr/>
        </p:nvGraphicFramePr>
        <p:xfrm>
          <a:off x="9367838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05016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 traversal – non-recursive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F4D59A-CA49-492A-B5D9-DD05433B1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7745" y="4922837"/>
            <a:ext cx="4191000" cy="72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What if we replace the stack with a queue?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1D589B-3C8D-48DD-A717-C1A11108B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6155" y="3170237"/>
            <a:ext cx="4191000" cy="72199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Implement this algorithm!</a:t>
            </a:r>
          </a:p>
        </p:txBody>
      </p:sp>
    </p:spTree>
    <p:extLst>
      <p:ext uri="{BB962C8B-B14F-4D97-AF65-F5344CB8AC3E}">
        <p14:creationId xmlns:p14="http://schemas.microsoft.com/office/powerpoint/2010/main" val="10985165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Breadth First Search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BreadthFirstSearch(root):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q = create queue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q.enqueue(root)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while q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node = q.dequeue()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printf(node-&gt;value)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	q.enqueue(node-&gt;left)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	 q.enqueue(node-&gt;right)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514" y="731838"/>
            <a:ext cx="3963598" cy="258064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91FCAB-284F-4612-856C-89602DC29DC4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35512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82A78C7-AD5B-4A04-989C-58455FE9E668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4050664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18B8450A-C7D5-4154-9289-D017CB900991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45418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B0A62EB3-05D4-4240-9738-63B4178F717D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5085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5AD2B4D8-9656-4077-9EB8-7565DD1C05CB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5542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14C338EB-12ED-45E1-A891-CB99CA6C5504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60759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78DE991-77D5-40B6-9A94-0A2E1C98E9F5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6609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1A1AFD5-EC21-482B-AF0D-A1BE632B2ED2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7066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B11D75DD-C3DC-495A-B5F3-DF2EAEE8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001" y="3398837"/>
            <a:ext cx="2875292" cy="358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EBCE02C-1D13-4FEA-929C-325287C58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18" y="6370638"/>
            <a:ext cx="3512694" cy="6959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Implement this algorithm!</a:t>
            </a:r>
          </a:p>
        </p:txBody>
      </p:sp>
    </p:spTree>
    <p:extLst>
      <p:ext uri="{BB962C8B-B14F-4D97-AF65-F5344CB8AC3E}">
        <p14:creationId xmlns:p14="http://schemas.microsoft.com/office/powerpoint/2010/main" val="1596129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Breadth First Search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BreadthFirstSearch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q = create queue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q.enqueue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q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q.enqueue</a:t>
            </a:r>
            <a:r>
              <a:rPr lang="en-US" sz="1800" dirty="0"/>
              <a:t>(node-&gt;left)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 </a:t>
            </a:r>
            <a:r>
              <a:rPr lang="en-US" sz="1800" dirty="0" err="1"/>
              <a:t>q.enqueue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692" y="1646237"/>
            <a:ext cx="4449782" cy="289718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6A5B642-8041-4A63-93BA-61FBA2249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3536" y="4500520"/>
            <a:ext cx="4943475" cy="1666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These algorithms have applications to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Exploring unknown territory</a:t>
            </a:r>
            <a:br>
              <a:rPr lang="en-US" altLang="he-IL" sz="2200" i="1" dirty="0">
                <a:solidFill>
                  <a:srgbClr val="0000CC"/>
                </a:solidFill>
                <a:latin typeface="+mn-lt"/>
              </a:rPr>
            </a:b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Finding shortest paths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Some AI tasks</a:t>
            </a:r>
            <a:br>
              <a:rPr lang="en-US" altLang="he-IL" sz="2200" i="1" dirty="0">
                <a:solidFill>
                  <a:srgbClr val="0000CC"/>
                </a:solidFill>
                <a:latin typeface="+mn-lt"/>
              </a:rPr>
            </a:b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Solving puzzles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A5B642-8041-4A63-93BA-61FBA2249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8112" y="6294437"/>
            <a:ext cx="7162800" cy="72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I’m (probably) teaching cmpt225 in Fall 2022.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Join me if you want to write some AI for solving puzzles.</a:t>
            </a:r>
          </a:p>
        </p:txBody>
      </p:sp>
    </p:spTree>
    <p:extLst>
      <p:ext uri="{BB962C8B-B14F-4D97-AF65-F5344CB8AC3E}">
        <p14:creationId xmlns:p14="http://schemas.microsoft.com/office/powerpoint/2010/main" val="1502615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E3BBDF-627C-95A9-DC84-FD49AEB708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4256" y="3486404"/>
            <a:ext cx="4315427" cy="2934109"/>
          </a:xfrm>
          <a:prstGeom prst="rect">
            <a:avLst/>
          </a:prstGeom>
        </p:spPr>
      </p:pic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While we are on the subject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lvl="1" indent="0"/>
            <a:r>
              <a:rPr lang="en-US" altLang="he-IL" sz="1800" dirty="0"/>
              <a:t>Do not use </a:t>
            </a:r>
            <a:r>
              <a:rPr lang="en-US" altLang="he-IL" sz="1800" b="1" dirty="0"/>
              <a:t>global</a:t>
            </a:r>
            <a:r>
              <a:rPr lang="en-US" altLang="he-IL" sz="1800" dirty="0"/>
              <a:t> variables.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Only exceptions</a:t>
            </a:r>
            <a:r>
              <a:rPr lang="en-US" altLang="he-IL" sz="1800" dirty="0"/>
              <a:t>: global constants </a:t>
            </a:r>
          </a:p>
          <a:p>
            <a:pPr marL="457200" lvl="1" indent="0"/>
            <a:r>
              <a:rPr lang="en-US" altLang="he-IL" sz="1800" dirty="0"/>
              <a:t>Do not use </a:t>
            </a:r>
            <a:r>
              <a:rPr lang="en-US" altLang="he-IL" sz="1800" b="1" dirty="0"/>
              <a:t>static</a:t>
            </a:r>
            <a:r>
              <a:rPr lang="en-US" altLang="he-IL" sz="1800" dirty="0"/>
              <a:t> variables.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Only exceptions</a:t>
            </a:r>
            <a:r>
              <a:rPr lang="en-US" altLang="he-IL" sz="1800" dirty="0"/>
              <a:t>: when we need a shared state for objects/functions</a:t>
            </a:r>
            <a:br>
              <a:rPr lang="en-US" altLang="he-IL" sz="1800" dirty="0"/>
            </a:br>
            <a:endParaRPr lang="en-US" altLang="he-IL" sz="1800" dirty="0"/>
          </a:p>
          <a:p>
            <a:pPr marL="457200" lvl="1" indent="0"/>
            <a:r>
              <a:rPr lang="en-US" altLang="he-IL" sz="1800" dirty="0"/>
              <a:t>In particular, do not use </a:t>
            </a:r>
            <a:r>
              <a:rPr lang="en-US" altLang="he-IL" sz="1800" dirty="0" err="1"/>
              <a:t>strtok</a:t>
            </a:r>
            <a:r>
              <a:rPr lang="en-US" altLang="he-IL" sz="1800" dirty="0"/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Ever!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 err="1"/>
              <a:t>strtok</a:t>
            </a:r>
            <a:r>
              <a:rPr lang="en-US" altLang="he-IL" sz="1800" dirty="0"/>
              <a:t>() uses static variable inside.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Why is the first call </a:t>
            </a:r>
            <a:r>
              <a:rPr lang="en-US" altLang="he-IL" sz="1800" i="1" dirty="0" err="1"/>
              <a:t>strtok</a:t>
            </a:r>
            <a:r>
              <a:rPr lang="en-US" altLang="he-IL" sz="1800" i="1" dirty="0"/>
              <a:t>(</a:t>
            </a:r>
            <a:r>
              <a:rPr lang="en-US" altLang="he-IL" sz="1800" i="1" dirty="0" err="1"/>
              <a:t>str</a:t>
            </a:r>
            <a:r>
              <a:rPr lang="en-US" altLang="he-IL" sz="1800" i="1" dirty="0"/>
              <a:t>, s)</a:t>
            </a:r>
            <a:br>
              <a:rPr lang="en-US" altLang="he-IL" sz="1800" dirty="0"/>
            </a:br>
            <a:r>
              <a:rPr lang="en-US" altLang="he-IL" sz="1800" dirty="0"/>
              <a:t>and then </a:t>
            </a:r>
            <a:r>
              <a:rPr lang="en-US" altLang="he-IL" sz="1800" i="1" dirty="0" err="1"/>
              <a:t>strtok</a:t>
            </a:r>
            <a:r>
              <a:rPr lang="en-US" altLang="he-IL" sz="1800" i="1" dirty="0"/>
              <a:t>(NULL, s)</a:t>
            </a:r>
            <a:r>
              <a:rPr lang="en-US" altLang="he-IL" sz="1800" dirty="0"/>
              <a:t>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Looks very suspicious.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It uses static variable to remember</a:t>
            </a:r>
            <a:br>
              <a:rPr lang="en-US" altLang="he-IL" sz="1800" dirty="0"/>
            </a:br>
            <a:r>
              <a:rPr lang="en-US" altLang="he-IL" sz="1800" dirty="0"/>
              <a:t>the previous call.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i="1" dirty="0"/>
              <a:t>In general, only use library functions you can write yourself.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3541" y="3549573"/>
            <a:ext cx="3940168" cy="15074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21233">
            <a:off x="4472069" y="2239629"/>
            <a:ext cx="4941911" cy="53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4052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Comment on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100" dirty="0"/>
              <a:t>Any recursive function can be implemented </a:t>
            </a:r>
            <a:r>
              <a:rPr lang="en-US" altLang="he-IL" sz="2100" i="1" u="sng" dirty="0"/>
              <a:t>non-recursively</a:t>
            </a:r>
            <a:r>
              <a:rPr lang="en-US" altLang="he-IL" sz="2100" dirty="0"/>
              <a:t> using stack.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0" indent="0"/>
            <a:r>
              <a:rPr lang="en-US" altLang="he-IL" sz="2200" u="sng" dirty="0"/>
              <a:t>Example:</a:t>
            </a:r>
          </a:p>
          <a:p>
            <a:pPr marL="0" indent="0"/>
            <a:r>
              <a:rPr lang="en-US" altLang="he-IL" sz="2200" dirty="0"/>
              <a:t>Quick sort( A[0… N-1] 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err="1"/>
              <a:t>pivot_ind</a:t>
            </a:r>
            <a:r>
              <a:rPr lang="en-US" altLang="en-US" sz="2200" dirty="0"/>
              <a:t> = rearrange(A, N)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he-IL" sz="2200" dirty="0"/>
              <a:t>Quick sort( A[0…pivot_ind-1] 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he-IL" sz="2200" dirty="0"/>
              <a:t>Quick sort( A[pivot_ind+1… N-1))</a:t>
            </a:r>
            <a:endParaRPr lang="en-US" altLang="en-US" sz="2200" dirty="0"/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/>
              <a:t>Implement this without using recursion.</a:t>
            </a:r>
          </a:p>
        </p:txBody>
      </p:sp>
    </p:spTree>
    <p:extLst>
      <p:ext uri="{BB962C8B-B14F-4D97-AF65-F5344CB8AC3E}">
        <p14:creationId xmlns:p14="http://schemas.microsoft.com/office/powerpoint/2010/main" val="27359147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size+1;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ret = 3;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bar(4);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bar(8);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ret;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 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foo(5);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0;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CA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3800" dirty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6872" y="5813147"/>
            <a:ext cx="3176336" cy="13764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--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0x128fbad</a:t>
            </a:r>
          </a:p>
        </p:txBody>
      </p:sp>
      <p:sp>
        <p:nvSpPr>
          <p:cNvPr id="7" name="Rectangle 6"/>
          <p:cNvSpPr/>
          <p:nvPr/>
        </p:nvSpPr>
        <p:spPr>
          <a:xfrm>
            <a:off x="4446872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=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8" name="Rectangle 7"/>
          <p:cNvSpPr/>
          <p:nvPr/>
        </p:nvSpPr>
        <p:spPr>
          <a:xfrm>
            <a:off x="4446872" y="2890873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46872" y="290822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46867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</a:t>
            </a:r>
            <a:r>
              <a:rPr lang="en-CA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446872" y="289543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446867" y="2904127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36" name="Right Arrow 35"/>
          <p:cNvSpPr/>
          <p:nvPr/>
        </p:nvSpPr>
        <p:spPr>
          <a:xfrm flipH="1">
            <a:off x="3214838" y="601579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 flipH="1">
            <a:off x="3214837" y="6314173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flipH="1">
            <a:off x="3214836" y="3664782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flipH="1">
            <a:off x="3214836" y="400141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 flipH="1">
            <a:off x="3214835" y="432017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flipH="1">
            <a:off x="3214834" y="200741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 flipH="1">
            <a:off x="3214833" y="233441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flipH="1">
            <a:off x="3214832" y="264992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 flipH="1">
            <a:off x="3214831" y="4676057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3214830" y="5010461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Arrow 46"/>
          <p:cNvSpPr/>
          <p:nvPr/>
        </p:nvSpPr>
        <p:spPr>
          <a:xfrm flipH="1">
            <a:off x="3214829" y="665830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22" grpId="0" animBg="1"/>
      <p:bldP spid="22" grpId="1" animBg="1"/>
      <p:bldP spid="24" grpId="0" animBg="1"/>
      <p:bldP spid="24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7" grpId="2" animBg="1"/>
      <p:bldP spid="37" grpId="3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3" grpId="3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46" grpId="0" animBg="1"/>
      <p:bldP spid="46" grpId="1" animBg="1"/>
      <p:bldP spid="47" grpId="0" animBg="1"/>
      <p:bldP spid="4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 without using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51037"/>
            <a:ext cx="8855075" cy="4808538"/>
          </a:xfrm>
          <a:ln/>
        </p:spPr>
        <p:txBody>
          <a:bodyPr tIns="14040"/>
          <a:lstStyle/>
          <a:p>
            <a:pPr marL="0" indent="0">
              <a:lnSpc>
                <a:spcPct val="100000"/>
              </a:lnSpc>
              <a:spcAft>
                <a:spcPts val="400"/>
              </a:spcAft>
            </a:pP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Quick sort( A[0… N-1] )  {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s will contain the start/end of subarrays that we need to be sorted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you can think of s as “TODO list”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=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create_stack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();  // stack of pairs of indices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(s, 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(pair){0 , N-1}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(s is not empty)  {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(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j) =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stack_pop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(s);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if (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&lt;j) {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pivot_ind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rearrange( A[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…j]); // 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(s, 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(pair){pivot_ind+1 , j}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(s,  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(pair){</a:t>
            </a:r>
            <a:r>
              <a:rPr lang="en-US" alt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pivot_ind-1}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}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274637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he-I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80C6C24-02A1-496A-B601-4D4FDA500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1312" y="3779837"/>
            <a:ext cx="4572000" cy="12573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Homework: run this algorithm on</a:t>
            </a:r>
            <a:br>
              <a:rPr lang="en-US" altLang="en-US" b="1" dirty="0">
                <a:solidFill>
                  <a:srgbClr val="002060"/>
                </a:solidFill>
              </a:rPr>
            </a:br>
            <a:r>
              <a:rPr lang="en-US" altLang="en-US" b="1" dirty="0">
                <a:solidFill>
                  <a:srgbClr val="002060"/>
                </a:solidFill>
              </a:rPr>
              <a:t>several examples of arrays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In each step follow the state of the array and the state of the stack</a:t>
            </a:r>
          </a:p>
        </p:txBody>
      </p:sp>
    </p:spTree>
    <p:extLst>
      <p:ext uri="{BB962C8B-B14F-4D97-AF65-F5344CB8AC3E}">
        <p14:creationId xmlns:p14="http://schemas.microsoft.com/office/powerpoint/2010/main" val="3098201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2725</TotalTime>
  <Words>3505</Words>
  <Application>Microsoft Office PowerPoint</Application>
  <PresentationFormat>Custom</PresentationFormat>
  <Paragraphs>475</Paragraphs>
  <Slides>58</Slides>
  <Notes>58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4" baseType="lpstr">
      <vt:lpstr>Albany</vt:lpstr>
      <vt:lpstr>Arial</vt:lpstr>
      <vt:lpstr>PT Serif</vt:lpstr>
      <vt:lpstr>Times New Roman</vt:lpstr>
      <vt:lpstr>Wingdings</vt:lpstr>
      <vt:lpstr>Office Theme</vt:lpstr>
      <vt:lpstr>PowerPoint Presentation</vt:lpstr>
      <vt:lpstr>Midterm – October 28</vt:lpstr>
      <vt:lpstr>PowerPoint Presentation</vt:lpstr>
      <vt:lpstr>A comment on recursion</vt:lpstr>
      <vt:lpstr>A comment on recursion</vt:lpstr>
      <vt:lpstr>While we are on the subject</vt:lpstr>
      <vt:lpstr>Comment on recursion</vt:lpstr>
      <vt:lpstr>PowerPoint Presentation</vt:lpstr>
      <vt:lpstr>Quick sort without using recursion</vt:lpstr>
      <vt:lpstr>Quick sort without using recursion</vt:lpstr>
      <vt:lpstr>PowerPoint Presentation</vt:lpstr>
      <vt:lpstr>Graphs</vt:lpstr>
      <vt:lpstr>Graphs</vt:lpstr>
      <vt:lpstr>PowerPoint Presentation</vt:lpstr>
      <vt:lpstr>Trees</vt:lpstr>
      <vt:lpstr>Trees</vt:lpstr>
      <vt:lpstr>Trees</vt:lpstr>
      <vt:lpstr>A Tree</vt:lpstr>
      <vt:lpstr>Not a Tree</vt:lpstr>
      <vt:lpstr>Rooted Trees</vt:lpstr>
      <vt:lpstr>Rooted Trees</vt:lpstr>
      <vt:lpstr>Rooted Trees</vt:lpstr>
      <vt:lpstr>PowerPoint Presentation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PowerPoint Presentation</vt:lpstr>
      <vt:lpstr>Traversing Binary Trees</vt:lpstr>
      <vt:lpstr>Traversing Binary Trees</vt:lpstr>
      <vt:lpstr>Traversing Binary Trees</vt:lpstr>
      <vt:lpstr>PreOrder traversal algorithm</vt:lpstr>
      <vt:lpstr>PowerPoint Presentation</vt:lpstr>
      <vt:lpstr>PowerPoint Presentation</vt:lpstr>
      <vt:lpstr>Binary Tree Problems</vt:lpstr>
      <vt:lpstr>PowerPoint Presentation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PowerPoint Presentation</vt:lpstr>
      <vt:lpstr>Tree traversal – non-recursive</vt:lpstr>
      <vt:lpstr>Tree traversal – non-recursive</vt:lpstr>
      <vt:lpstr>Tree traversal – non-recursive</vt:lpstr>
      <vt:lpstr>Breadth First Search</vt:lpstr>
      <vt:lpstr>Breadth First Search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932</cp:revision>
  <cp:lastPrinted>1601-01-01T00:00:00Z</cp:lastPrinted>
  <dcterms:created xsi:type="dcterms:W3CDTF">2017-07-19T19:15:02Z</dcterms:created>
  <dcterms:modified xsi:type="dcterms:W3CDTF">2025-10-19T20:27:02Z</dcterms:modified>
</cp:coreProperties>
</file>