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6"/>
  </p:notesMasterIdLst>
  <p:handoutMasterIdLst>
    <p:handoutMasterId r:id="rId57"/>
  </p:handoutMasterIdLst>
  <p:sldIdLst>
    <p:sldId id="256" r:id="rId3"/>
    <p:sldId id="574" r:id="rId4"/>
    <p:sldId id="501" r:id="rId5"/>
    <p:sldId id="500" r:id="rId6"/>
    <p:sldId id="502" r:id="rId7"/>
    <p:sldId id="503" r:id="rId8"/>
    <p:sldId id="504" r:id="rId9"/>
    <p:sldId id="505" r:id="rId10"/>
    <p:sldId id="506" r:id="rId11"/>
    <p:sldId id="516" r:id="rId12"/>
    <p:sldId id="511" r:id="rId13"/>
    <p:sldId id="507" r:id="rId14"/>
    <p:sldId id="508" r:id="rId15"/>
    <p:sldId id="509" r:id="rId16"/>
    <p:sldId id="546" r:id="rId17"/>
    <p:sldId id="548" r:id="rId18"/>
    <p:sldId id="550" r:id="rId19"/>
    <p:sldId id="551" r:id="rId20"/>
    <p:sldId id="552" r:id="rId21"/>
    <p:sldId id="553" r:id="rId22"/>
    <p:sldId id="510" r:id="rId23"/>
    <p:sldId id="513" r:id="rId24"/>
    <p:sldId id="517" r:id="rId25"/>
    <p:sldId id="518" r:id="rId26"/>
    <p:sldId id="519" r:id="rId27"/>
    <p:sldId id="520" r:id="rId28"/>
    <p:sldId id="521" r:id="rId29"/>
    <p:sldId id="522" r:id="rId30"/>
    <p:sldId id="523" r:id="rId31"/>
    <p:sldId id="524" r:id="rId32"/>
    <p:sldId id="525" r:id="rId33"/>
    <p:sldId id="536" r:id="rId34"/>
    <p:sldId id="537" r:id="rId35"/>
    <p:sldId id="538" r:id="rId36"/>
    <p:sldId id="539" r:id="rId37"/>
    <p:sldId id="540" r:id="rId38"/>
    <p:sldId id="542" r:id="rId39"/>
    <p:sldId id="555" r:id="rId40"/>
    <p:sldId id="567" r:id="rId41"/>
    <p:sldId id="568" r:id="rId42"/>
    <p:sldId id="541" r:id="rId43"/>
    <p:sldId id="549" r:id="rId44"/>
    <p:sldId id="544" r:id="rId45"/>
    <p:sldId id="545" r:id="rId46"/>
    <p:sldId id="547" r:id="rId47"/>
    <p:sldId id="556" r:id="rId48"/>
    <p:sldId id="557" r:id="rId49"/>
    <p:sldId id="558" r:id="rId50"/>
    <p:sldId id="559" r:id="rId51"/>
    <p:sldId id="560" r:id="rId52"/>
    <p:sldId id="561" r:id="rId53"/>
    <p:sldId id="562" r:id="rId54"/>
    <p:sldId id="334" r:id="rId55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869278-C20E-4A6F-973C-52B6B14A8591}" v="12" dt="2025-09-09T19:50:23.5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2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8348EE99-B015-475C-BD64-D275F0DD63AE}"/>
    <pc:docChg chg="undo redo custSel addSld modSld sldOrd">
      <pc:chgData name="Igor Shinkar" userId="db6eb1b41a9778dd" providerId="LiveId" clId="{8348EE99-B015-475C-BD64-D275F0DD63AE}" dt="2023-01-06T20:16:10.403" v="1982"/>
      <pc:docMkLst>
        <pc:docMk/>
      </pc:docMkLst>
      <pc:sldChg chg="modSp mod">
        <pc:chgData name="Igor Shinkar" userId="db6eb1b41a9778dd" providerId="LiveId" clId="{8348EE99-B015-475C-BD64-D275F0DD63AE}" dt="2023-01-02T21:20:56.370" v="6" actId="6549"/>
        <pc:sldMkLst>
          <pc:docMk/>
          <pc:sldMk cId="0" sldId="256"/>
        </pc:sldMkLst>
      </pc:sldChg>
      <pc:sldChg chg="modSp mod">
        <pc:chgData name="Igor Shinkar" userId="db6eb1b41a9778dd" providerId="LiveId" clId="{8348EE99-B015-475C-BD64-D275F0DD63AE}" dt="2023-01-02T21:26:43.817" v="333" actId="6549"/>
        <pc:sldMkLst>
          <pc:docMk/>
          <pc:sldMk cId="0" sldId="265"/>
        </pc:sldMkLst>
      </pc:sldChg>
      <pc:sldChg chg="modSp mod">
        <pc:chgData name="Igor Shinkar" userId="db6eb1b41a9778dd" providerId="LiveId" clId="{8348EE99-B015-475C-BD64-D275F0DD63AE}" dt="2023-01-02T21:33:22.299" v="578" actId="20577"/>
        <pc:sldMkLst>
          <pc:docMk/>
          <pc:sldMk cId="0" sldId="266"/>
        </pc:sldMkLst>
      </pc:sldChg>
      <pc:sldChg chg="modSp modAnim">
        <pc:chgData name="Igor Shinkar" userId="db6eb1b41a9778dd" providerId="LiveId" clId="{8348EE99-B015-475C-BD64-D275F0DD63AE}" dt="2023-01-04T19:42:10.119" v="1963" actId="6549"/>
        <pc:sldMkLst>
          <pc:docMk/>
          <pc:sldMk cId="0" sldId="276"/>
        </pc:sldMkLst>
      </pc:sldChg>
      <pc:sldChg chg="modSp mod modAnim">
        <pc:chgData name="Igor Shinkar" userId="db6eb1b41a9778dd" providerId="LiveId" clId="{8348EE99-B015-475C-BD64-D275F0DD63AE}" dt="2023-01-04T19:33:45.259" v="1953" actId="20577"/>
        <pc:sldMkLst>
          <pc:docMk/>
          <pc:sldMk cId="947332408" sldId="336"/>
        </pc:sldMkLst>
      </pc:sldChg>
      <pc:sldChg chg="modSp mod modAnim">
        <pc:chgData name="Igor Shinkar" userId="db6eb1b41a9778dd" providerId="LiveId" clId="{8348EE99-B015-475C-BD64-D275F0DD63AE}" dt="2023-01-02T21:24:14.173" v="112" actId="12"/>
        <pc:sldMkLst>
          <pc:docMk/>
          <pc:sldMk cId="2237389832" sldId="337"/>
        </pc:sldMkLst>
      </pc:sldChg>
      <pc:sldChg chg="modSp">
        <pc:chgData name="Igor Shinkar" userId="db6eb1b41a9778dd" providerId="LiveId" clId="{8348EE99-B015-475C-BD64-D275F0DD63AE}" dt="2023-01-02T21:25:13.113" v="174" actId="20577"/>
        <pc:sldMkLst>
          <pc:docMk/>
          <pc:sldMk cId="2907227556" sldId="338"/>
        </pc:sldMkLst>
      </pc:sldChg>
      <pc:sldChg chg="modSp modAnim">
        <pc:chgData name="Igor Shinkar" userId="db6eb1b41a9778dd" providerId="LiveId" clId="{8348EE99-B015-475C-BD64-D275F0DD63AE}" dt="2023-01-02T21:49:07.754" v="1461" actId="6549"/>
        <pc:sldMkLst>
          <pc:docMk/>
          <pc:sldMk cId="4071907234" sldId="339"/>
        </pc:sldMkLst>
      </pc:sldChg>
      <pc:sldChg chg="modSp mod modAnim">
        <pc:chgData name="Igor Shinkar" userId="db6eb1b41a9778dd" providerId="LiveId" clId="{8348EE99-B015-475C-BD64-D275F0DD63AE}" dt="2023-01-06T18:27:48.032" v="1978"/>
        <pc:sldMkLst>
          <pc:docMk/>
          <pc:sldMk cId="436824287" sldId="347"/>
        </pc:sldMkLst>
      </pc:sldChg>
      <pc:sldChg chg="modSp modAnim">
        <pc:chgData name="Igor Shinkar" userId="db6eb1b41a9778dd" providerId="LiveId" clId="{8348EE99-B015-475C-BD64-D275F0DD63AE}" dt="2023-01-02T21:27:52.942" v="468" actId="20577"/>
        <pc:sldMkLst>
          <pc:docMk/>
          <pc:sldMk cId="2909664935" sldId="495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169810448" sldId="50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4049421656" sldId="501"/>
        </pc:sldMkLst>
      </pc:sldChg>
      <pc:sldChg chg="modSp add mod modAnim">
        <pc:chgData name="Igor Shinkar" userId="db6eb1b41a9778dd" providerId="LiveId" clId="{8348EE99-B015-475C-BD64-D275F0DD63AE}" dt="2023-01-02T21:52:33.197" v="1541" actId="6549"/>
        <pc:sldMkLst>
          <pc:docMk/>
          <pc:sldMk cId="2280857075" sldId="502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689895654" sldId="503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903115787" sldId="504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33979628" sldId="505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934363011" sldId="506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915010586" sldId="507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812135973" sldId="508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744354784" sldId="509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06724508" sldId="51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574181270" sldId="511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089987187" sldId="513"/>
        </pc:sldMkLst>
      </pc:sldChg>
      <pc:sldChg chg="modSp add mod ord modAnim">
        <pc:chgData name="Igor Shinkar" userId="db6eb1b41a9778dd" providerId="LiveId" clId="{8348EE99-B015-475C-BD64-D275F0DD63AE}" dt="2023-01-02T21:39:40.901" v="1447"/>
        <pc:sldMkLst>
          <pc:docMk/>
          <pc:sldMk cId="1570045698" sldId="515"/>
        </pc:sldMkLst>
      </pc:sldChg>
      <pc:sldChg chg="add ord">
        <pc:chgData name="Igor Shinkar" userId="db6eb1b41a9778dd" providerId="LiveId" clId="{8348EE99-B015-475C-BD64-D275F0DD63AE}" dt="2023-01-06T20:16:10.403" v="1982"/>
        <pc:sldMkLst>
          <pc:docMk/>
          <pc:sldMk cId="3983144007" sldId="516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77631059" sldId="517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937597572" sldId="518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788669836" sldId="519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319280325" sldId="520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84162790" sldId="521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242719841" sldId="522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1495137352" sldId="523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539327138" sldId="524"/>
        </pc:sldMkLst>
      </pc:sldChg>
      <pc:sldChg chg="add">
        <pc:chgData name="Igor Shinkar" userId="db6eb1b41a9778dd" providerId="LiveId" clId="{8348EE99-B015-475C-BD64-D275F0DD63AE}" dt="2023-01-02T22:02:04.281" v="1542"/>
        <pc:sldMkLst>
          <pc:docMk/>
          <pc:sldMk cId="2451340240" sldId="525"/>
        </pc:sldMkLst>
      </pc:sldChg>
      <pc:sldChg chg="modSp add mod modAnim">
        <pc:chgData name="Igor Shinkar" userId="db6eb1b41a9778dd" providerId="LiveId" clId="{8348EE99-B015-475C-BD64-D275F0DD63AE}" dt="2023-01-02T22:22:38.747" v="1946" actId="20577"/>
        <pc:sldMkLst>
          <pc:docMk/>
          <pc:sldMk cId="869081382" sldId="526"/>
        </pc:sldMkLst>
      </pc:sldChg>
    </pc:docChg>
  </pc:docChgLst>
  <pc:docChgLst>
    <pc:chgData name="Igor Shinkar" userId="db6eb1b41a9778dd" providerId="LiveId" clId="{76B3E91C-0679-4375-A7EE-E585006D98D0}"/>
    <pc:docChg chg="undo custSel addSld delSld modSld">
      <pc:chgData name="Igor Shinkar" userId="db6eb1b41a9778dd" providerId="LiveId" clId="{76B3E91C-0679-4375-A7EE-E585006D98D0}" dt="2025-09-14T21:35:01.551" v="19" actId="47"/>
      <pc:docMkLst>
        <pc:docMk/>
      </pc:docMkLst>
      <pc:sldChg chg="add">
        <pc:chgData name="Igor Shinkar" userId="db6eb1b41a9778dd" providerId="LiveId" clId="{76B3E91C-0679-4375-A7EE-E585006D98D0}" dt="2025-09-08T02:25:14.128" v="0"/>
        <pc:sldMkLst>
          <pc:docMk/>
          <pc:sldMk cId="3169810448" sldId="500"/>
        </pc:sldMkLst>
      </pc:sldChg>
      <pc:sldChg chg="modSp add modAnim">
        <pc:chgData name="Igor Shinkar" userId="db6eb1b41a9778dd" providerId="LiveId" clId="{76B3E91C-0679-4375-A7EE-E585006D98D0}" dt="2025-09-08T02:27:34.030" v="1" actId="20577"/>
        <pc:sldMkLst>
          <pc:docMk/>
          <pc:sldMk cId="4049421656" sldId="501"/>
        </pc:sldMkLst>
        <pc:spChg chg="mod">
          <ac:chgData name="Igor Shinkar" userId="db6eb1b41a9778dd" providerId="LiveId" clId="{76B3E91C-0679-4375-A7EE-E585006D98D0}" dt="2025-09-08T02:27:34.030" v="1" actId="20577"/>
          <ac:spMkLst>
            <pc:docMk/>
            <pc:sldMk cId="4049421656" sldId="501"/>
            <ac:spMk id="3" creationId="{00000000-0000-0000-0000-000000000000}"/>
          </ac:spMkLst>
        </pc:spChg>
      </pc:sldChg>
      <pc:sldChg chg="add">
        <pc:chgData name="Igor Shinkar" userId="db6eb1b41a9778dd" providerId="LiveId" clId="{76B3E91C-0679-4375-A7EE-E585006D98D0}" dt="2025-09-08T02:25:14.128" v="0"/>
        <pc:sldMkLst>
          <pc:docMk/>
          <pc:sldMk cId="2280857075" sldId="502"/>
        </pc:sldMkLst>
      </pc:sldChg>
      <pc:sldChg chg="add">
        <pc:chgData name="Igor Shinkar" userId="db6eb1b41a9778dd" providerId="LiveId" clId="{76B3E91C-0679-4375-A7EE-E585006D98D0}" dt="2025-09-08T02:25:14.128" v="0"/>
        <pc:sldMkLst>
          <pc:docMk/>
          <pc:sldMk cId="2689895654" sldId="503"/>
        </pc:sldMkLst>
      </pc:sldChg>
      <pc:sldChg chg="add">
        <pc:chgData name="Igor Shinkar" userId="db6eb1b41a9778dd" providerId="LiveId" clId="{76B3E91C-0679-4375-A7EE-E585006D98D0}" dt="2025-09-08T02:25:14.128" v="0"/>
        <pc:sldMkLst>
          <pc:docMk/>
          <pc:sldMk cId="2903115787" sldId="504"/>
        </pc:sldMkLst>
      </pc:sldChg>
      <pc:sldChg chg="add">
        <pc:chgData name="Igor Shinkar" userId="db6eb1b41a9778dd" providerId="LiveId" clId="{76B3E91C-0679-4375-A7EE-E585006D98D0}" dt="2025-09-08T02:25:14.128" v="0"/>
        <pc:sldMkLst>
          <pc:docMk/>
          <pc:sldMk cId="233979628" sldId="505"/>
        </pc:sldMkLst>
      </pc:sldChg>
      <pc:sldChg chg="add">
        <pc:chgData name="Igor Shinkar" userId="db6eb1b41a9778dd" providerId="LiveId" clId="{76B3E91C-0679-4375-A7EE-E585006D98D0}" dt="2025-09-08T02:25:14.128" v="0"/>
        <pc:sldMkLst>
          <pc:docMk/>
          <pc:sldMk cId="2934363011" sldId="506"/>
        </pc:sldMkLst>
      </pc:sldChg>
      <pc:sldChg chg="modSp">
        <pc:chgData name="Igor Shinkar" userId="db6eb1b41a9778dd" providerId="LiveId" clId="{76B3E91C-0679-4375-A7EE-E585006D98D0}" dt="2025-09-09T19:50:23.531" v="18" actId="20577"/>
        <pc:sldMkLst>
          <pc:docMk/>
          <pc:sldMk cId="1863227473" sldId="510"/>
        </pc:sldMkLst>
        <pc:spChg chg="mod">
          <ac:chgData name="Igor Shinkar" userId="db6eb1b41a9778dd" providerId="LiveId" clId="{76B3E91C-0679-4375-A7EE-E585006D98D0}" dt="2025-09-09T19:50:23.531" v="18" actId="20577"/>
          <ac:spMkLst>
            <pc:docMk/>
            <pc:sldMk cId="1863227473" sldId="510"/>
            <ac:spMk id="3" creationId="{00000000-0000-0000-0000-000000000000}"/>
          </ac:spMkLst>
        </pc:spChg>
      </pc:sldChg>
      <pc:sldChg chg="modSp add mod">
        <pc:chgData name="Igor Shinkar" userId="db6eb1b41a9778dd" providerId="LiveId" clId="{76B3E91C-0679-4375-A7EE-E585006D98D0}" dt="2025-09-09T19:02:52.210" v="12" actId="20577"/>
        <pc:sldMkLst>
          <pc:docMk/>
          <pc:sldMk cId="3983144007" sldId="516"/>
        </pc:sldMkLst>
        <pc:graphicFrameChg chg="mod modGraphic">
          <ac:chgData name="Igor Shinkar" userId="db6eb1b41a9778dd" providerId="LiveId" clId="{76B3E91C-0679-4375-A7EE-E585006D98D0}" dt="2025-09-09T19:02:52.210" v="12" actId="20577"/>
          <ac:graphicFrameMkLst>
            <pc:docMk/>
            <pc:sldMk cId="3983144007" sldId="516"/>
            <ac:graphicFrameMk id="4" creationId="{1F774CA3-DD0C-4A31-B2C4-60D0C39658F3}"/>
          </ac:graphicFrameMkLst>
        </pc:graphicFrameChg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020262035" sldId="526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3109080155" sldId="527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289898078" sldId="528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3316670015" sldId="529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2023471458" sldId="530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2139736064" sldId="531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3630402197" sldId="532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305654693" sldId="533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155676573" sldId="534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3248506378" sldId="535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813894368" sldId="563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362630688" sldId="564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2233187104" sldId="565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177342316" sldId="566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393668340" sldId="569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2390362977" sldId="570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2208400286" sldId="571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4037376122" sldId="572"/>
        </pc:sldMkLst>
      </pc:sldChg>
      <pc:sldChg chg="del">
        <pc:chgData name="Igor Shinkar" userId="db6eb1b41a9778dd" providerId="LiveId" clId="{76B3E91C-0679-4375-A7EE-E585006D98D0}" dt="2025-09-14T21:35:01.551" v="19" actId="47"/>
        <pc:sldMkLst>
          <pc:docMk/>
          <pc:sldMk cId="153985266" sldId="573"/>
        </pc:sldMkLst>
      </pc:sldChg>
      <pc:sldChg chg="add">
        <pc:chgData name="Igor Shinkar" userId="db6eb1b41a9778dd" providerId="LiveId" clId="{76B3E91C-0679-4375-A7EE-E585006D98D0}" dt="2025-09-08T02:25:14.128" v="0"/>
        <pc:sldMkLst>
          <pc:docMk/>
          <pc:sldMk cId="1333080869" sldId="574"/>
        </pc:sldMkLst>
      </pc:sldChg>
    </pc:docChg>
  </pc:docChgLst>
  <pc:docChgLst>
    <pc:chgData name="Igor Shinkar" userId="db6eb1b41a9778dd" providerId="LiveId" clId="{C4C7B6E7-AA42-46BF-B72A-26C315BF79C1}"/>
    <pc:docChg chg="undo custSel addSld delSld modSld">
      <pc:chgData name="Igor Shinkar" userId="db6eb1b41a9778dd" providerId="LiveId" clId="{C4C7B6E7-AA42-46BF-B72A-26C315BF79C1}" dt="2023-01-08T22:45:18.002" v="128"/>
      <pc:docMkLst>
        <pc:docMk/>
      </pc:docMkLst>
      <pc:sldChg chg="modSp mod">
        <pc:chgData name="Igor Shinkar" userId="db6eb1b41a9778dd" providerId="LiveId" clId="{C4C7B6E7-AA42-46BF-B72A-26C315BF79C1}" dt="2023-01-08T22:29:34.461" v="118" actId="6549"/>
        <pc:sldMkLst>
          <pc:docMk/>
          <pc:sldMk cId="0" sldId="25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65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6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7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0" sldId="280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947332408" sldId="33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237389832" sldId="33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907227556" sldId="338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071907234" sldId="339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804230959" sldId="34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36824287" sldId="34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179713663" sldId="348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448285957" sldId="49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2909664935" sldId="495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761493880" sldId="49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176808468" sldId="497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133965738" sldId="498"/>
        </pc:sldMkLst>
      </pc:sldChg>
      <pc:sldChg chg="del">
        <pc:chgData name="Igor Shinkar" userId="db6eb1b41a9778dd" providerId="LiveId" clId="{C4C7B6E7-AA42-46BF-B72A-26C315BF79C1}" dt="2023-01-08T22:18:50.081" v="38" actId="47"/>
        <pc:sldMkLst>
          <pc:docMk/>
          <pc:sldMk cId="3169810448" sldId="500"/>
        </pc:sldMkLst>
      </pc:sldChg>
      <pc:sldChg chg="del">
        <pc:chgData name="Igor Shinkar" userId="db6eb1b41a9778dd" providerId="LiveId" clId="{C4C7B6E7-AA42-46BF-B72A-26C315BF79C1}" dt="2023-01-08T22:18:49.290" v="37" actId="47"/>
        <pc:sldMkLst>
          <pc:docMk/>
          <pc:sldMk cId="4049421656" sldId="501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280857075" sldId="502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689895654" sldId="503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903115787" sldId="504"/>
        </pc:sldMkLst>
      </pc:sldChg>
      <pc:sldChg chg="del">
        <pc:chgData name="Igor Shinkar" userId="db6eb1b41a9778dd" providerId="LiveId" clId="{C4C7B6E7-AA42-46BF-B72A-26C315BF79C1}" dt="2023-01-08T22:18:53.071" v="39" actId="47"/>
        <pc:sldMkLst>
          <pc:docMk/>
          <pc:sldMk cId="233979628" sldId="505"/>
        </pc:sldMkLst>
      </pc:sldChg>
      <pc:sldChg chg="del">
        <pc:chgData name="Igor Shinkar" userId="db6eb1b41a9778dd" providerId="LiveId" clId="{C4C7B6E7-AA42-46BF-B72A-26C315BF79C1}" dt="2023-01-08T22:18:54.152" v="40" actId="47"/>
        <pc:sldMkLst>
          <pc:docMk/>
          <pc:sldMk cId="2934363011" sldId="506"/>
        </pc:sldMkLst>
      </pc:sldChg>
      <pc:sldChg chg="modSp modAnim">
        <pc:chgData name="Igor Shinkar" userId="db6eb1b41a9778dd" providerId="LiveId" clId="{C4C7B6E7-AA42-46BF-B72A-26C315BF79C1}" dt="2023-01-08T22:19:54.283" v="108" actId="20577"/>
        <pc:sldMkLst>
          <pc:docMk/>
          <pc:sldMk cId="915010586" sldId="507"/>
        </pc:sldMkLst>
      </pc:sldChg>
      <pc:sldChg chg="del">
        <pc:chgData name="Igor Shinkar" userId="db6eb1b41a9778dd" providerId="LiveId" clId="{C4C7B6E7-AA42-46BF-B72A-26C315BF79C1}" dt="2023-01-08T22:41:20.036" v="125" actId="2696"/>
        <pc:sldMkLst>
          <pc:docMk/>
          <pc:sldMk cId="206724508" sldId="510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1863227473" sldId="510"/>
        </pc:sldMkLst>
      </pc:sldChg>
      <pc:sldChg chg="modSp add del mod">
        <pc:chgData name="Igor Shinkar" userId="db6eb1b41a9778dd" providerId="LiveId" clId="{C4C7B6E7-AA42-46BF-B72A-26C315BF79C1}" dt="2023-01-08T22:18:47.258" v="36" actId="20577"/>
        <pc:sldMkLst>
          <pc:docMk/>
          <pc:sldMk cId="3574181270" sldId="511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3473629223" sldId="512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3050185687" sldId="513"/>
        </pc:sldMkLst>
      </pc:sldChg>
      <pc:sldChg chg="del">
        <pc:chgData name="Igor Shinkar" userId="db6eb1b41a9778dd" providerId="LiveId" clId="{C4C7B6E7-AA42-46BF-B72A-26C315BF79C1}" dt="2023-01-08T22:41:20.036" v="125" actId="2696"/>
        <pc:sldMkLst>
          <pc:docMk/>
          <pc:sldMk cId="3089987187" sldId="513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4229445077" sldId="514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1570045698" sldId="515"/>
        </pc:sldMkLst>
      </pc:sldChg>
      <pc:sldChg chg="del">
        <pc:chgData name="Igor Shinkar" userId="db6eb1b41a9778dd" providerId="LiveId" clId="{C4C7B6E7-AA42-46BF-B72A-26C315BF79C1}" dt="2023-01-08T22:18:54.923" v="41" actId="47"/>
        <pc:sldMkLst>
          <pc:docMk/>
          <pc:sldMk cId="3983144007" sldId="516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860126165" sldId="526"/>
        </pc:sldMkLst>
      </pc:sldChg>
      <pc:sldChg chg="add del">
        <pc:chgData name="Igor Shinkar" userId="db6eb1b41a9778dd" providerId="LiveId" clId="{C4C7B6E7-AA42-46BF-B72A-26C315BF79C1}" dt="2023-01-08T22:18:36.544" v="2" actId="47"/>
        <pc:sldMkLst>
          <pc:docMk/>
          <pc:sldMk cId="869081382" sldId="526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020262035" sldId="526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4017014876" sldId="526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931261912" sldId="527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440317548" sldId="52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109080155" sldId="52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289898078" sldId="52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182177540" sldId="528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189237254" sldId="52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71059800" sldId="529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900448313" sldId="529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316670015" sldId="52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354073163" sldId="530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023471458" sldId="53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960703077" sldId="53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266164813" sldId="531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139736064" sldId="53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3382053974" sldId="53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94963467" sldId="532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557009868" sldId="53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630402197" sldId="53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05654693" sldId="533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514532163" sldId="53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782475651" sldId="533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155676573" sldId="534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590134011" sldId="534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589317654" sldId="534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551827567" sldId="535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248506378" sldId="535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590899397" sldId="535"/>
        </pc:sldMkLst>
      </pc:sldChg>
      <pc:sldChg chg="modSp add mod">
        <pc:chgData name="Igor Shinkar" userId="db6eb1b41a9778dd" providerId="LiveId" clId="{C4C7B6E7-AA42-46BF-B72A-26C315BF79C1}" dt="2023-01-08T22:24:30.413" v="110" actId="20577"/>
        <pc:sldMkLst>
          <pc:docMk/>
          <pc:sldMk cId="1980821399" sldId="536"/>
        </pc:sldMkLst>
      </pc:sldChg>
      <pc:sldChg chg="modSp add modAnim">
        <pc:chgData name="Igor Shinkar" userId="db6eb1b41a9778dd" providerId="LiveId" clId="{C4C7B6E7-AA42-46BF-B72A-26C315BF79C1}" dt="2023-01-08T22:26:43.510" v="113" actId="6549"/>
        <pc:sldMkLst>
          <pc:docMk/>
          <pc:sldMk cId="1402092979" sldId="537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557727761" sldId="538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112419667" sldId="539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985219997" sldId="540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786750932" sldId="541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346430107" sldId="542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145301613" sldId="544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2459527958" sldId="545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1066890158" sldId="546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2315248279" sldId="546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2828685778" sldId="546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516215389" sldId="547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613735698" sldId="548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1052768120" sldId="548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3569998721" sldId="548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607092206" sldId="549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911470249" sldId="550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2181093977" sldId="550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3323914908" sldId="550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371824222" sldId="551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2072112997" sldId="551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2774231396" sldId="551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2424230344" sldId="552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2623747808" sldId="552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3313552500" sldId="552"/>
        </pc:sldMkLst>
      </pc:sldChg>
      <pc:sldChg chg="add del">
        <pc:chgData name="Igor Shinkar" userId="db6eb1b41a9778dd" providerId="LiveId" clId="{C4C7B6E7-AA42-46BF-B72A-26C315BF79C1}" dt="2023-01-08T22:38:19.203" v="119" actId="2696"/>
        <pc:sldMkLst>
          <pc:docMk/>
          <pc:sldMk cId="1599038826" sldId="553"/>
        </pc:sldMkLst>
      </pc:sldChg>
      <pc:sldChg chg="add del">
        <pc:chgData name="Igor Shinkar" userId="db6eb1b41a9778dd" providerId="LiveId" clId="{C4C7B6E7-AA42-46BF-B72A-26C315BF79C1}" dt="2023-01-08T22:41:20.036" v="125" actId="2696"/>
        <pc:sldMkLst>
          <pc:docMk/>
          <pc:sldMk cId="1750445217" sldId="553"/>
        </pc:sldMkLst>
      </pc:sldChg>
      <pc:sldChg chg="add">
        <pc:chgData name="Igor Shinkar" userId="db6eb1b41a9778dd" providerId="LiveId" clId="{C4C7B6E7-AA42-46BF-B72A-26C315BF79C1}" dt="2023-01-08T22:43:03.486" v="126"/>
        <pc:sldMkLst>
          <pc:docMk/>
          <pc:sldMk cId="2465753551" sldId="553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109230227" sldId="555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1918711554" sldId="556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017942213" sldId="557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526173978" sldId="557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2939353969" sldId="557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63656258" sldId="558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978495760" sldId="558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980827212" sldId="558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75649901" sldId="55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119429063" sldId="559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615798983" sldId="559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229390406" sldId="56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962225964" sldId="560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359584165" sldId="560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52807681" sldId="561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685707041" sldId="561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2745596428" sldId="561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223426222" sldId="562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856864328" sldId="562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3933598193" sldId="562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646164449" sldId="563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813894368" sldId="563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3812885270" sldId="563"/>
        </pc:sldMkLst>
      </pc:sldChg>
      <pc:sldChg chg="add del">
        <pc:chgData name="Igor Shinkar" userId="db6eb1b41a9778dd" providerId="LiveId" clId="{C4C7B6E7-AA42-46BF-B72A-26C315BF79C1}" dt="2023-01-08T22:40:21.466" v="123"/>
        <pc:sldMkLst>
          <pc:docMk/>
          <pc:sldMk cId="1305418758" sldId="564"/>
        </pc:sldMkLst>
      </pc:sldChg>
      <pc:sldChg chg="add">
        <pc:chgData name="Igor Shinkar" userId="db6eb1b41a9778dd" providerId="LiveId" clId="{C4C7B6E7-AA42-46BF-B72A-26C315BF79C1}" dt="2023-01-08T22:40:24.238" v="124"/>
        <pc:sldMkLst>
          <pc:docMk/>
          <pc:sldMk cId="1362630688" sldId="564"/>
        </pc:sldMkLst>
      </pc:sldChg>
      <pc:sldChg chg="add del">
        <pc:chgData name="Igor Shinkar" userId="db6eb1b41a9778dd" providerId="LiveId" clId="{C4C7B6E7-AA42-46BF-B72A-26C315BF79C1}" dt="2023-01-08T22:40:17.400" v="121" actId="2696"/>
        <pc:sldMkLst>
          <pc:docMk/>
          <pc:sldMk cId="1715328083" sldId="564"/>
        </pc:sldMkLst>
      </pc:sldChg>
      <pc:sldChg chg="add del">
        <pc:chgData name="Igor Shinkar" userId="db6eb1b41a9778dd" providerId="LiveId" clId="{C4C7B6E7-AA42-46BF-B72A-26C315BF79C1}" dt="2023-01-08T22:44:43.824" v="127" actId="2696"/>
        <pc:sldMkLst>
          <pc:docMk/>
          <pc:sldMk cId="1726513342" sldId="565"/>
        </pc:sldMkLst>
      </pc:sldChg>
      <pc:sldChg chg="add">
        <pc:chgData name="Igor Shinkar" userId="db6eb1b41a9778dd" providerId="LiveId" clId="{C4C7B6E7-AA42-46BF-B72A-26C315BF79C1}" dt="2023-01-08T22:45:18.002" v="128"/>
        <pc:sldMkLst>
          <pc:docMk/>
          <pc:sldMk cId="2233187104" sldId="565"/>
        </pc:sldMkLst>
      </pc:sldChg>
      <pc:sldChg chg="add">
        <pc:chgData name="Igor Shinkar" userId="db6eb1b41a9778dd" providerId="LiveId" clId="{C4C7B6E7-AA42-46BF-B72A-26C315BF79C1}" dt="2023-01-08T22:45:18.002" v="128"/>
        <pc:sldMkLst>
          <pc:docMk/>
          <pc:sldMk cId="1177342316" sldId="566"/>
        </pc:sldMkLst>
      </pc:sldChg>
      <pc:sldChg chg="add del">
        <pc:chgData name="Igor Shinkar" userId="db6eb1b41a9778dd" providerId="LiveId" clId="{C4C7B6E7-AA42-46BF-B72A-26C315BF79C1}" dt="2023-01-08T22:44:43.824" v="127" actId="2696"/>
        <pc:sldMkLst>
          <pc:docMk/>
          <pc:sldMk cId="2209327837" sldId="566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3566282011" sldId="567"/>
        </pc:sldMkLst>
      </pc:sldChg>
      <pc:sldChg chg="add">
        <pc:chgData name="Igor Shinkar" userId="db6eb1b41a9778dd" providerId="LiveId" clId="{C4C7B6E7-AA42-46BF-B72A-26C315BF79C1}" dt="2023-01-08T22:27:03.819" v="114"/>
        <pc:sldMkLst>
          <pc:docMk/>
          <pc:sldMk cId="4281939165" sldId="568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1393668340" sldId="569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2390362977" sldId="570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2208400286" sldId="571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4037376122" sldId="572"/>
        </pc:sldMkLst>
      </pc:sldChg>
      <pc:sldChg chg="add">
        <pc:chgData name="Igor Shinkar" userId="db6eb1b41a9778dd" providerId="LiveId" clId="{C4C7B6E7-AA42-46BF-B72A-26C315BF79C1}" dt="2023-01-08T22:29:07.362" v="115"/>
        <pc:sldMkLst>
          <pc:docMk/>
          <pc:sldMk cId="153985266" sldId="57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144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545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20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816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09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10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959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275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3993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14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54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453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767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796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545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731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0126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7595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9526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722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436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1731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9940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36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514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6029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4651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938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2543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016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5441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516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3291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7519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815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7937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5543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979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33448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988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2966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93012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884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3170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3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14869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400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338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96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8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592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oracle.com/javase/8/docs/api/java/util/Iterator.html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4775666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225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Structures and Programming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02</a:t>
            </a:r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Access level modifiers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algn="l">
              <a:defRPr/>
            </a:pPr>
            <a:r>
              <a:rPr lang="en-US" altLang="he-IL" sz="2000" dirty="0">
                <a:latin typeface="Arial" panose="020B0604020202020204" pitchFamily="34" charset="0"/>
              </a:rPr>
              <a:t>The following table shows the access to members permitted by each modifier.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F774CA3-DD0C-4A31-B2C4-60D0C39658F3}"/>
              </a:ext>
            </a:extLst>
          </p:cNvPr>
          <p:cNvGraphicFramePr>
            <a:graphicFrameLocks noGrp="1"/>
          </p:cNvGraphicFramePr>
          <p:nvPr/>
        </p:nvGraphicFramePr>
        <p:xfrm>
          <a:off x="902368" y="3019928"/>
          <a:ext cx="8277630" cy="295976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55526">
                  <a:extLst>
                    <a:ext uri="{9D8B030D-6E8A-4147-A177-3AD203B41FA5}">
                      <a16:colId xmlns:a16="http://schemas.microsoft.com/office/drawing/2014/main" val="211018495"/>
                    </a:ext>
                  </a:extLst>
                </a:gridCol>
                <a:gridCol w="1655526">
                  <a:extLst>
                    <a:ext uri="{9D8B030D-6E8A-4147-A177-3AD203B41FA5}">
                      <a16:colId xmlns:a16="http://schemas.microsoft.com/office/drawing/2014/main" val="946339400"/>
                    </a:ext>
                  </a:extLst>
                </a:gridCol>
                <a:gridCol w="1655526">
                  <a:extLst>
                    <a:ext uri="{9D8B030D-6E8A-4147-A177-3AD203B41FA5}">
                      <a16:colId xmlns:a16="http://schemas.microsoft.com/office/drawing/2014/main" val="2167349955"/>
                    </a:ext>
                  </a:extLst>
                </a:gridCol>
                <a:gridCol w="1655526">
                  <a:extLst>
                    <a:ext uri="{9D8B030D-6E8A-4147-A177-3AD203B41FA5}">
                      <a16:colId xmlns:a16="http://schemas.microsoft.com/office/drawing/2014/main" val="3127284432"/>
                    </a:ext>
                  </a:extLst>
                </a:gridCol>
                <a:gridCol w="1655526">
                  <a:extLst>
                    <a:ext uri="{9D8B030D-6E8A-4147-A177-3AD203B41FA5}">
                      <a16:colId xmlns:a16="http://schemas.microsoft.com/office/drawing/2014/main" val="3298689110"/>
                    </a:ext>
                  </a:extLst>
                </a:gridCol>
              </a:tblGrid>
              <a:tr h="591953">
                <a:tc>
                  <a:txBody>
                    <a:bodyPr/>
                    <a:lstStyle/>
                    <a:p>
                      <a:pPr algn="ctr"/>
                      <a:endParaRPr lang="en-CA" sz="20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>
                          <a:solidFill>
                            <a:schemeClr val="tx1"/>
                          </a:solidFill>
                        </a:rPr>
                        <a:t>Class</a:t>
                      </a:r>
                      <a:endParaRPr lang="en-CA" sz="20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>
                          <a:solidFill>
                            <a:schemeClr val="tx1"/>
                          </a:solidFill>
                        </a:rPr>
                        <a:t>Package</a:t>
                      </a:r>
                      <a:endParaRPr lang="en-CA" sz="20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>
                          <a:solidFill>
                            <a:schemeClr val="tx1"/>
                          </a:solidFill>
                        </a:rPr>
                        <a:t>Subclass</a:t>
                      </a:r>
                      <a:endParaRPr lang="en-CA" sz="20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>
                          <a:solidFill>
                            <a:schemeClr val="tx1"/>
                          </a:solidFill>
                        </a:rPr>
                        <a:t>World</a:t>
                      </a:r>
                      <a:endParaRPr lang="en-CA" sz="20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415186"/>
                  </a:ext>
                </a:extLst>
              </a:tr>
              <a:tr h="591953">
                <a:tc>
                  <a:txBody>
                    <a:bodyPr/>
                    <a:lstStyle/>
                    <a:p>
                      <a:pPr algn="l"/>
                      <a:r>
                        <a:rPr lang="en-US" sz="2000" b="1" i="1" dirty="0">
                          <a:solidFill>
                            <a:schemeClr val="tx1"/>
                          </a:solidFill>
                        </a:rPr>
                        <a:t>public</a:t>
                      </a:r>
                      <a:endParaRPr lang="en-CA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744805"/>
                  </a:ext>
                </a:extLst>
              </a:tr>
              <a:tr h="591953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protected</a:t>
                      </a:r>
                      <a:endParaRPr lang="en-CA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CA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965263"/>
                  </a:ext>
                </a:extLst>
              </a:tr>
              <a:tr h="591953">
                <a:tc>
                  <a:txBody>
                    <a:bodyPr/>
                    <a:lstStyle/>
                    <a:p>
                      <a:pPr algn="l"/>
                      <a:r>
                        <a:rPr lang="en-US" sz="2000" b="1">
                          <a:solidFill>
                            <a:schemeClr val="tx1"/>
                          </a:solidFill>
                        </a:rPr>
                        <a:t>no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modifier</a:t>
                      </a:r>
                      <a:endParaRPr lang="en-CA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CA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CA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392782"/>
                  </a:ext>
                </a:extLst>
              </a:tr>
              <a:tr h="591953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2000" b="1">
                          <a:solidFill>
                            <a:schemeClr val="tx1"/>
                          </a:solidFill>
                        </a:rPr>
                        <a:t>rivate</a:t>
                      </a:r>
                      <a:endParaRPr lang="en-CA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CA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CA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CA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CA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135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14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Interfaces and</a:t>
            </a:r>
            <a:b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Abstract Classes</a:t>
            </a:r>
          </a:p>
        </p:txBody>
      </p:sp>
    </p:spTree>
    <p:extLst>
      <p:ext uri="{BB962C8B-B14F-4D97-AF65-F5344CB8AC3E}">
        <p14:creationId xmlns:p14="http://schemas.microsoft.com/office/powerpoint/2010/main" val="3574181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Interfaces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A template specifying the behavior.</a:t>
            </a:r>
          </a:p>
          <a:p>
            <a:pPr>
              <a:defRPr/>
            </a:pPr>
            <a:r>
              <a:rPr lang="en-US" sz="2000" dirty="0"/>
              <a:t>Does not specify the implementation.</a:t>
            </a:r>
          </a:p>
          <a:p>
            <a:pPr>
              <a:defRPr/>
            </a:pPr>
            <a:r>
              <a:rPr lang="en-US" sz="2000" dirty="0"/>
              <a:t>Allows a class to implement several interfaces.</a:t>
            </a:r>
          </a:p>
          <a:p>
            <a:pPr>
              <a:defRPr/>
            </a:pPr>
            <a:r>
              <a:rPr lang="en-US" sz="2000" u="sng" dirty="0"/>
              <a:t>Example</a:t>
            </a:r>
            <a:r>
              <a:rPr lang="en-US" sz="20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Dog is an Animal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Cow is an Animal.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Animal has no default implementation of </a:t>
            </a:r>
            <a:r>
              <a:rPr lang="en-US" sz="2000" dirty="0" err="1"/>
              <a:t>makeSound</a:t>
            </a:r>
            <a:r>
              <a:rPr lang="en-US" sz="2000" dirty="0"/>
              <a:t>().</a:t>
            </a:r>
          </a:p>
          <a:p>
            <a:pPr>
              <a:defRPr/>
            </a:pPr>
            <a:r>
              <a:rPr lang="en-US" sz="2000" dirty="0"/>
              <a:t>[See Animal.java]</a:t>
            </a:r>
          </a:p>
          <a:p>
            <a:pPr>
              <a:defRPr/>
            </a:pPr>
            <a:r>
              <a:rPr lang="en-US" sz="2000" u="sng" dirty="0"/>
              <a:t>More examples</a:t>
            </a:r>
            <a:r>
              <a:rPr lang="en-US" sz="20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Comparable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/>
              <a:t>Printable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000" dirty="0"/>
          </a:p>
          <a:p>
            <a:pPr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1501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Abstract Classes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A template specifying the behavior.</a:t>
            </a:r>
          </a:p>
          <a:p>
            <a:pPr>
              <a:defRPr/>
            </a:pPr>
            <a:r>
              <a:rPr lang="en-US" sz="2000" dirty="0"/>
              <a:t>May have default implementation of methods.</a:t>
            </a:r>
          </a:p>
          <a:p>
            <a:pPr>
              <a:defRPr/>
            </a:pPr>
            <a:r>
              <a:rPr lang="en-US" sz="2000" dirty="0"/>
              <a:t>May declare non-static or non-public fields.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endParaRPr lang="en-US" sz="2000" dirty="0"/>
          </a:p>
          <a:p>
            <a:pPr>
              <a:defRPr/>
            </a:pPr>
            <a:endParaRPr lang="en-US" sz="2000" dirty="0"/>
          </a:p>
          <a:p>
            <a:pPr>
              <a:defRPr/>
            </a:pPr>
            <a:endParaRPr lang="en-US" sz="2000" dirty="0"/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[See GeometricShape.java]</a:t>
            </a:r>
          </a:p>
          <a:p>
            <a:pPr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1213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Interfaces vs Abstract classes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u="sng" dirty="0"/>
              <a:t>Abstract classes</a:t>
            </a:r>
            <a:r>
              <a:rPr lang="en-US" sz="20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May have default implementation of methods.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Sharing code among related classes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Want to declare non-static or non-public fields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u="sng" dirty="0"/>
              <a:t>Interfaces</a:t>
            </a:r>
            <a:r>
              <a:rPr lang="en-US" sz="20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Expect unrelated classes to share the interface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Specify the behavior, but not the implementation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Take advantage of multiple inheritance.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u="sng" dirty="0"/>
              <a:t>Example</a:t>
            </a:r>
            <a:r>
              <a:rPr lang="en-US" sz="2000" dirty="0"/>
              <a:t>: Comparable interface has a method </a:t>
            </a:r>
            <a:r>
              <a:rPr lang="en-US" sz="2000" dirty="0" err="1"/>
              <a:t>compareTo</a:t>
            </a:r>
            <a:r>
              <a:rPr lang="en-US" sz="2000" dirty="0"/>
              <a:t>()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000" dirty="0"/>
          </a:p>
          <a:p>
            <a:pPr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4435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Comparing Objects:</a:t>
            </a: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Comparable interface</a:t>
            </a:r>
          </a:p>
        </p:txBody>
      </p:sp>
    </p:spTree>
    <p:extLst>
      <p:ext uri="{BB962C8B-B14F-4D97-AF65-F5344CB8AC3E}">
        <p14:creationId xmlns:p14="http://schemas.microsoft.com/office/powerpoint/2010/main" val="2315248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Comparing objects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ea typeface="Arial Unicode MS" pitchFamily="34" charset="-128"/>
                <a:cs typeface="+mn-cs"/>
              </a:rPr>
              <a:t>We are familiar with algorithms for sorting an array of integers.</a:t>
            </a:r>
          </a:p>
          <a:p>
            <a:endParaRPr lang="en-US" altLang="he-IL" sz="2000" dirty="0">
              <a:ea typeface="Arial Unicode MS" pitchFamily="34" charset="-128"/>
              <a:cs typeface="+mn-cs"/>
            </a:endParaRP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But we may want to sort arrays of other classes.</a:t>
            </a:r>
          </a:p>
          <a:p>
            <a:r>
              <a:rPr lang="en-US" altLang="he-IL" sz="2000" u="sng" dirty="0">
                <a:ea typeface="Arial Unicode MS" pitchFamily="34" charset="-128"/>
                <a:cs typeface="+mn-cs"/>
              </a:rPr>
              <a:t>Example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: we want to sort an array of used cars according to their price.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To be able to do it we need a way to compare two objects of type Car.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For this we use: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The method .</a:t>
            </a:r>
            <a:r>
              <a:rPr lang="en-US" altLang="he-IL" sz="2000" dirty="0" err="1">
                <a:ea typeface="Arial Unicode MS" pitchFamily="34" charset="-128"/>
                <a:cs typeface="+mn-cs"/>
              </a:rPr>
              <a:t>compareTo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() from the Comparable interface</a:t>
            </a:r>
          </a:p>
        </p:txBody>
      </p:sp>
    </p:spTree>
    <p:extLst>
      <p:ext uri="{BB962C8B-B14F-4D97-AF65-F5344CB8AC3E}">
        <p14:creationId xmlns:p14="http://schemas.microsoft.com/office/powerpoint/2010/main" val="61373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.</a:t>
            </a:r>
            <a:r>
              <a:rPr lang="en-US" altLang="he-IL" dirty="0" err="1"/>
              <a:t>compareTo</a:t>
            </a:r>
            <a:r>
              <a:rPr lang="en-US" altLang="he-IL" dirty="0"/>
              <a:t>()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ea typeface="Arial Unicode MS" pitchFamily="34" charset="-128"/>
                <a:cs typeface="+mn-cs"/>
              </a:rPr>
              <a:t>To be able to sort/search an array of objects it we need a way to compare two objects.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We do it by implementing the </a:t>
            </a:r>
            <a:r>
              <a:rPr lang="en-US" altLang="he-IL" sz="2000" b="1" dirty="0">
                <a:ea typeface="Arial Unicode MS" pitchFamily="34" charset="-128"/>
                <a:cs typeface="+mn-cs"/>
              </a:rPr>
              <a:t>Comparable </a:t>
            </a:r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+mn-cs"/>
              </a:rPr>
              <a:t>interface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.</a:t>
            </a:r>
          </a:p>
          <a:p>
            <a:endParaRPr lang="en-US" altLang="he-IL" sz="2000" dirty="0">
              <a:ea typeface="Arial Unicode MS" pitchFamily="34" charset="-128"/>
              <a:cs typeface="+mn-cs"/>
            </a:endParaRP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For example, if we want to be able to use </a:t>
            </a:r>
            <a:r>
              <a:rPr lang="en-US" altLang="he-IL" sz="2000" dirty="0" err="1">
                <a:ea typeface="Arial Unicode MS" pitchFamily="34" charset="-128"/>
                <a:cs typeface="+mn-cs"/>
              </a:rPr>
              <a:t>Arrays.sort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(…) or </a:t>
            </a:r>
            <a:r>
              <a:rPr lang="en-US" altLang="he-IL" sz="2000" dirty="0" err="1">
                <a:ea typeface="Arial Unicode MS" pitchFamily="34" charset="-128"/>
                <a:cs typeface="+mn-cs"/>
              </a:rPr>
              <a:t>Collections.sort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(...), the class must implement the Comparable interface.</a:t>
            </a:r>
          </a:p>
          <a:p>
            <a:endParaRPr lang="en-US" altLang="he-IL" sz="2000" dirty="0">
              <a:ea typeface="Arial Unicode MS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47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Implementing Comparable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b="1" dirty="0">
                <a:solidFill>
                  <a:srgbClr val="C00000"/>
                </a:solidFill>
              </a:rPr>
              <a:t>public class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err="1"/>
              <a:t>MyClass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C00000"/>
                </a:solidFill>
              </a:rPr>
              <a:t>implements</a:t>
            </a:r>
            <a:r>
              <a:rPr lang="en-US" sz="2000" dirty="0"/>
              <a:t> Comparable&lt;Student&gt;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Comparable&lt;T&gt; interface has only one method: </a:t>
            </a:r>
            <a:r>
              <a:rPr lang="en-US" sz="2000" b="1" i="1" dirty="0">
                <a:solidFill>
                  <a:srgbClr val="C00000"/>
                </a:solidFill>
              </a:rPr>
              <a:t>int </a:t>
            </a:r>
            <a:r>
              <a:rPr lang="en-US" sz="2000" i="1" dirty="0" err="1"/>
              <a:t>compareTo</a:t>
            </a:r>
            <a:r>
              <a:rPr lang="en-US" sz="2000" i="1" dirty="0"/>
              <a:t>(T </a:t>
            </a:r>
            <a:r>
              <a:rPr lang="en-US" sz="2000" i="1" dirty="0" err="1"/>
              <a:t>otherObj</a:t>
            </a:r>
            <a:r>
              <a:rPr lang="en-US" sz="2000" i="1" dirty="0"/>
              <a:t>)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The only requirement of this interface is that </a:t>
            </a:r>
            <a:r>
              <a:rPr lang="en-US" sz="2000" dirty="0" err="1"/>
              <a:t>MyClass</a:t>
            </a:r>
            <a:r>
              <a:rPr lang="en-US" sz="2000" dirty="0"/>
              <a:t> implements </a:t>
            </a:r>
            <a:r>
              <a:rPr lang="en-US" sz="2000" i="1" dirty="0" err="1"/>
              <a:t>compareTo</a:t>
            </a:r>
            <a:r>
              <a:rPr lang="en-US" sz="2000" i="1" dirty="0"/>
              <a:t>(T </a:t>
            </a:r>
            <a:r>
              <a:rPr lang="en-US" sz="2000" i="1" dirty="0" err="1"/>
              <a:t>otherObj</a:t>
            </a:r>
            <a:r>
              <a:rPr lang="en-US" sz="2000" i="1" dirty="0"/>
              <a:t>)</a:t>
            </a:r>
            <a:r>
              <a:rPr lang="en-US" sz="2000" dirty="0"/>
              <a:t>. </a:t>
            </a:r>
          </a:p>
          <a:p>
            <a:pPr>
              <a:defRPr/>
            </a:pPr>
            <a:r>
              <a:rPr lang="en-US" sz="2000" dirty="0"/>
              <a:t>The method </a:t>
            </a:r>
            <a:r>
              <a:rPr lang="en-US" sz="2000" b="1" i="1" dirty="0">
                <a:solidFill>
                  <a:srgbClr val="C00000"/>
                </a:solidFill>
              </a:rPr>
              <a:t>public int </a:t>
            </a:r>
            <a:r>
              <a:rPr lang="en-US" sz="2000" i="1" dirty="0" err="1"/>
              <a:t>compareTo</a:t>
            </a:r>
            <a:r>
              <a:rPr lang="en-US" sz="2000" i="1" dirty="0"/>
              <a:t>(T </a:t>
            </a:r>
            <a:r>
              <a:rPr lang="en-US" sz="2000" i="1" dirty="0" err="1"/>
              <a:t>otherObj</a:t>
            </a:r>
            <a:r>
              <a:rPr lang="en-US" sz="2000" i="1" dirty="0"/>
              <a:t>) </a:t>
            </a:r>
            <a:r>
              <a:rPr lang="en-US" sz="2000" dirty="0"/>
              <a:t> returns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a negative integer if this object is less than other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a positive integer if this object is greater than other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en-US" sz="2000" dirty="0"/>
              <a:t>returns zero if the two objects are equal</a:t>
            </a:r>
          </a:p>
          <a:p>
            <a:pPr>
              <a:defRPr/>
            </a:pPr>
            <a:r>
              <a:rPr lang="en-US" sz="2000" dirty="0"/>
              <a:t>Typically, obj1.compare(obj2) == 0 if and only is obj1.equals(obj2)</a:t>
            </a:r>
          </a:p>
        </p:txBody>
      </p:sp>
    </p:spTree>
    <p:extLst>
      <p:ext uri="{BB962C8B-B14F-4D97-AF65-F5344CB8AC3E}">
        <p14:creationId xmlns:p14="http://schemas.microsoft.com/office/powerpoint/2010/main" val="207211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Implementing Comparable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b="1" dirty="0">
                <a:solidFill>
                  <a:srgbClr val="C00000"/>
                </a:solidFill>
              </a:rPr>
              <a:t>public class </a:t>
            </a:r>
            <a:r>
              <a:rPr lang="en-US" sz="2000" dirty="0" err="1">
                <a:solidFill>
                  <a:schemeClr val="tx1"/>
                </a:solidFill>
              </a:rPr>
              <a:t>MyClass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implements </a:t>
            </a:r>
            <a:r>
              <a:rPr lang="en-US" sz="2000" dirty="0">
                <a:solidFill>
                  <a:schemeClr val="tx1"/>
                </a:solidFill>
              </a:rPr>
              <a:t>Comparable&lt;T&gt;</a:t>
            </a:r>
          </a:p>
          <a:p>
            <a:pPr>
              <a:defRPr/>
            </a:pP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Usually, we will set T to be </a:t>
            </a:r>
            <a:r>
              <a:rPr lang="en-US" sz="2000" dirty="0" err="1">
                <a:solidFill>
                  <a:schemeClr val="tx1"/>
                </a:solidFill>
              </a:rPr>
              <a:t>MyClass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But we may let T be a different class.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T does not need to have to be related to </a:t>
            </a:r>
            <a:r>
              <a:rPr lang="en-US" sz="2000" dirty="0" err="1">
                <a:solidFill>
                  <a:schemeClr val="tx1"/>
                </a:solidFill>
              </a:rPr>
              <a:t>MyClass</a:t>
            </a: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</a:rPr>
              <a:t>T does not need to be Comparable itself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 err="1">
                <a:solidFill>
                  <a:schemeClr val="tx1"/>
                </a:solidFill>
              </a:rPr>
              <a:t>T.compareTo</a:t>
            </a:r>
            <a:r>
              <a:rPr lang="en-US" sz="2000" dirty="0">
                <a:solidFill>
                  <a:schemeClr val="tx1"/>
                </a:solidFill>
              </a:rPr>
              <a:t>(…) may not be defined</a:t>
            </a:r>
          </a:p>
          <a:p>
            <a:pPr>
              <a:defRPr/>
            </a:pPr>
            <a:endParaRPr lang="en-US" sz="20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000" dirty="0">
                <a:solidFill>
                  <a:schemeClr val="tx1"/>
                </a:solidFill>
              </a:rPr>
              <a:t>[See MyComparableClass.java]</a:t>
            </a:r>
          </a:p>
          <a:p>
            <a:pPr>
              <a:defRPr/>
            </a:pP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23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Object Oriented Programming</a:t>
            </a:r>
          </a:p>
        </p:txBody>
      </p:sp>
    </p:spTree>
    <p:extLst>
      <p:ext uri="{BB962C8B-B14F-4D97-AF65-F5344CB8AC3E}">
        <p14:creationId xmlns:p14="http://schemas.microsoft.com/office/powerpoint/2010/main" val="1333080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Searching and sorting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.equals() method we can write a single linear search method that will work for all classes.</a:t>
            </a:r>
          </a:p>
          <a:p>
            <a:pPr>
              <a:defRPr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.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compareTo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 method we can write a single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BinarySearch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method  that will work for all classes. In order to do this, we write a Generic method.</a:t>
            </a:r>
          </a:p>
          <a:p>
            <a:pPr>
              <a:defRPr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syntax is a bit unusual:</a:t>
            </a:r>
          </a:p>
          <a:p>
            <a:pPr>
              <a:defRPr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static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&lt;T&gt;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findElement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ArrayList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&lt;T&gt; a ,T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 {…}</a:t>
            </a:r>
          </a:p>
          <a:p>
            <a:pPr>
              <a:defRPr/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static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&lt;T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extends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Comparable&lt;T&gt;&gt;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void 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mergeSort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ArrayList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&lt;T&gt; a) {…}</a:t>
            </a:r>
          </a:p>
          <a:p>
            <a:pPr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[See SearchUnsorted.java, SearchSorted.java ,MergeSort.java]</a:t>
            </a:r>
          </a:p>
          <a:p>
            <a:pPr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5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Object Oriented Design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u="sng" dirty="0"/>
              <a:t>Homework</a:t>
            </a:r>
            <a:r>
              <a:rPr lang="en-US" sz="2000" dirty="0"/>
              <a:t>: Write an object-oriented design for Chess.</a:t>
            </a:r>
          </a:p>
          <a:p>
            <a:pPr>
              <a:defRPr/>
            </a:pPr>
            <a:r>
              <a:rPr lang="en-US" sz="2000" dirty="0"/>
              <a:t>We have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A board – what is its type?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Different kinds of chess pieces: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	king, queen, rooks, bishops, knights, pawns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Different types of players: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	human player, computer player</a:t>
            </a:r>
            <a:r>
              <a:rPr lang="en-US" sz="2000"/>
              <a:t>, online </a:t>
            </a:r>
            <a:r>
              <a:rPr lang="en-US" sz="2000" dirty="0"/>
              <a:t>player…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How will you use inheritance here?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Will you use interfaces/abstract classes?</a:t>
            </a:r>
          </a:p>
        </p:txBody>
      </p:sp>
    </p:spTree>
    <p:extLst>
      <p:ext uri="{BB962C8B-B14F-4D97-AF65-F5344CB8AC3E}">
        <p14:creationId xmlns:p14="http://schemas.microsoft.com/office/powerpoint/2010/main" val="186322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More on Object Oriented Design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In this course we will learn on the basics of OOP in Java.</a:t>
            </a:r>
          </a:p>
          <a:p>
            <a:pPr>
              <a:defRPr/>
            </a:pPr>
            <a:r>
              <a:rPr lang="en-US" sz="2000" dirty="0"/>
              <a:t>Mostly we will learn the features of the language.</a:t>
            </a:r>
          </a:p>
          <a:p>
            <a:pPr>
              <a:defRPr/>
            </a:pPr>
            <a:r>
              <a:rPr lang="en-US" sz="2000" dirty="0"/>
              <a:t>To learn OOP more in depth I recommend: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CMPT213 - Object oriented design in Java (Brian Fraser)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CMPT276 - Intro Software Engineering (Saba </a:t>
            </a:r>
            <a:r>
              <a:rPr lang="en-US" sz="2000" dirty="0" err="1"/>
              <a:t>Alimadadi</a:t>
            </a:r>
            <a:r>
              <a:rPr lang="en-US" sz="20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CMPT373 - Software Development Methods (Nick Sumner)</a:t>
            </a:r>
          </a:p>
        </p:txBody>
      </p:sp>
    </p:spTree>
    <p:extLst>
      <p:ext uri="{BB962C8B-B14F-4D97-AF65-F5344CB8AC3E}">
        <p14:creationId xmlns:p14="http://schemas.microsoft.com/office/powerpoint/2010/main" val="305018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>
                <a:latin typeface="Arial" panose="020B0604020202020204" pitchFamily="34" charset="0"/>
                <a:cs typeface="Arial" panose="020B0604020202020204" pitchFamily="34" charset="0"/>
              </a:rPr>
              <a:t>Passing arguments </a:t>
            </a:r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to functions</a:t>
            </a:r>
          </a:p>
        </p:txBody>
      </p:sp>
    </p:spTree>
    <p:extLst>
      <p:ext uri="{BB962C8B-B14F-4D97-AF65-F5344CB8AC3E}">
        <p14:creationId xmlns:p14="http://schemas.microsoft.com/office/powerpoint/2010/main" val="77631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sz="3800" dirty="0">
                <a:latin typeface="Arial" panose="020B0604020202020204" pitchFamily="34" charset="0"/>
                <a:cs typeface="Arial" panose="020B0604020202020204" pitchFamily="34" charset="0"/>
              </a:rPr>
              <a:t>Primite datatypes are passed by value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sz="2000" b="1" dirty="0">
                <a:solidFill>
                  <a:srgbClr val="C00000"/>
                </a:solidFill>
              </a:rPr>
              <a:t>int </a:t>
            </a:r>
            <a:r>
              <a:rPr lang="en-US" altLang="he-IL" sz="2000" b="1" dirty="0"/>
              <a:t>n = …;</a:t>
            </a:r>
          </a:p>
          <a:p>
            <a:r>
              <a:rPr lang="en-US" altLang="he-IL" sz="2000" dirty="0"/>
              <a:t>When invoking a method with parameter n</a:t>
            </a:r>
          </a:p>
          <a:p>
            <a:r>
              <a:rPr lang="en-US" altLang="he-IL" sz="2000" b="1" dirty="0"/>
              <a:t>	bar(n)…</a:t>
            </a:r>
          </a:p>
          <a:p>
            <a:r>
              <a:rPr lang="en-US" altLang="he-IL" sz="2000" dirty="0"/>
              <a:t>the argument is sent by value.</a:t>
            </a:r>
          </a:p>
          <a:p>
            <a:r>
              <a:rPr lang="en-US" altLang="he-IL" sz="2000" dirty="0"/>
              <a:t>That is, if n is changed inside bar(), it has no effect outside of bar()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bar ( </a:t>
            </a:r>
            <a:r>
              <a:rPr lang="en-US" altLang="he-IL" sz="2000" b="1" dirty="0">
                <a:solidFill>
                  <a:srgbClr val="C00000"/>
                </a:solidFill>
              </a:rPr>
              <a:t>int</a:t>
            </a:r>
            <a:r>
              <a:rPr lang="en-US" altLang="he-IL" sz="2000" b="1" dirty="0"/>
              <a:t> </a:t>
            </a:r>
            <a:r>
              <a:rPr lang="en-US" altLang="he-IL" sz="2000" dirty="0"/>
              <a:t>n )  {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n = 5;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main ( </a:t>
            </a:r>
            <a:r>
              <a:rPr lang="en-US" altLang="he-IL" sz="2000" b="1" dirty="0"/>
              <a:t>String</a:t>
            </a:r>
            <a:r>
              <a:rPr lang="en-US" altLang="he-IL" sz="2000" dirty="0"/>
              <a:t>[] </a:t>
            </a:r>
            <a:r>
              <a:rPr lang="en-US" altLang="he-IL" sz="2000" dirty="0" err="1"/>
              <a:t>args</a:t>
            </a:r>
            <a:r>
              <a:rPr lang="en-US" altLang="he-IL" sz="2000" dirty="0"/>
              <a:t> )  {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/>
              <a:t>	</a:t>
            </a:r>
            <a:r>
              <a:rPr lang="en-US" altLang="he-IL" sz="2000" b="1" dirty="0">
                <a:solidFill>
                  <a:srgbClr val="C00000"/>
                </a:solidFill>
              </a:rPr>
              <a:t>int</a:t>
            </a:r>
            <a:r>
              <a:rPr lang="en-US" altLang="he-IL" sz="2000" b="1" dirty="0"/>
              <a:t> </a:t>
            </a:r>
            <a:r>
              <a:rPr lang="en-US" altLang="he-IL" sz="2000" dirty="0"/>
              <a:t>n = 1;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bar(n);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System.out.println</a:t>
            </a:r>
            <a:r>
              <a:rPr lang="en-US" altLang="he-IL" sz="2000" dirty="0"/>
              <a:t>(n);  // prints 1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endParaRPr lang="en-US" altLang="he-IL" sz="1400" dirty="0"/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293759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Objects are passed by reference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b="1" dirty="0"/>
              <a:t>	</a:t>
            </a:r>
            <a:r>
              <a:rPr lang="en-US" altLang="he-IL" sz="2000" b="1" dirty="0" err="1"/>
              <a:t>MyClass</a:t>
            </a:r>
            <a:r>
              <a:rPr lang="en-US" altLang="he-IL" sz="2000" b="1" dirty="0"/>
              <a:t> mc = …;</a:t>
            </a:r>
          </a:p>
          <a:p>
            <a:r>
              <a:rPr lang="en-US" altLang="he-IL" sz="2000" dirty="0"/>
              <a:t>The variable </a:t>
            </a:r>
            <a:r>
              <a:rPr lang="en-US" altLang="he-IL" sz="2000" i="1" dirty="0"/>
              <a:t>mc</a:t>
            </a:r>
            <a:r>
              <a:rPr lang="en-US" altLang="he-IL" sz="2000" dirty="0"/>
              <a:t> is a reference variable that stores the memory address of the object it points to.</a:t>
            </a:r>
          </a:p>
          <a:p>
            <a:r>
              <a:rPr lang="en-US" altLang="he-IL" sz="2000" dirty="0"/>
              <a:t>When invoking a method with parameter mc</a:t>
            </a:r>
          </a:p>
          <a:p>
            <a:r>
              <a:rPr lang="en-US" altLang="he-IL" sz="2000" b="1" dirty="0"/>
              <a:t>	foo(mc)…</a:t>
            </a:r>
          </a:p>
          <a:p>
            <a:r>
              <a:rPr lang="en-US" altLang="he-IL" sz="2000" dirty="0"/>
              <a:t>we are sending to foo() the address of the object in memory.</a:t>
            </a:r>
          </a:p>
          <a:p>
            <a:r>
              <a:rPr lang="en-US" altLang="he-IL" sz="2000" dirty="0"/>
              <a:t>If we change a data field of mc in foo(), it affects the object everywhere.</a:t>
            </a:r>
          </a:p>
        </p:txBody>
      </p:sp>
    </p:spTree>
    <p:extLst>
      <p:ext uri="{BB962C8B-B14F-4D97-AF65-F5344CB8AC3E}">
        <p14:creationId xmlns:p14="http://schemas.microsoft.com/office/powerpoint/2010/main" val="278866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Passing Argument by Reference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foo ( </a:t>
            </a:r>
            <a:r>
              <a:rPr lang="en-US" altLang="he-IL" sz="2000" b="1" dirty="0"/>
              <a:t>Person </a:t>
            </a:r>
            <a:r>
              <a:rPr lang="en-US" altLang="he-IL" sz="2000" dirty="0"/>
              <a:t>p )  {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/>
              <a:t>	Person </a:t>
            </a:r>
            <a:r>
              <a:rPr lang="en-US" altLang="he-IL" sz="2000" dirty="0"/>
              <a:t>q = </a:t>
            </a:r>
            <a:r>
              <a:rPr lang="en-US" altLang="he-IL" sz="2000" b="1" dirty="0">
                <a:solidFill>
                  <a:srgbClr val="C00000"/>
                </a:solidFill>
              </a:rPr>
              <a:t>new</a:t>
            </a:r>
            <a:r>
              <a:rPr lang="en-US" altLang="he-IL" sz="2000" b="1" dirty="0"/>
              <a:t> Person</a:t>
            </a:r>
            <a:r>
              <a:rPr lang="en-US" altLang="he-IL" sz="2000" dirty="0"/>
              <a:t>("Jack");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p = q;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bar ( </a:t>
            </a:r>
            <a:r>
              <a:rPr lang="en-US" altLang="he-IL" sz="2000" b="1" dirty="0"/>
              <a:t>Person </a:t>
            </a:r>
            <a:r>
              <a:rPr lang="en-US" altLang="he-IL" sz="2000" dirty="0"/>
              <a:t>p )  {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p.setName</a:t>
            </a:r>
            <a:r>
              <a:rPr lang="en-US" altLang="he-IL" sz="2000" dirty="0"/>
              <a:t>("Tom");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main ( </a:t>
            </a:r>
            <a:r>
              <a:rPr lang="en-US" altLang="he-IL" sz="2000" b="1" dirty="0"/>
              <a:t>String</a:t>
            </a:r>
            <a:r>
              <a:rPr lang="en-US" altLang="he-IL" sz="2000" dirty="0"/>
              <a:t>[] </a:t>
            </a:r>
            <a:r>
              <a:rPr lang="en-US" altLang="he-IL" sz="2000" dirty="0" err="1"/>
              <a:t>args</a:t>
            </a:r>
            <a:r>
              <a:rPr lang="en-US" altLang="he-IL" sz="2000" dirty="0"/>
              <a:t> )  {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/>
              <a:t>	Person </a:t>
            </a:r>
            <a:r>
              <a:rPr lang="en-US" altLang="he-IL" sz="2000" dirty="0"/>
              <a:t>p = </a:t>
            </a:r>
            <a:r>
              <a:rPr lang="en-US" altLang="he-IL" sz="2000" b="1" dirty="0">
                <a:solidFill>
                  <a:srgbClr val="C00000"/>
                </a:solidFill>
              </a:rPr>
              <a:t>new</a:t>
            </a:r>
            <a:r>
              <a:rPr lang="en-US" altLang="he-IL" sz="2000" b="1" dirty="0"/>
              <a:t> Person</a:t>
            </a:r>
            <a:r>
              <a:rPr lang="en-US" altLang="he-IL" sz="2000" dirty="0"/>
              <a:t>("John");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System.out.println</a:t>
            </a:r>
            <a:r>
              <a:rPr lang="en-US" altLang="he-IL" sz="2000" dirty="0"/>
              <a:t>(</a:t>
            </a:r>
            <a:r>
              <a:rPr lang="en-US" altLang="he-IL" sz="2000" dirty="0" err="1"/>
              <a:t>p.getName</a:t>
            </a:r>
            <a:r>
              <a:rPr lang="en-US" altLang="he-IL" sz="2000" dirty="0"/>
              <a:t>());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foo(p);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System.out.println</a:t>
            </a:r>
            <a:r>
              <a:rPr lang="en-US" altLang="he-IL" sz="2000" dirty="0"/>
              <a:t>(</a:t>
            </a:r>
            <a:r>
              <a:rPr lang="en-US" altLang="he-IL" sz="2000" dirty="0" err="1"/>
              <a:t>p.getName</a:t>
            </a:r>
            <a:r>
              <a:rPr lang="en-US" altLang="he-IL" sz="2000" dirty="0"/>
              <a:t>());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bar(p);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System.out.println</a:t>
            </a:r>
            <a:r>
              <a:rPr lang="en-US" altLang="he-IL" sz="2000" dirty="0"/>
              <a:t>(</a:t>
            </a:r>
            <a:r>
              <a:rPr lang="en-US" altLang="he-IL" sz="2000" dirty="0" err="1"/>
              <a:t>p.getName</a:t>
            </a:r>
            <a:r>
              <a:rPr lang="en-US" altLang="he-IL" sz="2000" dirty="0"/>
              <a:t>());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endParaRPr lang="en-US" altLang="he-IL" sz="1400" dirty="0"/>
          </a:p>
        </p:txBody>
      </p:sp>
    </p:spTree>
    <p:extLst>
      <p:ext uri="{BB962C8B-B14F-4D97-AF65-F5344CB8AC3E}">
        <p14:creationId xmlns:p14="http://schemas.microsoft.com/office/powerpoint/2010/main" val="231928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Passing Argument by Reference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foo ( </a:t>
            </a:r>
            <a:r>
              <a:rPr lang="en-US" altLang="he-IL" sz="2000" b="1" dirty="0"/>
              <a:t>Person </a:t>
            </a:r>
            <a:r>
              <a:rPr lang="en-US" altLang="he-IL" sz="2000" dirty="0"/>
              <a:t>r )  {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/>
              <a:t>	Person </a:t>
            </a:r>
            <a:r>
              <a:rPr lang="en-US" altLang="he-IL" sz="2000" dirty="0"/>
              <a:t>q = </a:t>
            </a:r>
            <a:r>
              <a:rPr lang="en-US" altLang="he-IL" sz="2000" b="1" dirty="0">
                <a:solidFill>
                  <a:srgbClr val="C00000"/>
                </a:solidFill>
              </a:rPr>
              <a:t>new</a:t>
            </a:r>
            <a:r>
              <a:rPr lang="en-US" altLang="he-IL" sz="2000" b="1" dirty="0"/>
              <a:t> Person</a:t>
            </a:r>
            <a:r>
              <a:rPr lang="en-US" altLang="he-IL" sz="2000" dirty="0"/>
              <a:t>("Jack");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r = q;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bar ( </a:t>
            </a:r>
            <a:r>
              <a:rPr lang="en-US" altLang="he-IL" sz="2000" b="1" dirty="0"/>
              <a:t>Person </a:t>
            </a:r>
            <a:r>
              <a:rPr lang="en-US" altLang="he-IL" sz="2000" dirty="0"/>
              <a:t>s )  {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s.setName</a:t>
            </a:r>
            <a:r>
              <a:rPr lang="en-US" altLang="he-IL" sz="2000" dirty="0"/>
              <a:t>("Tom");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>
                <a:solidFill>
                  <a:srgbClr val="C00000"/>
                </a:solidFill>
              </a:rPr>
              <a:t>public static void</a:t>
            </a:r>
            <a:r>
              <a:rPr lang="en-US" altLang="he-IL" sz="2000" b="1" dirty="0"/>
              <a:t> </a:t>
            </a:r>
            <a:r>
              <a:rPr lang="en-US" altLang="he-IL" sz="2000" dirty="0"/>
              <a:t>main ( </a:t>
            </a:r>
            <a:r>
              <a:rPr lang="en-US" altLang="he-IL" sz="2000" b="1" dirty="0"/>
              <a:t>String</a:t>
            </a:r>
            <a:r>
              <a:rPr lang="en-US" altLang="he-IL" sz="2000" dirty="0"/>
              <a:t>[] </a:t>
            </a:r>
            <a:r>
              <a:rPr lang="en-US" altLang="he-IL" sz="2000" dirty="0" err="1"/>
              <a:t>args</a:t>
            </a:r>
            <a:r>
              <a:rPr lang="en-US" altLang="he-IL" sz="2000" dirty="0"/>
              <a:t> )  { </a:t>
            </a:r>
          </a:p>
          <a:p>
            <a:pPr>
              <a:spcAft>
                <a:spcPts val="0"/>
              </a:spcAft>
            </a:pPr>
            <a:r>
              <a:rPr lang="en-US" altLang="he-IL" sz="2000" b="1" dirty="0"/>
              <a:t>	Person </a:t>
            </a:r>
            <a:r>
              <a:rPr lang="en-US" altLang="he-IL" sz="2000" dirty="0"/>
              <a:t>p = null;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p = </a:t>
            </a:r>
            <a:r>
              <a:rPr lang="en-US" altLang="he-IL" sz="2000" b="1" dirty="0">
                <a:solidFill>
                  <a:srgbClr val="C00000"/>
                </a:solidFill>
              </a:rPr>
              <a:t>new</a:t>
            </a:r>
            <a:r>
              <a:rPr lang="en-US" altLang="he-IL" sz="2000" b="1" dirty="0"/>
              <a:t> Person</a:t>
            </a:r>
            <a:r>
              <a:rPr lang="en-US" altLang="he-IL" sz="2000" dirty="0"/>
              <a:t>("John");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System.out.println</a:t>
            </a:r>
            <a:r>
              <a:rPr lang="en-US" altLang="he-IL" sz="2000" dirty="0"/>
              <a:t>(</a:t>
            </a:r>
            <a:r>
              <a:rPr lang="en-US" altLang="he-IL" sz="2000" dirty="0" err="1"/>
              <a:t>p.getName</a:t>
            </a:r>
            <a:r>
              <a:rPr lang="en-US" altLang="he-IL" sz="2000" dirty="0"/>
              <a:t>());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foo(p);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System.out.println</a:t>
            </a:r>
            <a:r>
              <a:rPr lang="en-US" altLang="he-IL" sz="2000" dirty="0"/>
              <a:t>(</a:t>
            </a:r>
            <a:r>
              <a:rPr lang="en-US" altLang="he-IL" sz="2000" dirty="0" err="1"/>
              <a:t>p.getName</a:t>
            </a:r>
            <a:r>
              <a:rPr lang="en-US" altLang="he-IL" sz="2000" dirty="0"/>
              <a:t>());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bar(p);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	</a:t>
            </a:r>
            <a:r>
              <a:rPr lang="en-US" altLang="he-IL" sz="2000" dirty="0" err="1"/>
              <a:t>System.out.println</a:t>
            </a:r>
            <a:r>
              <a:rPr lang="en-US" altLang="he-IL" sz="2000" dirty="0"/>
              <a:t>(</a:t>
            </a:r>
            <a:r>
              <a:rPr lang="en-US" altLang="he-IL" sz="2000" dirty="0" err="1"/>
              <a:t>p.getName</a:t>
            </a:r>
            <a:r>
              <a:rPr lang="en-US" altLang="he-IL" sz="2000" dirty="0"/>
              <a:t>()); </a:t>
            </a:r>
          </a:p>
          <a:p>
            <a:pPr>
              <a:spcAft>
                <a:spcPts val="0"/>
              </a:spcAft>
            </a:pPr>
            <a:r>
              <a:rPr lang="en-US" altLang="he-IL" sz="2000" dirty="0"/>
              <a:t>} </a:t>
            </a:r>
          </a:p>
          <a:p>
            <a:endParaRPr lang="en-US" altLang="he-IL" sz="1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5BC8358-B1E6-44F4-ADC3-68DD41322E55}"/>
              </a:ext>
            </a:extLst>
          </p:cNvPr>
          <p:cNvGrpSpPr>
            <a:grpSpLocks/>
          </p:cNvGrpSpPr>
          <p:nvPr/>
        </p:nvGrpSpPr>
        <p:grpSpPr bwMode="auto">
          <a:xfrm>
            <a:off x="5845902" y="4670618"/>
            <a:ext cx="3916362" cy="346075"/>
            <a:chOff x="4726546" y="3606085"/>
            <a:chExt cx="3915178" cy="34558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F215D40-041F-47DE-B346-3EDF93C13E20}"/>
                </a:ext>
              </a:extLst>
            </p:cNvPr>
            <p:cNvSpPr/>
            <p:nvPr/>
          </p:nvSpPr>
          <p:spPr>
            <a:xfrm>
              <a:off x="4726546" y="3606085"/>
              <a:ext cx="836359" cy="33448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p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4CF4464-88A3-4DE4-ADA8-201254708F05}"/>
                </a:ext>
              </a:extLst>
            </p:cNvPr>
            <p:cNvSpPr/>
            <p:nvPr/>
          </p:nvSpPr>
          <p:spPr>
            <a:xfrm>
              <a:off x="6424657" y="3617182"/>
              <a:ext cx="2217067" cy="3344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Person</a:t>
              </a:r>
              <a:r>
                <a:rPr lang="en-US" dirty="0">
                  <a:solidFill>
                    <a:schemeClr val="tx1"/>
                  </a:solidFill>
                </a:rPr>
                <a:t>: name=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58EF7CBF-3A4A-4279-988A-24658770613F}"/>
                </a:ext>
              </a:extLst>
            </p:cNvPr>
            <p:cNvCxnSpPr>
              <a:stCxn id="25" idx="3"/>
              <a:endCxn id="26" idx="1"/>
            </p:cNvCxnSpPr>
            <p:nvPr/>
          </p:nvCxnSpPr>
          <p:spPr>
            <a:xfrm>
              <a:off x="5562905" y="3774120"/>
              <a:ext cx="861752" cy="9511"/>
            </a:xfrm>
            <a:prstGeom prst="straightConnector1">
              <a:avLst/>
            </a:prstGeom>
            <a:ln w="34925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19201F1-5E53-4D3D-A7F6-9E7266FEFDF8}"/>
              </a:ext>
            </a:extLst>
          </p:cNvPr>
          <p:cNvGrpSpPr>
            <a:grpSpLocks/>
          </p:cNvGrpSpPr>
          <p:nvPr/>
        </p:nvGrpSpPr>
        <p:grpSpPr bwMode="auto">
          <a:xfrm>
            <a:off x="5161689" y="3195832"/>
            <a:ext cx="3332163" cy="1512888"/>
            <a:chOff x="4041819" y="2865531"/>
            <a:chExt cx="4422488" cy="181566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36D526E-EF73-4250-99B0-ED25633B97DC}"/>
                </a:ext>
              </a:extLst>
            </p:cNvPr>
            <p:cNvSpPr/>
            <p:nvPr/>
          </p:nvSpPr>
          <p:spPr>
            <a:xfrm>
              <a:off x="4041819" y="2865531"/>
              <a:ext cx="836695" cy="33484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87CCD04A-D802-4677-8D0A-67AF6A6E3163}"/>
                </a:ext>
              </a:extLst>
            </p:cNvPr>
            <p:cNvCxnSpPr>
              <a:stCxn id="29" idx="3"/>
              <a:endCxn id="26" idx="0"/>
            </p:cNvCxnSpPr>
            <p:nvPr/>
          </p:nvCxnSpPr>
          <p:spPr>
            <a:xfrm>
              <a:off x="4878514" y="3032954"/>
              <a:ext cx="3585793" cy="1648244"/>
            </a:xfrm>
            <a:prstGeom prst="straightConnector1">
              <a:avLst/>
            </a:prstGeom>
            <a:ln w="34925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0195883F-EE2A-4A7C-AD4A-12FA8DD6A151}"/>
              </a:ext>
            </a:extLst>
          </p:cNvPr>
          <p:cNvSpPr/>
          <p:nvPr/>
        </p:nvSpPr>
        <p:spPr>
          <a:xfrm>
            <a:off x="5206139" y="1902018"/>
            <a:ext cx="838200" cy="3349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D3C9932-E86C-4ACE-A047-8EC822A7737F}"/>
              </a:ext>
            </a:extLst>
          </p:cNvPr>
          <p:cNvCxnSpPr>
            <a:stCxn id="31" idx="3"/>
            <a:endCxn id="26" idx="0"/>
          </p:cNvCxnSpPr>
          <p:nvPr/>
        </p:nvCxnSpPr>
        <p:spPr>
          <a:xfrm>
            <a:off x="6044339" y="2068706"/>
            <a:ext cx="2608263" cy="2613025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493ECBF-6706-46EB-9C08-DEC715A63795}"/>
              </a:ext>
            </a:extLst>
          </p:cNvPr>
          <p:cNvCxnSpPr>
            <a:stCxn id="31" idx="3"/>
            <a:endCxn id="39" idx="0"/>
          </p:cNvCxnSpPr>
          <p:nvPr/>
        </p:nvCxnSpPr>
        <p:spPr>
          <a:xfrm>
            <a:off x="6044339" y="2068706"/>
            <a:ext cx="2206625" cy="3048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62FFE9F-093D-4F63-9416-D5D12CEE20A7}"/>
              </a:ext>
            </a:extLst>
          </p:cNvPr>
          <p:cNvSpPr/>
          <p:nvPr/>
        </p:nvSpPr>
        <p:spPr>
          <a:xfrm>
            <a:off x="8165239" y="5388168"/>
            <a:ext cx="1506538" cy="3349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en-US" b="1" dirty="0">
                <a:solidFill>
                  <a:schemeClr val="tx1"/>
                </a:solidFill>
              </a:rPr>
              <a:t>String</a:t>
            </a:r>
            <a:r>
              <a:rPr lang="en-US" dirty="0">
                <a:solidFill>
                  <a:schemeClr val="tx1"/>
                </a:solidFill>
              </a:rPr>
              <a:t>: John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09BCE50-A855-42D8-B616-A386C24CA80D}"/>
              </a:ext>
            </a:extLst>
          </p:cNvPr>
          <p:cNvSpPr/>
          <p:nvPr/>
        </p:nvSpPr>
        <p:spPr>
          <a:xfrm>
            <a:off x="8165239" y="3687956"/>
            <a:ext cx="1506538" cy="334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en-US" b="1" dirty="0">
                <a:solidFill>
                  <a:schemeClr val="tx1"/>
                </a:solidFill>
              </a:rPr>
              <a:t>String</a:t>
            </a:r>
            <a:r>
              <a:rPr lang="en-US" dirty="0">
                <a:solidFill>
                  <a:schemeClr val="tx1"/>
                </a:solidFill>
              </a:rPr>
              <a:t>: Tom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F489D3B-4EFE-439E-A005-C273808BBC9D}"/>
              </a:ext>
            </a:extLst>
          </p:cNvPr>
          <p:cNvCxnSpPr>
            <a:endCxn id="34" idx="0"/>
          </p:cNvCxnSpPr>
          <p:nvPr/>
        </p:nvCxnSpPr>
        <p:spPr>
          <a:xfrm flipH="1">
            <a:off x="8917714" y="4837306"/>
            <a:ext cx="469900" cy="550862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623B36F-B2F9-4E9D-BD65-2155C81AA241}"/>
              </a:ext>
            </a:extLst>
          </p:cNvPr>
          <p:cNvCxnSpPr>
            <a:endCxn id="35" idx="2"/>
          </p:cNvCxnSpPr>
          <p:nvPr/>
        </p:nvCxnSpPr>
        <p:spPr>
          <a:xfrm flipH="1" flipV="1">
            <a:off x="8917714" y="4022918"/>
            <a:ext cx="469900" cy="8255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10503A82-07C1-45D9-9482-AC72C67FC00F}"/>
              </a:ext>
            </a:extLst>
          </p:cNvPr>
          <p:cNvSpPr/>
          <p:nvPr/>
        </p:nvSpPr>
        <p:spPr>
          <a:xfrm>
            <a:off x="5445852" y="2362393"/>
            <a:ext cx="836612" cy="3349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q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EF9F277-00F3-4767-8D7A-58EF63BBD798}"/>
              </a:ext>
            </a:extLst>
          </p:cNvPr>
          <p:cNvSpPr/>
          <p:nvPr/>
        </p:nvSpPr>
        <p:spPr>
          <a:xfrm>
            <a:off x="7142889" y="2373506"/>
            <a:ext cx="2217738" cy="3349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en-US" b="1" dirty="0">
                <a:solidFill>
                  <a:schemeClr val="tx1"/>
                </a:solidFill>
              </a:rPr>
              <a:t>Person</a:t>
            </a:r>
            <a:r>
              <a:rPr lang="en-US" dirty="0">
                <a:solidFill>
                  <a:schemeClr val="tx1"/>
                </a:solidFill>
              </a:rPr>
              <a:t>: name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BB48B5F-B699-456F-8DA0-FFA302B15507}"/>
              </a:ext>
            </a:extLst>
          </p:cNvPr>
          <p:cNvCxnSpPr>
            <a:stCxn id="38" idx="3"/>
            <a:endCxn id="39" idx="1"/>
          </p:cNvCxnSpPr>
          <p:nvPr/>
        </p:nvCxnSpPr>
        <p:spPr>
          <a:xfrm>
            <a:off x="6282464" y="2530668"/>
            <a:ext cx="860425" cy="11113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836835E-45A3-4D08-8A47-CEA87F7F2797}"/>
              </a:ext>
            </a:extLst>
          </p:cNvPr>
          <p:cNvSpPr/>
          <p:nvPr/>
        </p:nvSpPr>
        <p:spPr>
          <a:xfrm>
            <a:off x="7739789" y="3143443"/>
            <a:ext cx="1506538" cy="3349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en-US" b="1" dirty="0">
                <a:solidFill>
                  <a:schemeClr val="tx1"/>
                </a:solidFill>
              </a:rPr>
              <a:t>String</a:t>
            </a:r>
            <a:r>
              <a:rPr lang="en-US" dirty="0">
                <a:solidFill>
                  <a:schemeClr val="tx1"/>
                </a:solidFill>
              </a:rPr>
              <a:t>: Jack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7B904B5-0E7D-464A-B3A0-AF0EE0104CD6}"/>
              </a:ext>
            </a:extLst>
          </p:cNvPr>
          <p:cNvCxnSpPr>
            <a:endCxn id="41" idx="0"/>
          </p:cNvCxnSpPr>
          <p:nvPr/>
        </p:nvCxnSpPr>
        <p:spPr>
          <a:xfrm flipH="1">
            <a:off x="8493852" y="2530668"/>
            <a:ext cx="404812" cy="612775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93DA75A-2EAF-4F47-9792-30ECB5C18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4327" y="5350068"/>
            <a:ext cx="2647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 u="sng">
                <a:latin typeface="Arial" panose="020B0604020202020204" pitchFamily="34" charset="0"/>
              </a:rPr>
              <a:t>Output:::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&gt;&gt;John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&gt;&gt;John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1800">
                <a:latin typeface="Arial" panose="020B0604020202020204" pitchFamily="34" charset="0"/>
              </a:rPr>
              <a:t>&gt;&gt; Tom</a:t>
            </a:r>
          </a:p>
        </p:txBody>
      </p:sp>
    </p:spTree>
    <p:extLst>
      <p:ext uri="{BB962C8B-B14F-4D97-AF65-F5344CB8AC3E}">
        <p14:creationId xmlns:p14="http://schemas.microsoft.com/office/powerpoint/2010/main" val="28416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4" grpId="0" animBg="1"/>
      <p:bldP spid="35" grpId="0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Stack memory vs Heap memory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All objects are created in the </a:t>
            </a:r>
            <a:r>
              <a:rPr lang="en-US" altLang="he-IL" sz="2000" b="1" dirty="0"/>
              <a:t>heap memory</a:t>
            </a:r>
            <a:r>
              <a:rPr lang="en-US" altLang="he-IL" sz="20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Objects in the heap space have global access.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Objects remain in the memory after the method ends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Garbage collector frees the memory when it is not used anymore.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As opposed to C/C++, we don’t need to release the memory.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Garbage collector keeps track of the references for each object and releases it when it is not used anymore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224271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Stack memory vs Heap memory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Local variables are held on the </a:t>
            </a:r>
            <a:r>
              <a:rPr lang="en-US" altLang="he-IL" sz="2000" b="1" dirty="0"/>
              <a:t>stack</a:t>
            </a:r>
            <a:r>
              <a:rPr lang="en-US" altLang="he-IL" sz="20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Whenever a method is invoked, a new block is created in the stack memory.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Variables/references can be accessed only within the method.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The memory on stack becomes unused when the method ends.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Local variables cannot be accessed after the method ends.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Variables of primitive types (int, char) are always on the stack.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If we have int inside a class, then it is always created on the heap, because the class in on the heap</a:t>
            </a:r>
          </a:p>
        </p:txBody>
      </p:sp>
    </p:spTree>
    <p:extLst>
      <p:ext uri="{BB962C8B-B14F-4D97-AF65-F5344CB8AC3E}">
        <p14:creationId xmlns:p14="http://schemas.microsoft.com/office/powerpoint/2010/main" val="149513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Object Oriented Design	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Suppose we want to store an information about a list of people.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Let’s say for each person we want to store: First name, Last name, ID.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We could hold: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 array of strings for first names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 array of strings for last names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 array of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ints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for IDs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42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Arrays </a:t>
            </a:r>
            <a:r>
              <a:rPr lang="de-DE" sz="6000">
                <a:latin typeface="Arial" panose="020B0604020202020204" pitchFamily="34" charset="0"/>
                <a:cs typeface="Arial" panose="020B0604020202020204" pitchFamily="34" charset="0"/>
              </a:rPr>
              <a:t>in Java</a:t>
            </a:r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327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Arrays are always on the heap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65977"/>
            <a:ext cx="8855643" cy="4763155"/>
          </a:xfrm>
        </p:spPr>
        <p:txBody>
          <a:bodyPr/>
          <a:lstStyle/>
          <a:p>
            <a:r>
              <a:rPr lang="en-US" altLang="he-IL" sz="2000" dirty="0"/>
              <a:t>Arrays are always stored on the </a:t>
            </a:r>
            <a:r>
              <a:rPr lang="en-US" altLang="he-IL" sz="2000" b="1" dirty="0"/>
              <a:t>heap</a:t>
            </a:r>
            <a:r>
              <a:rPr lang="en-US" altLang="he-IL" sz="2000" dirty="0"/>
              <a:t>.</a:t>
            </a:r>
          </a:p>
          <a:p>
            <a:r>
              <a:rPr lang="en-US" altLang="he-IL" sz="2000" u="sng" dirty="0"/>
              <a:t>A longer explanation</a:t>
            </a:r>
            <a:r>
              <a:rPr lang="en-US" altLang="he-IL" sz="2000" dirty="0"/>
              <a:t>: Arrays are objects, and all objects are stored on </a:t>
            </a:r>
            <a:r>
              <a:rPr lang="en-US" altLang="he-IL" sz="2000" b="1" dirty="0"/>
              <a:t>heap</a:t>
            </a:r>
            <a:r>
              <a:rPr lang="en-US" altLang="he-IL" sz="20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How to create an arrays? </a:t>
            </a:r>
          </a:p>
          <a:p>
            <a:r>
              <a:rPr lang="en-US" altLang="he-IL" sz="2000" b="1" dirty="0">
                <a:solidFill>
                  <a:srgbClr val="C00000"/>
                </a:solidFill>
              </a:rPr>
              <a:t>	int</a:t>
            </a:r>
            <a:r>
              <a:rPr lang="en-US" altLang="he-IL" sz="2000" dirty="0"/>
              <a:t>[] a = </a:t>
            </a:r>
            <a:r>
              <a:rPr lang="en-US" altLang="he-IL" sz="2000" b="1" dirty="0">
                <a:solidFill>
                  <a:srgbClr val="C00000"/>
                </a:solidFill>
              </a:rPr>
              <a:t>new int</a:t>
            </a:r>
            <a:r>
              <a:rPr lang="en-US" altLang="he-IL" sz="2000" b="1" dirty="0"/>
              <a:t> </a:t>
            </a:r>
            <a:r>
              <a:rPr lang="en-US" altLang="he-IL" sz="2000" dirty="0"/>
              <a:t>[10]; 	// here a is a reference to an array</a:t>
            </a:r>
          </a:p>
          <a:p>
            <a:r>
              <a:rPr lang="en-US" altLang="he-IL" sz="2000" dirty="0"/>
              <a:t>	</a:t>
            </a:r>
            <a:r>
              <a:rPr lang="en-US" altLang="he-IL" sz="2000" b="1" dirty="0">
                <a:solidFill>
                  <a:srgbClr val="C00000"/>
                </a:solidFill>
              </a:rPr>
              <a:t> int</a:t>
            </a:r>
            <a:r>
              <a:rPr lang="en-US" altLang="he-IL" sz="2000" b="1" dirty="0"/>
              <a:t> </a:t>
            </a:r>
            <a:r>
              <a:rPr lang="en-US" altLang="he-IL" sz="2000" dirty="0"/>
              <a:t>save[] = a;		// save the 10 </a:t>
            </a:r>
            <a:r>
              <a:rPr lang="en-US" altLang="he-IL" sz="2000" dirty="0" err="1"/>
              <a:t>ints</a:t>
            </a:r>
            <a:r>
              <a:rPr lang="en-US" altLang="he-IL" sz="2000" dirty="0"/>
              <a:t> array</a:t>
            </a:r>
          </a:p>
          <a:p>
            <a:r>
              <a:rPr lang="en-US" altLang="he-IL" sz="2000" b="1" dirty="0">
                <a:solidFill>
                  <a:srgbClr val="C00000"/>
                </a:solidFill>
              </a:rPr>
              <a:t>	</a:t>
            </a:r>
            <a:r>
              <a:rPr lang="en-US" altLang="he-IL" sz="2000" dirty="0"/>
              <a:t>a = </a:t>
            </a:r>
            <a:r>
              <a:rPr lang="en-US" altLang="he-IL" sz="2000" b="1" dirty="0">
                <a:solidFill>
                  <a:srgbClr val="C00000"/>
                </a:solidFill>
              </a:rPr>
              <a:t>new int</a:t>
            </a:r>
            <a:r>
              <a:rPr lang="en-US" altLang="he-IL" sz="2000" b="1" dirty="0"/>
              <a:t> </a:t>
            </a:r>
            <a:r>
              <a:rPr lang="en-US" altLang="he-IL" sz="2000" dirty="0"/>
              <a:t>[20]; 	// now a points to another array</a:t>
            </a:r>
          </a:p>
          <a:p>
            <a:r>
              <a:rPr lang="en-US" altLang="he-IL" sz="2000" b="1" dirty="0">
                <a:solidFill>
                  <a:srgbClr val="C00000"/>
                </a:solidFill>
              </a:rPr>
              <a:t>	int</a:t>
            </a:r>
            <a:r>
              <a:rPr lang="en-US" altLang="he-IL" sz="2000" dirty="0"/>
              <a:t>[] b = {1,3,8}; 		// here b points to the array {1,3,8} of length 3</a:t>
            </a:r>
          </a:p>
          <a:p>
            <a:r>
              <a:rPr lang="en-US" altLang="he-IL" sz="2000" b="1" dirty="0">
                <a:solidFill>
                  <a:srgbClr val="C00000"/>
                </a:solidFill>
              </a:rPr>
              <a:t>	</a:t>
            </a:r>
            <a:r>
              <a:rPr lang="en-US" altLang="he-IL" sz="2000" dirty="0"/>
              <a:t>b = a; 			// now b points to array of length 20</a:t>
            </a:r>
          </a:p>
          <a:p>
            <a:r>
              <a:rPr lang="en-US" altLang="he-IL" sz="2000" b="1" dirty="0">
                <a:solidFill>
                  <a:srgbClr val="C00000"/>
                </a:solidFill>
              </a:rPr>
              <a:t>	int</a:t>
            </a:r>
            <a:r>
              <a:rPr lang="en-US" altLang="he-IL" sz="2000" b="1" dirty="0"/>
              <a:t> </a:t>
            </a:r>
            <a:r>
              <a:rPr lang="en-US" altLang="he-IL" sz="2000" dirty="0"/>
              <a:t>c[5]; 		</a:t>
            </a:r>
            <a:r>
              <a:rPr lang="en-US" altLang="he-IL" sz="2000" dirty="0">
                <a:solidFill>
                  <a:srgbClr val="FF0000"/>
                </a:solidFill>
              </a:rPr>
              <a:t>// NO! must initialize the created object</a:t>
            </a:r>
            <a:endParaRPr lang="en-US" altLang="he-IL" sz="2000" b="1" dirty="0">
              <a:solidFill>
                <a:srgbClr val="FF0000"/>
              </a:solidFill>
            </a:endParaRPr>
          </a:p>
          <a:p>
            <a:endParaRPr lang="en-US" altLang="he-IL" sz="2000" b="1" dirty="0">
              <a:solidFill>
                <a:srgbClr val="C00000"/>
              </a:solidFill>
            </a:endParaRPr>
          </a:p>
          <a:p>
            <a:r>
              <a:rPr lang="en-US" altLang="he-IL" sz="2000" dirty="0"/>
              <a:t>	</a:t>
            </a:r>
          </a:p>
          <a:p>
            <a:endParaRPr lang="en-US" altLang="he-IL" sz="20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A8526D0-2662-4B26-81EA-203618ABF368}"/>
              </a:ext>
            </a:extLst>
          </p:cNvPr>
          <p:cNvCxnSpPr>
            <a:cxnSpLocks/>
          </p:cNvCxnSpPr>
          <p:nvPr/>
        </p:nvCxnSpPr>
        <p:spPr>
          <a:xfrm flipH="1">
            <a:off x="1178519" y="5726358"/>
            <a:ext cx="2129883" cy="5129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F648BB-09E0-4262-8A60-CF14F91E12DE}"/>
              </a:ext>
            </a:extLst>
          </p:cNvPr>
          <p:cNvCxnSpPr>
            <a:cxnSpLocks/>
          </p:cNvCxnSpPr>
          <p:nvPr/>
        </p:nvCxnSpPr>
        <p:spPr>
          <a:xfrm flipH="1" flipV="1">
            <a:off x="1178519" y="5726358"/>
            <a:ext cx="1951464" cy="5129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34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Iterators</a:t>
            </a:r>
          </a:p>
        </p:txBody>
      </p:sp>
    </p:spTree>
    <p:extLst>
      <p:ext uri="{BB962C8B-B14F-4D97-AF65-F5344CB8AC3E}">
        <p14:creationId xmlns:p14="http://schemas.microsoft.com/office/powerpoint/2010/main" val="19808213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Iterators in Java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An iterator is an object that allows us to go over a collection.</a:t>
            </a: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Simple example:</a:t>
            </a: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	Iterator&lt;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GeometricShape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&gt; it;</a:t>
            </a: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	for (it = 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arrayList.iterator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(); 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it.hasNext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(); )</a:t>
            </a: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		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System.out.println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it.next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());</a:t>
            </a: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The iterator holds an inner state that “remembers” which element is to be returned next.</a:t>
            </a: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Read more on this at</a:t>
            </a:r>
          </a:p>
          <a:p>
            <a:r>
              <a:rPr lang="en-US" altLang="he-IL" sz="2000" i="1" dirty="0">
                <a:ea typeface="Arial Unicode MS" pitchFamily="34" charset="-128"/>
                <a:cs typeface="Times New Roman" panose="02020603050405020304" pitchFamily="18" charset="0"/>
                <a:hlinkClick r:id="rId3"/>
              </a:rPr>
              <a:t>https://docs.oracle.com/javase/8/docs/api/java/util/Iterator.html</a:t>
            </a:r>
            <a:endParaRPr lang="en-US" altLang="he-IL" sz="2000" i="1" dirty="0"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[See GeometricShape.java – GeomMain.java]</a:t>
            </a:r>
          </a:p>
        </p:txBody>
      </p:sp>
    </p:spTree>
    <p:extLst>
      <p:ext uri="{BB962C8B-B14F-4D97-AF65-F5344CB8AC3E}">
        <p14:creationId xmlns:p14="http://schemas.microsoft.com/office/powerpoint/2010/main" val="14020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Static variables</a:t>
            </a:r>
          </a:p>
        </p:txBody>
      </p:sp>
    </p:spTree>
    <p:extLst>
      <p:ext uri="{BB962C8B-B14F-4D97-AF65-F5344CB8AC3E}">
        <p14:creationId xmlns:p14="http://schemas.microsoft.com/office/powerpoint/2010/main" val="25577277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Static variables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b="1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Static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fields and methods belong to the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and not to an instance of the class.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We can access them without creating an instance of the class.</a:t>
            </a:r>
          </a:p>
          <a:p>
            <a:pPr marL="1028700" lvl="1" indent="-342900">
              <a:buFont typeface="Wingdings" panose="05000000000000000000" pitchFamily="2" charset="2"/>
              <a:buChar char="Ø"/>
              <a:defRPr/>
            </a:pPr>
            <a:r>
              <a:rPr 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ClassName.methodName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028700" lvl="1" indent="-342900">
              <a:buFont typeface="Wingdings" panose="05000000000000000000" pitchFamily="2" charset="2"/>
              <a:buChar char="Ø"/>
              <a:defRPr/>
            </a:pPr>
            <a:r>
              <a:rPr 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ClassName.globalVariable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US" altLang="he-IL" sz="2000" dirty="0"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Question: What is the first example of static method?</a:t>
            </a:r>
          </a:p>
        </p:txBody>
      </p:sp>
    </p:spTree>
    <p:extLst>
      <p:ext uri="{BB962C8B-B14F-4D97-AF65-F5344CB8AC3E}">
        <p14:creationId xmlns:p14="http://schemas.microsoft.com/office/powerpoint/2010/main" val="311241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Static variables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Static variables can be used:</a:t>
            </a:r>
          </a:p>
          <a:p>
            <a:pPr>
              <a:defRPr/>
            </a:pP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To hold global constants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b="1" dirty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static int</a:t>
            </a: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MAX_NUMBER = 1000;</a:t>
            </a:r>
          </a:p>
          <a:p>
            <a:pPr>
              <a:defRPr/>
            </a:pP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To hold variables that are global to the class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static int </a:t>
            </a:r>
            <a:r>
              <a:rPr lang="en-US" altLang="he-IL" sz="2000" dirty="0" err="1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numberOfInstances</a:t>
            </a: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= 0;</a:t>
            </a:r>
          </a:p>
          <a:p>
            <a:pPr>
              <a:defRPr/>
            </a:pP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To give access to methods that do not require instantiation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 err="1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Arrays.sort</a:t>
            </a: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(…)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 err="1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Collections.binarySearch</a:t>
            </a:r>
            <a:r>
              <a:rPr lang="en-US" altLang="he-IL" sz="2000" dirty="0"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(…)</a:t>
            </a:r>
          </a:p>
          <a:p>
            <a:pPr>
              <a:defRPr/>
            </a:pPr>
            <a:endParaRPr lang="en-US" altLang="he-IL" sz="2000" dirty="0"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21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altLang="he-IL" sz="6000" dirty="0" err="1"/>
              <a:t>getClass</a:t>
            </a:r>
            <a:r>
              <a:rPr lang="en-US" altLang="he-IL" sz="6000" dirty="0"/>
              <a:t>() vs </a:t>
            </a:r>
            <a:r>
              <a:rPr lang="en-US" altLang="he-IL" sz="6000" dirty="0" err="1"/>
              <a:t>instanceof</a:t>
            </a:r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4301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 err="1"/>
              <a:t>getClass</a:t>
            </a:r>
            <a:r>
              <a:rPr lang="en-US" altLang="he-IL" dirty="0"/>
              <a:t>() vs </a:t>
            </a:r>
            <a:r>
              <a:rPr lang="en-US" altLang="he-IL" dirty="0" err="1"/>
              <a:t>instanceof</a:t>
            </a:r>
            <a:endParaRPr lang="en-US" altLang="he-IL" dirty="0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08847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obj.getClass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(): return the Class of the given object (including the package)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i="1" dirty="0">
                <a:ea typeface="Arial Unicode MS" pitchFamily="34" charset="-128"/>
                <a:cs typeface="Times New Roman" panose="02020603050405020304" pitchFamily="18" charset="0"/>
              </a:rPr>
              <a:t>obj </a:t>
            </a:r>
            <a:r>
              <a:rPr lang="en-US" altLang="he-IL" sz="2000" b="1" i="1" dirty="0" err="1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instanceof</a:t>
            </a:r>
            <a:r>
              <a:rPr lang="en-US" altLang="he-IL" sz="2000" i="1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en-US" altLang="he-IL" sz="2000" i="1" dirty="0" err="1">
                <a:ea typeface="Arial Unicode MS" pitchFamily="34" charset="-128"/>
                <a:cs typeface="Times New Roman" panose="02020603050405020304" pitchFamily="18" charset="0"/>
              </a:rPr>
              <a:t>MyClass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: checks that the type of obj is subclass of 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MyClass</a:t>
            </a:r>
            <a:endParaRPr lang="en-US" altLang="he-IL" sz="2000" dirty="0"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en-US" altLang="he-IL" sz="2000" dirty="0">
              <a:ea typeface="Arial Unicode MS" pitchFamily="34" charset="-128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ea typeface="Arial Unicode MS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23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altLang="he-IL" sz="6000" dirty="0"/>
              <a:t>Generics</a:t>
            </a:r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282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Object Oriented Design	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A </a:t>
            </a:r>
            <a:r>
              <a:rPr lang="en-US" altLang="he-IL" sz="2000" b="1" u="sng" dirty="0"/>
              <a:t>class</a:t>
            </a:r>
            <a:r>
              <a:rPr lang="en-US" altLang="he-IL" sz="2000" dirty="0"/>
              <a:t> is a template for creating objects of the same type.</a:t>
            </a:r>
          </a:p>
          <a:p>
            <a:r>
              <a:rPr lang="en-US" altLang="he-IL" sz="2000" u="sng" dirty="0"/>
              <a:t>Example</a:t>
            </a:r>
            <a:r>
              <a:rPr lang="en-US" altLang="he-IL" sz="2000" dirty="0"/>
              <a:t>: person, student, car, circle, book, library.</a:t>
            </a:r>
          </a:p>
          <a:p>
            <a:endParaRPr lang="en-US" altLang="he-IL" sz="2000" dirty="0"/>
          </a:p>
          <a:p>
            <a:r>
              <a:rPr lang="en-US" altLang="he-IL" sz="2000" dirty="0"/>
              <a:t>An </a:t>
            </a:r>
            <a:r>
              <a:rPr lang="en-US" altLang="he-IL" sz="2000" b="1" u="sng" dirty="0"/>
              <a:t>object </a:t>
            </a:r>
            <a:r>
              <a:rPr lang="en-US" altLang="he-IL" sz="2000" dirty="0"/>
              <a:t>represents an entity in the real world, and instance of  a class. There may be many entities of the same type (class).</a:t>
            </a:r>
          </a:p>
          <a:p>
            <a:endParaRPr lang="en-US" altLang="he-IL" sz="2000" u="sng" dirty="0"/>
          </a:p>
          <a:p>
            <a:r>
              <a:rPr lang="en-US" altLang="he-IL" sz="2000" u="sng" dirty="0"/>
              <a:t>Example</a:t>
            </a:r>
            <a:r>
              <a:rPr lang="en-US" altLang="he-IL" sz="2000" dirty="0"/>
              <a:t>:</a:t>
            </a:r>
          </a:p>
          <a:p>
            <a:r>
              <a:rPr lang="en-US" altLang="he-IL" sz="2000" dirty="0"/>
              <a:t>Tom is an instance of the class Person.</a:t>
            </a:r>
          </a:p>
          <a:p>
            <a:r>
              <a:rPr lang="en-US" altLang="he-IL" sz="2000" dirty="0"/>
              <a:t>Huck is an instance of the class Person.</a:t>
            </a:r>
          </a:p>
          <a:p>
            <a:r>
              <a:rPr lang="en-US" altLang="he-IL" sz="2000" i="1" dirty="0">
                <a:ea typeface="Arial Unicode MS" pitchFamily="34" charset="-128"/>
                <a:cs typeface="Times New Roman" panose="02020603050405020304" pitchFamily="18" charset="0"/>
              </a:rPr>
              <a:t>[See P</a:t>
            </a:r>
            <a:r>
              <a:rPr lang="en-US" altLang="he-IL" sz="2000" i="1" dirty="0"/>
              <a:t>erson.java</a:t>
            </a:r>
            <a:r>
              <a:rPr lang="en-US" altLang="he-IL" sz="2000" i="1" dirty="0">
                <a:cs typeface="Times New Roman" panose="02020603050405020304" pitchFamily="18" charset="0"/>
              </a:rPr>
              <a:t>]</a:t>
            </a:r>
          </a:p>
          <a:p>
            <a:endParaRPr lang="en-US" altLang="he-IL" sz="2000" dirty="0"/>
          </a:p>
          <a:p>
            <a:endParaRPr lang="en-US" altLang="he-IL" sz="2000" dirty="0"/>
          </a:p>
          <a:p>
            <a:pPr>
              <a:buSzPct val="100000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81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Generics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08847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Recall the syntax</a:t>
            </a:r>
          </a:p>
          <a:p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class 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MyArray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 &lt;E&gt; {…}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public static 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&lt;E&gt; </a:t>
            </a:r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int 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findElement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 (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ArrayList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&lt;E&gt; a , E 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elt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 ) {…}</a:t>
            </a:r>
          </a:p>
          <a:p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public static</a:t>
            </a:r>
            <a:r>
              <a:rPr lang="en-US" altLang="he-IL" sz="2000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&lt;E </a:t>
            </a:r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extends 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Comparable&lt;E&gt;&gt; </a:t>
            </a:r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anose="02020603050405020304" pitchFamily="18" charset="0"/>
              </a:rPr>
              <a:t>void 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mergeSort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(</a:t>
            </a:r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ArrayList</a:t>
            </a:r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&lt;E&gt; a) {…}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ea typeface="Arial Unicode MS" pitchFamily="34" charset="-128"/>
              <a:cs typeface="Times New Roman" panose="02020603050405020304" pitchFamily="18" charset="0"/>
            </a:endParaRP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Let’s see more examples.</a:t>
            </a:r>
          </a:p>
          <a:p>
            <a:r>
              <a:rPr lang="en-US" altLang="he-IL" sz="2000" dirty="0">
                <a:ea typeface="Arial Unicode MS" pitchFamily="34" charset="-128"/>
                <a:cs typeface="Times New Roman" panose="02020603050405020304" pitchFamily="18" charset="0"/>
              </a:rPr>
              <a:t>[MyArrays.java]</a:t>
            </a:r>
          </a:p>
        </p:txBody>
      </p:sp>
    </p:spTree>
    <p:extLst>
      <p:ext uri="{BB962C8B-B14F-4D97-AF65-F5344CB8AC3E}">
        <p14:creationId xmlns:p14="http://schemas.microsoft.com/office/powerpoint/2010/main" val="428193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.equals() vs ==</a:t>
            </a: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and .clone()</a:t>
            </a:r>
          </a:p>
        </p:txBody>
      </p:sp>
    </p:spTree>
    <p:extLst>
      <p:ext uri="{BB962C8B-B14F-4D97-AF65-F5344CB8AC3E}">
        <p14:creationId xmlns:p14="http://schemas.microsoft.com/office/powerpoint/2010/main" val="27867509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Checking if objects are equal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ea typeface="Arial Unicode MS" pitchFamily="34" charset="-128"/>
                <a:cs typeface="+mn-cs"/>
              </a:rPr>
              <a:t>We are familiar with algorithms for searching an array of integers.</a:t>
            </a:r>
          </a:p>
          <a:p>
            <a:endParaRPr lang="en-US" altLang="he-IL" sz="2000" dirty="0">
              <a:ea typeface="Arial Unicode MS" pitchFamily="34" charset="-128"/>
              <a:cs typeface="+mn-cs"/>
            </a:endParaRP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But we may want to search in arrays of other classes.</a:t>
            </a:r>
          </a:p>
          <a:p>
            <a:r>
              <a:rPr lang="en-US" altLang="he-IL" sz="2000" u="sng" dirty="0">
                <a:ea typeface="Arial Unicode MS" pitchFamily="34" charset="-128"/>
                <a:cs typeface="+mn-cs"/>
              </a:rPr>
              <a:t>Example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: we want to search in an array/list of cars.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To be able to do it we need a way to check if two objects are equal.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For this we use: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The method .equals()</a:t>
            </a:r>
          </a:p>
        </p:txBody>
      </p:sp>
    </p:spTree>
    <p:extLst>
      <p:ext uri="{BB962C8B-B14F-4D97-AF65-F5344CB8AC3E}">
        <p14:creationId xmlns:p14="http://schemas.microsoft.com/office/powerpoint/2010/main" val="360709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.equals()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ea typeface="Arial Unicode MS" pitchFamily="34" charset="-128"/>
                <a:cs typeface="+mn-cs"/>
              </a:rPr>
              <a:t>Usually used to checking if two objects are equal in all data fields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Deep Comparison: typically invokes .equals() on all data fields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Signature: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itchFamily="34" charset="-128"/>
                <a:cs typeface="+mn-cs"/>
              </a:rPr>
              <a:t>equals(Object obj)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Note: the parameter is of type Object (and not </a:t>
            </a:r>
            <a:r>
              <a:rPr lang="en-US" altLang="he-IL" sz="2000" dirty="0" err="1">
                <a:ea typeface="Arial Unicode MS" pitchFamily="34" charset="-128"/>
                <a:cs typeface="+mn-cs"/>
              </a:rPr>
              <a:t>MyClass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) -- need to check the type of the object.</a:t>
            </a:r>
          </a:p>
          <a:p>
            <a:endParaRPr lang="en-US" altLang="he-IL" sz="2000" dirty="0">
              <a:ea typeface="Arial Unicode MS" pitchFamily="34" charset="-128"/>
              <a:cs typeface="+mn-cs"/>
            </a:endParaRP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[See TestingEquals.java, Points.java]</a:t>
            </a:r>
          </a:p>
        </p:txBody>
      </p:sp>
    </p:spTree>
    <p:extLst>
      <p:ext uri="{BB962C8B-B14F-4D97-AF65-F5344CB8AC3E}">
        <p14:creationId xmlns:p14="http://schemas.microsoft.com/office/powerpoint/2010/main" val="114530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.equals() vs == operator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itchFamily="34" charset="-128"/>
                <a:cs typeface="+mn-cs"/>
              </a:rPr>
              <a:t>the “==” operator is used to check if the references refer to the same object.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itchFamily="34" charset="-128"/>
                <a:cs typeface="+mn-cs"/>
              </a:rPr>
              <a:t>In C this would mean checking for equality of the pointers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itchFamily="34" charset="-128"/>
                <a:cs typeface="+mn-cs"/>
              </a:rPr>
              <a:t>.equals() maybe be overridden, and may depends on the implementation.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he-IL" sz="2000" dirty="0">
                <a:ea typeface="Arial Unicode MS" pitchFamily="34" charset="-128"/>
                <a:cs typeface="+mn-cs"/>
              </a:rPr>
              <a:t>The default implementation of </a:t>
            </a:r>
            <a:r>
              <a:rPr lang="en-US" altLang="he-IL" sz="2000" dirty="0" err="1">
                <a:ea typeface="Arial Unicode MS" pitchFamily="34" charset="-128"/>
                <a:cs typeface="+mn-cs"/>
              </a:rPr>
              <a:t>Object.equals</a:t>
            </a:r>
            <a:r>
              <a:rPr lang="en-US" altLang="he-IL" sz="2000" dirty="0">
                <a:ea typeface="Arial Unicode MS" pitchFamily="34" charset="-128"/>
                <a:cs typeface="+mn-cs"/>
              </a:rPr>
              <a:t>(Object obj) is:</a:t>
            </a:r>
          </a:p>
          <a:p>
            <a:r>
              <a:rPr lang="en-US" altLang="he-IL" sz="2000" dirty="0">
                <a:ea typeface="Arial Unicode MS" pitchFamily="34" charset="-128"/>
                <a:cs typeface="+mn-cs"/>
              </a:rPr>
              <a:t>	equals(Object obj)  { return this == obj; }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he-IL" sz="2000" dirty="0">
              <a:ea typeface="Arial Unicode MS" pitchFamily="34" charset="-128"/>
              <a:cs typeface="+mn-cs"/>
            </a:endParaRPr>
          </a:p>
          <a:p>
            <a:r>
              <a:rPr lang="en-US" altLang="he-IL" sz="2000" u="sng" dirty="0">
                <a:ea typeface="Arial Unicode MS" pitchFamily="34" charset="-128"/>
              </a:rPr>
              <a:t>Example</a:t>
            </a:r>
            <a:r>
              <a:rPr lang="en-US" altLang="he-IL" sz="2000" dirty="0">
                <a:ea typeface="Arial Unicode MS" pitchFamily="34" charset="-128"/>
              </a:rPr>
              <a:t>:</a:t>
            </a:r>
          </a:p>
          <a:p>
            <a:r>
              <a:rPr lang="en-US" altLang="he-IL" sz="2000" dirty="0"/>
              <a:t>Person p1 = </a:t>
            </a:r>
            <a:r>
              <a:rPr lang="en-US" altLang="he-IL" sz="2000" dirty="0">
                <a:solidFill>
                  <a:srgbClr val="C00000"/>
                </a:solidFill>
              </a:rPr>
              <a:t>new</a:t>
            </a:r>
            <a:r>
              <a:rPr lang="en-US" altLang="he-IL" sz="2000" dirty="0"/>
              <a:t> Person(“Jack“, “Nicholson”);</a:t>
            </a:r>
          </a:p>
          <a:p>
            <a:r>
              <a:rPr lang="en-US" altLang="he-IL" sz="2000" dirty="0"/>
              <a:t>Person p2 = </a:t>
            </a:r>
            <a:r>
              <a:rPr lang="en-US" altLang="he-IL" sz="2000" dirty="0">
                <a:solidFill>
                  <a:srgbClr val="C00000"/>
                </a:solidFill>
              </a:rPr>
              <a:t>new</a:t>
            </a:r>
            <a:r>
              <a:rPr lang="en-US" altLang="he-IL" sz="2000" dirty="0"/>
              <a:t> Person(“Jack“, “Nicholson”); </a:t>
            </a:r>
          </a:p>
          <a:p>
            <a:r>
              <a:rPr lang="en-US" altLang="he-IL" sz="2000" i="1" dirty="0"/>
              <a:t>1) p1.equals(p2)</a:t>
            </a:r>
            <a:r>
              <a:rPr lang="en-US" altLang="he-IL" sz="2000" dirty="0"/>
              <a:t> should return </a:t>
            </a:r>
            <a:r>
              <a:rPr lang="en-US" altLang="he-IL" sz="2000" b="1" dirty="0">
                <a:solidFill>
                  <a:srgbClr val="C00000"/>
                </a:solidFill>
              </a:rPr>
              <a:t>true</a:t>
            </a:r>
            <a:r>
              <a:rPr lang="en-US" altLang="he-IL" sz="2000" dirty="0"/>
              <a:t> if it is implemented accordingly</a:t>
            </a:r>
            <a:endParaRPr lang="en-US" altLang="he-IL" sz="2000" dirty="0">
              <a:solidFill>
                <a:srgbClr val="C00000"/>
              </a:solidFill>
            </a:endParaRPr>
          </a:p>
          <a:p>
            <a:r>
              <a:rPr lang="en-US" altLang="he-IL" sz="2000" i="1" dirty="0"/>
              <a:t>2) p1 == p2</a:t>
            </a:r>
            <a:r>
              <a:rPr lang="en-US" altLang="he-IL" sz="2000" dirty="0"/>
              <a:t> is </a:t>
            </a:r>
            <a:r>
              <a:rPr lang="en-US" altLang="he-IL" sz="2000" b="1" dirty="0">
                <a:solidFill>
                  <a:srgbClr val="C00000"/>
                </a:solidFill>
              </a:rPr>
              <a:t>false	</a:t>
            </a:r>
            <a:r>
              <a:rPr lang="en-US" altLang="he-IL" sz="2000" dirty="0"/>
              <a:t> // the objects are different, but have the same name</a:t>
            </a:r>
            <a:endParaRPr lang="en-US" altLang="he-IL" sz="2000" b="1" dirty="0">
              <a:solidFill>
                <a:srgbClr val="C00000"/>
              </a:solidFill>
            </a:endParaRPr>
          </a:p>
          <a:p>
            <a:endParaRPr lang="en-US" altLang="he-IL" sz="2000" dirty="0">
              <a:ea typeface="Arial Unicode MS" pitchFamily="34" charset="-128"/>
            </a:endParaRPr>
          </a:p>
          <a:p>
            <a:endParaRPr lang="en-US" altLang="he-IL" sz="2000" dirty="0">
              <a:ea typeface="Arial Unicode MS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52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.equals() vs == for Strings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cs typeface="+mn-cs"/>
              </a:rPr>
              <a:t>The class String is implemented in an unusual way:</a:t>
            </a:r>
          </a:p>
          <a:p>
            <a:r>
              <a:rPr lang="en-US" altLang="he-IL" sz="2000" dirty="0">
                <a:cs typeface="+mn-cs"/>
              </a:rPr>
              <a:t>If we have</a:t>
            </a:r>
          </a:p>
          <a:p>
            <a:r>
              <a:rPr lang="en-US" altLang="he-IL" sz="2000" dirty="0">
                <a:cs typeface="+mn-cs"/>
              </a:rPr>
              <a:t>String s1 = "ABC";</a:t>
            </a:r>
          </a:p>
          <a:p>
            <a:r>
              <a:rPr lang="en-US" altLang="he-IL" sz="2000" dirty="0">
                <a:cs typeface="+mn-cs"/>
              </a:rPr>
              <a:t>String s2 = "ABC";</a:t>
            </a:r>
          </a:p>
          <a:p>
            <a:r>
              <a:rPr lang="en-US" altLang="he-IL" sz="2000" dirty="0">
                <a:cs typeface="+mn-cs"/>
              </a:rPr>
              <a:t>You would expect these to be two different objects.</a:t>
            </a:r>
          </a:p>
          <a:p>
            <a:r>
              <a:rPr lang="en-US" altLang="he-IL" sz="2000" dirty="0">
                <a:cs typeface="+mn-cs"/>
              </a:rPr>
              <a:t>However, </a:t>
            </a:r>
          </a:p>
          <a:p>
            <a:r>
              <a:rPr lang="en-US" altLang="he-IL" sz="2000" i="1" dirty="0">
                <a:cs typeface="+mn-cs"/>
              </a:rPr>
              <a:t>1) </a:t>
            </a:r>
            <a:r>
              <a:rPr lang="en-US" altLang="he-IL" sz="2000" i="1" dirty="0"/>
              <a:t>s1.equals(s2)</a:t>
            </a:r>
            <a:r>
              <a:rPr lang="en-US" altLang="he-IL" sz="2000" dirty="0"/>
              <a:t> returns </a:t>
            </a:r>
            <a:r>
              <a:rPr lang="en-US" altLang="he-IL" sz="2000" dirty="0">
                <a:solidFill>
                  <a:srgbClr val="C00000"/>
                </a:solidFill>
              </a:rPr>
              <a:t>true</a:t>
            </a:r>
          </a:p>
          <a:p>
            <a:r>
              <a:rPr lang="en-US" altLang="he-IL" sz="2000" i="1" dirty="0">
                <a:cs typeface="+mn-cs"/>
              </a:rPr>
              <a:t>2) s1 == s2</a:t>
            </a:r>
            <a:r>
              <a:rPr lang="en-US" altLang="he-IL" sz="2000" dirty="0">
                <a:cs typeface="+mn-cs"/>
              </a:rPr>
              <a:t> is also </a:t>
            </a:r>
            <a:r>
              <a:rPr lang="en-US" altLang="he-IL" sz="2000" dirty="0">
                <a:solidFill>
                  <a:srgbClr val="C00000"/>
                </a:solidFill>
                <a:cs typeface="+mn-cs"/>
              </a:rPr>
              <a:t>true</a:t>
            </a:r>
          </a:p>
          <a:p>
            <a:endParaRPr lang="en-US" altLang="he-IL" sz="2000" dirty="0"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3776D3-BEA1-494E-AD70-53324A6569D0}"/>
              </a:ext>
            </a:extLst>
          </p:cNvPr>
          <p:cNvSpPr/>
          <p:nvPr/>
        </p:nvSpPr>
        <p:spPr>
          <a:xfrm>
            <a:off x="3838562" y="5344075"/>
            <a:ext cx="5341437" cy="9624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eaLnBrk="1" hangingPunct="1">
              <a:defRPr/>
            </a:pPr>
            <a:r>
              <a:rPr lang="en-US" sz="2400" dirty="0">
                <a:solidFill>
                  <a:schemeClr val="tx1"/>
                </a:solidFill>
              </a:rPr>
              <a:t>How do you think this is implemented?</a:t>
            </a:r>
          </a:p>
        </p:txBody>
      </p:sp>
    </p:spTree>
    <p:extLst>
      <p:ext uri="{BB962C8B-B14F-4D97-AF65-F5344CB8AC3E}">
        <p14:creationId xmlns:p14="http://schemas.microsoft.com/office/powerpoint/2010/main" val="5162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.clone()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>
                <a:cs typeface="+mn-cs"/>
              </a:rPr>
              <a:t>We use .clone() in order to create from a given object another identical object.</a:t>
            </a:r>
          </a:p>
          <a:p>
            <a:r>
              <a:rPr lang="en-US" altLang="he-IL" sz="2000" u="sng" dirty="0">
                <a:cs typeface="+mn-cs"/>
              </a:rPr>
              <a:t>Example</a:t>
            </a:r>
            <a:r>
              <a:rPr lang="en-US" altLang="he-IL" sz="2000" dirty="0">
                <a:cs typeface="+mn-cs"/>
              </a:rPr>
              <a:t>:</a:t>
            </a:r>
          </a:p>
          <a:p>
            <a:r>
              <a:rPr lang="en-US" altLang="he-IL" sz="2000" dirty="0">
                <a:cs typeface="+mn-cs"/>
              </a:rPr>
              <a:t>Car </a:t>
            </a:r>
            <a:r>
              <a:rPr lang="en-US" altLang="he-IL" sz="2000" dirty="0" err="1">
                <a:cs typeface="+mn-cs"/>
              </a:rPr>
              <a:t>firstToyotaCorolla</a:t>
            </a:r>
            <a:r>
              <a:rPr lang="en-US" altLang="he-IL" sz="2000" dirty="0">
                <a:cs typeface="+mn-cs"/>
              </a:rPr>
              <a:t> = </a:t>
            </a:r>
            <a:r>
              <a:rPr lang="en-US" altLang="he-IL" sz="2000" dirty="0" err="1">
                <a:cs typeface="+mn-cs"/>
              </a:rPr>
              <a:t>createOneCar</a:t>
            </a:r>
            <a:r>
              <a:rPr lang="en-US" altLang="he-IL" sz="2000" dirty="0">
                <a:cs typeface="+mn-cs"/>
              </a:rPr>
              <a:t>(“Toyota”, “Corolla”);</a:t>
            </a:r>
          </a:p>
          <a:p>
            <a:r>
              <a:rPr lang="en-US" altLang="he-IL" sz="2000" dirty="0" err="1"/>
              <a:t>ArrayList</a:t>
            </a:r>
            <a:r>
              <a:rPr lang="en-US" altLang="he-IL" sz="2000" dirty="0"/>
              <a:t>&lt;Car&gt; </a:t>
            </a:r>
            <a:r>
              <a:rPr lang="en-US" altLang="he-IL" sz="2000" dirty="0" err="1"/>
              <a:t>listToyotaCorolla</a:t>
            </a:r>
            <a:r>
              <a:rPr lang="en-US" altLang="he-IL" sz="2000" dirty="0"/>
              <a:t> = </a:t>
            </a:r>
            <a:r>
              <a:rPr lang="en-US" sz="2000" b="1" dirty="0">
                <a:solidFill>
                  <a:srgbClr val="C00000"/>
                </a:solidFill>
              </a:rPr>
              <a:t>new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altLang="he-IL" sz="2000" dirty="0" err="1"/>
              <a:t>ArrayList</a:t>
            </a:r>
            <a:r>
              <a:rPr lang="en-US" altLang="he-IL" sz="2000" dirty="0"/>
              <a:t>&lt;Car&gt;;</a:t>
            </a:r>
            <a:br>
              <a:rPr lang="en-US" altLang="he-IL" sz="2000" dirty="0"/>
            </a:br>
            <a:endParaRPr lang="en-US" altLang="he-IL" sz="2000" dirty="0"/>
          </a:p>
          <a:p>
            <a:r>
              <a:rPr lang="en-US" altLang="he-IL" sz="2000" dirty="0">
                <a:cs typeface="+mn-cs"/>
              </a:rPr>
              <a:t>for (</a:t>
            </a:r>
            <a:r>
              <a:rPr lang="en-US" sz="2000" b="1" dirty="0">
                <a:solidFill>
                  <a:srgbClr val="C00000"/>
                </a:solidFill>
              </a:rPr>
              <a:t>int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altLang="he-IL" sz="2000" dirty="0" err="1"/>
              <a:t>i</a:t>
            </a:r>
            <a:r>
              <a:rPr lang="en-US" altLang="he-IL" sz="2000" dirty="0"/>
              <a:t>=0; </a:t>
            </a:r>
            <a:r>
              <a:rPr lang="en-US" altLang="he-IL" sz="2000" dirty="0" err="1"/>
              <a:t>i</a:t>
            </a:r>
            <a:r>
              <a:rPr lang="en-US" altLang="he-IL" sz="2000" dirty="0"/>
              <a:t> &lt; 100; </a:t>
            </a:r>
            <a:r>
              <a:rPr lang="en-US" altLang="he-IL" sz="2000" dirty="0" err="1"/>
              <a:t>i</a:t>
            </a:r>
            <a:r>
              <a:rPr lang="en-US" altLang="he-IL" sz="2000" dirty="0"/>
              <a:t>++) // creates 100 copies of the same car</a:t>
            </a:r>
          </a:p>
          <a:p>
            <a:r>
              <a:rPr lang="en-US" altLang="he-IL" sz="2000" dirty="0"/>
              <a:t>	Car </a:t>
            </a:r>
            <a:r>
              <a:rPr lang="en-US" altLang="he-IL" sz="2000" dirty="0" err="1"/>
              <a:t>newCar</a:t>
            </a:r>
            <a:r>
              <a:rPr lang="en-US" altLang="he-IL" sz="2000" dirty="0"/>
              <a:t> = </a:t>
            </a:r>
            <a:r>
              <a:rPr lang="en-US" altLang="he-IL" sz="2000" dirty="0" err="1"/>
              <a:t>firstToyotaCorolla.clone</a:t>
            </a:r>
            <a:r>
              <a:rPr lang="en-US" altLang="he-IL" sz="2000" dirty="0"/>
              <a:t>();</a:t>
            </a:r>
          </a:p>
          <a:p>
            <a:r>
              <a:rPr lang="en-US" altLang="he-IL" sz="2000" dirty="0"/>
              <a:t>	</a:t>
            </a:r>
            <a:r>
              <a:rPr lang="en-US" altLang="he-IL" sz="2000" dirty="0" err="1"/>
              <a:t>newCar.setUniqueID</a:t>
            </a:r>
            <a:r>
              <a:rPr lang="en-US" altLang="he-IL" sz="2000" dirty="0"/>
              <a:t>(…);</a:t>
            </a:r>
          </a:p>
          <a:p>
            <a:r>
              <a:rPr lang="en-US" altLang="he-IL" sz="2000" dirty="0">
                <a:cs typeface="+mn-cs"/>
              </a:rPr>
              <a:t>	</a:t>
            </a:r>
            <a:r>
              <a:rPr lang="en-US" altLang="he-IL" sz="2000" dirty="0" err="1"/>
              <a:t>listToyotaCorolla.add</a:t>
            </a:r>
            <a:r>
              <a:rPr lang="en-US" altLang="he-IL" sz="2000" dirty="0"/>
              <a:t>(</a:t>
            </a:r>
            <a:r>
              <a:rPr lang="en-US" altLang="he-IL" sz="2000" dirty="0" err="1"/>
              <a:t>newCar</a:t>
            </a:r>
            <a:r>
              <a:rPr lang="en-US" altLang="he-IL" sz="2000" dirty="0"/>
              <a:t>);</a:t>
            </a:r>
          </a:p>
          <a:p>
            <a:br>
              <a:rPr lang="en-US" altLang="he-IL" sz="2000" dirty="0"/>
            </a:br>
            <a:r>
              <a:rPr lang="en-US" altLang="he-IL" sz="2000" dirty="0"/>
              <a:t>[see CarBuilder.java]</a:t>
            </a:r>
          </a:p>
        </p:txBody>
      </p:sp>
    </p:spTree>
    <p:extLst>
      <p:ext uri="{BB962C8B-B14F-4D97-AF65-F5344CB8AC3E}">
        <p14:creationId xmlns:p14="http://schemas.microsoft.com/office/powerpoint/2010/main" val="191871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FILE I/O</a:t>
            </a:r>
          </a:p>
        </p:txBody>
      </p:sp>
    </p:spTree>
    <p:extLst>
      <p:ext uri="{BB962C8B-B14F-4D97-AF65-F5344CB8AC3E}">
        <p14:creationId xmlns:p14="http://schemas.microsoft.com/office/powerpoint/2010/main" val="10179422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Reading from a file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dirty="0"/>
              <a:t>File </a:t>
            </a:r>
            <a:r>
              <a:rPr lang="en-US" altLang="he-IL" sz="2000" dirty="0" err="1"/>
              <a:t>file</a:t>
            </a:r>
            <a:r>
              <a:rPr lang="en-US" altLang="he-IL" sz="2000" dirty="0"/>
              <a:t> = </a:t>
            </a:r>
            <a:r>
              <a:rPr lang="en-US" altLang="he-IL" sz="2000" b="1" dirty="0">
                <a:solidFill>
                  <a:srgbClr val="C00000"/>
                </a:solidFill>
              </a:rPr>
              <a:t>new </a:t>
            </a:r>
            <a:r>
              <a:rPr lang="en-US" altLang="he-IL" sz="2000" dirty="0"/>
              <a:t>File(</a:t>
            </a:r>
            <a:r>
              <a:rPr lang="en-US" altLang="he-IL" sz="2000" dirty="0" err="1"/>
              <a:t>fileName</a:t>
            </a:r>
            <a:r>
              <a:rPr lang="en-US" altLang="he-IL" sz="2000" dirty="0"/>
              <a:t>);</a:t>
            </a:r>
          </a:p>
          <a:p>
            <a:r>
              <a:rPr lang="en-US" altLang="he-IL" sz="2000" dirty="0"/>
              <a:t>Scanner reader = </a:t>
            </a:r>
            <a:r>
              <a:rPr lang="en-US" altLang="he-IL" sz="2000" b="1" dirty="0">
                <a:solidFill>
                  <a:srgbClr val="C00000"/>
                </a:solidFill>
              </a:rPr>
              <a:t>new </a:t>
            </a:r>
            <a:r>
              <a:rPr lang="en-US" altLang="he-IL" sz="2000" dirty="0"/>
              <a:t>Scanner(file);</a:t>
            </a:r>
          </a:p>
          <a:p>
            <a:r>
              <a:rPr lang="en-US" altLang="he-IL" sz="2000" dirty="0"/>
              <a:t>String </a:t>
            </a:r>
            <a:r>
              <a:rPr lang="en-US" altLang="he-IL" sz="2000" dirty="0" err="1"/>
              <a:t>firstLine</a:t>
            </a:r>
            <a:r>
              <a:rPr lang="en-US" altLang="he-IL" sz="2000" dirty="0"/>
              <a:t> = </a:t>
            </a:r>
            <a:r>
              <a:rPr lang="en-US" altLang="he-IL" sz="2000" dirty="0" err="1"/>
              <a:t>reader.nextLine</a:t>
            </a:r>
            <a:r>
              <a:rPr lang="en-US" altLang="he-IL" sz="2000" dirty="0"/>
              <a:t>();	// reads the first line of the file</a:t>
            </a:r>
          </a:p>
          <a:p>
            <a:r>
              <a:rPr lang="en-US" altLang="he-IL" sz="2000" dirty="0"/>
              <a:t>String str = </a:t>
            </a:r>
            <a:r>
              <a:rPr lang="en-US" altLang="he-IL" sz="2000" dirty="0" err="1"/>
              <a:t>reader.next</a:t>
            </a:r>
            <a:r>
              <a:rPr lang="en-US" altLang="he-IL" sz="2000" dirty="0"/>
              <a:t>(); 		// reads a string until reaching space</a:t>
            </a:r>
          </a:p>
          <a:p>
            <a:r>
              <a:rPr lang="en-US" altLang="he-IL" sz="2000" b="1" dirty="0">
                <a:solidFill>
                  <a:srgbClr val="C00000"/>
                </a:solidFill>
              </a:rPr>
              <a:t>int</a:t>
            </a:r>
            <a:r>
              <a:rPr lang="en-US" altLang="he-IL" sz="2000" dirty="0"/>
              <a:t> ID = </a:t>
            </a:r>
            <a:r>
              <a:rPr lang="en-US" altLang="he-IL" sz="2000" dirty="0" err="1"/>
              <a:t>reader.nextInt</a:t>
            </a:r>
            <a:r>
              <a:rPr lang="en-US" altLang="he-IL" sz="2000" dirty="0"/>
              <a:t>(); 		// reads an int</a:t>
            </a:r>
          </a:p>
          <a:p>
            <a:r>
              <a:rPr lang="en-US" altLang="he-IL" sz="2000" dirty="0"/>
              <a:t>	// We assume that we know the structure of the file</a:t>
            </a:r>
          </a:p>
          <a:p>
            <a:r>
              <a:rPr lang="en-US" altLang="he-IL" sz="2000" dirty="0" err="1"/>
              <a:t>reader.hasNext</a:t>
            </a:r>
            <a:r>
              <a:rPr lang="en-US" altLang="he-IL" sz="2000" dirty="0"/>
              <a:t>() 	// Returns true if scanner has more tokens</a:t>
            </a:r>
          </a:p>
          <a:p>
            <a:r>
              <a:rPr lang="en-US" altLang="he-IL" sz="2000" dirty="0" err="1"/>
              <a:t>reader.close</a:t>
            </a:r>
            <a:r>
              <a:rPr lang="en-US" altLang="he-IL" sz="2000" dirty="0"/>
              <a:t>()		// important to close the file in the end</a:t>
            </a:r>
          </a:p>
          <a:p>
            <a:br>
              <a:rPr lang="en-US" altLang="he-IL" sz="2000" i="1" dirty="0"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en-US" altLang="he-IL" sz="2000" i="1" dirty="0">
                <a:ea typeface="Arial Unicode MS" pitchFamily="34" charset="-128"/>
                <a:cs typeface="Times New Roman" panose="02020603050405020304" pitchFamily="18" charset="0"/>
              </a:rPr>
              <a:t>[See ReadFromFile.java]</a:t>
            </a:r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36365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Writing to a file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altLang="he-IL" sz="2000" b="1" dirty="0"/>
              <a:t>File</a:t>
            </a:r>
            <a:r>
              <a:rPr lang="en-US" altLang="he-IL" sz="2000" dirty="0"/>
              <a:t> </a:t>
            </a:r>
            <a:r>
              <a:rPr lang="en-US" altLang="he-IL" sz="2000" dirty="0" err="1"/>
              <a:t>file</a:t>
            </a:r>
            <a:r>
              <a:rPr lang="en-US" altLang="he-IL" sz="2000" dirty="0"/>
              <a:t> = </a:t>
            </a:r>
            <a:r>
              <a:rPr lang="en-US" altLang="he-IL" sz="2000" b="1" dirty="0">
                <a:solidFill>
                  <a:srgbClr val="C00000"/>
                </a:solidFill>
              </a:rPr>
              <a:t>new </a:t>
            </a:r>
            <a:r>
              <a:rPr lang="en-US" altLang="he-IL" sz="2000" b="1" dirty="0"/>
              <a:t>File</a:t>
            </a:r>
            <a:r>
              <a:rPr lang="en-US" altLang="he-IL" sz="2000" dirty="0"/>
              <a:t>(</a:t>
            </a:r>
            <a:r>
              <a:rPr lang="en-US" altLang="he-IL" sz="2000" dirty="0" err="1">
                <a:solidFill>
                  <a:schemeClr val="tx2"/>
                </a:solidFill>
              </a:rPr>
              <a:t>nameOfFile</a:t>
            </a:r>
            <a:r>
              <a:rPr lang="en-US" altLang="he-IL" sz="2000" dirty="0"/>
              <a:t>)</a:t>
            </a:r>
            <a:r>
              <a:rPr lang="en-US" altLang="he-IL" sz="2000" b="1" dirty="0"/>
              <a:t>;</a:t>
            </a:r>
          </a:p>
          <a:p>
            <a:r>
              <a:rPr lang="en-US" altLang="he-IL" sz="2000" b="1" dirty="0" err="1"/>
              <a:t>PrintWriter</a:t>
            </a:r>
            <a:r>
              <a:rPr lang="en-US" altLang="he-IL" sz="2000" dirty="0"/>
              <a:t> output = </a:t>
            </a:r>
            <a:r>
              <a:rPr lang="en-US" altLang="he-IL" sz="2000" b="1" dirty="0">
                <a:solidFill>
                  <a:srgbClr val="C00000"/>
                </a:solidFill>
              </a:rPr>
              <a:t>new</a:t>
            </a:r>
            <a:r>
              <a:rPr lang="en-US" altLang="he-IL" sz="2000" b="1" dirty="0"/>
              <a:t> </a:t>
            </a:r>
            <a:r>
              <a:rPr lang="en-US" altLang="he-IL" sz="2000" b="1" dirty="0" err="1"/>
              <a:t>PrintWriter</a:t>
            </a:r>
            <a:r>
              <a:rPr lang="en-US" altLang="he-IL" sz="2000" dirty="0"/>
              <a:t>(file);</a:t>
            </a:r>
          </a:p>
          <a:p>
            <a:r>
              <a:rPr lang="en-US" altLang="he-IL" sz="2000" dirty="0" err="1">
                <a:ea typeface="Arial Unicode MS" pitchFamily="34" charset="-128"/>
                <a:cs typeface="Times New Roman" panose="02020603050405020304" pitchFamily="18" charset="0"/>
              </a:rPr>
              <a:t>output</a:t>
            </a:r>
            <a:r>
              <a:rPr lang="en-US" altLang="he-IL" sz="2000" dirty="0" err="1"/>
              <a:t>.print</a:t>
            </a:r>
            <a:r>
              <a:rPr lang="en-US" altLang="he-IL" sz="2000" dirty="0"/>
              <a:t>(“string");</a:t>
            </a:r>
          </a:p>
          <a:p>
            <a:r>
              <a:rPr lang="en-US" altLang="he-IL" sz="2000" dirty="0" err="1">
                <a:cs typeface="Times New Roman" panose="02020603050405020304" pitchFamily="18" charset="0"/>
              </a:rPr>
              <a:t>output</a:t>
            </a:r>
            <a:r>
              <a:rPr lang="en-US" altLang="he-IL" sz="2000" dirty="0" err="1"/>
              <a:t>.print</a:t>
            </a:r>
            <a:r>
              <a:rPr lang="en-US" altLang="he-IL" sz="2000" dirty="0"/>
              <a:t>(123);</a:t>
            </a:r>
          </a:p>
          <a:p>
            <a:r>
              <a:rPr lang="en-US" altLang="he-IL" sz="2000" dirty="0">
                <a:cs typeface="Times New Roman" panose="02020603050405020304" pitchFamily="18" charset="0"/>
              </a:rPr>
              <a:t>…</a:t>
            </a:r>
          </a:p>
          <a:p>
            <a:endParaRPr lang="en-US" altLang="he-IL" sz="2000" dirty="0">
              <a:cs typeface="Times New Roman" panose="02020603050405020304" pitchFamily="18" charset="0"/>
            </a:endParaRPr>
          </a:p>
          <a:p>
            <a:r>
              <a:rPr lang="en-US" altLang="he-IL" sz="2000" dirty="0" err="1">
                <a:cs typeface="Times New Roman" panose="02020603050405020304" pitchFamily="18" charset="0"/>
              </a:rPr>
              <a:t>output.close</a:t>
            </a:r>
            <a:r>
              <a:rPr lang="en-US" altLang="he-IL" sz="2000" dirty="0">
                <a:cs typeface="Times New Roman" panose="02020603050405020304" pitchFamily="18" charset="0"/>
              </a:rPr>
              <a:t>()</a:t>
            </a:r>
          </a:p>
          <a:p>
            <a:endParaRPr lang="en-US" altLang="he-IL" sz="2000" dirty="0"/>
          </a:p>
          <a:p>
            <a:r>
              <a:rPr lang="en-US" altLang="he-IL" sz="2000" i="1" dirty="0">
                <a:ea typeface="Arial Unicode MS" pitchFamily="34" charset="-128"/>
                <a:cs typeface="Times New Roman" panose="02020603050405020304" pitchFamily="18" charset="0"/>
              </a:rPr>
              <a:t>[See WriteToFile.java]</a:t>
            </a:r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27564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Object Composition</a:t>
            </a:r>
            <a:br>
              <a:rPr lang="en-US" altLang="he-IL" dirty="0"/>
            </a:br>
            <a:r>
              <a:rPr lang="en-US" altLang="he-IL" dirty="0"/>
              <a:t>HAS-A relationship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An object can contain other objects as its data fields.</a:t>
            </a:r>
          </a:p>
          <a:p>
            <a:pPr>
              <a:defRPr/>
            </a:pPr>
            <a:r>
              <a:rPr lang="en-US" sz="2000" dirty="0"/>
              <a:t>This is called a </a:t>
            </a:r>
            <a:r>
              <a:rPr lang="en-US" sz="2000" i="1" dirty="0"/>
              <a:t>HAS-A relationship</a:t>
            </a:r>
          </a:p>
          <a:p>
            <a:pPr>
              <a:defRPr/>
            </a:pPr>
            <a:r>
              <a:rPr lang="en-US" sz="2000" u="sng" dirty="0"/>
              <a:t>Example</a:t>
            </a:r>
            <a:r>
              <a:rPr lang="en-US" sz="2000" dirty="0"/>
              <a:t>: Person has-a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ID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First name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Last name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Address</a:t>
            </a:r>
          </a:p>
          <a:p>
            <a:pPr>
              <a:defRPr/>
            </a:pPr>
            <a:r>
              <a:rPr lang="en-US" sz="2000" dirty="0"/>
              <a:t>…</a:t>
            </a:r>
          </a:p>
          <a:p>
            <a:pPr>
              <a:defRPr/>
            </a:pPr>
            <a:r>
              <a:rPr lang="en-US" sz="2000" dirty="0"/>
              <a:t>These are </a:t>
            </a:r>
            <a:r>
              <a:rPr lang="en-US" sz="2000" i="1" u="sng" dirty="0"/>
              <a:t>data-fields/properties</a:t>
            </a:r>
            <a:r>
              <a:rPr lang="en-US" sz="2000" dirty="0"/>
              <a:t> of a class.</a:t>
            </a:r>
          </a:p>
          <a:p>
            <a:pPr>
              <a:defRPr/>
            </a:pPr>
            <a:r>
              <a:rPr lang="en-US" sz="2000" dirty="0"/>
              <a:t>Person is a </a:t>
            </a:r>
            <a:r>
              <a:rPr lang="en-US" sz="2000" i="1" dirty="0"/>
              <a:t>data class</a:t>
            </a:r>
            <a:r>
              <a:rPr lang="en-US" sz="2000" dirty="0"/>
              <a:t>: contains only fields and methods for accessing them (getters and setters)</a:t>
            </a:r>
          </a:p>
          <a:p>
            <a:pPr>
              <a:defRPr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85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Java from command line</a:t>
            </a:r>
          </a:p>
        </p:txBody>
      </p:sp>
    </p:spTree>
    <p:extLst>
      <p:ext uri="{BB962C8B-B14F-4D97-AF65-F5344CB8AC3E}">
        <p14:creationId xmlns:p14="http://schemas.microsoft.com/office/powerpoint/2010/main" val="13595841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Java from command line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Use </a:t>
            </a:r>
            <a:r>
              <a:rPr lang="en-US" altLang="he-IL" sz="2000" b="1" i="1" dirty="0" err="1">
                <a:ea typeface="Arial Unicode MS" pitchFamily="34" charset="-128"/>
                <a:cs typeface="Times New Roman" pitchFamily="18" charset="0"/>
              </a:rPr>
              <a:t>javac</a:t>
            </a: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 to compile your program</a:t>
            </a:r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&gt; </a:t>
            </a:r>
            <a:r>
              <a:rPr lang="en-US" altLang="he-IL" sz="2000" i="1" dirty="0" err="1">
                <a:ea typeface="Arial Unicode MS" pitchFamily="34" charset="-128"/>
                <a:cs typeface="Times New Roman" pitchFamily="18" charset="0"/>
              </a:rPr>
              <a:t>javac</a:t>
            </a: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altLang="he-IL" sz="2000" i="1" dirty="0" err="1">
                <a:ea typeface="Arial Unicode MS" pitchFamily="34" charset="-128"/>
                <a:cs typeface="Times New Roman" pitchFamily="18" charset="0"/>
              </a:rPr>
              <a:t>mypackage</a:t>
            </a: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/MyClass.java</a:t>
            </a:r>
          </a:p>
          <a:p>
            <a:pPr>
              <a:defRPr/>
            </a:pPr>
            <a:endParaRPr lang="en-US" altLang="he-IL" sz="2000" i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This creates a file </a:t>
            </a:r>
            <a:r>
              <a:rPr lang="en-US" altLang="he-IL" sz="2000" i="1" dirty="0" err="1">
                <a:ea typeface="Arial Unicode MS" pitchFamily="34" charset="-128"/>
                <a:cs typeface="Times New Roman" pitchFamily="18" charset="0"/>
              </a:rPr>
              <a:t>MyClass.class</a:t>
            </a:r>
            <a:endParaRPr lang="en-US" altLang="he-IL" sz="2000" i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altLang="he-IL" sz="2000" i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Use </a:t>
            </a:r>
            <a:r>
              <a:rPr lang="en-US" altLang="he-IL" sz="2000" b="1" i="1" dirty="0">
                <a:ea typeface="Arial Unicode MS" pitchFamily="34" charset="-128"/>
                <a:cs typeface="Times New Roman" pitchFamily="18" charset="0"/>
              </a:rPr>
              <a:t>java</a:t>
            </a: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 to run your program</a:t>
            </a:r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&gt; java </a:t>
            </a:r>
            <a:r>
              <a:rPr lang="en-US" altLang="he-IL" sz="2000" i="1" dirty="0" err="1">
                <a:ea typeface="Arial Unicode MS" pitchFamily="34" charset="-128"/>
                <a:cs typeface="Times New Roman" pitchFamily="18" charset="0"/>
              </a:rPr>
              <a:t>mypackage.MyClass</a:t>
            </a:r>
            <a:endParaRPr lang="en-US" altLang="he-IL" sz="2000" i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altLang="he-IL" sz="2000" i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[See CommandLineExample.java]</a:t>
            </a:r>
          </a:p>
          <a:p>
            <a:endParaRPr lang="en-US" altLang="he-IL" sz="2000" dirty="0"/>
          </a:p>
        </p:txBody>
      </p:sp>
    </p:spTree>
    <p:extLst>
      <p:ext uri="{BB962C8B-B14F-4D97-AF65-F5344CB8AC3E}">
        <p14:creationId xmlns:p14="http://schemas.microsoft.com/office/powerpoint/2010/main" val="274559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Using command line arguments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We may want to run our program with arguments, e.g.</a:t>
            </a: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&gt; java </a:t>
            </a:r>
            <a:r>
              <a:rPr lang="en-US" altLang="he-IL" sz="2000" dirty="0" err="1">
                <a:ea typeface="Arial Unicode MS" pitchFamily="34" charset="-128"/>
                <a:cs typeface="Times New Roman" pitchFamily="18" charset="0"/>
              </a:rPr>
              <a:t>CommLine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  </a:t>
            </a:r>
            <a:r>
              <a:rPr lang="en-US" altLang="he-IL" sz="2000" dirty="0" err="1">
                <a:ea typeface="Arial Unicode MS" pitchFamily="34" charset="-128"/>
                <a:cs typeface="Times New Roman" pitchFamily="18" charset="0"/>
              </a:rPr>
              <a:t>abc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altLang="he-IL" sz="2000" dirty="0" err="1">
                <a:ea typeface="Arial Unicode MS" pitchFamily="34" charset="-128"/>
                <a:cs typeface="Times New Roman" pitchFamily="18" charset="0"/>
              </a:rPr>
              <a:t>cde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 1234</a:t>
            </a: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&gt; java </a:t>
            </a:r>
            <a:r>
              <a:rPr lang="en-US" altLang="he-IL" sz="2000" dirty="0" err="1">
                <a:ea typeface="Arial Unicode MS" pitchFamily="34" charset="-128"/>
                <a:cs typeface="Times New Roman" pitchFamily="18" charset="0"/>
              </a:rPr>
              <a:t>CommLine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  “</a:t>
            </a:r>
            <a:r>
              <a:rPr lang="en-US" altLang="he-IL" sz="2000" dirty="0" err="1">
                <a:ea typeface="Arial Unicode MS" pitchFamily="34" charset="-128"/>
                <a:cs typeface="Times New Roman" pitchFamily="18" charset="0"/>
              </a:rPr>
              <a:t>abc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altLang="he-IL" sz="2000" dirty="0" err="1">
                <a:ea typeface="Arial Unicode MS" pitchFamily="34" charset="-128"/>
                <a:cs typeface="Times New Roman" pitchFamily="18" charset="0"/>
              </a:rPr>
              <a:t>cde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” 1234</a:t>
            </a: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The arguments are passed to </a:t>
            </a:r>
            <a:r>
              <a:rPr lang="en-US" altLang="he-IL" sz="2000" b="1" dirty="0">
                <a:ea typeface="Arial Unicode MS" pitchFamily="34" charset="-128"/>
                <a:cs typeface="Times New Roman" pitchFamily="18" charset="0"/>
              </a:rPr>
              <a:t>main 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method, and are stored in </a:t>
            </a:r>
            <a:r>
              <a:rPr lang="en-US" altLang="he-IL" sz="2000" dirty="0" err="1">
                <a:ea typeface="Arial Unicode MS" pitchFamily="34" charset="-128"/>
                <a:cs typeface="Times New Roman" pitchFamily="18" charset="0"/>
              </a:rPr>
              <a:t>args</a:t>
            </a:r>
            <a:endParaRPr lang="en-US" altLang="he-IL" sz="2000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>
                <a:solidFill>
                  <a:srgbClr val="C00000"/>
                </a:solidFill>
              </a:rPr>
              <a:t>	public static void </a:t>
            </a:r>
            <a:r>
              <a:rPr lang="en-US" sz="2000" b="1" dirty="0"/>
              <a:t>main(String[] </a:t>
            </a:r>
            <a:r>
              <a:rPr lang="en-US" sz="2000" b="1" dirty="0" err="1"/>
              <a:t>args</a:t>
            </a:r>
            <a:r>
              <a:rPr lang="en-US" sz="2000" b="1" dirty="0"/>
              <a:t>)</a:t>
            </a:r>
          </a:p>
          <a:p>
            <a:pPr>
              <a:defRPr/>
            </a:pPr>
            <a:endParaRPr lang="en-US" altLang="he-IL" sz="2000" b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altLang="he-IL" sz="2000" b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altLang="he-IL" sz="2000" b="1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anose="02020603050405020304" pitchFamily="18" charset="0"/>
              </a:rPr>
              <a:t>[See CommandLineExample.java]</a:t>
            </a:r>
          </a:p>
          <a:p>
            <a:pPr>
              <a:defRPr/>
            </a:pPr>
            <a:endParaRPr lang="en-US" altLang="he-IL" sz="2000" dirty="0"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82F0111C-6FE9-4864-B74B-D956ECE02E44}"/>
              </a:ext>
            </a:extLst>
          </p:cNvPr>
          <p:cNvSpPr/>
          <p:nvPr/>
        </p:nvSpPr>
        <p:spPr>
          <a:xfrm rot="7795794">
            <a:off x="6162650" y="3885950"/>
            <a:ext cx="615833" cy="2305412"/>
          </a:xfrm>
          <a:prstGeom prst="downArrow">
            <a:avLst>
              <a:gd name="adj1" fmla="val 50000"/>
              <a:gd name="adj2" fmla="val 640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359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Inheritance and</a:t>
            </a:r>
            <a:br>
              <a:rPr lang="en-US" altLang="he-IL" dirty="0"/>
            </a:br>
            <a:r>
              <a:rPr lang="en-US" altLang="he-IL" dirty="0"/>
              <a:t>IS-A relationship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Inheritance: defining new classes based on existing ones.</a:t>
            </a:r>
            <a:endParaRPr lang="en-US" sz="2000" i="1" dirty="0"/>
          </a:p>
          <a:p>
            <a:pPr>
              <a:defRPr/>
            </a:pPr>
            <a:r>
              <a:rPr lang="en-US" sz="2000" u="sng" dirty="0"/>
              <a:t>Examples</a:t>
            </a:r>
            <a:r>
              <a:rPr lang="en-US" sz="2000" dirty="0"/>
              <a:t>: </a:t>
            </a:r>
          </a:p>
          <a:p>
            <a:pPr>
              <a:defRPr/>
            </a:pPr>
            <a:r>
              <a:rPr lang="en-US" sz="2000" dirty="0"/>
              <a:t>Dog is an Animal</a:t>
            </a:r>
          </a:p>
          <a:p>
            <a:pPr>
              <a:defRPr/>
            </a:pPr>
            <a:r>
              <a:rPr lang="en-US" sz="2000" dirty="0"/>
              <a:t>Cow is an Animal</a:t>
            </a:r>
          </a:p>
          <a:p>
            <a:pPr>
              <a:defRPr/>
            </a:pPr>
            <a:r>
              <a:rPr lang="en-US" sz="2000" dirty="0"/>
              <a:t>Circle is a </a:t>
            </a:r>
            <a:r>
              <a:rPr lang="en-US" sz="2000" dirty="0" err="1"/>
              <a:t>GeometricShape</a:t>
            </a:r>
            <a:endParaRPr lang="en-US" sz="2000" dirty="0"/>
          </a:p>
          <a:p>
            <a:pPr>
              <a:defRPr/>
            </a:pPr>
            <a:r>
              <a:rPr lang="en-US" sz="2000" dirty="0"/>
              <a:t>Rectangle is a </a:t>
            </a:r>
            <a:r>
              <a:rPr lang="en-US" sz="2000" dirty="0" err="1"/>
              <a:t>GeometricShape</a:t>
            </a:r>
            <a:endParaRPr lang="en-US" sz="2000" dirty="0"/>
          </a:p>
          <a:p>
            <a:pPr>
              <a:defRPr/>
            </a:pPr>
            <a:r>
              <a:rPr lang="en-US" sz="2000" dirty="0"/>
              <a:t>Square is a ( special type of ) Rectangle,</a:t>
            </a:r>
            <a:br>
              <a:rPr lang="en-US" sz="2000" dirty="0"/>
            </a:br>
            <a:r>
              <a:rPr lang="en-US" sz="2000" dirty="0"/>
              <a:t>	which is itself a </a:t>
            </a:r>
            <a:r>
              <a:rPr lang="en-US" sz="2000" dirty="0" err="1"/>
              <a:t>GeometricShape</a:t>
            </a:r>
            <a:endParaRPr lang="en-US" sz="2000" dirty="0"/>
          </a:p>
          <a:p>
            <a:pPr>
              <a:defRPr/>
            </a:pPr>
            <a:r>
              <a:rPr lang="en-US" sz="2000" dirty="0"/>
              <a:t>….</a:t>
            </a:r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[See </a:t>
            </a:r>
            <a:r>
              <a:rPr lang="en-US" sz="2000" dirty="0"/>
              <a:t>GeometricShape</a:t>
            </a: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.java]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8989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Inheritance and</a:t>
            </a:r>
            <a:br>
              <a:rPr lang="en-US" altLang="he-IL" dirty="0"/>
            </a:br>
            <a:r>
              <a:rPr lang="en-US" altLang="he-IL" dirty="0"/>
              <a:t>IS-A relationship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u="sng" dirty="0"/>
              <a:t>Syntax</a:t>
            </a:r>
            <a:r>
              <a:rPr lang="en-US" sz="2000" dirty="0"/>
              <a:t>:</a:t>
            </a:r>
          </a:p>
          <a:p>
            <a:pPr>
              <a:defRPr/>
            </a:pPr>
            <a:r>
              <a:rPr lang="en-US" sz="2000" b="1" dirty="0">
                <a:solidFill>
                  <a:srgbClr val="C00000"/>
                </a:solidFill>
              </a:rPr>
              <a:t>public class </a:t>
            </a:r>
            <a:r>
              <a:rPr lang="en-US" sz="2000" dirty="0"/>
              <a:t>Student </a:t>
            </a:r>
            <a:r>
              <a:rPr lang="en-US" sz="2000" b="1" dirty="0">
                <a:solidFill>
                  <a:srgbClr val="C00000"/>
                </a:solidFill>
              </a:rPr>
              <a:t>extends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/>
              <a:t>Person</a:t>
            </a:r>
            <a:endParaRPr lang="en-US" sz="2000" u="sng" dirty="0"/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{</a:t>
            </a: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….</a:t>
            </a: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}</a:t>
            </a:r>
          </a:p>
          <a:p>
            <a:pPr>
              <a:defRPr/>
            </a:pPr>
            <a:endParaRPr lang="en-US" altLang="he-IL" sz="2000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A class can extend from at most one superclass</a:t>
            </a: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Every class extends from Object – the super-class of all classes</a:t>
            </a:r>
          </a:p>
          <a:p>
            <a:pPr>
              <a:defRPr/>
            </a:pPr>
            <a:r>
              <a:rPr lang="en-US" altLang="he-IL" sz="2000" u="sng" dirty="0">
                <a:ea typeface="Arial Unicode MS" pitchFamily="34" charset="-128"/>
                <a:cs typeface="Times New Roman" pitchFamily="18" charset="0"/>
              </a:rPr>
              <a:t>A possible confusion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: </a:t>
            </a:r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itchFamily="18" charset="0"/>
              </a:rPr>
              <a:t>subclass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 has </a:t>
            </a:r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itchFamily="18" charset="0"/>
              </a:rPr>
              <a:t>more</a:t>
            </a:r>
            <a:r>
              <a:rPr lang="en-US" altLang="he-IL" sz="2000" b="1" dirty="0">
                <a:solidFill>
                  <a:srgbClr val="FF0000"/>
                </a:solidFill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data-fields/properties</a:t>
            </a:r>
          </a:p>
          <a:p>
            <a:pPr>
              <a:defRPr/>
            </a:pPr>
            <a:endParaRPr lang="en-US" altLang="he-IL" sz="2000" dirty="0"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1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Inheritance and</a:t>
            </a:r>
            <a:br>
              <a:rPr lang="en-US" altLang="he-IL" dirty="0"/>
            </a:br>
            <a:r>
              <a:rPr lang="en-US" altLang="he-IL" dirty="0"/>
              <a:t>IS-A relationship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altLang="he-IL" sz="2000" b="1" dirty="0">
                <a:solidFill>
                  <a:srgbClr val="C00000"/>
                </a:solidFill>
                <a:ea typeface="Arial Unicode MS" pitchFamily="34" charset="-128"/>
                <a:cs typeface="Times New Roman" pitchFamily="18" charset="0"/>
              </a:rPr>
              <a:t>super </a:t>
            </a: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keyword – used to access the superclass. May access: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Constructor of the superclass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Methods of the superclass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Data fields of the superclass</a:t>
            </a:r>
          </a:p>
          <a:p>
            <a:pPr>
              <a:defRPr/>
            </a:pPr>
            <a:endParaRPr lang="en-US" altLang="he-IL" sz="2000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altLang="he-IL" sz="2000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endParaRPr lang="en-US" altLang="he-IL" sz="2000" dirty="0">
              <a:ea typeface="Arial Unicode MS" pitchFamily="34" charset="-128"/>
              <a:cs typeface="Times New Roman" pitchFamily="18" charset="0"/>
            </a:endParaRPr>
          </a:p>
          <a:p>
            <a:pPr>
              <a:defRPr/>
            </a:pPr>
            <a:r>
              <a:rPr lang="en-US" altLang="he-IL" sz="2000" dirty="0">
                <a:ea typeface="Arial Unicode MS" pitchFamily="34" charset="-128"/>
                <a:cs typeface="Times New Roman" pitchFamily="18" charset="0"/>
              </a:rPr>
              <a:t>[See Person.java and Student.java]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39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en-US" altLang="he-IL" dirty="0"/>
              <a:t>Overriding methods of superclass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Overriding:  Redefining a method of a superclass in a subclass. 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The overridden method </a:t>
            </a:r>
            <a:r>
              <a:rPr lang="en-US" sz="2000" b="1" i="1" dirty="0">
                <a:solidFill>
                  <a:srgbClr val="C00000"/>
                </a:solidFill>
              </a:rPr>
              <a:t>must have the same signature</a:t>
            </a:r>
            <a:r>
              <a:rPr lang="en-US" sz="20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Same name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Same parameter list in the </a:t>
            </a:r>
            <a:r>
              <a:rPr lang="en-US" sz="2000" dirty="0" err="1"/>
              <a:t>samee</a:t>
            </a:r>
            <a:r>
              <a:rPr lang="en-US" sz="2000"/>
              <a:t> order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Same return type</a:t>
            </a:r>
          </a:p>
          <a:p>
            <a:pPr>
              <a:defRPr/>
            </a:pPr>
            <a:r>
              <a:rPr lang="en-US" sz="2000" dirty="0"/>
              <a:t>as the method in the superclass.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[See </a:t>
            </a:r>
            <a:r>
              <a:rPr lang="en-US" altLang="he-IL" sz="2000" i="1" dirty="0" err="1">
                <a:ea typeface="Arial Unicode MS" pitchFamily="34" charset="-128"/>
                <a:cs typeface="Times New Roman" pitchFamily="18" charset="0"/>
              </a:rPr>
              <a:t>Student.toString</a:t>
            </a:r>
            <a:r>
              <a:rPr lang="en-US" altLang="he-IL" sz="2000" i="1" dirty="0">
                <a:ea typeface="Arial Unicode MS" pitchFamily="34" charset="-128"/>
                <a:cs typeface="Times New Roman" pitchFamily="18" charset="0"/>
              </a:rPr>
              <a:t>()]</a:t>
            </a:r>
          </a:p>
          <a:p>
            <a:pPr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3436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2177</TotalTime>
  <Words>2916</Words>
  <Application>Microsoft Office PowerPoint</Application>
  <PresentationFormat>Custom</PresentationFormat>
  <Paragraphs>438</Paragraphs>
  <Slides>53</Slides>
  <Notes>53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Albany</vt:lpstr>
      <vt:lpstr>Arial</vt:lpstr>
      <vt:lpstr>Arial Unicode MS</vt:lpstr>
      <vt:lpstr>Calibri</vt:lpstr>
      <vt:lpstr>Times New Roman</vt:lpstr>
      <vt:lpstr>Wingdings</vt:lpstr>
      <vt:lpstr>water</vt:lpstr>
      <vt:lpstr>lyt blackandwhite</vt:lpstr>
      <vt:lpstr>PowerPoint Presentation</vt:lpstr>
      <vt:lpstr>PowerPoint Presentation</vt:lpstr>
      <vt:lpstr>Object Oriented Design </vt:lpstr>
      <vt:lpstr>Object Oriented Design </vt:lpstr>
      <vt:lpstr>Object Composition HAS-A relationship</vt:lpstr>
      <vt:lpstr>Inheritance and IS-A relationship</vt:lpstr>
      <vt:lpstr>Inheritance and IS-A relationship</vt:lpstr>
      <vt:lpstr>Inheritance and IS-A relationship</vt:lpstr>
      <vt:lpstr>Overriding methods of superclass</vt:lpstr>
      <vt:lpstr>Access level modifiers</vt:lpstr>
      <vt:lpstr>PowerPoint Presentation</vt:lpstr>
      <vt:lpstr>Interfaces</vt:lpstr>
      <vt:lpstr>Abstract Classes</vt:lpstr>
      <vt:lpstr>Interfaces vs Abstract classes</vt:lpstr>
      <vt:lpstr>PowerPoint Presentation</vt:lpstr>
      <vt:lpstr>Comparing objects</vt:lpstr>
      <vt:lpstr>.compareTo()</vt:lpstr>
      <vt:lpstr>Implementing Comparable</vt:lpstr>
      <vt:lpstr>Implementing Comparable</vt:lpstr>
      <vt:lpstr>Searching and sorting</vt:lpstr>
      <vt:lpstr>Object Oriented Design</vt:lpstr>
      <vt:lpstr>More on Object Oriented Design</vt:lpstr>
      <vt:lpstr>PowerPoint Presentation</vt:lpstr>
      <vt:lpstr>Primite datatypes are passed by value</vt:lpstr>
      <vt:lpstr>Objects are passed by reference</vt:lpstr>
      <vt:lpstr>Passing Argument by Reference</vt:lpstr>
      <vt:lpstr>Passing Argument by Reference</vt:lpstr>
      <vt:lpstr>Stack memory vs Heap memory</vt:lpstr>
      <vt:lpstr>Stack memory vs Heap memory</vt:lpstr>
      <vt:lpstr>PowerPoint Presentation</vt:lpstr>
      <vt:lpstr>Arrays are always on the heap</vt:lpstr>
      <vt:lpstr>PowerPoint Presentation</vt:lpstr>
      <vt:lpstr>Iterators in Java </vt:lpstr>
      <vt:lpstr>PowerPoint Presentation</vt:lpstr>
      <vt:lpstr>Static variables</vt:lpstr>
      <vt:lpstr>Static variables</vt:lpstr>
      <vt:lpstr>PowerPoint Presentation</vt:lpstr>
      <vt:lpstr>getClass() vs instanceof</vt:lpstr>
      <vt:lpstr>PowerPoint Presentation</vt:lpstr>
      <vt:lpstr>Generics</vt:lpstr>
      <vt:lpstr>PowerPoint Presentation</vt:lpstr>
      <vt:lpstr>Checking if objects are equal</vt:lpstr>
      <vt:lpstr>.equals()</vt:lpstr>
      <vt:lpstr>.equals() vs == operator</vt:lpstr>
      <vt:lpstr>.equals() vs == for Strings</vt:lpstr>
      <vt:lpstr>.clone()</vt:lpstr>
      <vt:lpstr>PowerPoint Presentation</vt:lpstr>
      <vt:lpstr>Reading from a file</vt:lpstr>
      <vt:lpstr>Writing to a file</vt:lpstr>
      <vt:lpstr>PowerPoint Presentation</vt:lpstr>
      <vt:lpstr>Java from command line</vt:lpstr>
      <vt:lpstr>Using command line arguments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545</cp:revision>
  <dcterms:created xsi:type="dcterms:W3CDTF">2017-07-19T12:15:02Z</dcterms:created>
  <dcterms:modified xsi:type="dcterms:W3CDTF">2025-09-14T21:35:02Z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