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26"/>
  </p:notesMasterIdLst>
  <p:handoutMasterIdLst>
    <p:handoutMasterId r:id="rId27"/>
  </p:handoutMasterIdLst>
  <p:sldIdLst>
    <p:sldId id="290" r:id="rId2"/>
    <p:sldId id="287" r:id="rId3"/>
    <p:sldId id="314" r:id="rId4"/>
    <p:sldId id="315" r:id="rId5"/>
    <p:sldId id="293" r:id="rId6"/>
    <p:sldId id="295" r:id="rId7"/>
    <p:sldId id="296" r:id="rId8"/>
    <p:sldId id="297" r:id="rId9"/>
    <p:sldId id="298" r:id="rId10"/>
    <p:sldId id="306" r:id="rId11"/>
    <p:sldId id="299" r:id="rId12"/>
    <p:sldId id="300" r:id="rId13"/>
    <p:sldId id="313" r:id="rId14"/>
    <p:sldId id="312" r:id="rId15"/>
    <p:sldId id="301" r:id="rId16"/>
    <p:sldId id="303" r:id="rId17"/>
    <p:sldId id="304" r:id="rId18"/>
    <p:sldId id="305" r:id="rId19"/>
    <p:sldId id="308" r:id="rId20"/>
    <p:sldId id="309" r:id="rId21"/>
    <p:sldId id="310" r:id="rId22"/>
    <p:sldId id="311" r:id="rId23"/>
    <p:sldId id="316" r:id="rId24"/>
    <p:sldId id="307" r:id="rId2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79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577893B-C164-4DD3-9790-0AEEA5C1A4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251D6D30-D6D0-4B69-B51C-DB89B59C2C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151EC69-4F14-4609-96BE-E721223126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09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97C75E32-FD0E-4255-AE67-18F6C1DDCD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76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61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47CB2A36-0426-46E0-87B0-DAB3A2D859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9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359F7BE7-05AA-4D3F-B26D-06D0B111D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B371A1EC-964F-4730-ACD4-8AAF23A72A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8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3ED5C627-ED0C-4490-AE55-106D847154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4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1C34A2E8-A307-4A4C-BFAD-6E97804F62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1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9A7C540F-8BC7-47A6-AEE9-2326332882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0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BB4EB669-2839-4BC5-A245-6EAA54AC24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7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smtClean="0"/>
              <a:t>1-</a:t>
            </a:r>
            <a:fld id="{2A5E2A84-E056-42D9-9776-5B6786C07F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mozafar@sfu.ca" TargetMode="External"/><Relationship Id="rId2" Type="http://schemas.openxmlformats.org/officeDocument/2006/relationships/hyperlink" Target="mailto:ishinkar@sfu.c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s.sfu.ca/~ishinkar/" TargetMode="External"/><Relationship Id="rId4" Type="http://schemas.openxmlformats.org/officeDocument/2006/relationships/hyperlink" Target="mailto:mehak_parashar@sfu.ca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seweb.ucsd.edu/~dasgupta/book/errata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 smtClean="0"/>
              <a:t>CMPT 706 - Algorithms for Big Data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Igor </a:t>
            </a:r>
            <a:r>
              <a:rPr lang="en-US" altLang="en-US" sz="3600" dirty="0" err="1" smtClean="0"/>
              <a:t>Shinkar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Introduction</a:t>
            </a:r>
          </a:p>
          <a:p>
            <a:endParaRPr lang="en-US" sz="2400" dirty="0"/>
          </a:p>
          <a:p>
            <a:r>
              <a:rPr lang="en-US" sz="2400" dirty="0" smtClean="0"/>
              <a:t>January 9, 2020</a:t>
            </a:r>
          </a:p>
          <a:p>
            <a:endParaRPr lang="en-C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Algorithmic Paradigms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73262"/>
            <a:ext cx="78867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Greedy algorithms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Divide-and-Conquer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Dynamic Programming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Network Flow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Linear/Integer/Convex Programming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Approximation Algorithms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Randomized Algorithms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Streaming Algorithms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Quantum Algorithms</a:t>
            </a:r>
          </a:p>
          <a:p>
            <a:pPr>
              <a:buNone/>
            </a:pPr>
            <a:endParaRPr lang="en-US" altLang="en-US" sz="2400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en-US" alt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50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the sum of two numbers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Input</a:t>
            </a:r>
            <a:r>
              <a:rPr lang="en-US" dirty="0" smtClean="0"/>
              <a:t>: two positive integers x, y</a:t>
            </a:r>
          </a:p>
          <a:p>
            <a:pPr marL="0" indent="0">
              <a:buNone/>
            </a:pPr>
            <a:r>
              <a:rPr lang="en-US" u="sng" dirty="0" smtClean="0"/>
              <a:t>Output</a:t>
            </a:r>
            <a:r>
              <a:rPr lang="en-US" dirty="0" smtClean="0"/>
              <a:t>: </a:t>
            </a:r>
            <a:r>
              <a:rPr lang="en-US" dirty="0" err="1" smtClean="0"/>
              <a:t>x+y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Example: x = 1265, y=762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Algorithm: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11</a:t>
            </a:fld>
            <a:endParaRPr lang="en-US" alt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447999"/>
              </p:ext>
            </p:extLst>
          </p:nvPr>
        </p:nvGraphicFramePr>
        <p:xfrm>
          <a:off x="3056659" y="4001294"/>
          <a:ext cx="25146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8650">
                  <a:extLst>
                    <a:ext uri="{9D8B030D-6E8A-4147-A177-3AD203B41FA5}">
                      <a16:colId xmlns:a16="http://schemas.microsoft.com/office/drawing/2014/main" val="565469653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1053351026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2264439300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175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334789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563729"/>
              </p:ext>
            </p:extLst>
          </p:nvPr>
        </p:nvGraphicFramePr>
        <p:xfrm>
          <a:off x="4942609" y="4793774"/>
          <a:ext cx="6286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8650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758669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989175"/>
              </p:ext>
            </p:extLst>
          </p:nvPr>
        </p:nvGraphicFramePr>
        <p:xfrm>
          <a:off x="4313959" y="4800341"/>
          <a:ext cx="6286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8650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3905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758669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014650"/>
              </p:ext>
            </p:extLst>
          </p:nvPr>
        </p:nvGraphicFramePr>
        <p:xfrm>
          <a:off x="3074698" y="4794180"/>
          <a:ext cx="6286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8650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3905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758669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328051"/>
              </p:ext>
            </p:extLst>
          </p:nvPr>
        </p:nvGraphicFramePr>
        <p:xfrm>
          <a:off x="3667268" y="4800341"/>
          <a:ext cx="6286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8650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39051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758669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829732"/>
              </p:ext>
            </p:extLst>
          </p:nvPr>
        </p:nvGraphicFramePr>
        <p:xfrm>
          <a:off x="3186401" y="3517410"/>
          <a:ext cx="369165" cy="423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9165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42322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758669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963103"/>
              </p:ext>
            </p:extLst>
          </p:nvPr>
        </p:nvGraphicFramePr>
        <p:xfrm>
          <a:off x="3814329" y="3517410"/>
          <a:ext cx="370609" cy="423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0609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42322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758669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838450" y="4096862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1234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the product of two numbers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Input</a:t>
            </a:r>
            <a:r>
              <a:rPr lang="en-US" dirty="0" smtClean="0"/>
              <a:t>: two positive integers x, y</a:t>
            </a:r>
          </a:p>
          <a:p>
            <a:pPr marL="0" indent="0">
              <a:buNone/>
            </a:pPr>
            <a:r>
              <a:rPr lang="en-US" u="sng" dirty="0" smtClean="0"/>
              <a:t>Output</a:t>
            </a:r>
            <a:r>
              <a:rPr lang="en-US" dirty="0" smtClean="0"/>
              <a:t>: x*y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Example: x = 65, y=26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Algorithm: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12</a:t>
            </a:fld>
            <a:endParaRPr lang="en-US" alt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367692"/>
              </p:ext>
            </p:extLst>
          </p:nvPr>
        </p:nvGraphicFramePr>
        <p:xfrm>
          <a:off x="4724400" y="3208814"/>
          <a:ext cx="12573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8650">
                  <a:extLst>
                    <a:ext uri="{9D8B030D-6E8A-4147-A177-3AD203B41FA5}">
                      <a16:colId xmlns:a16="http://schemas.microsoft.com/office/drawing/2014/main" val="2264439300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175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334789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474778"/>
              </p:ext>
            </p:extLst>
          </p:nvPr>
        </p:nvGraphicFramePr>
        <p:xfrm>
          <a:off x="3505200" y="4143737"/>
          <a:ext cx="2476500" cy="79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9125">
                  <a:extLst>
                    <a:ext uri="{9D8B030D-6E8A-4147-A177-3AD203B41FA5}">
                      <a16:colId xmlns:a16="http://schemas.microsoft.com/office/drawing/2014/main" val="935117083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1968157310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2264439300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1753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334789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707671"/>
              </p:ext>
            </p:extLst>
          </p:nvPr>
        </p:nvGraphicFramePr>
        <p:xfrm>
          <a:off x="3505200" y="4988243"/>
          <a:ext cx="247650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9125">
                  <a:extLst>
                    <a:ext uri="{9D8B030D-6E8A-4147-A177-3AD203B41FA5}">
                      <a16:colId xmlns:a16="http://schemas.microsoft.com/office/drawing/2014/main" val="935117083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1968157310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2264439300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36464836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CA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1753755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415145" y="4266343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en-CA" dirty="0"/>
          </a:p>
        </p:txBody>
      </p:sp>
      <p:sp>
        <p:nvSpPr>
          <p:cNvPr id="19" name="TextBox 18"/>
          <p:cNvSpPr txBox="1"/>
          <p:nvPr/>
        </p:nvSpPr>
        <p:spPr>
          <a:xfrm>
            <a:off x="4558145" y="3321122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7160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Factoring an integer into a product of two numbers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Input</a:t>
            </a:r>
            <a:r>
              <a:rPr lang="en-US" dirty="0" smtClean="0"/>
              <a:t>: a positive integers N</a:t>
            </a:r>
          </a:p>
          <a:p>
            <a:pPr marL="0" indent="0">
              <a:buNone/>
            </a:pPr>
            <a:r>
              <a:rPr lang="en-US" u="sng" dirty="0" smtClean="0"/>
              <a:t>Output</a:t>
            </a:r>
            <a:r>
              <a:rPr lang="en-US" dirty="0" smtClean="0"/>
              <a:t>: two numbers </a:t>
            </a:r>
            <a:r>
              <a:rPr lang="en-US" dirty="0" err="1" smtClean="0"/>
              <a:t>x,y</a:t>
            </a:r>
            <a:r>
              <a:rPr lang="en-US" dirty="0" smtClean="0"/>
              <a:t> &gt;1 such that x*y = N (or say that N is prime)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Example: N = 561</a:t>
            </a:r>
          </a:p>
          <a:p>
            <a:pPr marL="0" indent="0">
              <a:buNone/>
            </a:pPr>
            <a:r>
              <a:rPr lang="en-US" dirty="0" smtClean="0"/>
              <a:t>A possible solution 11, 51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 naïve algorithm: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 x=2…N-1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if N is divisible by x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Compute y = N/x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Output </a:t>
            </a:r>
            <a:r>
              <a:rPr lang="en-US" dirty="0" err="1" smtClean="0"/>
              <a:t>x,y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10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Factoring an integer into a product of two numbers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Input</a:t>
            </a:r>
            <a:r>
              <a:rPr lang="en-US" dirty="0" smtClean="0"/>
              <a:t>: a positive integers N</a:t>
            </a:r>
          </a:p>
          <a:p>
            <a:pPr marL="0" indent="0">
              <a:buNone/>
            </a:pPr>
            <a:r>
              <a:rPr lang="en-US" u="sng" dirty="0" smtClean="0"/>
              <a:t>Output</a:t>
            </a:r>
            <a:r>
              <a:rPr lang="en-US" dirty="0" smtClean="0"/>
              <a:t>: two numbers </a:t>
            </a:r>
            <a:r>
              <a:rPr lang="en-US" dirty="0" err="1" smtClean="0"/>
              <a:t>x,y</a:t>
            </a:r>
            <a:r>
              <a:rPr lang="en-US" dirty="0" smtClean="0"/>
              <a:t> &gt;1 such that x*y = </a:t>
            </a:r>
            <a:r>
              <a:rPr lang="en-US" dirty="0"/>
              <a:t>N (or say that N is prime)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Example: N = 561</a:t>
            </a:r>
          </a:p>
          <a:p>
            <a:pPr marL="0" indent="0">
              <a:buNone/>
            </a:pPr>
            <a:r>
              <a:rPr lang="en-US" dirty="0" smtClean="0"/>
              <a:t>A possible solution 11, 51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 slightly better algorithm: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 x=2…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baseline="30000" dirty="0" smtClean="0">
                <a:solidFill>
                  <a:srgbClr val="FF0000"/>
                </a:solidFill>
              </a:rPr>
              <a:t>1/2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if N is divisible by x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Compute y = N/x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Output </a:t>
            </a:r>
            <a:r>
              <a:rPr lang="en-US" dirty="0" err="1" smtClean="0"/>
              <a:t>x,y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4648200" y="3992502"/>
            <a:ext cx="3657600" cy="14176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Suffices to check up to N</a:t>
            </a:r>
            <a:r>
              <a:rPr lang="en-US" baseline="30000" dirty="0" smtClean="0"/>
              <a:t>1/2</a:t>
            </a:r>
            <a:r>
              <a:rPr lang="en-US" dirty="0" smtClean="0"/>
              <a:t> because either x or y are at most </a:t>
            </a:r>
            <a:r>
              <a:rPr lang="en-US" dirty="0"/>
              <a:t>than N</a:t>
            </a:r>
            <a:r>
              <a:rPr lang="en-US" baseline="30000" dirty="0"/>
              <a:t>1/2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7112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closest pair problem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u="sng" dirty="0" smtClean="0"/>
                  <a:t>Input</a:t>
                </a:r>
                <a:r>
                  <a:rPr lang="en-US" dirty="0" smtClean="0"/>
                  <a:t>: A collection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points in the plane</a:t>
                </a:r>
              </a:p>
              <a:p>
                <a:pPr marL="0" indent="0">
                  <a:buNone/>
                </a:pPr>
                <a:r>
                  <a:rPr lang="en-US" u="sng" dirty="0" smtClean="0"/>
                  <a:t>Goal</a:t>
                </a:r>
                <a:r>
                  <a:rPr lang="en-US" dirty="0" smtClean="0"/>
                  <a:t>: </a:t>
                </a:r>
                <a:r>
                  <a:rPr lang="en-US" altLang="en-US" dirty="0" smtClean="0"/>
                  <a:t>Find a pair of points that are closest to each other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7" t="-15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5410200" y="33528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4833938" y="4756947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4724400" y="38862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7772400" y="35814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5793509" y="4940155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5519738" y="4143736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7086600" y="32004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7010400" y="44958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7921842" y="4573591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6248400" y="35052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6705600" y="50292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cxnSp>
        <p:nvCxnSpPr>
          <p:cNvPr id="17" name="AutoShape 17"/>
          <p:cNvCxnSpPr>
            <a:cxnSpLocks noChangeShapeType="1"/>
            <a:stCxn id="16" idx="7"/>
            <a:endCxn id="13" idx="3"/>
          </p:cNvCxnSpPr>
          <p:nvPr/>
        </p:nvCxnSpPr>
        <p:spPr bwMode="auto">
          <a:xfrm flipV="1">
            <a:off x="6799263" y="4589463"/>
            <a:ext cx="227012" cy="4556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6918329" y="4683129"/>
            <a:ext cx="485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min</a:t>
            </a:r>
          </a:p>
        </p:txBody>
      </p:sp>
      <p:sp>
        <p:nvSpPr>
          <p:cNvPr id="19" name="Oval 10"/>
          <p:cNvSpPr>
            <a:spLocks noChangeArrowheads="1"/>
          </p:cNvSpPr>
          <p:nvPr/>
        </p:nvSpPr>
        <p:spPr bwMode="auto">
          <a:xfrm>
            <a:off x="5945909" y="5986462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closest pair problem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u="sng" dirty="0" smtClean="0"/>
                  <a:t>Input</a:t>
                </a:r>
                <a:r>
                  <a:rPr lang="en-US" dirty="0" smtClean="0"/>
                  <a:t>: A collection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in the plane</a:t>
                </a:r>
              </a:p>
              <a:p>
                <a:pPr marL="0" indent="0">
                  <a:buNone/>
                </a:pPr>
                <a:r>
                  <a:rPr lang="en-US" u="sng" dirty="0" smtClean="0"/>
                  <a:t>Output</a:t>
                </a:r>
                <a:r>
                  <a:rPr lang="en-US" dirty="0" smtClean="0"/>
                  <a:t>: A p</a:t>
                </a:r>
                <a:r>
                  <a:rPr lang="en-US" altLang="en-US" dirty="0" smtClean="0"/>
                  <a:t>air of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 smtClean="0"/>
                  <a:t> such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𝑖𝑠𝑡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dirty="0" smtClean="0"/>
                  <a:t> is minimal.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u="sng" dirty="0" smtClean="0"/>
                  <a:t>Algorithm</a:t>
                </a:r>
                <a:r>
                  <a:rPr lang="en-US" dirty="0" smtClean="0"/>
                  <a:t>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 smtClean="0"/>
                  <a:t>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b="0" dirty="0" smtClean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 smtClean="0"/>
                  <a:t>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𝑚𝑖𝑛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𝑑𝑖𝑠𝑡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=1,…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b="0" dirty="0" smtClean="0"/>
                  <a:t> </a:t>
                </a:r>
                <a:br>
                  <a:rPr lang="en-US" b="0" dirty="0" smtClean="0"/>
                </a:br>
                <a:r>
                  <a:rPr lang="en-US" b="0" dirty="0" smtClean="0"/>
                  <a:t>	</a:t>
                </a: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j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=1,…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	   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𝑑𝑖𝑠𝑡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𝑚𝑖𝑛</m:t>
                    </m:r>
                  </m:oMath>
                </a14:m>
                <a:r>
                  <a:rPr lang="en-US" b="0" dirty="0" smtClean="0"/>
                  <a:t/>
                </a:r>
                <a:br>
                  <a:rPr lang="en-US" b="0" dirty="0" smtClean="0"/>
                </a:br>
                <a:r>
                  <a:rPr lang="en-US" b="0" dirty="0" smtClean="0"/>
                  <a:t>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b="0" i="1" dirty="0" smtClean="0"/>
                  <a:t/>
                </a:r>
                <a:br>
                  <a:rPr lang="en-US" b="0" i="1" dirty="0" smtClean="0"/>
                </a:br>
                <a:r>
                  <a:rPr lang="en-US" b="0" i="1" dirty="0" smtClean="0"/>
                  <a:t>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𝑚𝑖𝑛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𝑑𝑖𝑠𝑡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endParaRPr lang="en-US" b="0" i="1" dirty="0" smtClean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i="1" dirty="0" smtClean="0"/>
                  <a:t>Return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i="1" dirty="0" smtClean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7" t="-1541" b="-280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5410200" y="33528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4833938" y="4756947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4724400" y="38862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7772400" y="35814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5793509" y="4940155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5519738" y="4143736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7086600" y="32004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7010400" y="44958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7921842" y="4573591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6248400" y="35052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6705600" y="50292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cxnSp>
        <p:nvCxnSpPr>
          <p:cNvPr id="17" name="AutoShape 17"/>
          <p:cNvCxnSpPr>
            <a:cxnSpLocks noChangeShapeType="1"/>
            <a:stCxn id="16" idx="7"/>
            <a:endCxn id="13" idx="3"/>
          </p:cNvCxnSpPr>
          <p:nvPr/>
        </p:nvCxnSpPr>
        <p:spPr bwMode="auto">
          <a:xfrm flipV="1">
            <a:off x="6799263" y="4589463"/>
            <a:ext cx="227012" cy="4556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6918329" y="4683129"/>
            <a:ext cx="485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min</a:t>
            </a:r>
          </a:p>
        </p:txBody>
      </p:sp>
      <p:sp>
        <p:nvSpPr>
          <p:cNvPr id="19" name="Oval 10"/>
          <p:cNvSpPr>
            <a:spLocks noChangeArrowheads="1"/>
          </p:cNvSpPr>
          <p:nvPr/>
        </p:nvSpPr>
        <p:spPr bwMode="auto">
          <a:xfrm>
            <a:off x="5927149" y="6050251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21" name="Rounded Rectangle 20"/>
          <p:cNvSpPr/>
          <p:nvPr/>
        </p:nvSpPr>
        <p:spPr>
          <a:xfrm>
            <a:off x="2920063" y="2664112"/>
            <a:ext cx="3352800" cy="6715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 the algorithm correct?</a:t>
            </a:r>
            <a:endParaRPr lang="en-CA" dirty="0"/>
          </a:p>
        </p:txBody>
      </p:sp>
      <p:sp>
        <p:nvSpPr>
          <p:cNvPr id="22" name="Rounded Rectangle 21"/>
          <p:cNvSpPr/>
          <p:nvPr/>
        </p:nvSpPr>
        <p:spPr>
          <a:xfrm>
            <a:off x="2923309" y="2666133"/>
            <a:ext cx="3352800" cy="6715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 the algorithm correct?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0846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/>
      <p:bldP spid="19" grpId="0" animBg="1"/>
      <p:bldP spid="21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closest pair problem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u="sng" dirty="0" smtClean="0"/>
                  <a:t>Input</a:t>
                </a:r>
                <a:r>
                  <a:rPr lang="en-US" dirty="0" smtClean="0"/>
                  <a:t>: A collection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in the plane</a:t>
                </a:r>
              </a:p>
              <a:p>
                <a:pPr marL="0" indent="0">
                  <a:buNone/>
                </a:pPr>
                <a:r>
                  <a:rPr lang="en-US" u="sng" dirty="0" smtClean="0"/>
                  <a:t>Output</a:t>
                </a:r>
                <a:r>
                  <a:rPr lang="en-US" dirty="0" smtClean="0"/>
                  <a:t>: A p</a:t>
                </a:r>
                <a:r>
                  <a:rPr lang="en-US" altLang="en-US" dirty="0" smtClean="0"/>
                  <a:t>air of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 smtClean="0"/>
                  <a:t> such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𝑖𝑠𝑡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dirty="0" smtClean="0"/>
                  <a:t> is minimal.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u="sng" dirty="0" smtClean="0"/>
                  <a:t>Algorithm</a:t>
                </a:r>
                <a:r>
                  <a:rPr lang="en-US" dirty="0" smtClean="0"/>
                  <a:t>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 smtClean="0"/>
                  <a:t>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b="0" dirty="0" smtClean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 smtClean="0"/>
                  <a:t>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𝑚𝑖𝑛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𝑑𝑖𝑠𝑡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b="0" dirty="0" smtClean="0"/>
                  <a:t> </a:t>
                </a:r>
                <a:br>
                  <a:rPr lang="en-US" b="0" dirty="0" smtClean="0"/>
                </a:br>
                <a:r>
                  <a:rPr lang="en-US" b="0" dirty="0" smtClean="0"/>
                  <a:t>	</a:t>
                </a: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j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	    if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𝐴𝑁𝐷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𝑑𝑖𝑠𝑡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𝑚𝑖𝑛</m:t>
                    </m:r>
                  </m:oMath>
                </a14:m>
                <a:r>
                  <a:rPr lang="en-US" b="0" dirty="0" smtClean="0"/>
                  <a:t/>
                </a:r>
                <a:br>
                  <a:rPr lang="en-US" b="0" dirty="0" smtClean="0"/>
                </a:br>
                <a:r>
                  <a:rPr lang="en-US" b="0" dirty="0" smtClean="0"/>
                  <a:t>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b="0" i="1" dirty="0" smtClean="0"/>
                  <a:t/>
                </a:r>
                <a:br>
                  <a:rPr lang="en-US" b="0" i="1" dirty="0" smtClean="0"/>
                </a:br>
                <a:r>
                  <a:rPr lang="en-US" b="0" i="1" dirty="0" smtClean="0"/>
                  <a:t>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𝑚𝑖𝑛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𝑑𝑖𝑠𝑡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endParaRPr lang="en-US" b="0" i="1" dirty="0" smtClean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i="1" dirty="0" smtClean="0"/>
                  <a:t>Return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i="1" dirty="0" smtClean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7" t="-1541" b="-280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5410200" y="33528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4833938" y="4756947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4724400" y="38862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7772400" y="35814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5793509" y="4940155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5519738" y="4143736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7086600" y="32004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7010400" y="44958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7921842" y="4573591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6248400" y="35052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6705600" y="50292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cxnSp>
        <p:nvCxnSpPr>
          <p:cNvPr id="17" name="AutoShape 17"/>
          <p:cNvCxnSpPr>
            <a:cxnSpLocks noChangeShapeType="1"/>
            <a:stCxn id="16" idx="7"/>
            <a:endCxn id="13" idx="3"/>
          </p:cNvCxnSpPr>
          <p:nvPr/>
        </p:nvCxnSpPr>
        <p:spPr bwMode="auto">
          <a:xfrm flipV="1">
            <a:off x="6799263" y="4589463"/>
            <a:ext cx="227012" cy="4556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6918329" y="4683129"/>
            <a:ext cx="485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min</a:t>
            </a:r>
          </a:p>
        </p:txBody>
      </p:sp>
      <p:sp>
        <p:nvSpPr>
          <p:cNvPr id="19" name="Oval 10"/>
          <p:cNvSpPr>
            <a:spLocks noChangeArrowheads="1"/>
          </p:cNvSpPr>
          <p:nvPr/>
        </p:nvSpPr>
        <p:spPr bwMode="auto">
          <a:xfrm>
            <a:off x="5927149" y="6050251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22" name="Rounded Rectangle 21"/>
          <p:cNvSpPr/>
          <p:nvPr/>
        </p:nvSpPr>
        <p:spPr>
          <a:xfrm>
            <a:off x="2920063" y="2664112"/>
            <a:ext cx="3352800" cy="6715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 we make it a bit more efficient?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71001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closest pair problem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u="sng" dirty="0" smtClean="0"/>
                  <a:t>Input</a:t>
                </a:r>
                <a:r>
                  <a:rPr lang="en-US" dirty="0" smtClean="0"/>
                  <a:t>: A collection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in the plane</a:t>
                </a:r>
              </a:p>
              <a:p>
                <a:pPr marL="0" indent="0">
                  <a:buNone/>
                </a:pPr>
                <a:r>
                  <a:rPr lang="en-US" u="sng" dirty="0" smtClean="0"/>
                  <a:t>Output</a:t>
                </a:r>
                <a:r>
                  <a:rPr lang="en-US" dirty="0" smtClean="0"/>
                  <a:t>: A p</a:t>
                </a:r>
                <a:r>
                  <a:rPr lang="en-US" altLang="en-US" dirty="0" smtClean="0"/>
                  <a:t>air of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en-US" dirty="0" smtClean="0"/>
                  <a:t> such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𝑑𝑖𝑠𝑡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dirty="0" smtClean="0"/>
                  <a:t> is minimal.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u="sng" dirty="0" smtClean="0"/>
                  <a:t>Algorithm</a:t>
                </a:r>
                <a:r>
                  <a:rPr lang="en-US" dirty="0" smtClean="0"/>
                  <a:t>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 smtClean="0"/>
                  <a:t>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b="0" dirty="0" smtClean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 smtClean="0"/>
                  <a:t>Set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𝑚𝑖𝑛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𝑑𝑖𝑠𝑡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b="0" dirty="0" smtClean="0"/>
                  <a:t> </a:t>
                </a:r>
                <a:br>
                  <a:rPr lang="en-US" b="0" dirty="0" smtClean="0"/>
                </a:br>
                <a:r>
                  <a:rPr lang="en-US" b="0" dirty="0" smtClean="0"/>
                  <a:t>	</a:t>
                </a:r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	   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𝑑𝑖𝑠𝑡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𝑚𝑖𝑛</m:t>
                    </m:r>
                  </m:oMath>
                </a14:m>
                <a:r>
                  <a:rPr lang="en-US" b="0" dirty="0" smtClean="0"/>
                  <a:t/>
                </a:r>
                <a:br>
                  <a:rPr lang="en-US" b="0" dirty="0" smtClean="0"/>
                </a:br>
                <a:r>
                  <a:rPr lang="en-US" b="0" dirty="0" smtClean="0"/>
                  <a:t>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b="0" i="1" dirty="0" smtClean="0"/>
                  <a:t/>
                </a:r>
                <a:br>
                  <a:rPr lang="en-US" b="0" i="1" dirty="0" smtClean="0"/>
                </a:br>
                <a:r>
                  <a:rPr lang="en-US" b="0" i="1" dirty="0" smtClean="0"/>
                  <a:t>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𝑚𝑖𝑛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𝑑𝑖𝑠𝑡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endParaRPr lang="en-US" b="0" i="1" dirty="0" smtClean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i="1" dirty="0" smtClean="0"/>
                  <a:t>Return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i="1" dirty="0" smtClean="0"/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7" t="-1541" b="-280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5410200" y="33528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4833938" y="4756947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4724400" y="38862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7772400" y="35814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5793509" y="4940155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5519738" y="4143736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7086600" y="32004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7010400" y="44958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7921842" y="4573591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6248400" y="35052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6705600" y="5029200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cxnSp>
        <p:nvCxnSpPr>
          <p:cNvPr id="17" name="AutoShape 17"/>
          <p:cNvCxnSpPr>
            <a:cxnSpLocks noChangeShapeType="1"/>
            <a:stCxn id="16" idx="7"/>
            <a:endCxn id="13" idx="3"/>
          </p:cNvCxnSpPr>
          <p:nvPr/>
        </p:nvCxnSpPr>
        <p:spPr bwMode="auto">
          <a:xfrm flipV="1">
            <a:off x="6799263" y="4589463"/>
            <a:ext cx="227012" cy="4556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6918329" y="4683129"/>
            <a:ext cx="485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min</a:t>
            </a:r>
          </a:p>
        </p:txBody>
      </p:sp>
      <p:sp>
        <p:nvSpPr>
          <p:cNvPr id="19" name="Oval 10"/>
          <p:cNvSpPr>
            <a:spLocks noChangeArrowheads="1"/>
          </p:cNvSpPr>
          <p:nvPr/>
        </p:nvSpPr>
        <p:spPr bwMode="auto">
          <a:xfrm>
            <a:off x="5927149" y="6050251"/>
            <a:ext cx="109538" cy="1095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21" name="Rounded Rectangle 20"/>
          <p:cNvSpPr/>
          <p:nvPr/>
        </p:nvSpPr>
        <p:spPr>
          <a:xfrm>
            <a:off x="2923308" y="2666133"/>
            <a:ext cx="3891830" cy="6715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Is the algorithm correct now?</a:t>
            </a:r>
            <a:endParaRPr lang="en-CA" dirty="0"/>
          </a:p>
        </p:txBody>
      </p:sp>
      <p:sp>
        <p:nvSpPr>
          <p:cNvPr id="23" name="Rounded Rectangle 22"/>
          <p:cNvSpPr/>
          <p:nvPr/>
        </p:nvSpPr>
        <p:spPr>
          <a:xfrm>
            <a:off x="4623520" y="5178857"/>
            <a:ext cx="3891830" cy="6715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is the running time</a:t>
            </a:r>
            <a:br>
              <a:rPr lang="en-US" dirty="0" smtClean="0"/>
            </a:br>
            <a:r>
              <a:rPr lang="en-US" dirty="0" smtClean="0"/>
              <a:t>of the algorithm?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1560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 of algorithm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How do we analyze the running time?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We have 3 set operations in the beginning + one return in the end.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The total number of iterations of the algorithm is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+…+2+1</m:t>
                      </m:r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This is the sum of an arithmetic series and it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dirty="0" smtClean="0"/>
                  <a:t>How many operations do we perform in each iteration?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What is the total number of operations performed by the algorithm?</a:t>
                </a:r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7" t="-15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390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Info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Instructor:</a:t>
            </a:r>
          </a:p>
          <a:p>
            <a:pPr lvl="1">
              <a:spcBef>
                <a:spcPts val="600"/>
              </a:spcBef>
            </a:pPr>
            <a:r>
              <a:rPr lang="en-US" sz="1800" dirty="0"/>
              <a:t>Igor </a:t>
            </a:r>
            <a:r>
              <a:rPr lang="en-US" sz="1800" dirty="0" err="1"/>
              <a:t>Shinkar</a:t>
            </a:r>
            <a:endParaRPr lang="en-US" sz="1800" dirty="0"/>
          </a:p>
          <a:p>
            <a:pPr lvl="1">
              <a:spcBef>
                <a:spcPts val="600"/>
              </a:spcBef>
            </a:pPr>
            <a:r>
              <a:rPr lang="en-US" sz="1800" dirty="0"/>
              <a:t>Email: </a:t>
            </a:r>
            <a:r>
              <a:rPr lang="en-US" sz="1800" dirty="0">
                <a:hlinkClick r:id="rId2"/>
              </a:rPr>
              <a:t>ishinkar@sfu.ca</a:t>
            </a:r>
            <a:endParaRPr lang="en-US" sz="1800" dirty="0"/>
          </a:p>
          <a:p>
            <a:pPr lvl="1">
              <a:spcBef>
                <a:spcPts val="600"/>
              </a:spcBef>
            </a:pPr>
            <a:r>
              <a:rPr lang="en-US" altLang="en-US" sz="1800" dirty="0"/>
              <a:t>Room:  TASC 9017</a:t>
            </a:r>
          </a:p>
          <a:p>
            <a:pPr lvl="1">
              <a:spcBef>
                <a:spcPts val="600"/>
              </a:spcBef>
            </a:pPr>
            <a:r>
              <a:rPr lang="en-US" altLang="en-US" sz="1800" dirty="0"/>
              <a:t>Office hours: Tuesdays 14:30 – 15:30</a:t>
            </a:r>
          </a:p>
          <a:p>
            <a:pPr>
              <a:spcBef>
                <a:spcPts val="600"/>
              </a:spcBef>
            </a:pPr>
            <a:r>
              <a:rPr lang="en-US" altLang="en-US" dirty="0"/>
              <a:t>TAs:</a:t>
            </a:r>
          </a:p>
          <a:p>
            <a:pPr lvl="1"/>
            <a:r>
              <a:rPr lang="en-CA" sz="1800" dirty="0" err="1"/>
              <a:t>Amirhossein</a:t>
            </a:r>
            <a:r>
              <a:rPr lang="en-CA" sz="1800" dirty="0"/>
              <a:t> </a:t>
            </a:r>
            <a:r>
              <a:rPr lang="en-CA" sz="1800" dirty="0" err="1"/>
              <a:t>Mozafari</a:t>
            </a:r>
            <a:r>
              <a:rPr lang="en-CA" sz="1800" dirty="0"/>
              <a:t> </a:t>
            </a:r>
            <a:r>
              <a:rPr lang="en-CA" sz="1800" dirty="0" err="1"/>
              <a:t>Khameneh</a:t>
            </a:r>
            <a:r>
              <a:rPr lang="en-CA" sz="1800" dirty="0"/>
              <a:t>  </a:t>
            </a:r>
            <a:r>
              <a:rPr lang="en-CA" sz="1800" dirty="0">
                <a:hlinkClick r:id="rId3"/>
              </a:rPr>
              <a:t>amozafar@sfu.ca</a:t>
            </a:r>
            <a:endParaRPr lang="en-CA" sz="1800" dirty="0"/>
          </a:p>
          <a:p>
            <a:pPr lvl="1"/>
            <a:r>
              <a:rPr lang="en-US" altLang="en-US" dirty="0"/>
              <a:t>Mehak Parashar </a:t>
            </a:r>
            <a:r>
              <a:rPr lang="en-US" dirty="0">
                <a:hlinkClick r:id="rId4"/>
              </a:rPr>
              <a:t>mehak_parashar@sfu.ca</a:t>
            </a:r>
            <a:endParaRPr lang="en-US" dirty="0"/>
          </a:p>
          <a:p>
            <a:pPr lvl="1"/>
            <a:r>
              <a:rPr lang="en-US" altLang="en-US" dirty="0"/>
              <a:t>Office hours / Discussion sessions: TBA</a:t>
            </a:r>
          </a:p>
          <a:p>
            <a:r>
              <a:rPr lang="en-US" altLang="en-US" dirty="0" smtClean="0"/>
              <a:t>Course </a:t>
            </a:r>
            <a:r>
              <a:rPr lang="en-US" altLang="en-US" dirty="0"/>
              <a:t>Webpage</a:t>
            </a:r>
          </a:p>
          <a:p>
            <a:pPr lvl="1"/>
            <a:r>
              <a:rPr lang="en-US" altLang="en-US" sz="1800" dirty="0">
                <a:hlinkClick r:id="rId5"/>
              </a:rPr>
              <a:t>https://www.cs.sfu.ca/~ishinkar/</a:t>
            </a:r>
            <a:r>
              <a:rPr lang="en-US" altLang="en-US" sz="1800" dirty="0"/>
              <a:t> </a:t>
            </a:r>
            <a:r>
              <a:rPr lang="en-US" altLang="en-US" sz="1800" dirty="0">
                <a:sym typeface="Wingdings" panose="05000000000000000000" pitchFamily="2" charset="2"/>
              </a:rPr>
              <a:t> teaching </a:t>
            </a:r>
            <a:r>
              <a:rPr lang="en-US" altLang="en-US" sz="1800" dirty="0" smtClean="0">
                <a:sym typeface="Wingdings" panose="05000000000000000000" pitchFamily="2" charset="2"/>
              </a:rPr>
              <a:t>  </a:t>
            </a:r>
            <a:r>
              <a:rPr lang="en-US" altLang="en-US" sz="1800" dirty="0">
                <a:sym typeface="Wingdings" panose="05000000000000000000" pitchFamily="2" charset="2"/>
              </a:rPr>
              <a:t>CMPT </a:t>
            </a:r>
            <a:r>
              <a:rPr lang="en-US" altLang="en-US" sz="1800" dirty="0" smtClean="0">
                <a:sym typeface="Wingdings" panose="05000000000000000000" pitchFamily="2" charset="2"/>
              </a:rPr>
              <a:t>706</a:t>
            </a:r>
          </a:p>
          <a:p>
            <a:pPr lvl="1"/>
            <a:r>
              <a:rPr lang="en-US" dirty="0"/>
              <a:t>Piazza - Discussion forum for questions / announcements</a:t>
            </a:r>
            <a:br>
              <a:rPr lang="en-US" dirty="0"/>
            </a:br>
            <a:r>
              <a:rPr lang="en-US" dirty="0"/>
              <a:t>		you will receive an invitation</a:t>
            </a:r>
            <a:r>
              <a:rPr lang="en-US" dirty="0" smtClean="0"/>
              <a:t>.</a:t>
            </a:r>
            <a:endParaRPr lang="en-US" altLang="en-US" sz="1800" dirty="0"/>
          </a:p>
          <a:p>
            <a:pPr>
              <a:spcBef>
                <a:spcPct val="0"/>
              </a:spcBef>
              <a:buClr>
                <a:srgbClr val="FF9900"/>
              </a:buClr>
              <a:buNone/>
            </a:pPr>
            <a:r>
              <a:rPr lang="en-US" altLang="en-US" dirty="0"/>
              <a:t>            </a:t>
            </a:r>
            <a:endParaRPr lang="en-US" dirty="0"/>
          </a:p>
          <a:p>
            <a:endParaRPr lang="en-US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616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 of algorithm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is the running time of the algorithm that computes the sum of two numbers?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What is the running time of the algorithm that computes the product of two numbers?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2286000" y="3200400"/>
            <a:ext cx="5715000" cy="1143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Q: How should we express the runtime?</a:t>
            </a:r>
          </a:p>
          <a:p>
            <a:pPr algn="ctr"/>
            <a:r>
              <a:rPr lang="en-US" dirty="0" smtClean="0"/>
              <a:t>Naïve A: it is some function of the input</a:t>
            </a:r>
            <a:endParaRPr lang="en-CA" dirty="0"/>
          </a:p>
        </p:txBody>
      </p:sp>
      <p:sp>
        <p:nvSpPr>
          <p:cNvPr id="7" name="Rounded Rectangle 6"/>
          <p:cNvSpPr/>
          <p:nvPr/>
        </p:nvSpPr>
        <p:spPr>
          <a:xfrm>
            <a:off x="1447800" y="4876800"/>
            <a:ext cx="5715000" cy="11106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will usually measure the runtime as a function of the </a:t>
            </a:r>
            <a:r>
              <a:rPr lang="en-US" i="1" u="sng" dirty="0" smtClean="0"/>
              <a:t>length of the input</a:t>
            </a:r>
            <a:endParaRPr lang="en-CA" i="1" u="sng" dirty="0"/>
          </a:p>
        </p:txBody>
      </p:sp>
    </p:spTree>
    <p:extLst>
      <p:ext uri="{BB962C8B-B14F-4D97-AF65-F5344CB8AC3E}">
        <p14:creationId xmlns:p14="http://schemas.microsoft.com/office/powerpoint/2010/main" val="122040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 of algorithm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The length of the input is defined as the number of bits required to represent the input.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Q: How many </a:t>
                </a:r>
                <a:r>
                  <a:rPr lang="en-US" i="1" dirty="0" smtClean="0"/>
                  <a:t>decimal digits</a:t>
                </a:r>
                <a:r>
                  <a:rPr lang="en-US" dirty="0" smtClean="0"/>
                  <a:t> are needed to represent the number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 smtClean="0"/>
                  <a:t>?</a:t>
                </a:r>
              </a:p>
              <a:p>
                <a:pPr marL="0" indent="0">
                  <a:buNone/>
                </a:pPr>
                <a:r>
                  <a:rPr lang="en-US" dirty="0" smtClean="0"/>
                  <a:t>A: Approximately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 smtClean="0"/>
                  <a:t> (I’m probably off by one)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Q: How many </a:t>
                </a:r>
                <a:r>
                  <a:rPr lang="en-US" i="1" dirty="0" smtClean="0"/>
                  <a:t>bits</a:t>
                </a:r>
                <a:r>
                  <a:rPr lang="en-US" dirty="0" smtClean="0"/>
                  <a:t> are needed to represent the number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 smtClean="0"/>
                  <a:t>?</a:t>
                </a:r>
              </a:p>
              <a:p>
                <a:pPr marL="0" indent="0">
                  <a:buNone/>
                </a:pPr>
                <a:r>
                  <a:rPr lang="en-US" dirty="0" smtClean="0"/>
                  <a:t>A: : Approximately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(I’m probably off by one)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For example: the number 25 in binary is represented as</a:t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11001=1⋅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+1⋅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+0⋅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+0⋅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+1⋅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=25 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96" t="-238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8" name="Rounded Rectangle 7"/>
          <p:cNvSpPr/>
          <p:nvPr/>
        </p:nvSpPr>
        <p:spPr>
          <a:xfrm>
            <a:off x="1676400" y="2362200"/>
            <a:ext cx="5715000" cy="11106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is the length of the input in the summation/multiplication problems?</a:t>
            </a:r>
            <a:endParaRPr lang="en-CA" i="1" u="sng" dirty="0"/>
          </a:p>
        </p:txBody>
      </p:sp>
    </p:spTree>
    <p:extLst>
      <p:ext uri="{BB962C8B-B14F-4D97-AF65-F5344CB8AC3E}">
        <p14:creationId xmlns:p14="http://schemas.microsoft.com/office/powerpoint/2010/main" val="283721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 of algorithm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Q1: What is the running time of the algorithm that computes the sum of two numbers?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Q2: What is the running time of the algorithm that computes the product of two numbers?</a:t>
            </a:r>
          </a:p>
          <a:p>
            <a:pPr marL="0" indent="0">
              <a:buNone/>
            </a:pPr>
            <a:r>
              <a:rPr lang="en-US" dirty="0" smtClean="0"/>
              <a:t>Q3: What </a:t>
            </a:r>
            <a:r>
              <a:rPr lang="en-US" dirty="0"/>
              <a:t>is the running time of the algorithm that </a:t>
            </a:r>
            <a:r>
              <a:rPr lang="en-US" dirty="0" smtClean="0"/>
              <a:t>factors a number into a product of two numbers?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185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 of algorithm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Q</a:t>
            </a:r>
            <a:r>
              <a:rPr lang="en-US" dirty="0" smtClean="0"/>
              <a:t>: What is the running time of the algorithm that computes the sum of two numbers?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A</a:t>
            </a:r>
            <a:r>
              <a:rPr lang="en-US" dirty="0" smtClean="0"/>
              <a:t>: On input </a:t>
            </a:r>
            <a:r>
              <a:rPr lang="en-US" dirty="0" err="1" smtClean="0"/>
              <a:t>x,y</a:t>
            </a:r>
            <a:r>
              <a:rPr lang="en-US" dirty="0" smtClean="0"/>
              <a:t> the runtime is approximately (log</a:t>
            </a:r>
            <a:r>
              <a:rPr lang="en-US" baseline="-25000" dirty="0" smtClean="0"/>
              <a:t>2</a:t>
            </a:r>
            <a:r>
              <a:rPr lang="en-US" dirty="0" smtClean="0"/>
              <a:t>(x)+log</a:t>
            </a:r>
            <a:r>
              <a:rPr lang="en-US" baseline="-25000" dirty="0" smtClean="0"/>
              <a:t>2</a:t>
            </a:r>
            <a:r>
              <a:rPr lang="en-US" dirty="0" smtClean="0"/>
              <a:t>(y)) </a:t>
            </a:r>
            <a:r>
              <a:rPr lang="en-US" dirty="0" smtClean="0"/>
              <a:t>* </a:t>
            </a:r>
            <a:r>
              <a:rPr lang="en-US" dirty="0" err="1" smtClean="0"/>
              <a:t>const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Comment</a:t>
            </a:r>
            <a:r>
              <a:rPr lang="en-US" dirty="0" smtClean="0"/>
              <a:t>: if x has more digits than y, then then runtime</a:t>
            </a:r>
            <a:br>
              <a:rPr lang="en-US" dirty="0" smtClean="0"/>
            </a:br>
            <a:r>
              <a:rPr lang="en-US" dirty="0" smtClean="0"/>
              <a:t>is ~log</a:t>
            </a:r>
            <a:r>
              <a:rPr lang="en-US" baseline="-25000" dirty="0" smtClean="0"/>
              <a:t>2</a:t>
            </a:r>
            <a:r>
              <a:rPr lang="en-US" dirty="0" smtClean="0"/>
              <a:t>(x) + </a:t>
            </a:r>
            <a:r>
              <a:rPr lang="en-US" dirty="0" err="1" smtClean="0"/>
              <a:t>const</a:t>
            </a:r>
            <a:r>
              <a:rPr lang="en-US" dirty="0" smtClean="0"/>
              <a:t> x log</a:t>
            </a:r>
            <a:r>
              <a:rPr lang="en-US" baseline="-25000" dirty="0" smtClean="0"/>
              <a:t>2</a:t>
            </a:r>
            <a:r>
              <a:rPr lang="en-US" dirty="0" smtClean="0"/>
              <a:t>(y), because we only need to copy some digits of x, and not do any computation.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8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Reading for next time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732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FFC000"/>
              </a:buClr>
              <a:buNone/>
            </a:pPr>
            <a:r>
              <a:rPr lang="en-CA" altLang="en-US" sz="2400" dirty="0" err="1" smtClean="0"/>
              <a:t>Dasgupta</a:t>
            </a:r>
            <a:r>
              <a:rPr lang="en-CA" altLang="en-US" sz="2400" dirty="0" smtClean="0"/>
              <a:t>, Papadimitriou, </a:t>
            </a:r>
            <a:r>
              <a:rPr lang="en-CA" altLang="en-US" sz="2400" dirty="0" err="1" smtClean="0"/>
              <a:t>Vazirani</a:t>
            </a:r>
            <a:r>
              <a:rPr lang="en-CA" altLang="en-US" sz="2400" dirty="0" smtClean="0"/>
              <a:t>, </a:t>
            </a:r>
          </a:p>
          <a:p>
            <a:pPr marL="0" indent="0">
              <a:buClr>
                <a:srgbClr val="FFC000"/>
              </a:buClr>
              <a:buNone/>
            </a:pPr>
            <a:r>
              <a:rPr lang="en-CA" altLang="en-US" sz="2400" i="1" dirty="0" smtClean="0"/>
              <a:t>	</a:t>
            </a:r>
            <a:r>
              <a:rPr lang="en-CA" altLang="en-US" sz="2400" b="1" i="1" dirty="0" smtClean="0"/>
              <a:t>Algorithms</a:t>
            </a:r>
            <a:r>
              <a:rPr lang="en-CA" altLang="en-US" sz="2400" dirty="0" smtClean="0"/>
              <a:t>,  McGraw-Hill Higher Education, 2008.</a:t>
            </a:r>
            <a:endParaRPr lang="en-US" altLang="en-US" sz="2400" dirty="0" smtClean="0">
              <a:ea typeface="SimSun" panose="02010600030101010101" pitchFamily="2" charset="-122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en-US" sz="24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altLang="en-US" sz="2400" dirty="0" smtClean="0"/>
              <a:t>Chapter: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en-US" sz="2400" dirty="0" smtClean="0"/>
              <a:t>0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en-US" sz="2400" dirty="0" smtClean="0"/>
              <a:t>1.1,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en-US" sz="2400" dirty="0" smtClean="0"/>
              <a:t>1.2: 1.2.1, 1.2.2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035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Info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Course Objectives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CA" altLang="en-US" dirty="0" smtClean="0"/>
              <a:t>introduce the basic algorithmic techniques and methods of algorithm analysis, and to demonstrate how these techniques are used in big data algorithms</a:t>
            </a:r>
          </a:p>
          <a:p>
            <a:endParaRPr lang="en-CA" altLang="en-US" dirty="0" smtClean="0"/>
          </a:p>
          <a:p>
            <a:endParaRPr lang="en-US" altLang="en-US" dirty="0" smtClean="0"/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47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Syllabus (Tentative)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b="1" dirty="0" smtClean="0"/>
              <a:t>Algorithmic techniques: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dirty="0" smtClean="0"/>
              <a:t> Unit 1:  </a:t>
            </a:r>
            <a:r>
              <a:rPr lang="en-CA" altLang="en-US" dirty="0" smtClean="0"/>
              <a:t>Introduction and Algorithms with Numbers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dirty="0" smtClean="0"/>
              <a:t> Unit 2:  </a:t>
            </a:r>
            <a:r>
              <a:rPr lang="en-CA" altLang="en-US" dirty="0" smtClean="0"/>
              <a:t>Divide-and-Conquer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dirty="0" smtClean="0"/>
              <a:t> Unit 3:  </a:t>
            </a:r>
            <a:r>
              <a:rPr lang="en-CA" altLang="en-US" dirty="0" smtClean="0"/>
              <a:t>Graphs and Graph Algorithms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dirty="0" smtClean="0"/>
              <a:t> Unit 4:  </a:t>
            </a:r>
            <a:r>
              <a:rPr lang="en-CA" altLang="en-US" dirty="0" smtClean="0"/>
              <a:t>Greedy Algorithms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altLang="en-US" dirty="0"/>
              <a:t> </a:t>
            </a:r>
            <a:r>
              <a:rPr lang="en-CA" altLang="en-US" dirty="0" smtClean="0"/>
              <a:t>Unit</a:t>
            </a:r>
            <a:r>
              <a:rPr lang="en-US" altLang="en-US" dirty="0" smtClean="0"/>
              <a:t> 5:  </a:t>
            </a:r>
            <a:r>
              <a:rPr lang="en-CA" altLang="en-US" dirty="0" smtClean="0"/>
              <a:t>Dynamic Programming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dirty="0" smtClean="0"/>
              <a:t> Unit 6:  </a:t>
            </a:r>
            <a:r>
              <a:rPr lang="en-CA" altLang="en-US" dirty="0" smtClean="0"/>
              <a:t>Approximation and Randomized algorithms</a:t>
            </a:r>
            <a:endParaRPr lang="en-US" altLang="en-US" dirty="0"/>
          </a:p>
          <a:p>
            <a:r>
              <a:rPr lang="en-US" b="1" dirty="0" smtClean="0"/>
              <a:t>Big Data Topics: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altLang="en-US" dirty="0" smtClean="0"/>
              <a:t> Algorithm Design for Map-Reduce: Analysis and trade-offs</a:t>
            </a:r>
            <a:endParaRPr lang="en-US" altLang="en-US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CA" altLang="en-US" dirty="0" smtClean="0"/>
              <a:t> Algorithms for Large-Scale Graphs: Vertex-centric/Edge-centric approaches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dirty="0" smtClean="0"/>
              <a:t> </a:t>
            </a:r>
            <a:r>
              <a:rPr lang="en-CA" altLang="en-US" dirty="0" smtClean="0"/>
              <a:t>Consistency in Large Distributed Systems: </a:t>
            </a:r>
            <a:r>
              <a:rPr lang="en-CA" altLang="en-US" dirty="0" err="1" smtClean="0"/>
              <a:t>Paxos</a:t>
            </a:r>
            <a:r>
              <a:rPr lang="en-CA" altLang="en-US" dirty="0" smtClean="0"/>
              <a:t> consensus, CAP theorem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altLang="en-US" dirty="0"/>
              <a:t> </a:t>
            </a:r>
            <a:r>
              <a:rPr lang="en-CA" altLang="en-US" dirty="0" smtClean="0"/>
              <a:t>Algorithms for Large Datasets: Time-accuracy trade-offs</a:t>
            </a:r>
            <a:endParaRPr lang="en-US" alt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CA" altLang="en-US" dirty="0" smtClean="0"/>
              <a:t> Streaming Algorithms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895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Clr>
                <a:srgbClr val="FFC000"/>
              </a:buClr>
              <a:buNone/>
            </a:pPr>
            <a:r>
              <a:rPr lang="en-CA" altLang="en-US" sz="2400" dirty="0" err="1" smtClean="0"/>
              <a:t>Dasgupta</a:t>
            </a:r>
            <a:r>
              <a:rPr lang="en-CA" altLang="en-US" sz="2400" dirty="0" smtClean="0"/>
              <a:t>, Papadimitriou, </a:t>
            </a:r>
            <a:r>
              <a:rPr lang="en-CA" altLang="en-US" sz="2400" dirty="0" err="1" smtClean="0"/>
              <a:t>Vazirani</a:t>
            </a:r>
            <a:r>
              <a:rPr lang="en-CA" altLang="en-US" sz="2400" dirty="0" smtClean="0"/>
              <a:t>, </a:t>
            </a:r>
          </a:p>
          <a:p>
            <a:pPr marL="0" indent="0">
              <a:buClr>
                <a:srgbClr val="FFC000"/>
              </a:buClr>
              <a:buNone/>
            </a:pPr>
            <a:r>
              <a:rPr lang="en-CA" altLang="en-US" sz="2400" i="1" dirty="0" smtClean="0"/>
              <a:t>	</a:t>
            </a:r>
            <a:r>
              <a:rPr lang="en-CA" altLang="en-US" sz="2400" b="1" i="1" dirty="0" smtClean="0"/>
              <a:t>Algorithms</a:t>
            </a:r>
            <a:r>
              <a:rPr lang="en-CA" altLang="en-US" sz="2400" dirty="0" smtClean="0"/>
              <a:t>,  McGraw-Hill Higher Education, 2008.</a:t>
            </a:r>
            <a:endParaRPr lang="en-US" altLang="en-US" sz="2400" dirty="0" smtClean="0">
              <a:ea typeface="SimSun" panose="02010600030101010101" pitchFamily="2" charset="-122"/>
            </a:endParaRPr>
          </a:p>
          <a:p>
            <a:pPr marL="0" indent="0">
              <a:buClr>
                <a:srgbClr val="FFC000"/>
              </a:buClr>
              <a:buNone/>
            </a:pPr>
            <a:endParaRPr lang="en-CA" altLang="en-US" sz="2400" dirty="0" smtClean="0">
              <a:ea typeface="SimSun" panose="02010600030101010101" pitchFamily="2" charset="-122"/>
            </a:endParaRPr>
          </a:p>
          <a:p>
            <a:pPr marL="0" indent="0">
              <a:buClr>
                <a:srgbClr val="FFC000"/>
              </a:buClr>
              <a:buNone/>
            </a:pPr>
            <a:r>
              <a:rPr lang="en-CA" altLang="en-US" sz="2400" dirty="0" smtClean="0">
                <a:ea typeface="SimSun" panose="02010600030101010101" pitchFamily="2" charset="-122"/>
              </a:rPr>
              <a:t>Errata for the textbook </a:t>
            </a:r>
          </a:p>
          <a:p>
            <a:pPr>
              <a:buClr>
                <a:srgbClr val="FFC000"/>
              </a:buClr>
              <a:buFontTx/>
              <a:buNone/>
            </a:pPr>
            <a:r>
              <a:rPr lang="en-CA" altLang="en-US" sz="2400" dirty="0" smtClean="0">
                <a:solidFill>
                  <a:srgbClr val="2D2DB9"/>
                </a:solidFill>
                <a:ea typeface="SimSun" panose="02010600030101010101" pitchFamily="2" charset="-122"/>
                <a:hlinkClick r:id="rId2"/>
              </a:rPr>
              <a:t>http://cseweb.ucsd.edu/~dasgupta/book/errata.pdf</a:t>
            </a:r>
            <a:endParaRPr lang="en-CA" altLang="en-US" sz="2400" dirty="0" smtClean="0">
              <a:solidFill>
                <a:srgbClr val="2D2DB9"/>
              </a:solidFill>
              <a:ea typeface="SimSun" panose="02010600030101010101" pitchFamily="2" charset="-122"/>
            </a:endParaRPr>
          </a:p>
          <a:p>
            <a:pPr>
              <a:buClr>
                <a:srgbClr val="FFC000"/>
              </a:buClr>
              <a:buFontTx/>
              <a:buNone/>
            </a:pPr>
            <a:endParaRPr lang="en-CA" altLang="en-US" sz="2400" dirty="0">
              <a:solidFill>
                <a:srgbClr val="2D2DB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33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references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 Kleinberg, </a:t>
            </a:r>
            <a:r>
              <a:rPr lang="en-US" altLang="en-US" sz="2400" dirty="0" err="1" smtClean="0"/>
              <a:t>Tardos</a:t>
            </a:r>
            <a:r>
              <a:rPr lang="en-US" altLang="en-US" sz="2400" dirty="0" smtClean="0"/>
              <a:t>,</a:t>
            </a:r>
            <a:br>
              <a:rPr lang="en-US" altLang="en-US" sz="2400" dirty="0" smtClean="0"/>
            </a:br>
            <a:r>
              <a:rPr lang="en-US" altLang="en-US" sz="2400" dirty="0" smtClean="0"/>
              <a:t>	</a:t>
            </a:r>
            <a:r>
              <a:rPr lang="en-US" altLang="en-US" sz="2400" b="1" i="1" dirty="0" smtClean="0"/>
              <a:t>Algorithm Design</a:t>
            </a:r>
            <a:endParaRPr lang="en-US" altLang="en-US" sz="2400" dirty="0" smtClean="0">
              <a:ea typeface="SimSun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Cormen</a:t>
            </a:r>
            <a:r>
              <a:rPr lang="en-US" altLang="en-US" sz="2400" dirty="0" smtClean="0"/>
              <a:t>,  </a:t>
            </a:r>
            <a:r>
              <a:rPr lang="en-US" altLang="en-US" sz="2400" dirty="0" err="1" smtClean="0"/>
              <a:t>Leiserson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Rivest</a:t>
            </a:r>
            <a:r>
              <a:rPr lang="en-US" altLang="en-US" sz="2400" dirty="0" smtClean="0"/>
              <a:t>, Stein,</a:t>
            </a:r>
            <a:br>
              <a:rPr lang="en-US" altLang="en-US" sz="2400" dirty="0" smtClean="0"/>
            </a:br>
            <a:r>
              <a:rPr lang="en-US" altLang="en-US" sz="2400" dirty="0" smtClean="0"/>
              <a:t>	</a:t>
            </a:r>
            <a:r>
              <a:rPr lang="en-US" altLang="en-US" sz="2400" b="1" i="1" dirty="0" smtClean="0"/>
              <a:t>Introduction to Algorithms</a:t>
            </a:r>
            <a:br>
              <a:rPr lang="en-US" altLang="en-US" sz="2400" b="1" i="1" dirty="0" smtClean="0"/>
            </a:br>
            <a:endParaRPr lang="en-US" alt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400" dirty="0" smtClean="0">
                <a:ea typeface="PMingLiU" pitchFamily="18" charset="-120"/>
              </a:rPr>
              <a:t> D</a:t>
            </a:r>
            <a:r>
              <a:rPr lang="en-US" altLang="zh-TW" sz="2400" dirty="0">
                <a:ea typeface="PMingLiU" pitchFamily="18" charset="-120"/>
              </a:rPr>
              <a:t>. E. </a:t>
            </a:r>
            <a:r>
              <a:rPr lang="en-US" altLang="zh-TW" sz="2400" dirty="0" smtClean="0">
                <a:ea typeface="PMingLiU" pitchFamily="18" charset="-120"/>
              </a:rPr>
              <a:t>Knuth,</a:t>
            </a:r>
            <a:br>
              <a:rPr lang="en-US" altLang="zh-TW" sz="2400" dirty="0" smtClean="0">
                <a:ea typeface="PMingLiU" pitchFamily="18" charset="-120"/>
              </a:rPr>
            </a:br>
            <a:r>
              <a:rPr lang="en-US" altLang="zh-TW" sz="2400" dirty="0" smtClean="0">
                <a:ea typeface="PMingLiU" pitchFamily="18" charset="-120"/>
              </a:rPr>
              <a:t>	</a:t>
            </a:r>
            <a:r>
              <a:rPr lang="en-US" altLang="zh-TW" sz="2400" b="1" i="1" dirty="0" smtClean="0">
                <a:ea typeface="PMingLiU" pitchFamily="18" charset="-120"/>
              </a:rPr>
              <a:t>The </a:t>
            </a:r>
            <a:r>
              <a:rPr lang="en-US" altLang="zh-TW" sz="2400" b="1" i="1" dirty="0">
                <a:ea typeface="PMingLiU" pitchFamily="18" charset="-120"/>
              </a:rPr>
              <a:t>Art of Computer Programming</a:t>
            </a:r>
            <a:r>
              <a:rPr lang="en-US" altLang="zh-TW" sz="2400" i="1" dirty="0">
                <a:ea typeface="PMingLiU" pitchFamily="18" charset="-120"/>
              </a:rPr>
              <a:t>. Vol. 1,2,3,4</a:t>
            </a:r>
            <a:r>
              <a:rPr lang="en-US" altLang="zh-TW" sz="2400" i="1" dirty="0" smtClean="0">
                <a:ea typeface="PMingLiU" pitchFamily="18" charset="-120"/>
              </a:rPr>
              <a:t>,</a:t>
            </a:r>
            <a:r>
              <a:rPr lang="en-US" altLang="en-US" sz="2400" i="1" dirty="0" smtClean="0">
                <a:ea typeface="PMingLiU" pitchFamily="18" charset="-120"/>
              </a:rPr>
              <a:t>   </a:t>
            </a:r>
            <a:br>
              <a:rPr lang="en-US" altLang="en-US" sz="2400" i="1" dirty="0" smtClean="0">
                <a:ea typeface="PMingLiU" pitchFamily="18" charset="-120"/>
              </a:rPr>
            </a:br>
            <a:endParaRPr lang="en-US" altLang="en-US" sz="2400" i="1" dirty="0" smtClean="0">
              <a:ea typeface="PMingLiU" pitchFamily="18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CA" sz="2400" dirty="0" smtClean="0"/>
              <a:t>V. V. </a:t>
            </a:r>
            <a:r>
              <a:rPr lang="en-CA" sz="2400" dirty="0" err="1" smtClean="0"/>
              <a:t>Vazirani</a:t>
            </a:r>
            <a:r>
              <a:rPr lang="en-CA" sz="2400" dirty="0" smtClean="0"/>
              <a:t>,</a:t>
            </a:r>
            <a:br>
              <a:rPr lang="en-CA" sz="2400" dirty="0" smtClean="0"/>
            </a:br>
            <a:r>
              <a:rPr lang="en-CA" sz="2400" dirty="0" smtClean="0"/>
              <a:t>	</a:t>
            </a:r>
            <a:r>
              <a:rPr lang="en-CA" sz="2400" b="1" i="1" dirty="0" smtClean="0"/>
              <a:t>Approximation Algorithms</a:t>
            </a:r>
            <a:br>
              <a:rPr lang="en-CA" sz="2400" b="1" i="1" dirty="0" smtClean="0"/>
            </a:br>
            <a:endParaRPr lang="en-CA" sz="2400" b="1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CA" sz="2400" dirty="0" smtClean="0"/>
              <a:t> </a:t>
            </a:r>
            <a:r>
              <a:rPr lang="en-CA" sz="2400" dirty="0"/>
              <a:t>M. </a:t>
            </a:r>
            <a:r>
              <a:rPr lang="en-CA" sz="2400" dirty="0" err="1"/>
              <a:t>Mitzenmacher</a:t>
            </a:r>
            <a:r>
              <a:rPr lang="en-CA" sz="2400" dirty="0"/>
              <a:t> and E. </a:t>
            </a:r>
            <a:r>
              <a:rPr lang="en-CA" sz="2400" dirty="0" err="1" smtClean="0"/>
              <a:t>Upfal</a:t>
            </a:r>
            <a:r>
              <a:rPr lang="en-CA" sz="2400" dirty="0" smtClean="0"/>
              <a:t>,</a:t>
            </a:r>
            <a:br>
              <a:rPr lang="en-CA" sz="2400" dirty="0" smtClean="0"/>
            </a:br>
            <a:r>
              <a:rPr lang="en-CA" sz="2400" dirty="0" smtClean="0"/>
              <a:t>	</a:t>
            </a:r>
            <a:r>
              <a:rPr lang="en-CA" sz="2400" b="1" i="1" dirty="0" smtClean="0"/>
              <a:t>Probability </a:t>
            </a:r>
            <a:r>
              <a:rPr lang="en-CA" sz="2400" b="1" i="1" dirty="0"/>
              <a:t>and Computing: Randomized </a:t>
            </a:r>
            <a:r>
              <a:rPr lang="en-CA" sz="2400" b="1" i="1" dirty="0" smtClean="0"/>
              <a:t>Algorithms</a:t>
            </a:r>
            <a:br>
              <a:rPr lang="en-CA" sz="2400" b="1" i="1" dirty="0" smtClean="0"/>
            </a:br>
            <a:r>
              <a:rPr lang="en-CA" sz="2400" b="1" i="1" dirty="0" smtClean="0"/>
              <a:t>	and Probabilistic Analysis</a:t>
            </a:r>
            <a:endParaRPr lang="en-US" altLang="en-US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en-US" sz="2400" dirty="0" smtClean="0">
              <a:ea typeface="SimSun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en-US" sz="2400" b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2705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scheme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assignments 4 x 5% (best 4 out of 5)</a:t>
            </a:r>
          </a:p>
          <a:p>
            <a:r>
              <a:rPr lang="en-US" dirty="0" smtClean="0"/>
              <a:t>5 quizzes – 4 x 10% (best 4 out of 5)</a:t>
            </a:r>
          </a:p>
          <a:p>
            <a:r>
              <a:rPr lang="en-US" dirty="0" smtClean="0"/>
              <a:t>Final exam – 40%</a:t>
            </a:r>
          </a:p>
          <a:p>
            <a:r>
              <a:rPr lang="en-US" dirty="0"/>
              <a:t>Participation/piazza – 5%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6405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73262"/>
            <a:ext cx="78867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 Some general CS knowledge.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 Binary representation of numbers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 Basic math erudition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/>
              <a:t> </a:t>
            </a:r>
            <a:r>
              <a:rPr lang="en-US" altLang="en-US" sz="2400" dirty="0" smtClean="0"/>
              <a:t>Can plot function x , x</a:t>
            </a:r>
            <a:r>
              <a:rPr lang="en-US" altLang="en-US" sz="2400" baseline="30000" dirty="0" smtClean="0"/>
              <a:t>2</a:t>
            </a:r>
            <a:r>
              <a:rPr lang="en-US" altLang="en-US" sz="2400" dirty="0" smtClean="0"/>
              <a:t> , x</a:t>
            </a:r>
            <a:r>
              <a:rPr lang="en-US" altLang="en-US" sz="2400" baseline="30000" dirty="0" smtClean="0"/>
              <a:t>3</a:t>
            </a:r>
            <a:r>
              <a:rPr lang="en-US" altLang="en-US" sz="2400" dirty="0" smtClean="0"/>
              <a:t> , ln(x) , ln</a:t>
            </a:r>
            <a:r>
              <a:rPr lang="en-US" altLang="en-US" sz="2400" baseline="-25000" dirty="0" smtClean="0"/>
              <a:t>2</a:t>
            </a:r>
            <a:r>
              <a:rPr lang="en-US" altLang="en-US" sz="2400" dirty="0" smtClean="0"/>
              <a:t>(x) , 2</a:t>
            </a:r>
            <a:r>
              <a:rPr lang="en-US" altLang="en-US" sz="2400" baseline="30000" dirty="0" smtClean="0"/>
              <a:t>x</a:t>
            </a:r>
            <a:r>
              <a:rPr lang="en-US" altLang="en-US" sz="2400" dirty="0" smtClean="0"/>
              <a:t> , </a:t>
            </a:r>
            <a:r>
              <a:rPr lang="en-US" altLang="en-US" sz="2400" dirty="0" err="1" smtClean="0"/>
              <a:t>etc</a:t>
            </a:r>
            <a:endParaRPr lang="en-US" altLang="en-US" sz="2400" dirty="0" smtClean="0"/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 Sum of arithmetic/geometric progression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 smtClean="0"/>
              <a:t> Some experience in programming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 Able to write a program in </a:t>
            </a:r>
            <a:r>
              <a:rPr lang="en-US" sz="2400" i="1" dirty="0" smtClean="0"/>
              <a:t>any</a:t>
            </a:r>
            <a:r>
              <a:rPr lang="en-US" sz="2400" dirty="0" smtClean="0"/>
              <a:t> programming language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 If/else, for/while, functions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2400" dirty="0" smtClean="0"/>
              <a:t>Recursion</a:t>
            </a:r>
            <a:endParaRPr lang="en-C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414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vs Heuristics</a:t>
            </a:r>
            <a:endParaRPr lang="en-C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552128"/>
              </p:ext>
            </p:extLst>
          </p:nvPr>
        </p:nvGraphicFramePr>
        <p:xfrm>
          <a:off x="304800" y="1683762"/>
          <a:ext cx="8458200" cy="4549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>
                  <a:extLst>
                    <a:ext uri="{9D8B030D-6E8A-4147-A177-3AD203B41FA5}">
                      <a16:colId xmlns:a16="http://schemas.microsoft.com/office/drawing/2014/main" val="3321456867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3292660674"/>
                    </a:ext>
                  </a:extLst>
                </a:gridCol>
              </a:tblGrid>
              <a:tr h="52603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Algorithms</a:t>
                      </a:r>
                      <a:endParaRPr lang="en-CA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</a:rPr>
                        <a:t>Heuristics</a:t>
                      </a:r>
                      <a:endParaRPr lang="en-CA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640157"/>
                  </a:ext>
                </a:extLst>
              </a:tr>
              <a:tr h="1128056">
                <a:tc>
                  <a:txBody>
                    <a:bodyPr/>
                    <a:lstStyle/>
                    <a:p>
                      <a:pPr algn="l"/>
                      <a:r>
                        <a:rPr lang="en-US" altLang="en-US" sz="2400" dirty="0" smtClean="0"/>
                        <a:t>Problem is well defined: we know what the right output is for each input</a:t>
                      </a:r>
                      <a:endParaRPr lang="en-CA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en-US" altLang="en-US" sz="2400" kern="0" dirty="0" smtClean="0"/>
                        <a:t>Problem is not necessarily well defined: we know what the output is for regular inputs</a:t>
                      </a:r>
                      <a:endParaRPr lang="en-US" altLang="en-US" sz="2400" kern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469226"/>
                  </a:ext>
                </a:extLst>
              </a:tr>
              <a:tr h="780962">
                <a:tc>
                  <a:txBody>
                    <a:bodyPr/>
                    <a:lstStyle/>
                    <a:p>
                      <a:pPr algn="l"/>
                      <a:r>
                        <a:rPr lang="en-US" altLang="en-US" sz="2400" dirty="0" smtClean="0"/>
                        <a:t>Correctness is provable</a:t>
                      </a:r>
                      <a:endParaRPr lang="en-CA" sz="2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en-US" altLang="en-US" sz="2400" kern="0" dirty="0" smtClean="0"/>
                        <a:t>Method is `usually correct’ for `interesting’ inputs</a:t>
                      </a:r>
                      <a:endParaRPr lang="en-US" altLang="en-US" sz="2400" kern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478179"/>
                  </a:ext>
                </a:extLst>
              </a:tr>
              <a:tr h="803459"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en-US" altLang="en-US" sz="2400" dirty="0" smtClean="0"/>
                        <a:t>Some performance guarantees can be proved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en-US" altLang="en-US" sz="2400" kern="0" dirty="0" smtClean="0"/>
                        <a:t>Performance is measured on test or benchmark inputs</a:t>
                      </a:r>
                      <a:endParaRPr lang="en-US" altLang="en-US" sz="2400" kern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203175"/>
                  </a:ext>
                </a:extLst>
              </a:tr>
              <a:tr h="1128056"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en-US" altLang="en-US" sz="2400" u="sng" dirty="0" smtClean="0"/>
                        <a:t>Example</a:t>
                      </a:r>
                      <a:r>
                        <a:rPr lang="en-US" altLang="en-US" sz="2400" dirty="0" smtClean="0"/>
                        <a:t>:</a:t>
                      </a:r>
                      <a:r>
                        <a:rPr lang="en-US" altLang="en-US" sz="2400" baseline="0" dirty="0" smtClean="0"/>
                        <a:t> given two numbers compute their sum</a:t>
                      </a:r>
                      <a:endParaRPr lang="en-US" alt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>
                        <a:buFontTx/>
                        <a:buNone/>
                        <a:defRPr/>
                      </a:pPr>
                      <a:r>
                        <a:rPr lang="en-US" altLang="en-US" sz="2400" u="sng" dirty="0" smtClean="0"/>
                        <a:t>Example:</a:t>
                      </a:r>
                      <a:r>
                        <a:rPr lang="en-US" altLang="en-US" sz="2400" u="none" dirty="0" smtClean="0"/>
                        <a:t> given a picture distinguish between a cat and a dog</a:t>
                      </a:r>
                      <a:endParaRPr lang="en-US" altLang="en-US" sz="2400" u="none" kern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488604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Algorithms - Introduction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212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18273</TotalTime>
  <Words>1053</Words>
  <Application>Microsoft Office PowerPoint</Application>
  <PresentationFormat>On-screen Show (4:3)</PresentationFormat>
  <Paragraphs>290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SimSun</vt:lpstr>
      <vt:lpstr>Arial</vt:lpstr>
      <vt:lpstr>Arial Narrow</vt:lpstr>
      <vt:lpstr>Calibri</vt:lpstr>
      <vt:lpstr>Calibri Light</vt:lpstr>
      <vt:lpstr>Cambria Math</vt:lpstr>
      <vt:lpstr>PMingLiU</vt:lpstr>
      <vt:lpstr>Times New Roman</vt:lpstr>
      <vt:lpstr>Wingdings</vt:lpstr>
      <vt:lpstr>Office Theme</vt:lpstr>
      <vt:lpstr>CMPT 706 - Algorithms for Big Data  Igor Shinkar </vt:lpstr>
      <vt:lpstr>Course Info</vt:lpstr>
      <vt:lpstr>Course Info</vt:lpstr>
      <vt:lpstr>Course Syllabus (Tentative)</vt:lpstr>
      <vt:lpstr>Textbook</vt:lpstr>
      <vt:lpstr>Additional references</vt:lpstr>
      <vt:lpstr>Grading scheme</vt:lpstr>
      <vt:lpstr>Prerequisites</vt:lpstr>
      <vt:lpstr>Algorithms vs Heuristics</vt:lpstr>
      <vt:lpstr>Algorithmic Paradigms</vt:lpstr>
      <vt:lpstr>Computing the sum of two numbers</vt:lpstr>
      <vt:lpstr>Computing the product of two numbers</vt:lpstr>
      <vt:lpstr>Factoring an integer into a product of two numbers</vt:lpstr>
      <vt:lpstr>Factoring an integer into a product of two numbers</vt:lpstr>
      <vt:lpstr>The closest pair problem</vt:lpstr>
      <vt:lpstr>The closest pair problem</vt:lpstr>
      <vt:lpstr>The closest pair problem</vt:lpstr>
      <vt:lpstr>The closest pair problem</vt:lpstr>
      <vt:lpstr>Running time of algorithm</vt:lpstr>
      <vt:lpstr>Running time of algorithm</vt:lpstr>
      <vt:lpstr>Running time of algorithm</vt:lpstr>
      <vt:lpstr>Running time of algorithm</vt:lpstr>
      <vt:lpstr>Running time of algorithm</vt:lpstr>
      <vt:lpstr>Reading for next time</vt:lpstr>
    </vt:vector>
  </TitlesOfParts>
  <Company>School of Computing Science, SFU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Andrei Bulatov</dc:creator>
  <cp:lastModifiedBy>Igor Shinkar</cp:lastModifiedBy>
  <cp:revision>163</cp:revision>
  <cp:lastPrinted>2018-01-03T13:57:37Z</cp:lastPrinted>
  <dcterms:created xsi:type="dcterms:W3CDTF">2007-01-06T04:11:40Z</dcterms:created>
  <dcterms:modified xsi:type="dcterms:W3CDTF">2020-01-14T20:31:54Z</dcterms:modified>
</cp:coreProperties>
</file>