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9"/>
  </p:notesMasterIdLst>
  <p:handoutMasterIdLst>
    <p:handoutMasterId r:id="rId20"/>
  </p:handoutMasterIdLst>
  <p:sldIdLst>
    <p:sldId id="290" r:id="rId2"/>
    <p:sldId id="326" r:id="rId3"/>
    <p:sldId id="335" r:id="rId4"/>
    <p:sldId id="339" r:id="rId5"/>
    <p:sldId id="351" r:id="rId6"/>
    <p:sldId id="336" r:id="rId7"/>
    <p:sldId id="340" r:id="rId8"/>
    <p:sldId id="341" r:id="rId9"/>
    <p:sldId id="343" r:id="rId10"/>
    <p:sldId id="342" r:id="rId11"/>
    <p:sldId id="345" r:id="rId12"/>
    <p:sldId id="346" r:id="rId13"/>
    <p:sldId id="350" r:id="rId14"/>
    <p:sldId id="347" r:id="rId15"/>
    <p:sldId id="348" r:id="rId16"/>
    <p:sldId id="349" r:id="rId17"/>
    <p:sldId id="307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9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817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82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046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661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576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807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593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577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815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25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Arithmetic and Algorithms</a:t>
            </a:r>
          </a:p>
          <a:p>
            <a:endParaRPr lang="en-US" sz="2400" dirty="0"/>
          </a:p>
          <a:p>
            <a:r>
              <a:rPr lang="en-US" sz="2400" dirty="0" smtClean="0"/>
              <a:t>January 21,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Arithmetic and Algorithms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Input</a:t>
            </a:r>
            <a:r>
              <a:rPr lang="en-US" sz="2000" dirty="0"/>
              <a:t>: </a:t>
            </a:r>
            <a:r>
              <a:rPr lang="en-US" sz="2000" dirty="0" smtClean="0"/>
              <a:t>two positive </a:t>
            </a:r>
            <a:r>
              <a:rPr lang="en-US" sz="2000" dirty="0"/>
              <a:t>integers </a:t>
            </a:r>
            <a:r>
              <a:rPr lang="en-US" sz="2000" dirty="0" smtClean="0"/>
              <a:t>a, b</a:t>
            </a: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smtClean="0"/>
              <a:t>their product, a*b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Example</a:t>
            </a:r>
            <a:r>
              <a:rPr lang="en-US" sz="2000" dirty="0" smtClean="0"/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Faster Integer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307730"/>
              </p:ext>
            </p:extLst>
          </p:nvPr>
        </p:nvGraphicFramePr>
        <p:xfrm>
          <a:off x="4191000" y="3027479"/>
          <a:ext cx="12573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2264439300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175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334789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807418"/>
              </p:ext>
            </p:extLst>
          </p:nvPr>
        </p:nvGraphicFramePr>
        <p:xfrm>
          <a:off x="4819650" y="3924975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296773"/>
              </p:ext>
            </p:extLst>
          </p:nvPr>
        </p:nvGraphicFramePr>
        <p:xfrm>
          <a:off x="4191000" y="3931542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000500" y="322366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endParaRPr lang="en-CA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84090"/>
              </p:ext>
            </p:extLst>
          </p:nvPr>
        </p:nvGraphicFramePr>
        <p:xfrm>
          <a:off x="4191000" y="4426231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356317"/>
              </p:ext>
            </p:extLst>
          </p:nvPr>
        </p:nvGraphicFramePr>
        <p:xfrm>
          <a:off x="3657600" y="4405576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66471"/>
              </p:ext>
            </p:extLst>
          </p:nvPr>
        </p:nvGraphicFramePr>
        <p:xfrm>
          <a:off x="3124200" y="4426231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00400" y="4822471"/>
            <a:ext cx="2286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78773" y="4028056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+</a:t>
            </a:r>
            <a:endParaRPr lang="en-CA" sz="20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481345"/>
              </p:ext>
            </p:extLst>
          </p:nvPr>
        </p:nvGraphicFramePr>
        <p:xfrm>
          <a:off x="4819650" y="4886131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641635"/>
              </p:ext>
            </p:extLst>
          </p:nvPr>
        </p:nvGraphicFramePr>
        <p:xfrm>
          <a:off x="4191000" y="4865475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573366"/>
              </p:ext>
            </p:extLst>
          </p:nvPr>
        </p:nvGraphicFramePr>
        <p:xfrm>
          <a:off x="3666392" y="4886131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415241"/>
              </p:ext>
            </p:extLst>
          </p:nvPr>
        </p:nvGraphicFramePr>
        <p:xfrm>
          <a:off x="3124200" y="4886131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45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u="sng" dirty="0" smtClean="0"/>
              <a:t>Input</a:t>
            </a:r>
            <a:r>
              <a:rPr lang="en-US" sz="2000" dirty="0"/>
              <a:t>: </a:t>
            </a:r>
            <a:r>
              <a:rPr lang="en-US" sz="2000" dirty="0" smtClean="0"/>
              <a:t>two positive </a:t>
            </a:r>
            <a:r>
              <a:rPr lang="en-US" sz="2000" dirty="0"/>
              <a:t>integers </a:t>
            </a:r>
            <a:r>
              <a:rPr lang="en-US" sz="2000" dirty="0" smtClean="0"/>
              <a:t>a, b</a:t>
            </a: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smtClean="0"/>
              <a:t>their product, a*b</a:t>
            </a:r>
          </a:p>
          <a:p>
            <a:pPr marL="0" indent="0">
              <a:buNone/>
            </a:pPr>
            <a:r>
              <a:rPr lang="en-US" sz="2000" u="sng" dirty="0" smtClean="0"/>
              <a:t>Example of an explicit computation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26*43 	= (20+6) * (40+3)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= (2*4) * 100 + (2*3 + 6*4) *10 + (6*3) *1</a:t>
            </a:r>
          </a:p>
          <a:p>
            <a:pPr marL="0" indent="0">
              <a:buNone/>
            </a:pPr>
            <a:r>
              <a:rPr lang="en-US" sz="2000" dirty="0" smtClean="0"/>
              <a:t>		= 8*100 + 30*10 + 18*1 = 800 + 300 + 18 = 1118</a:t>
            </a:r>
          </a:p>
          <a:p>
            <a:pPr marL="0" indent="0">
              <a:buNone/>
            </a:pPr>
            <a:r>
              <a:rPr lang="en-US" sz="2000" u="sng" dirty="0" smtClean="0"/>
              <a:t>Crazy method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26*43 = ?</a:t>
            </a:r>
          </a:p>
          <a:p>
            <a:r>
              <a:rPr lang="en-US" sz="2000" dirty="0" smtClean="0"/>
              <a:t>Units = 3*6 = 18</a:t>
            </a:r>
          </a:p>
          <a:p>
            <a:r>
              <a:rPr lang="en-US" sz="2000" dirty="0" smtClean="0"/>
              <a:t>Hundreds = 2*4 = 8</a:t>
            </a:r>
          </a:p>
          <a:p>
            <a:r>
              <a:rPr lang="en-US" sz="2000" dirty="0" smtClean="0"/>
              <a:t>Tens = (2+6)*(4+3) – Unit – Hundreds = 8*7 </a:t>
            </a:r>
            <a:r>
              <a:rPr lang="en-US" sz="2000" dirty="0"/>
              <a:t>–18 – </a:t>
            </a:r>
            <a:r>
              <a:rPr lang="en-US" sz="2000" dirty="0" smtClean="0"/>
              <a:t>8 = 30</a:t>
            </a:r>
          </a:p>
          <a:p>
            <a:r>
              <a:rPr lang="en-US" sz="2000" dirty="0" smtClean="0"/>
              <a:t>Answer = 8*100 + 30*10 + 18*1 = 1118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Faster Integer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09800"/>
            <a:ext cx="289217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000" u="sng" dirty="0" smtClean="0"/>
                  <a:t>Input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two positive </a:t>
                </a:r>
                <a:r>
                  <a:rPr lang="en-US" sz="2000" dirty="0"/>
                  <a:t>integers </a:t>
                </a:r>
                <a:r>
                  <a:rPr lang="en-US" sz="2000" dirty="0" smtClean="0"/>
                  <a:t>a, b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/>
                  <a:t>Output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their product, a*b</a:t>
                </a:r>
              </a:p>
              <a:p>
                <a:pPr marL="0" indent="0">
                  <a:buNone/>
                </a:pPr>
                <a:r>
                  <a:rPr lang="en-US" sz="2000" u="sng" dirty="0" smtClean="0"/>
                  <a:t>Idea:  Divide and conquer algorithm</a:t>
                </a:r>
              </a:p>
              <a:p>
                <a:pPr marL="0" indent="0">
                  <a:buNone/>
                </a:pPr>
                <a:r>
                  <a:rPr lang="en-US" sz="2000" dirty="0"/>
                  <a:t>Given two positive integers a, </a:t>
                </a:r>
                <a:r>
                  <a:rPr lang="en-US" sz="2000" dirty="0" smtClean="0"/>
                  <a:t>b each n-bits long in binary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/>
                  <a:t> and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represent them as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b="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⋅2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Then</a:t>
                </a:r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⋅2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What if we solve each product recursively and then do the sum?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We make 4 recursive calls. Therefore, the runtime will be</a:t>
                </a:r>
              </a:p>
              <a:p>
                <a:pPr marL="0" indent="0" algn="ctr">
                  <a:buNone/>
                </a:pPr>
                <a:r>
                  <a:rPr lang="en-US" sz="2000" dirty="0" smtClean="0"/>
                  <a:t>T(n) = 4T(n/2)+O(n).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96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Faster Integer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5638800" y="5682457"/>
            <a:ext cx="2971800" cy="494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This gives T(n) =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447800" y="3810000"/>
            <a:ext cx="5791199" cy="533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Q: Can we make less than 4 recursive calls?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9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u="sng" dirty="0" smtClean="0"/>
              <a:t>Runtime</a:t>
            </a:r>
            <a:r>
              <a:rPr lang="en-US" sz="2000" b="0" dirty="0" smtClean="0"/>
              <a:t>: Let T(n) be the runtime of the algorithm on inputs of length n.</a:t>
            </a:r>
          </a:p>
          <a:p>
            <a:pPr marL="0" indent="0">
              <a:buNone/>
            </a:pPr>
            <a:r>
              <a:rPr lang="en-US" sz="2000" dirty="0" smtClean="0"/>
              <a:t>Then T(n) = 4T(n/2) + O(n).</a:t>
            </a:r>
          </a:p>
          <a:p>
            <a:pPr marL="0" indent="0">
              <a:buNone/>
            </a:pPr>
            <a:r>
              <a:rPr lang="en-US" sz="2000" b="0" u="sng" dirty="0" smtClean="0"/>
              <a:t>Claim</a:t>
            </a:r>
            <a:r>
              <a:rPr lang="en-US" sz="2000" b="0" dirty="0" smtClean="0"/>
              <a:t>: T(n) = O(n</a:t>
            </a:r>
            <a:r>
              <a:rPr lang="en-US" sz="2000" b="0" baseline="30000" dirty="0" smtClean="0"/>
              <a:t>2</a:t>
            </a:r>
            <a:r>
              <a:rPr lang="en-US" sz="2000" b="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Proof</a:t>
            </a:r>
            <a:r>
              <a:rPr lang="en-US" sz="2000" dirty="0" smtClean="0"/>
              <a:t>: by induction on n.</a:t>
            </a:r>
            <a:endParaRPr lang="en-US" sz="20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Faster Integer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9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u="sng" dirty="0" smtClean="0"/>
                  <a:t>Input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two positive </a:t>
                </a:r>
                <a:r>
                  <a:rPr lang="en-US" sz="2000" dirty="0"/>
                  <a:t>integers </a:t>
                </a:r>
                <a:r>
                  <a:rPr lang="en-US" sz="2000" dirty="0" smtClean="0"/>
                  <a:t>a, b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/>
                  <a:t>Output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their product, a*b</a:t>
                </a:r>
              </a:p>
              <a:p>
                <a:pPr marL="0" indent="0">
                  <a:buNone/>
                </a:pPr>
                <a:r>
                  <a:rPr lang="en-US" sz="2000" u="sng" dirty="0" smtClean="0"/>
                  <a:t>Fast Algorithm</a:t>
                </a:r>
                <a:r>
                  <a:rPr lang="en-US" sz="20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Given </a:t>
                </a:r>
                <a:r>
                  <a:rPr lang="en-US" sz="2000" dirty="0"/>
                  <a:t>two positive integers a, </a:t>
                </a:r>
                <a:r>
                  <a:rPr lang="en-US" sz="2000" dirty="0" smtClean="0"/>
                  <a:t>b each n-bits long in binary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/>
                  <a:t> and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represent them as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b="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⋅2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Compute: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)⋅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𝑜𝑢𝑡𝑝𝑢𝑡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3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Faster Integer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9" name="Rounded Rectangle 8"/>
          <p:cNvSpPr/>
          <p:nvPr/>
        </p:nvSpPr>
        <p:spPr>
          <a:xfrm>
            <a:off x="2514600" y="5861845"/>
            <a:ext cx="4800600" cy="494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Observe that tens =A</a:t>
            </a:r>
            <a:r>
              <a:rPr lang="en-US" baseline="-25000" dirty="0" smtClean="0"/>
              <a:t>1</a:t>
            </a:r>
            <a:r>
              <a:rPr lang="en-US" dirty="0" smtClean="0"/>
              <a:t>*B</a:t>
            </a:r>
            <a:r>
              <a:rPr lang="en-US" baseline="-25000" dirty="0" smtClean="0"/>
              <a:t>0</a:t>
            </a:r>
            <a:r>
              <a:rPr lang="en-US" dirty="0" smtClean="0"/>
              <a:t>+A</a:t>
            </a:r>
            <a:r>
              <a:rPr lang="en-US" baseline="-25000" dirty="0" smtClean="0"/>
              <a:t>0</a:t>
            </a:r>
            <a:r>
              <a:rPr lang="en-US" dirty="0" smtClean="0"/>
              <a:t>*B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67069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u="sng" dirty="0" smtClean="0"/>
                  <a:t>Algorithm</a:t>
                </a:r>
                <a:r>
                  <a:rPr lang="en-US" sz="2000" dirty="0" smtClean="0"/>
                  <a:t>: given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⋅2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/>
                  <a:t> do</a:t>
                </a: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)⋅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𝑜𝑢𝑡𝑝𝑢𝑡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⋅2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sz="2000" b="0" dirty="0" smtClean="0"/>
              </a:p>
              <a:p>
                <a:pPr marL="0" indent="0">
                  <a:buNone/>
                </a:pPr>
                <a:endParaRPr lang="en-US" sz="2000" b="0" dirty="0" smtClean="0"/>
              </a:p>
              <a:p>
                <a:pPr marL="0" indent="0">
                  <a:buNone/>
                </a:pPr>
                <a:r>
                  <a:rPr lang="en-US" sz="2000" u="sng" dirty="0" smtClean="0"/>
                  <a:t>Correctness</a:t>
                </a:r>
                <a:r>
                  <a:rPr lang="en-US" sz="2000" dirty="0" smtClean="0"/>
                  <a:t>: we know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⋅2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⋅2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⋅2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⋅2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0" u="sng" dirty="0" smtClean="0"/>
                  <a:t>Runtime</a:t>
                </a:r>
                <a:r>
                  <a:rPr lang="en-US" sz="2000" b="0" dirty="0" smtClean="0"/>
                  <a:t>: Let T(n) be the runtime of the algorithm on inputs of length n.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Then T(n) = 3T(n/2) + O(n).</a:t>
                </a:r>
                <a:endParaRPr lang="en-US" sz="2000" b="0" dirty="0" smtClean="0"/>
              </a:p>
              <a:p>
                <a:pPr marL="0" indent="0">
                  <a:buNone/>
                </a:pPr>
                <a:endParaRPr lang="en-US" sz="2000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3" t="-1120" b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Faster Integer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3581400" y="5679956"/>
            <a:ext cx="4781550" cy="8414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O(n) time for </a:t>
            </a:r>
            <a:r>
              <a:rPr lang="en-US" dirty="0" smtClean="0"/>
              <a:t>additions / shifts</a:t>
            </a: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+ 3 recursive calls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78566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u="sng" dirty="0" smtClean="0"/>
              <a:t>Runtime</a:t>
            </a:r>
            <a:r>
              <a:rPr lang="en-US" sz="2000" b="0" dirty="0" smtClean="0"/>
              <a:t>: Let T(n) be the runtime of the algorithm on inputs of length n.</a:t>
            </a:r>
          </a:p>
          <a:p>
            <a:pPr marL="0" indent="0">
              <a:buNone/>
            </a:pPr>
            <a:r>
              <a:rPr lang="en-US" sz="2000" dirty="0" smtClean="0"/>
              <a:t>Then T(n) = 3T(n/2) + O(n).</a:t>
            </a:r>
          </a:p>
          <a:p>
            <a:pPr marL="0" indent="0">
              <a:buNone/>
            </a:pPr>
            <a:r>
              <a:rPr lang="en-US" sz="2000" b="0" u="sng" dirty="0" smtClean="0"/>
              <a:t>Claim</a:t>
            </a:r>
            <a:r>
              <a:rPr lang="en-US" sz="2000" b="0" dirty="0" smtClean="0"/>
              <a:t>: T(n) = O(n</a:t>
            </a:r>
            <a:r>
              <a:rPr lang="en-US" sz="2000" b="0" baseline="30000" dirty="0" smtClean="0"/>
              <a:t>log</a:t>
            </a:r>
            <a:r>
              <a:rPr lang="en-US" sz="2000" b="0" baseline="12000" dirty="0" smtClean="0"/>
              <a:t>2</a:t>
            </a:r>
            <a:r>
              <a:rPr lang="en-US" sz="2000" b="0" baseline="30000" dirty="0" smtClean="0"/>
              <a:t>(3)</a:t>
            </a:r>
            <a:r>
              <a:rPr lang="en-US" sz="2000" b="0" dirty="0" smtClean="0"/>
              <a:t>) = O(n</a:t>
            </a:r>
            <a:r>
              <a:rPr lang="en-US" sz="2000" b="0" baseline="30000" dirty="0" smtClean="0"/>
              <a:t>1.585</a:t>
            </a:r>
            <a:r>
              <a:rPr lang="en-US" sz="2000" b="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Proof</a:t>
            </a:r>
            <a:r>
              <a:rPr lang="en-US" sz="2000" dirty="0" smtClean="0"/>
              <a:t>: by induction on n.</a:t>
            </a:r>
            <a:endParaRPr lang="en-US" sz="20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Faster Integer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54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and Reading for next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</a:t>
            </a:r>
            <a:r>
              <a:rPr lang="en-US" altLang="en-US" sz="2400" dirty="0" smtClean="0"/>
              <a:t>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</a:t>
            </a:r>
            <a:r>
              <a:rPr lang="en-US" altLang="en-US" sz="2400" dirty="0" smtClean="0">
                <a:sym typeface="Symbol" pitchFamily="18" charset="2"/>
              </a:rPr>
              <a:t>0.1</a:t>
            </a:r>
            <a:r>
              <a:rPr lang="en-US" altLang="en-US" sz="2400" dirty="0">
                <a:sym typeface="Symbol" pitchFamily="18" charset="2"/>
              </a:rPr>
              <a:t>, 0.2</a:t>
            </a: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	1.2, 1.6, </a:t>
            </a:r>
            <a:r>
              <a:rPr lang="en-US" altLang="en-US" sz="2400" dirty="0">
                <a:sym typeface="Symbol" pitchFamily="18" charset="2"/>
              </a:rPr>
              <a:t>1.9, 1.10</a:t>
            </a:r>
          </a:p>
          <a:p>
            <a:pPr marL="0" indent="0">
              <a:buNone/>
            </a:pP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  Chapters 1.2.3, 1.2.4, </a:t>
            </a:r>
            <a:r>
              <a:rPr lang="en-US" altLang="en-US" sz="2400" dirty="0" smtClean="0">
                <a:sym typeface="Symbol" pitchFamily="18" charset="2"/>
              </a:rPr>
              <a:t>1.2.5, 1.3</a:t>
            </a:r>
            <a:endParaRPr lang="en-US" alt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Arithmetic and Algorithms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35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dirty="0" smtClean="0"/>
              <a:t>Arithmetic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Arithmetic and Algorithms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3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Arithmetic: </a:t>
            </a:r>
            <a:r>
              <a:rPr lang="en-US" dirty="0" smtClean="0"/>
              <a:t>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u="sng" dirty="0" smtClean="0"/>
              <a:t>Input</a:t>
            </a:r>
            <a:r>
              <a:rPr lang="en-US" sz="2000" dirty="0"/>
              <a:t>: </a:t>
            </a:r>
            <a:r>
              <a:rPr lang="en-US" sz="2000" dirty="0" smtClean="0"/>
              <a:t>two positive </a:t>
            </a:r>
            <a:r>
              <a:rPr lang="en-US" sz="2000" dirty="0"/>
              <a:t>integers </a:t>
            </a:r>
            <a:r>
              <a:rPr lang="en-US" sz="2000" dirty="0" smtClean="0"/>
              <a:t>a, b, m</a:t>
            </a: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b </a:t>
            </a:r>
            <a:r>
              <a:rPr lang="en-US" sz="2000" dirty="0" smtClean="0"/>
              <a:t>(mod m)</a:t>
            </a:r>
          </a:p>
          <a:p>
            <a:pPr marL="0" indent="0">
              <a:buNone/>
            </a:pPr>
            <a:r>
              <a:rPr lang="en-US" sz="2000" u="sng" dirty="0" smtClean="0"/>
              <a:t>Naïve algorithm</a:t>
            </a:r>
          </a:p>
          <a:p>
            <a:pPr marL="0" indent="0">
              <a:buNone/>
            </a:pPr>
            <a:r>
              <a:rPr lang="en-US" sz="2000" dirty="0" smtClean="0"/>
              <a:t>	result = 1</a:t>
            </a:r>
          </a:p>
          <a:p>
            <a:pPr marL="0" indent="0">
              <a:buNone/>
            </a:pPr>
            <a:r>
              <a:rPr lang="en-US" sz="2000" dirty="0" smtClean="0"/>
              <a:t>	for </a:t>
            </a:r>
            <a:r>
              <a:rPr lang="en-US" sz="2000" dirty="0" err="1" smtClean="0"/>
              <a:t>i</a:t>
            </a:r>
            <a:r>
              <a:rPr lang="en-US" sz="2000" dirty="0" smtClean="0"/>
              <a:t>=1…b</a:t>
            </a:r>
          </a:p>
          <a:p>
            <a:pPr marL="0" indent="0">
              <a:buNone/>
            </a:pPr>
            <a:r>
              <a:rPr lang="en-US" sz="2000" dirty="0" smtClean="0"/>
              <a:t>		result = result * a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return result (mod m)</a:t>
            </a:r>
          </a:p>
          <a:p>
            <a:pPr marL="0" indent="0">
              <a:buNone/>
            </a:pPr>
            <a:r>
              <a:rPr lang="en-US" sz="2000" u="sng" dirty="0" smtClean="0"/>
              <a:t>Runtime</a:t>
            </a:r>
            <a:r>
              <a:rPr lang="en-US" sz="2000" dirty="0" smtClean="0"/>
              <a:t>: we perform b multiplications.</a:t>
            </a:r>
          </a:p>
          <a:p>
            <a:pPr marL="0" indent="0">
              <a:buNone/>
            </a:pPr>
            <a:r>
              <a:rPr lang="en-US" sz="2000" dirty="0" smtClean="0"/>
              <a:t>In the </a:t>
            </a:r>
            <a:r>
              <a:rPr lang="en-US" sz="2000" dirty="0" err="1"/>
              <a:t>i</a:t>
            </a:r>
            <a:r>
              <a:rPr lang="en-US" sz="2000" dirty="0" err="1" smtClean="0"/>
              <a:t>'th</a:t>
            </a:r>
            <a:r>
              <a:rPr lang="en-US" sz="2000" dirty="0" smtClean="0"/>
              <a:t> iteration we are multiplying a</a:t>
            </a:r>
            <a:r>
              <a:rPr lang="en-US" sz="2000" baseline="30000" dirty="0" smtClean="0"/>
              <a:t>i-1</a:t>
            </a:r>
            <a:r>
              <a:rPr lang="en-US" sz="2000" dirty="0" smtClean="0"/>
              <a:t> by a.</a:t>
            </a:r>
          </a:p>
          <a:p>
            <a:pPr marL="0" indent="0">
              <a:buNone/>
            </a:pPr>
            <a:r>
              <a:rPr lang="en-US" sz="2000" dirty="0" smtClean="0"/>
              <a:t>The runtime of the </a:t>
            </a:r>
            <a:r>
              <a:rPr lang="en-US" sz="2000" dirty="0" err="1" smtClean="0"/>
              <a:t>i’th</a:t>
            </a:r>
            <a:r>
              <a:rPr lang="en-US" sz="2000" dirty="0" smtClean="0"/>
              <a:t> iteration is O(log(a</a:t>
            </a:r>
            <a:r>
              <a:rPr lang="en-US" sz="2000" baseline="30000" dirty="0" smtClean="0"/>
              <a:t>i-1</a:t>
            </a:r>
            <a:r>
              <a:rPr lang="en-US" sz="2000" dirty="0" smtClean="0"/>
              <a:t>) *</a:t>
            </a:r>
            <a:r>
              <a:rPr lang="en-US" sz="2000" dirty="0"/>
              <a:t> </a:t>
            </a:r>
            <a:r>
              <a:rPr lang="en-US" sz="2000" dirty="0" smtClean="0"/>
              <a:t>log(a)) = O((i-1</a:t>
            </a:r>
            <a:r>
              <a:rPr lang="en-US" sz="2000" dirty="0"/>
              <a:t>)* log</a:t>
            </a:r>
            <a:r>
              <a:rPr lang="en-US" sz="2000" baseline="30000" dirty="0"/>
              <a:t>2</a:t>
            </a:r>
            <a:r>
              <a:rPr lang="en-US" sz="2000" dirty="0"/>
              <a:t>(a</a:t>
            </a:r>
            <a:r>
              <a:rPr lang="en-US" sz="2000" dirty="0" smtClean="0"/>
              <a:t>))</a:t>
            </a:r>
            <a:endParaRPr lang="en-US" sz="2000" baseline="30000" dirty="0" smtClean="0"/>
          </a:p>
          <a:p>
            <a:pPr marL="0" indent="0">
              <a:buNone/>
            </a:pPr>
            <a:r>
              <a:rPr lang="en-US" sz="2000" dirty="0" smtClean="0"/>
              <a:t>Therefore, the total running time is</a:t>
            </a:r>
          </a:p>
          <a:p>
            <a:pPr marL="0" indent="0" algn="ctr">
              <a:buNone/>
            </a:pPr>
            <a:r>
              <a:rPr lang="en-US" sz="2000" dirty="0" smtClean="0"/>
              <a:t>O(log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(a) + </a:t>
            </a:r>
            <a:r>
              <a:rPr lang="en-US" sz="2000" dirty="0"/>
              <a:t>2 log</a:t>
            </a:r>
            <a:r>
              <a:rPr lang="en-US" sz="2000" baseline="30000" dirty="0"/>
              <a:t>2</a:t>
            </a:r>
            <a:r>
              <a:rPr lang="en-US" sz="2000" dirty="0"/>
              <a:t>(a) + 3 log</a:t>
            </a:r>
            <a:r>
              <a:rPr lang="en-US" sz="2000" baseline="30000" dirty="0"/>
              <a:t>2</a:t>
            </a:r>
            <a:r>
              <a:rPr lang="en-US" sz="2000" dirty="0"/>
              <a:t>(a) + </a:t>
            </a:r>
            <a:r>
              <a:rPr lang="en-US" sz="2000" dirty="0" smtClean="0"/>
              <a:t>… + (b-1)*log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(a)) = O(b</a:t>
            </a:r>
            <a:r>
              <a:rPr lang="en-US" sz="2000" baseline="30000" dirty="0" smtClean="0"/>
              <a:t>2</a:t>
            </a:r>
            <a:r>
              <a:rPr lang="en-US" sz="2000" dirty="0"/>
              <a:t>* log</a:t>
            </a:r>
            <a:r>
              <a:rPr lang="en-US" sz="2000" baseline="30000" dirty="0"/>
              <a:t>2</a:t>
            </a:r>
            <a:r>
              <a:rPr lang="en-US" sz="2000" dirty="0"/>
              <a:t>(a))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Complexity of Arithmetic: Exponentiation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4343400" y="1646237"/>
            <a:ext cx="2533650" cy="457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343400" y="2435368"/>
            <a:ext cx="3531177" cy="10728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Actually, we can do all multiplications modulo m.</a:t>
            </a:r>
          </a:p>
        </p:txBody>
      </p:sp>
    </p:spTree>
    <p:extLst>
      <p:ext uri="{BB962C8B-B14F-4D97-AF65-F5344CB8AC3E}">
        <p14:creationId xmlns:p14="http://schemas.microsoft.com/office/powerpoint/2010/main" val="109194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Arithmetic: </a:t>
            </a:r>
            <a:r>
              <a:rPr lang="en-US" dirty="0" smtClean="0"/>
              <a:t>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u="sng" dirty="0" smtClean="0"/>
              <a:t>Input</a:t>
            </a:r>
            <a:r>
              <a:rPr lang="en-US" sz="2000" dirty="0"/>
              <a:t>: </a:t>
            </a:r>
            <a:r>
              <a:rPr lang="en-US" sz="2000" dirty="0" smtClean="0"/>
              <a:t>two positive </a:t>
            </a:r>
            <a:r>
              <a:rPr lang="en-US" sz="2000" dirty="0"/>
              <a:t>integers </a:t>
            </a:r>
            <a:r>
              <a:rPr lang="en-US" sz="2000" dirty="0" smtClean="0"/>
              <a:t>a, b, m</a:t>
            </a: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b </a:t>
            </a:r>
            <a:r>
              <a:rPr lang="en-US" sz="2000" dirty="0" smtClean="0"/>
              <a:t>(mod m)</a:t>
            </a:r>
          </a:p>
          <a:p>
            <a:pPr marL="0" indent="0">
              <a:buNone/>
            </a:pPr>
            <a:r>
              <a:rPr lang="en-US" sz="2000" u="sng" dirty="0" smtClean="0"/>
              <a:t>Naïve algorithm</a:t>
            </a:r>
          </a:p>
          <a:p>
            <a:pPr marL="0" indent="0">
              <a:buNone/>
            </a:pPr>
            <a:r>
              <a:rPr lang="en-US" sz="2000" dirty="0" smtClean="0"/>
              <a:t>	result = 1</a:t>
            </a:r>
          </a:p>
          <a:p>
            <a:pPr marL="0" indent="0">
              <a:buNone/>
            </a:pPr>
            <a:r>
              <a:rPr lang="en-US" sz="2000" dirty="0" smtClean="0"/>
              <a:t>	for </a:t>
            </a:r>
            <a:r>
              <a:rPr lang="en-US" sz="2000" dirty="0" err="1" smtClean="0"/>
              <a:t>i</a:t>
            </a:r>
            <a:r>
              <a:rPr lang="en-US" sz="2000" dirty="0" smtClean="0"/>
              <a:t>=1…b</a:t>
            </a:r>
          </a:p>
          <a:p>
            <a:pPr marL="0" indent="0">
              <a:buNone/>
            </a:pPr>
            <a:r>
              <a:rPr lang="en-US" sz="2000" dirty="0" smtClean="0"/>
              <a:t>		result = result * </a:t>
            </a:r>
            <a:r>
              <a:rPr lang="en-US" sz="2000" dirty="0"/>
              <a:t>a </a:t>
            </a:r>
            <a:r>
              <a:rPr lang="en-US" sz="2000" dirty="0">
                <a:solidFill>
                  <a:srgbClr val="FF0000"/>
                </a:solidFill>
              </a:rPr>
              <a:t>(mod m)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return result</a:t>
            </a:r>
          </a:p>
          <a:p>
            <a:pPr marL="0" indent="0">
              <a:buNone/>
            </a:pPr>
            <a:r>
              <a:rPr lang="en-US" sz="2000" u="sng" dirty="0" smtClean="0"/>
              <a:t>Runtime</a:t>
            </a:r>
            <a:r>
              <a:rPr lang="en-US" sz="2000" dirty="0" smtClean="0"/>
              <a:t>: we perform b multiplications.</a:t>
            </a:r>
          </a:p>
          <a:p>
            <a:pPr marL="0" indent="0">
              <a:buNone/>
            </a:pPr>
            <a:r>
              <a:rPr lang="en-US" sz="2000" dirty="0" smtClean="0"/>
              <a:t>In the </a:t>
            </a:r>
            <a:r>
              <a:rPr lang="en-US" sz="2000" dirty="0" err="1"/>
              <a:t>i</a:t>
            </a:r>
            <a:r>
              <a:rPr lang="en-US" sz="2000" dirty="0" err="1" smtClean="0"/>
              <a:t>'th</a:t>
            </a:r>
            <a:r>
              <a:rPr lang="en-US" sz="2000" dirty="0" smtClean="0"/>
              <a:t> iteration we are multiplying </a:t>
            </a:r>
            <a:r>
              <a:rPr lang="en-US" sz="2000" dirty="0" err="1" smtClean="0"/>
              <a:t>a</a:t>
            </a:r>
            <a:r>
              <a:rPr lang="en-US" sz="2000" baseline="30000" dirty="0" err="1" smtClean="0"/>
              <a:t>i</a:t>
            </a:r>
            <a:r>
              <a:rPr lang="en-US" sz="2000" dirty="0" smtClean="0"/>
              <a:t> by a </a:t>
            </a:r>
            <a:r>
              <a:rPr lang="en-US" sz="2000" dirty="0" smtClean="0">
                <a:solidFill>
                  <a:srgbClr val="FF0000"/>
                </a:solidFill>
              </a:rPr>
              <a:t>(mod m)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The runtime of the </a:t>
            </a:r>
            <a:r>
              <a:rPr lang="en-US" sz="2000" dirty="0" err="1" smtClean="0"/>
              <a:t>i’th</a:t>
            </a:r>
            <a:r>
              <a:rPr lang="en-US" sz="2000" dirty="0" smtClean="0"/>
              <a:t> iteration is </a:t>
            </a:r>
            <a:r>
              <a:rPr lang="en-US" sz="2000" dirty="0" smtClean="0">
                <a:solidFill>
                  <a:srgbClr val="FF0000"/>
                </a:solidFill>
              </a:rPr>
              <a:t>O(log</a:t>
            </a:r>
            <a:r>
              <a:rPr lang="en-US" sz="2000" baseline="30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(m))</a:t>
            </a:r>
            <a:endParaRPr lang="en-US" sz="2000" baseline="30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Therefore, the total running time is</a:t>
            </a:r>
          </a:p>
          <a:p>
            <a:pPr marL="0" indent="0" algn="ctr">
              <a:buNone/>
            </a:pPr>
            <a:r>
              <a:rPr lang="en-US" sz="2000" dirty="0" smtClean="0"/>
              <a:t>O(b log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(m))</a:t>
            </a:r>
            <a:endParaRPr lang="en-US" sz="2000" dirty="0"/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Complexity of Arithmetic: Exponentiation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4848225" y="1981200"/>
            <a:ext cx="2533650" cy="457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Can we do better?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8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a=8435406 b=10, </a:t>
            </a:r>
            <a:r>
              <a:rPr lang="en-US" dirty="0" smtClean="0"/>
              <a:t>m=100</a:t>
            </a:r>
          </a:p>
          <a:p>
            <a:r>
              <a:rPr lang="en-US" dirty="0" smtClean="0"/>
              <a:t>Compute a mod 100 = 6</a:t>
            </a:r>
            <a:endParaRPr lang="en-US" dirty="0" smtClean="0"/>
          </a:p>
          <a:p>
            <a:r>
              <a:rPr lang="en-US" dirty="0" smtClean="0"/>
              <a:t>Result </a:t>
            </a:r>
            <a:r>
              <a:rPr lang="en-US" dirty="0" smtClean="0"/>
              <a:t>= 1</a:t>
            </a:r>
          </a:p>
          <a:p>
            <a:r>
              <a:rPr lang="en-US" dirty="0" smtClean="0"/>
              <a:t>Result = 1*6=6</a:t>
            </a:r>
          </a:p>
          <a:p>
            <a:r>
              <a:rPr lang="en-US" dirty="0" smtClean="0"/>
              <a:t>Result = 6*6 =36</a:t>
            </a:r>
          </a:p>
          <a:p>
            <a:r>
              <a:rPr lang="en-US" dirty="0" smtClean="0"/>
              <a:t>Result = 36*6 = 216 (mod 100) = 16</a:t>
            </a:r>
          </a:p>
          <a:p>
            <a:r>
              <a:rPr lang="en-US" dirty="0" smtClean="0"/>
              <a:t>Result = 16*6 = 96</a:t>
            </a:r>
          </a:p>
          <a:p>
            <a:r>
              <a:rPr lang="en-US" dirty="0" smtClean="0"/>
              <a:t>Result = 96*6 = 76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Complexity of Arithmetic: Exponentiation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55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Arithmetic: </a:t>
            </a:r>
            <a:r>
              <a:rPr lang="en-US" dirty="0" smtClean="0"/>
              <a:t>Exponentiation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2000" u="sng" dirty="0" smtClean="0"/>
                  <a:t>Input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two positive </a:t>
                </a:r>
                <a:r>
                  <a:rPr lang="en-US" sz="2000" dirty="0"/>
                  <a:t>integers </a:t>
                </a:r>
                <a:r>
                  <a:rPr lang="en-US" sz="2000" dirty="0" smtClean="0"/>
                  <a:t>a, b, m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/>
                  <a:t>Output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a</a:t>
                </a:r>
                <a:r>
                  <a:rPr lang="en-US" sz="2000" baseline="30000" dirty="0" smtClean="0"/>
                  <a:t>b </a:t>
                </a:r>
                <a:r>
                  <a:rPr lang="en-US" sz="2000" dirty="0" smtClean="0"/>
                  <a:t>(mod m)</a:t>
                </a:r>
              </a:p>
              <a:p>
                <a:pPr marL="0" indent="0">
                  <a:buNone/>
                </a:pPr>
                <a:r>
                  <a:rPr lang="en-US" sz="2000" u="sng" dirty="0" smtClean="0"/>
                  <a:t>Algorithm: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0.     Compute a mod m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 smtClean="0"/>
                  <a:t>Write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in binary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	  That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000" b="0" dirty="0" smtClean="0"/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sz="2000" dirty="0" smtClean="0"/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000" b="0" dirty="0" smtClean="0"/>
                  <a:t> (mod m)</a:t>
                </a:r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sz="2000" dirty="0" smtClean="0"/>
                  <a:t>Output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⋯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000" baseline="30000" dirty="0" smtClean="0"/>
                  <a:t> </a:t>
                </a:r>
                <a:r>
                  <a:rPr lang="en-US" sz="2000" dirty="0"/>
                  <a:t>(mod m)</a:t>
                </a:r>
                <a:endParaRPr lang="en-US" sz="2000" baseline="30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u="sng" dirty="0" smtClean="0"/>
                  <a:t>For correctness</a:t>
                </a:r>
                <a:r>
                  <a:rPr lang="en-US" sz="2000" dirty="0" smtClean="0"/>
                  <a:t> note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⋯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u="sng" dirty="0" smtClean="0"/>
                  <a:t>Runtime</a:t>
                </a:r>
                <a:r>
                  <a:rPr lang="en-US" sz="2000" dirty="0" smtClean="0"/>
                  <a:t>: We perform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O(log(b))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multiplications in </a:t>
                </a:r>
                <a:r>
                  <a:rPr lang="en-US" sz="2000" dirty="0" smtClean="0"/>
                  <a:t>step </a:t>
                </a:r>
                <a:r>
                  <a:rPr lang="en-US" sz="2000" dirty="0" smtClean="0"/>
                  <a:t>2 </a:t>
                </a:r>
                <a:r>
                  <a:rPr lang="en-US" sz="2000" dirty="0"/>
                  <a:t>and </a:t>
                </a:r>
                <a:r>
                  <a:rPr lang="en-US" sz="2000" dirty="0">
                    <a:solidFill>
                      <a:srgbClr val="FF0000"/>
                    </a:solidFill>
                  </a:rPr>
                  <a:t>O(log(b))</a:t>
                </a:r>
                <a:r>
                  <a:rPr lang="en-US" sz="2000" dirty="0"/>
                  <a:t> in step </a:t>
                </a:r>
                <a:r>
                  <a:rPr lang="en-US" sz="2000" dirty="0" smtClean="0"/>
                  <a:t>3 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The runtime of each multiplication </a:t>
                </a:r>
                <a:r>
                  <a:rPr lang="en-US" sz="2000" dirty="0"/>
                  <a:t>is </a:t>
                </a:r>
                <a:r>
                  <a:rPr lang="en-US" sz="2000" dirty="0" smtClean="0"/>
                  <a:t>O(log</a:t>
                </a:r>
                <a:r>
                  <a:rPr lang="en-US" sz="2000" baseline="30000" dirty="0" smtClean="0"/>
                  <a:t>2</a:t>
                </a:r>
                <a:r>
                  <a:rPr lang="en-US" sz="2000" dirty="0" smtClean="0"/>
                  <a:t>(m</a:t>
                </a:r>
                <a:r>
                  <a:rPr lang="en-US" sz="2000" dirty="0" smtClean="0"/>
                  <a:t>)).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Therefore, the total </a:t>
                </a:r>
                <a:r>
                  <a:rPr lang="en-US" sz="2000" dirty="0"/>
                  <a:t>runtime is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O(log(b) * log</a:t>
                </a:r>
                <a:r>
                  <a:rPr lang="en-US" sz="2000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(m</a:t>
                </a:r>
                <a:r>
                  <a:rPr lang="en-US" sz="2000" dirty="0">
                    <a:solidFill>
                      <a:srgbClr val="FF0000"/>
                    </a:solidFill>
                  </a:rPr>
                  <a:t>))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3" t="-2381" r="-1236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Complexity of Arithmetic: Exponentiation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4219574" y="1825625"/>
            <a:ext cx="4295776" cy="7651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Example: b = 49</a:t>
            </a:r>
          </a:p>
          <a:p>
            <a:pPr marL="0" indent="0">
              <a:buNone/>
            </a:pPr>
            <a:r>
              <a:rPr lang="en-US" dirty="0" smtClean="0"/>
              <a:t>Then k = 4 and b = 11001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114800" y="6176963"/>
            <a:ext cx="3505200" cy="49097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That’s better than O(b log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(m))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3276600" y="2770188"/>
            <a:ext cx="5105400" cy="7350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1800" dirty="0" smtClean="0"/>
              <a:t>If we want to be super precise, computing a mod m</a:t>
            </a:r>
            <a:br>
              <a:rPr lang="en-US" sz="1800" dirty="0" smtClean="0"/>
            </a:br>
            <a:r>
              <a:rPr lang="en-US" sz="1800" dirty="0" smtClean="0"/>
              <a:t>takes another O(log(a)*log(m)) time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662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Exponentiation over integers (without mod)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u="sng" dirty="0" smtClean="0"/>
              <a:t>Input</a:t>
            </a:r>
            <a:r>
              <a:rPr lang="en-US" sz="2000" dirty="0"/>
              <a:t>: </a:t>
            </a:r>
            <a:r>
              <a:rPr lang="en-US" sz="2000" dirty="0" smtClean="0"/>
              <a:t>two positive </a:t>
            </a:r>
            <a:r>
              <a:rPr lang="en-US" sz="2000" dirty="0"/>
              <a:t>integers </a:t>
            </a:r>
            <a:r>
              <a:rPr lang="en-US" sz="2000" dirty="0" smtClean="0"/>
              <a:t>a, b</a:t>
            </a: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b </a:t>
            </a:r>
            <a:r>
              <a:rPr lang="en-US" sz="2000" dirty="0" smtClean="0"/>
              <a:t>(over integers)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Naïve </a:t>
            </a:r>
            <a:r>
              <a:rPr lang="en-US" sz="2000" u="sng" dirty="0"/>
              <a:t>algorithm</a:t>
            </a:r>
          </a:p>
          <a:p>
            <a:pPr marL="0" indent="0">
              <a:buNone/>
            </a:pPr>
            <a:r>
              <a:rPr lang="en-US" sz="2000" dirty="0"/>
              <a:t>	result = 1</a:t>
            </a:r>
          </a:p>
          <a:p>
            <a:pPr marL="0" indent="0">
              <a:buNone/>
            </a:pPr>
            <a:r>
              <a:rPr lang="en-US" sz="2000" dirty="0"/>
              <a:t>	for </a:t>
            </a:r>
            <a:r>
              <a:rPr lang="en-US" sz="2000" dirty="0" err="1"/>
              <a:t>i</a:t>
            </a:r>
            <a:r>
              <a:rPr lang="en-US" sz="2000" dirty="0"/>
              <a:t>=1…b</a:t>
            </a:r>
          </a:p>
          <a:p>
            <a:pPr marL="0" indent="0">
              <a:buNone/>
            </a:pPr>
            <a:r>
              <a:rPr lang="en-US" sz="2000" dirty="0"/>
              <a:t>		result = result * a</a:t>
            </a:r>
          </a:p>
          <a:p>
            <a:pPr marL="0" indent="0">
              <a:buNone/>
            </a:pPr>
            <a:r>
              <a:rPr lang="en-US" sz="2000" dirty="0"/>
              <a:t>	return result</a:t>
            </a:r>
          </a:p>
          <a:p>
            <a:pPr marL="0" indent="0">
              <a:buNone/>
            </a:pPr>
            <a:r>
              <a:rPr lang="en-US" sz="2000" u="sng" dirty="0"/>
              <a:t>Runtime</a:t>
            </a:r>
            <a:r>
              <a:rPr lang="en-US" sz="2000" dirty="0"/>
              <a:t>: we perform b multiplications.</a:t>
            </a:r>
          </a:p>
          <a:p>
            <a:pPr marL="0" indent="0">
              <a:buNone/>
            </a:pPr>
            <a:r>
              <a:rPr lang="en-US" sz="2000" dirty="0"/>
              <a:t>In the </a:t>
            </a:r>
            <a:r>
              <a:rPr lang="en-US" sz="2000" dirty="0" err="1"/>
              <a:t>i'th</a:t>
            </a:r>
            <a:r>
              <a:rPr lang="en-US" sz="2000" dirty="0"/>
              <a:t> iteration we are multiplying a</a:t>
            </a:r>
            <a:r>
              <a:rPr lang="en-US" sz="2000" baseline="30000" dirty="0"/>
              <a:t>i-1</a:t>
            </a:r>
            <a:r>
              <a:rPr lang="en-US" sz="2000" dirty="0"/>
              <a:t> by a.</a:t>
            </a:r>
          </a:p>
          <a:p>
            <a:pPr marL="0" indent="0">
              <a:buNone/>
            </a:pPr>
            <a:r>
              <a:rPr lang="en-US" sz="2000" dirty="0"/>
              <a:t>The runtime of the </a:t>
            </a:r>
            <a:r>
              <a:rPr lang="en-US" sz="2000" dirty="0" err="1"/>
              <a:t>i’th</a:t>
            </a:r>
            <a:r>
              <a:rPr lang="en-US" sz="2000" dirty="0"/>
              <a:t> iteration is log(a</a:t>
            </a:r>
            <a:r>
              <a:rPr lang="en-US" sz="2000" baseline="30000" dirty="0"/>
              <a:t>i-1</a:t>
            </a:r>
            <a:r>
              <a:rPr lang="en-US" sz="2000" dirty="0"/>
              <a:t>) * log(a) = (i-1)*(log(a))</a:t>
            </a:r>
            <a:r>
              <a:rPr lang="en-US" sz="2000" baseline="30000" dirty="0"/>
              <a:t>2</a:t>
            </a:r>
          </a:p>
          <a:p>
            <a:pPr marL="0" indent="0">
              <a:buNone/>
            </a:pPr>
            <a:r>
              <a:rPr lang="en-US" sz="2000" dirty="0"/>
              <a:t>Therefore, the total running time is</a:t>
            </a:r>
          </a:p>
          <a:p>
            <a:pPr marL="0" indent="0" algn="ctr">
              <a:buNone/>
            </a:pPr>
            <a:r>
              <a:rPr lang="en-US" sz="2000" dirty="0"/>
              <a:t>(log(a))</a:t>
            </a:r>
            <a:r>
              <a:rPr lang="en-US" sz="2000" baseline="30000" dirty="0"/>
              <a:t>2</a:t>
            </a:r>
            <a:r>
              <a:rPr lang="en-US" sz="2000" dirty="0"/>
              <a:t> + 2(log(a))</a:t>
            </a:r>
            <a:r>
              <a:rPr lang="en-US" sz="2000" baseline="30000" dirty="0"/>
              <a:t>2</a:t>
            </a:r>
            <a:r>
              <a:rPr lang="en-US" sz="2000" dirty="0"/>
              <a:t> + 3(log(a))</a:t>
            </a:r>
            <a:r>
              <a:rPr lang="en-US" sz="2000" baseline="30000" dirty="0"/>
              <a:t>2</a:t>
            </a:r>
            <a:r>
              <a:rPr lang="en-US" sz="2000" dirty="0"/>
              <a:t> + … + (b-1)*(log(a))</a:t>
            </a:r>
            <a:r>
              <a:rPr lang="en-US" sz="2000" baseline="30000" dirty="0"/>
              <a:t>2</a:t>
            </a:r>
            <a:r>
              <a:rPr lang="en-US" sz="2000" dirty="0"/>
              <a:t> = O(b</a:t>
            </a:r>
            <a:r>
              <a:rPr lang="en-US" sz="2000" baseline="30000" dirty="0"/>
              <a:t>2</a:t>
            </a:r>
            <a:r>
              <a:rPr lang="en-US" sz="2000" dirty="0"/>
              <a:t>*log(a)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Complexity of Arithmetic: Exponentiation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4114800" y="1981200"/>
            <a:ext cx="4295776" cy="685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Last time we saw the following: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419600" y="3048000"/>
            <a:ext cx="3990976" cy="685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Can we improve the runtime?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Exponentiation over integers (without mod)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Input</a:t>
            </a:r>
            <a:r>
              <a:rPr lang="en-US" sz="2000" dirty="0"/>
              <a:t>: </a:t>
            </a:r>
            <a:r>
              <a:rPr lang="en-US" sz="2000" dirty="0" smtClean="0"/>
              <a:t>two positive </a:t>
            </a:r>
            <a:r>
              <a:rPr lang="en-US" sz="2000" dirty="0"/>
              <a:t>integers </a:t>
            </a:r>
            <a:r>
              <a:rPr lang="en-US" sz="2000" dirty="0" smtClean="0"/>
              <a:t>a, b</a:t>
            </a: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b </a:t>
            </a:r>
            <a:r>
              <a:rPr lang="en-US" sz="2000" dirty="0" smtClean="0"/>
              <a:t>(over integers)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Exercise</a:t>
            </a:r>
            <a:r>
              <a:rPr lang="en-US" sz="2000" dirty="0" smtClean="0"/>
              <a:t>: Suppose that there is an algorithm that given two n-bit numbers computes their product in time O(n</a:t>
            </a:r>
            <a:r>
              <a:rPr lang="en-US" sz="2000" baseline="30000" dirty="0" smtClean="0"/>
              <a:t>1.5</a:t>
            </a:r>
            <a:r>
              <a:rPr lang="en-US" sz="2000" dirty="0" smtClean="0"/>
              <a:t>).</a:t>
            </a:r>
          </a:p>
          <a:p>
            <a:pPr marL="0" indent="0">
              <a:buNone/>
            </a:pPr>
            <a:r>
              <a:rPr lang="en-US" sz="2000" dirty="0" smtClean="0"/>
              <a:t>Design an algorithm that computes a</a:t>
            </a:r>
            <a:r>
              <a:rPr lang="en-US" sz="2000" baseline="30000" dirty="0" smtClean="0"/>
              <a:t>b</a:t>
            </a:r>
            <a:r>
              <a:rPr lang="en-US" sz="2000" dirty="0" smtClean="0"/>
              <a:t> in time O(b</a:t>
            </a:r>
            <a:r>
              <a:rPr lang="en-US" sz="2000" baseline="30000" dirty="0" smtClean="0"/>
              <a:t>1.5</a:t>
            </a:r>
            <a:r>
              <a:rPr lang="en-US" sz="2000" dirty="0" smtClean="0"/>
              <a:t> log</a:t>
            </a:r>
            <a:r>
              <a:rPr lang="en-US" sz="2000" baseline="30000" dirty="0" smtClean="0"/>
              <a:t>1.5</a:t>
            </a:r>
            <a:r>
              <a:rPr lang="en-US" sz="2000" dirty="0" smtClean="0"/>
              <a:t>(a)).</a:t>
            </a:r>
          </a:p>
          <a:p>
            <a:pPr marL="0" indent="0">
              <a:buNone/>
            </a:pPr>
            <a:r>
              <a:rPr lang="en-US" sz="2000" dirty="0" smtClean="0"/>
              <a:t>Prove the correctness and the runtime guarantee of the algorithm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Complexity of Arithmetic: Exponentiation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124200" y="5105400"/>
            <a:ext cx="35814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Nothing special about 1.5.</a:t>
            </a:r>
          </a:p>
          <a:p>
            <a:pPr marL="0" indent="0">
              <a:buNone/>
            </a:pPr>
            <a:r>
              <a:rPr lang="en-US" dirty="0" smtClean="0"/>
              <a:t>Works for any constant &lt;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44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Integer Multiplication in o(n</a:t>
            </a:r>
            <a:r>
              <a:rPr lang="en-US" baseline="30000" dirty="0" smtClean="0"/>
              <a:t>2</a:t>
            </a:r>
            <a:r>
              <a:rPr lang="en-US" dirty="0" smtClean="0"/>
              <a:t>) time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Faster Integer Multiplication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5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18775</TotalTime>
  <Words>2076</Words>
  <Application>Microsoft Office PowerPoint</Application>
  <PresentationFormat>On-screen Show (4:3)</PresentationFormat>
  <Paragraphs>229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Cambria Math</vt:lpstr>
      <vt:lpstr>Symbol</vt:lpstr>
      <vt:lpstr>Times New Roman</vt:lpstr>
      <vt:lpstr>Office Theme</vt:lpstr>
      <vt:lpstr>CMPT 706 - Algorithms for Big Data  </vt:lpstr>
      <vt:lpstr>Complexity of Arithmetic</vt:lpstr>
      <vt:lpstr>Complexity of Arithmetic: Exponentiation</vt:lpstr>
      <vt:lpstr>Complexity of Arithmetic: Exponentiation</vt:lpstr>
      <vt:lpstr>Example</vt:lpstr>
      <vt:lpstr>Complexity of Arithmetic: Exponentiation</vt:lpstr>
      <vt:lpstr>Exponentiation over integers (without mod)</vt:lpstr>
      <vt:lpstr>Exponentiation over integers (without mod)</vt:lpstr>
      <vt:lpstr>Integer Multiplication in o(n2) time</vt:lpstr>
      <vt:lpstr>Integer multiplication in o(n2) time</vt:lpstr>
      <vt:lpstr>Integer multiplication in o(n2) time</vt:lpstr>
      <vt:lpstr>Integer multiplication in o(n2) time</vt:lpstr>
      <vt:lpstr>Integer multiplication in o(n2) time</vt:lpstr>
      <vt:lpstr>Integer multiplication in o(n2) time</vt:lpstr>
      <vt:lpstr>Integer multiplication in o(n2) time</vt:lpstr>
      <vt:lpstr>Integer multiplication in o(n2) time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 Shinkar</cp:lastModifiedBy>
  <cp:revision>503</cp:revision>
  <cp:lastPrinted>2018-01-03T13:57:37Z</cp:lastPrinted>
  <dcterms:created xsi:type="dcterms:W3CDTF">2007-01-06T04:11:40Z</dcterms:created>
  <dcterms:modified xsi:type="dcterms:W3CDTF">2020-01-21T22:57:54Z</dcterms:modified>
</cp:coreProperties>
</file>