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7"/>
  </p:notesMasterIdLst>
  <p:handoutMasterIdLst>
    <p:handoutMasterId r:id="rId28"/>
  </p:handoutMasterIdLst>
  <p:sldIdLst>
    <p:sldId id="290" r:id="rId2"/>
    <p:sldId id="381" r:id="rId3"/>
    <p:sldId id="356" r:id="rId4"/>
    <p:sldId id="390" r:id="rId5"/>
    <p:sldId id="391" r:id="rId6"/>
    <p:sldId id="389" r:id="rId7"/>
    <p:sldId id="392" r:id="rId8"/>
    <p:sldId id="395" r:id="rId9"/>
    <p:sldId id="396" r:id="rId10"/>
    <p:sldId id="398" r:id="rId11"/>
    <p:sldId id="399" r:id="rId12"/>
    <p:sldId id="397" r:id="rId13"/>
    <p:sldId id="401" r:id="rId14"/>
    <p:sldId id="402" r:id="rId15"/>
    <p:sldId id="404" r:id="rId16"/>
    <p:sldId id="403" r:id="rId17"/>
    <p:sldId id="412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394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539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872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036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786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632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86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876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640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768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3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689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74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854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814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454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50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5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Testing Primality</a:t>
            </a:r>
          </a:p>
          <a:p>
            <a:r>
              <a:rPr lang="en-US" sz="2400" dirty="0" smtClean="0"/>
              <a:t>Divide and Conquer Algorithms</a:t>
            </a:r>
            <a:endParaRPr lang="en-US" sz="2400" dirty="0"/>
          </a:p>
          <a:p>
            <a:r>
              <a:rPr lang="en-US" sz="2400" dirty="0" smtClean="0"/>
              <a:t>January 30,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Divide and Conquer </a:t>
            </a:r>
            <a:r>
              <a:rPr lang="en-US" sz="1800" dirty="0" smtClean="0"/>
              <a:t>Algorithms are a general paradigm:</a:t>
            </a:r>
          </a:p>
          <a:p>
            <a:r>
              <a:rPr lang="en-US" sz="1800" dirty="0" smtClean="0"/>
              <a:t>Given an input we break it into smaller parts </a:t>
            </a:r>
            <a:r>
              <a:rPr lang="en-US" sz="1800" dirty="0" smtClean="0">
                <a:solidFill>
                  <a:srgbClr val="FF0000"/>
                </a:solidFill>
              </a:rPr>
              <a:t>(divide)</a:t>
            </a:r>
          </a:p>
          <a:p>
            <a:r>
              <a:rPr lang="en-US" sz="1800" dirty="0" smtClean="0"/>
              <a:t>Solve each part separately </a:t>
            </a:r>
            <a:r>
              <a:rPr lang="en-US" sz="1800" dirty="0" smtClean="0">
                <a:solidFill>
                  <a:srgbClr val="FF0000"/>
                </a:solidFill>
              </a:rPr>
              <a:t>(conquer)</a:t>
            </a:r>
            <a:endParaRPr lang="en-US" sz="1800" dirty="0" smtClean="0"/>
          </a:p>
          <a:p>
            <a:r>
              <a:rPr lang="en-US" sz="1800" dirty="0" smtClean="0"/>
              <a:t>Use the small solutions in order to solve the original (bigger) problem </a:t>
            </a:r>
            <a:r>
              <a:rPr lang="en-US" sz="1800" dirty="0" smtClean="0">
                <a:solidFill>
                  <a:srgbClr val="FF0000"/>
                </a:solidFill>
              </a:rPr>
              <a:t>(combine)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u="sng" dirty="0" smtClean="0"/>
              <a:t>Example</a:t>
            </a:r>
            <a:r>
              <a:rPr lang="en-US" sz="1800" dirty="0" smtClean="0"/>
              <a:t>: Fast multiplication algorithm we saw</a:t>
            </a:r>
          </a:p>
          <a:p>
            <a:r>
              <a:rPr lang="en-US" sz="1800" dirty="0" smtClean="0"/>
              <a:t>Given two n-bit numbers, we solved 3 sub-problems each on n/2 bit, and used these to multiply the inputs.</a:t>
            </a:r>
          </a:p>
          <a:p>
            <a:endParaRPr lang="en-US" sz="1800" dirty="0" smtClean="0"/>
          </a:p>
          <a:p>
            <a:r>
              <a:rPr lang="en-US" sz="1800" u="sng" dirty="0" smtClean="0"/>
              <a:t>Runtime</a:t>
            </a:r>
            <a:r>
              <a:rPr lang="en-US" sz="1800" dirty="0" smtClean="0"/>
              <a:t>: Master Method allows us to analyze the runtime.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04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8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sort its elements in the non-decreasing </a:t>
            </a:r>
            <a:r>
              <a:rPr lang="en-US" sz="1800" dirty="0" smtClean="0"/>
              <a:t>order.</a:t>
            </a:r>
          </a:p>
          <a:p>
            <a:pPr marL="0" indent="0">
              <a:buNone/>
            </a:pPr>
            <a:r>
              <a:rPr lang="en-US" sz="1800" u="sng" dirty="0" smtClean="0"/>
              <a:t>Assumption</a:t>
            </a:r>
            <a:r>
              <a:rPr lang="en-US" sz="1800" dirty="0" smtClean="0"/>
              <a:t>: each element is </a:t>
            </a:r>
            <a:r>
              <a:rPr lang="en-US" sz="1800" i="1" dirty="0" smtClean="0"/>
              <a:t>short</a:t>
            </a:r>
            <a:r>
              <a:rPr lang="en-US" sz="1800" dirty="0" smtClean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Each element can be read in O(1) time,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Can compare two elements in O(1) time</a:t>
            </a:r>
          </a:p>
          <a:p>
            <a:pPr marL="0" indent="0">
              <a:buNone/>
            </a:pPr>
            <a:r>
              <a:rPr lang="en-US" sz="1800" u="sng" dirty="0" smtClean="0"/>
              <a:t>Merge sort algorithm</a:t>
            </a:r>
            <a:r>
              <a:rPr lang="en-US" sz="1800" dirty="0" smtClean="0"/>
              <a:t>: it is a divide and conquer algorithm</a:t>
            </a:r>
          </a:p>
          <a:p>
            <a:r>
              <a:rPr lang="en-US" sz="1800" dirty="0" smtClean="0"/>
              <a:t>Given an array A[1…n]</a:t>
            </a:r>
          </a:p>
          <a:p>
            <a:r>
              <a:rPr lang="en-US" sz="1800" dirty="0" smtClean="0"/>
              <a:t>Divide the array into two halves.</a:t>
            </a:r>
          </a:p>
          <a:p>
            <a:r>
              <a:rPr lang="en-US" sz="1800" dirty="0" smtClean="0"/>
              <a:t>Sort A[1…n/2] and A[n/2+1…n]</a:t>
            </a:r>
          </a:p>
          <a:p>
            <a:r>
              <a:rPr lang="en-US" sz="1800" dirty="0" smtClean="0"/>
              <a:t>Merge the two sorted parts/subarrays into one sorted array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22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 Input: [4, 1, 8, 7, 10, 3]</a:t>
            </a:r>
          </a:p>
          <a:p>
            <a:pPr marL="0" indent="0">
              <a:buNone/>
            </a:pPr>
            <a:r>
              <a:rPr lang="en-US" sz="1800" dirty="0"/>
              <a:t>	- sort the left half:  		[</a:t>
            </a:r>
            <a:r>
              <a:rPr lang="en-US" sz="1800" dirty="0">
                <a:solidFill>
                  <a:srgbClr val="FF0000"/>
                </a:solidFill>
              </a:rPr>
              <a:t>1, 4, 8</a:t>
            </a:r>
            <a:r>
              <a:rPr lang="en-US" sz="1800" dirty="0"/>
              <a:t>, 7, 10, 3]</a:t>
            </a:r>
          </a:p>
          <a:p>
            <a:pPr marL="0" indent="0">
              <a:buNone/>
            </a:pPr>
            <a:r>
              <a:rPr lang="en-US" sz="1800" dirty="0"/>
              <a:t>	- sort the right </a:t>
            </a:r>
            <a:r>
              <a:rPr lang="en-US" sz="1800" dirty="0" smtClean="0"/>
              <a:t>half:</a:t>
            </a:r>
            <a:r>
              <a:rPr lang="en-US" sz="1800" dirty="0"/>
              <a:t>		[1, 4, 8, </a:t>
            </a:r>
            <a:r>
              <a:rPr lang="en-US" sz="1800" dirty="0">
                <a:solidFill>
                  <a:srgbClr val="FF0000"/>
                </a:solidFill>
              </a:rPr>
              <a:t>3, 7, 10</a:t>
            </a:r>
            <a:r>
              <a:rPr lang="en-US" sz="1800" dirty="0"/>
              <a:t> ]</a:t>
            </a:r>
          </a:p>
          <a:p>
            <a:pPr marL="0" indent="0">
              <a:buNone/>
            </a:pPr>
            <a:r>
              <a:rPr lang="en-US" sz="1800" dirty="0"/>
              <a:t>	- merge the two </a:t>
            </a:r>
            <a:r>
              <a:rPr lang="en-US" sz="1800" dirty="0" smtClean="0"/>
              <a:t>halves: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Merge 3:	</a:t>
            </a:r>
            <a:r>
              <a:rPr lang="en-US" sz="1800" dirty="0" smtClean="0"/>
              <a:t>[</a:t>
            </a:r>
            <a:r>
              <a:rPr lang="en-US" sz="1800" dirty="0"/>
              <a:t>1, 4, </a:t>
            </a:r>
            <a:r>
              <a:rPr lang="en-US" sz="1800" dirty="0" smtClean="0"/>
              <a:t>8, </a:t>
            </a:r>
            <a:r>
              <a:rPr lang="en-US" sz="1800" dirty="0" smtClean="0">
                <a:solidFill>
                  <a:srgbClr val="FF0000"/>
                </a:solidFill>
              </a:rPr>
              <a:t>3</a:t>
            </a:r>
            <a:r>
              <a:rPr lang="en-US" sz="1800" dirty="0" smtClean="0"/>
              <a:t>, </a:t>
            </a:r>
            <a:r>
              <a:rPr lang="en-US" sz="1800" dirty="0"/>
              <a:t>7, 10 ]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[1, 4, 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, 8, 7, 10 ]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</a:t>
            </a:r>
            <a:r>
              <a:rPr lang="en-US" sz="1800" dirty="0" smtClean="0"/>
              <a:t>[</a:t>
            </a:r>
            <a:r>
              <a:rPr lang="en-US" sz="1800" dirty="0"/>
              <a:t>1, 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, 4, 8, 7, 10 ]</a:t>
            </a:r>
          </a:p>
          <a:p>
            <a:pPr marL="0" indent="0">
              <a:buNone/>
            </a:pPr>
            <a:r>
              <a:rPr lang="en-US" sz="1800" dirty="0"/>
              <a:t>	Merge 7: 	</a:t>
            </a:r>
            <a:r>
              <a:rPr lang="en-US" sz="1800" dirty="0" smtClean="0"/>
              <a:t>[</a:t>
            </a:r>
            <a:r>
              <a:rPr lang="en-US" sz="1800" dirty="0"/>
              <a:t>1, 3, 4, 8, </a:t>
            </a:r>
            <a:r>
              <a:rPr lang="en-US" sz="1800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, 10 </a:t>
            </a:r>
            <a:r>
              <a:rPr lang="en-US" sz="1800" dirty="0" smtClean="0"/>
              <a:t>] </a:t>
            </a:r>
            <a:r>
              <a:rPr lang="en-US" sz="1800" dirty="0" smtClean="0">
                <a:sym typeface="Wingdings" panose="05000000000000000000" pitchFamily="2" charset="2"/>
              </a:rPr>
              <a:t> </a:t>
            </a:r>
            <a:r>
              <a:rPr lang="en-US" sz="1800" dirty="0" smtClean="0"/>
              <a:t>[</a:t>
            </a:r>
            <a:r>
              <a:rPr lang="en-US" sz="1800" dirty="0"/>
              <a:t>1, 3, 4, </a:t>
            </a:r>
            <a:r>
              <a:rPr lang="en-US" sz="1800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, 8, 10 ]</a:t>
            </a:r>
          </a:p>
          <a:p>
            <a:pPr marL="0" indent="0">
              <a:buNone/>
            </a:pPr>
            <a:r>
              <a:rPr lang="en-US" sz="1800" dirty="0"/>
              <a:t>	Merge 10:	</a:t>
            </a:r>
            <a:r>
              <a:rPr lang="en-US" sz="1800" dirty="0" smtClean="0"/>
              <a:t>[</a:t>
            </a:r>
            <a:r>
              <a:rPr lang="en-US" sz="1800" dirty="0"/>
              <a:t>1, 3, 4, 7, 8, </a:t>
            </a:r>
            <a:r>
              <a:rPr lang="en-US" sz="1800" dirty="0">
                <a:solidFill>
                  <a:srgbClr val="FF0000"/>
                </a:solidFill>
              </a:rPr>
              <a:t>10</a:t>
            </a:r>
            <a:r>
              <a:rPr lang="en-US" sz="1800" dirty="0"/>
              <a:t> </a:t>
            </a:r>
            <a:r>
              <a:rPr lang="en-US" sz="1800" dirty="0" smtClean="0"/>
              <a:t>]</a:t>
            </a:r>
          </a:p>
          <a:p>
            <a:pPr marL="0" indent="0">
              <a:buNone/>
            </a:pPr>
            <a:r>
              <a:rPr lang="en-US" sz="1800" dirty="0"/>
              <a:t>	DONE!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Correctness</a:t>
            </a:r>
            <a:r>
              <a:rPr lang="en-US" sz="1800" dirty="0" smtClean="0"/>
              <a:t>: it is clear: If each of the two halves is sorted, the it suffices to push the elements from right to left to their correct position.</a:t>
            </a:r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cxnSp>
        <p:nvCxnSpPr>
          <p:cNvPr id="6" name="AutoShape 4"/>
          <p:cNvCxnSpPr>
            <a:cxnSpLocks noChangeShapeType="1"/>
            <a:stCxn id="16" idx="1"/>
            <a:endCxn id="9" idx="0"/>
          </p:cNvCxnSpPr>
          <p:nvPr/>
        </p:nvCxnSpPr>
        <p:spPr bwMode="auto">
          <a:xfrm rot="10800000" flipV="1">
            <a:off x="2348986" y="1018778"/>
            <a:ext cx="3423165" cy="1191021"/>
          </a:xfrm>
          <a:prstGeom prst="bentConnector2">
            <a:avLst/>
          </a:prstGeom>
          <a:noFill/>
          <a:ln w="6480" cap="flat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6"/>
          <p:cNvCxnSpPr>
            <a:cxnSpLocks noChangeShapeType="1"/>
            <a:stCxn id="16" idx="2"/>
            <a:endCxn id="10" idx="3"/>
          </p:cNvCxnSpPr>
          <p:nvPr/>
        </p:nvCxnSpPr>
        <p:spPr bwMode="auto">
          <a:xfrm rot="5400000">
            <a:off x="4634986" y="43142"/>
            <a:ext cx="1247774" cy="4017405"/>
          </a:xfrm>
          <a:prstGeom prst="bentConnector2">
            <a:avLst/>
          </a:prstGeom>
          <a:noFill/>
          <a:ln w="6480" cap="flat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" name="Rounded Rectangle 8"/>
          <p:cNvSpPr/>
          <p:nvPr/>
        </p:nvSpPr>
        <p:spPr bwMode="auto">
          <a:xfrm>
            <a:off x="1447800" y="2209800"/>
            <a:ext cx="1802370" cy="303213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447800" y="2513013"/>
            <a:ext cx="1802370" cy="325435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72150" y="609600"/>
            <a:ext cx="2990850" cy="8183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 and Conquer</a:t>
            </a:r>
            <a:br>
              <a:rPr lang="en-US" dirty="0" smtClean="0"/>
            </a:br>
            <a:r>
              <a:rPr lang="en-US" dirty="0" smtClean="0"/>
              <a:t>using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0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 Input: [4, 1, 8, 7, 10, 3]</a:t>
            </a:r>
          </a:p>
          <a:p>
            <a:pPr marL="0" indent="0">
              <a:buNone/>
            </a:pPr>
            <a:r>
              <a:rPr lang="en-US" sz="1800" dirty="0"/>
              <a:t>	- sort the left half:  		[</a:t>
            </a:r>
            <a:r>
              <a:rPr lang="en-US" sz="1800" dirty="0">
                <a:solidFill>
                  <a:srgbClr val="FF0000"/>
                </a:solidFill>
              </a:rPr>
              <a:t>1, 4, 8</a:t>
            </a:r>
            <a:r>
              <a:rPr lang="en-US" sz="1800" dirty="0"/>
              <a:t>, 7, 10, 3]</a:t>
            </a:r>
          </a:p>
          <a:p>
            <a:pPr marL="0" indent="0">
              <a:buNone/>
            </a:pPr>
            <a:r>
              <a:rPr lang="en-US" sz="1800" dirty="0"/>
              <a:t>	- sort the right </a:t>
            </a:r>
            <a:r>
              <a:rPr lang="en-US" sz="1800" dirty="0" smtClean="0"/>
              <a:t>half:</a:t>
            </a:r>
            <a:r>
              <a:rPr lang="en-US" sz="1800" dirty="0"/>
              <a:t>		[1, 4, 8, </a:t>
            </a:r>
            <a:r>
              <a:rPr lang="en-US" sz="1800" dirty="0">
                <a:solidFill>
                  <a:srgbClr val="FF0000"/>
                </a:solidFill>
              </a:rPr>
              <a:t>3, 7, 10</a:t>
            </a:r>
            <a:r>
              <a:rPr lang="en-US" sz="1800" dirty="0"/>
              <a:t> ]</a:t>
            </a:r>
          </a:p>
          <a:p>
            <a:pPr marL="0" indent="0">
              <a:buNone/>
            </a:pPr>
            <a:r>
              <a:rPr lang="en-US" sz="1800" dirty="0"/>
              <a:t>	- merge the two </a:t>
            </a:r>
            <a:r>
              <a:rPr lang="en-US" sz="1800" dirty="0" smtClean="0"/>
              <a:t>halves: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Merge 3:	</a:t>
            </a:r>
            <a:r>
              <a:rPr lang="en-US" sz="1800" dirty="0" smtClean="0"/>
              <a:t>[</a:t>
            </a:r>
            <a:r>
              <a:rPr lang="en-US" sz="1800" dirty="0"/>
              <a:t>1, 4, </a:t>
            </a:r>
            <a:r>
              <a:rPr lang="en-US" sz="1800" dirty="0" smtClean="0"/>
              <a:t>8, </a:t>
            </a:r>
            <a:r>
              <a:rPr lang="en-US" sz="1800" dirty="0" smtClean="0">
                <a:solidFill>
                  <a:srgbClr val="FF0000"/>
                </a:solidFill>
              </a:rPr>
              <a:t>3</a:t>
            </a:r>
            <a:r>
              <a:rPr lang="en-US" sz="1800" dirty="0" smtClean="0"/>
              <a:t>, </a:t>
            </a:r>
            <a:r>
              <a:rPr lang="en-US" sz="1800" dirty="0"/>
              <a:t>7, 10 ]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[1, 4, 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, 8, 7, 10 ]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</a:t>
            </a:r>
            <a:r>
              <a:rPr lang="en-US" sz="1800" dirty="0" smtClean="0"/>
              <a:t>[</a:t>
            </a:r>
            <a:r>
              <a:rPr lang="en-US" sz="1800" dirty="0"/>
              <a:t>1, 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, 4, 8, 7, 10 ]</a:t>
            </a:r>
          </a:p>
          <a:p>
            <a:pPr marL="0" indent="0">
              <a:buNone/>
            </a:pPr>
            <a:r>
              <a:rPr lang="en-US" sz="1800" dirty="0"/>
              <a:t>	Merge 7: 	</a:t>
            </a:r>
            <a:r>
              <a:rPr lang="en-US" sz="1800" dirty="0" smtClean="0"/>
              <a:t>[</a:t>
            </a:r>
            <a:r>
              <a:rPr lang="en-US" sz="1800" dirty="0"/>
              <a:t>1, 3, 4, 8, </a:t>
            </a:r>
            <a:r>
              <a:rPr lang="en-US" sz="1800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, 10 </a:t>
            </a:r>
            <a:r>
              <a:rPr lang="en-US" sz="1800" dirty="0" smtClean="0"/>
              <a:t>] </a:t>
            </a:r>
            <a:r>
              <a:rPr lang="en-US" sz="1800" dirty="0" smtClean="0">
                <a:sym typeface="Wingdings" panose="05000000000000000000" pitchFamily="2" charset="2"/>
              </a:rPr>
              <a:t> </a:t>
            </a:r>
            <a:r>
              <a:rPr lang="en-US" sz="1800" dirty="0" smtClean="0"/>
              <a:t>[</a:t>
            </a:r>
            <a:r>
              <a:rPr lang="en-US" sz="1800" dirty="0"/>
              <a:t>1, 3, 4, </a:t>
            </a:r>
            <a:r>
              <a:rPr lang="en-US" sz="1800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, 8, 10 ]</a:t>
            </a:r>
          </a:p>
          <a:p>
            <a:pPr marL="0" indent="0">
              <a:buNone/>
            </a:pPr>
            <a:r>
              <a:rPr lang="en-US" sz="1800" dirty="0"/>
              <a:t>	Merge 10:	</a:t>
            </a:r>
            <a:r>
              <a:rPr lang="en-US" sz="1800" dirty="0" smtClean="0"/>
              <a:t>[</a:t>
            </a:r>
            <a:r>
              <a:rPr lang="en-US" sz="1800" dirty="0"/>
              <a:t>1, 3, 4, 7, 8, </a:t>
            </a:r>
            <a:r>
              <a:rPr lang="en-US" sz="1800" dirty="0">
                <a:solidFill>
                  <a:srgbClr val="FF0000"/>
                </a:solidFill>
              </a:rPr>
              <a:t>10</a:t>
            </a:r>
            <a:r>
              <a:rPr lang="en-US" sz="1800" dirty="0"/>
              <a:t> </a:t>
            </a:r>
            <a:r>
              <a:rPr lang="en-US" sz="1800" dirty="0" smtClean="0"/>
              <a:t>]</a:t>
            </a:r>
          </a:p>
          <a:p>
            <a:pPr marL="0" indent="0">
              <a:buNone/>
            </a:pPr>
            <a:endParaRPr lang="en-US" sz="1800" u="sng" dirty="0" smtClean="0"/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Denote the runtime on array of length n by T(n). </a:t>
            </a:r>
          </a:p>
          <a:p>
            <a:pPr marL="0" indent="0">
              <a:buNone/>
            </a:pPr>
            <a:r>
              <a:rPr lang="en-US" sz="1800" dirty="0" smtClean="0"/>
              <a:t>Then T(n) = 2T(n/2) + runtime of merge.</a:t>
            </a:r>
          </a:p>
          <a:p>
            <a:pPr marL="0" indent="0">
              <a:buNone/>
            </a:pPr>
            <a:r>
              <a:rPr lang="en-US" sz="1800" dirty="0" smtClean="0"/>
              <a:t>Q: What is the worst case runtime for merge?</a:t>
            </a:r>
          </a:p>
          <a:p>
            <a:pPr marL="0" indent="0">
              <a:buNone/>
            </a:pPr>
            <a:r>
              <a:rPr lang="en-US" sz="1800" dirty="0" smtClean="0"/>
              <a:t>We could make n/2 swaps for each element in the right half</a:t>
            </a:r>
          </a:p>
          <a:p>
            <a:pPr marL="0" indent="0">
              <a:buNone/>
            </a:pPr>
            <a:r>
              <a:rPr lang="en-US" sz="1800" dirty="0" smtClean="0"/>
              <a:t>That’s total (n/2)*(n/2)=n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/4 swaps.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1" name="Rounded Rectangle 10"/>
          <p:cNvSpPr/>
          <p:nvPr/>
        </p:nvSpPr>
        <p:spPr>
          <a:xfrm>
            <a:off x="5091545" y="3886200"/>
            <a:ext cx="3644611" cy="6771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T(n) = 2T(n/2) + 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/4.</a:t>
            </a:r>
          </a:p>
          <a:p>
            <a:r>
              <a:rPr lang="en-US" sz="2000" dirty="0" smtClean="0"/>
              <a:t>By Master Method T(n) =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5117810" y="4953000"/>
            <a:ext cx="3670589" cy="6274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Even without Master Method:</a:t>
            </a:r>
          </a:p>
          <a:p>
            <a:pPr algn="ctr"/>
            <a:r>
              <a:rPr lang="en-US" sz="2000" dirty="0" smtClean="0"/>
              <a:t>Only merge takes </a:t>
            </a:r>
            <a:r>
              <a:rPr lang="el-GR" sz="2000" dirty="0" smtClean="0"/>
              <a:t>Ω</a:t>
            </a:r>
            <a:r>
              <a:rPr lang="en-US" sz="2000" dirty="0" smtClean="0"/>
              <a:t>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time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5494482" y="5954928"/>
            <a:ext cx="304800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we do better?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531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Merge Part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Input</a:t>
            </a:r>
            <a:r>
              <a:rPr lang="en-US" sz="1800" dirty="0" smtClean="0"/>
              <a:t>: Array A[1…n] such that A[1…n/2] is sorted and A[n/2+1…n] </a:t>
            </a:r>
            <a:r>
              <a:rPr lang="en-US" sz="1800" dirty="0"/>
              <a:t>is sorted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Use another array to sort A in time O(n)</a:t>
            </a:r>
            <a:endParaRPr lang="en-US" sz="1800" dirty="0"/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u="sng" dirty="0" smtClean="0"/>
              <a:t>Example</a:t>
            </a:r>
            <a:r>
              <a:rPr lang="en-US" altLang="en-US" sz="1800" dirty="0" smtClean="0"/>
              <a:t>: </a:t>
            </a:r>
            <a:r>
              <a:rPr lang="en-US" altLang="en-US" sz="1800" dirty="0"/>
              <a:t>[4, 1, 8, 7, 10, 3]</a:t>
            </a:r>
          </a:p>
          <a:p>
            <a:pPr>
              <a:buSzPct val="100000"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 smtClean="0"/>
              <a:t>Sort </a:t>
            </a:r>
            <a:r>
              <a:rPr lang="en-US" altLang="en-US" sz="1800" dirty="0"/>
              <a:t>the left half: 		[1, 4, 8</a:t>
            </a:r>
            <a:r>
              <a:rPr lang="en-US" altLang="en-US" sz="1800" dirty="0" smtClean="0"/>
              <a:t>]</a:t>
            </a:r>
          </a:p>
          <a:p>
            <a:pPr>
              <a:buSzPct val="100000"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 smtClean="0"/>
              <a:t>Sort </a:t>
            </a:r>
            <a:r>
              <a:rPr lang="en-US" altLang="en-US" sz="1800" dirty="0"/>
              <a:t>the right half			        [3, 7, 10 ]</a:t>
            </a:r>
          </a:p>
          <a:p>
            <a:pPr>
              <a:buSzPct val="100000"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 smtClean="0"/>
              <a:t>Merge </a:t>
            </a:r>
            <a:r>
              <a:rPr lang="en-US" altLang="en-US" sz="1800" dirty="0"/>
              <a:t>the two halves into a </a:t>
            </a:r>
            <a:r>
              <a:rPr lang="en-US" altLang="en-US" sz="1800" u="sng" dirty="0"/>
              <a:t>new </a:t>
            </a:r>
            <a:r>
              <a:rPr lang="en-US" altLang="en-US" sz="1800" u="sng" dirty="0" smtClean="0"/>
              <a:t>array</a:t>
            </a:r>
            <a:endParaRPr lang="en-US" altLang="en-US" sz="1800" dirty="0"/>
          </a:p>
          <a:p>
            <a:pPr>
              <a:buSzPct val="100000"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 smtClean="0"/>
              <a:t>Do it by taking the smallest element each time:</a:t>
            </a:r>
            <a:endParaRPr lang="en-US" altLang="en-US" sz="1800" dirty="0"/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 smtClean="0"/>
              <a:t>			[</a:t>
            </a:r>
            <a:r>
              <a:rPr lang="en-US" altLang="en-US" sz="1800" dirty="0">
                <a:solidFill>
                  <a:srgbClr val="FF3333"/>
                </a:solidFill>
              </a:rPr>
              <a:t>1</a:t>
            </a:r>
            <a:r>
              <a:rPr lang="en-US" altLang="en-US" sz="1800" dirty="0"/>
              <a:t>,4,8] [</a:t>
            </a:r>
            <a:r>
              <a:rPr lang="en-US" altLang="en-US" sz="1800" dirty="0">
                <a:solidFill>
                  <a:srgbClr val="FF3333"/>
                </a:solidFill>
              </a:rPr>
              <a:t>3</a:t>
            </a:r>
            <a:r>
              <a:rPr lang="en-US" altLang="en-US" sz="1800" dirty="0"/>
              <a:t>,7,10]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[1]</a:t>
            </a:r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/>
              <a:t>			[1,</a:t>
            </a:r>
            <a:r>
              <a:rPr lang="en-US" altLang="en-US" sz="1800" dirty="0">
                <a:solidFill>
                  <a:srgbClr val="FF3333"/>
                </a:solidFill>
              </a:rPr>
              <a:t>4</a:t>
            </a:r>
            <a:r>
              <a:rPr lang="en-US" altLang="en-US" sz="1800" dirty="0"/>
              <a:t>,8] [</a:t>
            </a:r>
            <a:r>
              <a:rPr lang="en-US" altLang="en-US" sz="1800" dirty="0">
                <a:solidFill>
                  <a:srgbClr val="FF3333"/>
                </a:solidFill>
              </a:rPr>
              <a:t>3</a:t>
            </a:r>
            <a:r>
              <a:rPr lang="en-US" altLang="en-US" sz="1800" dirty="0"/>
              <a:t>,7,10]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[1, 3]</a:t>
            </a:r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/>
              <a:t>			[1,</a:t>
            </a:r>
            <a:r>
              <a:rPr lang="en-US" altLang="en-US" sz="1800" dirty="0">
                <a:solidFill>
                  <a:srgbClr val="FF3333"/>
                </a:solidFill>
              </a:rPr>
              <a:t>4</a:t>
            </a:r>
            <a:r>
              <a:rPr lang="en-US" altLang="en-US" sz="1800" dirty="0"/>
              <a:t>,8] [3,</a:t>
            </a:r>
            <a:r>
              <a:rPr lang="en-US" altLang="en-US" sz="1800" dirty="0">
                <a:solidFill>
                  <a:srgbClr val="FF3333"/>
                </a:solidFill>
              </a:rPr>
              <a:t>7</a:t>
            </a:r>
            <a:r>
              <a:rPr lang="en-US" altLang="en-US" sz="1800" dirty="0"/>
              <a:t>,10]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[1, 3, 4]</a:t>
            </a:r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/>
              <a:t>			[1,4,</a:t>
            </a:r>
            <a:r>
              <a:rPr lang="en-US" altLang="en-US" sz="1800" dirty="0">
                <a:solidFill>
                  <a:srgbClr val="FF3333"/>
                </a:solidFill>
              </a:rPr>
              <a:t>8</a:t>
            </a:r>
            <a:r>
              <a:rPr lang="en-US" altLang="en-US" sz="1800" dirty="0"/>
              <a:t>] [3,</a:t>
            </a:r>
            <a:r>
              <a:rPr lang="en-US" altLang="en-US" sz="1800" dirty="0">
                <a:solidFill>
                  <a:srgbClr val="FF3333"/>
                </a:solidFill>
              </a:rPr>
              <a:t>7</a:t>
            </a:r>
            <a:r>
              <a:rPr lang="en-US" altLang="en-US" sz="1800" dirty="0"/>
              <a:t>,10]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[1, 3, 4, 7]</a:t>
            </a:r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/>
              <a:t>			[1,4,</a:t>
            </a:r>
            <a:r>
              <a:rPr lang="en-US" altLang="en-US" sz="1800" dirty="0">
                <a:solidFill>
                  <a:srgbClr val="FF3333"/>
                </a:solidFill>
              </a:rPr>
              <a:t>8</a:t>
            </a:r>
            <a:r>
              <a:rPr lang="en-US" altLang="en-US" sz="1800" dirty="0"/>
              <a:t>] [3,7,</a:t>
            </a:r>
            <a:r>
              <a:rPr lang="en-US" altLang="en-US" sz="1800" dirty="0">
                <a:solidFill>
                  <a:srgbClr val="FF3333"/>
                </a:solidFill>
              </a:rPr>
              <a:t>10</a:t>
            </a:r>
            <a:r>
              <a:rPr lang="en-US" altLang="en-US" sz="1800" dirty="0"/>
              <a:t>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[1, 3, 4, 7, 8]</a:t>
            </a:r>
          </a:p>
          <a:p>
            <a:pPr marL="0" indent="0">
              <a:buSzPct val="45000"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1800" dirty="0"/>
              <a:t>			[1,4,8] [3,7,</a:t>
            </a:r>
            <a:r>
              <a:rPr lang="en-US" altLang="en-US" sz="1800" dirty="0">
                <a:solidFill>
                  <a:srgbClr val="FF3333"/>
                </a:solidFill>
              </a:rPr>
              <a:t>10</a:t>
            </a:r>
            <a:r>
              <a:rPr lang="en-US" altLang="en-US" sz="1800" dirty="0"/>
              <a:t>] 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r>
              <a:rPr lang="en-US" altLang="en-US" sz="1800" dirty="0"/>
              <a:t> [1, 3, 4, 7, 8, 10</a:t>
            </a:r>
            <a:r>
              <a:rPr lang="en-US" altLang="en-US" sz="1800" dirty="0" smtClean="0"/>
              <a:t>]</a:t>
            </a:r>
            <a:endParaRPr lang="en-US" alt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038600" y="4419600"/>
            <a:ext cx="48768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Now the runtime of merge in O(n)</a:t>
            </a:r>
          </a:p>
          <a:p>
            <a:r>
              <a:rPr lang="en-US" sz="2000" dirty="0" smtClean="0"/>
              <a:t>Because we touch every element only once.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448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Merge Part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Input</a:t>
            </a:r>
            <a:r>
              <a:rPr lang="en-US" sz="1800" dirty="0" smtClean="0"/>
              <a:t>: Array A[1…n] such that A[1…n/2] is sorted and A[n/2+1…n] </a:t>
            </a:r>
            <a:r>
              <a:rPr lang="en-US" sz="1800" dirty="0"/>
              <a:t>is sorted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Use another array to sort A in time O(n)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Denote the runtime on array of length n by T(n). </a:t>
            </a:r>
          </a:p>
          <a:p>
            <a:pPr marL="0" indent="0">
              <a:buNone/>
            </a:pPr>
            <a:r>
              <a:rPr lang="en-US" sz="1800" dirty="0" smtClean="0"/>
              <a:t>Then T(n) = 2T(n/2) + runtime of merge = 2T(n/2) + O(n).</a:t>
            </a:r>
          </a:p>
          <a:p>
            <a:pPr marL="0" indent="0">
              <a:buNone/>
            </a:pPr>
            <a:r>
              <a:rPr lang="en-US" sz="1800" dirty="0" smtClean="0"/>
              <a:t>By Master Method T(n) = O(n log(n)).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Memory usage (Space complexity)</a:t>
            </a:r>
            <a:r>
              <a:rPr lang="en-US" sz="1800" dirty="0" smtClean="0"/>
              <a:t>: we need extra </a:t>
            </a:r>
            <a:r>
              <a:rPr lang="en-US" sz="1800" dirty="0" err="1" smtClean="0"/>
              <a:t>n+O</a:t>
            </a:r>
            <a:r>
              <a:rPr lang="en-US" sz="1800" dirty="0" smtClean="0"/>
              <a:t>(1) elements of memory.</a:t>
            </a:r>
            <a:endParaRPr lang="en-US" sz="1800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</p:spTree>
    <p:extLst>
      <p:ext uri="{BB962C8B-B14F-4D97-AF65-F5344CB8AC3E}">
        <p14:creationId xmlns:p14="http://schemas.microsoft.com/office/powerpoint/2010/main" val="283140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 Example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Write all recursive calls of Merge sort on the input A =[3, 8, 7, 1, 4, 6]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		[</a:t>
            </a:r>
            <a:r>
              <a:rPr lang="en-US" sz="1800" dirty="0"/>
              <a:t>3, 8, 7, 1, 4, 6</a:t>
            </a:r>
            <a:r>
              <a:rPr lang="en-US" sz="1800" dirty="0" smtClean="0"/>
              <a:t>]</a:t>
            </a:r>
          </a:p>
          <a:p>
            <a:pPr marL="0" indent="0">
              <a:buNone/>
            </a:pPr>
            <a:r>
              <a:rPr lang="en-US" sz="1800" dirty="0" smtClean="0"/>
              <a:t>			[3, 8, 7]	      [1, 4, 6]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[3, 8]  	 	[7]	    [1, 4]  	[6]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[3] [8] 			[1]  [4]</a:t>
            </a:r>
          </a:p>
          <a:p>
            <a:pPr marL="0" indent="0">
              <a:buNone/>
            </a:pPr>
            <a:r>
              <a:rPr lang="en-US" sz="1800" dirty="0" smtClean="0"/>
              <a:t>Merging back: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[3,8]-- [7]		[1, 4]– [6]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[3,7,8]			[1, 4, 6]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[1, 3, 4, 6, 7, 8]</a:t>
            </a:r>
          </a:p>
          <a:p>
            <a:pPr marL="0" indent="0">
              <a:buNone/>
            </a:pPr>
            <a:r>
              <a:rPr lang="en-US" sz="1800" dirty="0" smtClean="0"/>
              <a:t>Q: How many comparisons have been made in total? Explain what’s going on</a:t>
            </a:r>
          </a:p>
          <a:p>
            <a:pPr marL="0" indent="0">
              <a:buNone/>
            </a:pPr>
            <a:r>
              <a:rPr lang="en-US" sz="1800" dirty="0" smtClean="0"/>
              <a:t>Q: what is the maximal number of comparisons for an array of length n?</a:t>
            </a:r>
          </a:p>
          <a:p>
            <a:pPr marL="0" indent="0">
              <a:buNone/>
            </a:pPr>
            <a:r>
              <a:rPr lang="en-US" sz="1800" dirty="0"/>
              <a:t>Q: what is the </a:t>
            </a:r>
            <a:r>
              <a:rPr lang="en-US" sz="1800" dirty="0" smtClean="0"/>
              <a:t>minimal </a:t>
            </a:r>
            <a:r>
              <a:rPr lang="en-US" sz="1800" dirty="0"/>
              <a:t>number of comparisons for an array of length n?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</p:spTree>
    <p:extLst>
      <p:ext uri="{BB962C8B-B14F-4D97-AF65-F5344CB8AC3E}">
        <p14:creationId xmlns:p14="http://schemas.microsoft.com/office/powerpoint/2010/main" val="1354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Median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2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Median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</a:t>
            </a:r>
            <a:r>
              <a:rPr lang="en-US" sz="1800" dirty="0" smtClean="0"/>
              <a:t>Find the n/2-nd element in the increasing order.</a:t>
            </a:r>
          </a:p>
          <a:p>
            <a:pPr marL="0" indent="0">
              <a:buNone/>
            </a:pPr>
            <a:r>
              <a:rPr lang="en-US" sz="1800" u="sng" dirty="0" smtClean="0"/>
              <a:t>More general goal</a:t>
            </a:r>
            <a:r>
              <a:rPr lang="en-US" sz="1800" dirty="0"/>
              <a:t>: </a:t>
            </a:r>
            <a:r>
              <a:rPr lang="en-US" sz="1800" dirty="0" smtClean="0"/>
              <a:t>Given an integer k, find </a:t>
            </a:r>
            <a:r>
              <a:rPr lang="en-US" sz="1800" dirty="0"/>
              <a:t>the </a:t>
            </a:r>
            <a:r>
              <a:rPr lang="en-US" sz="1800" dirty="0" smtClean="0"/>
              <a:t>k element </a:t>
            </a:r>
            <a:r>
              <a:rPr lang="en-US" sz="1800" dirty="0"/>
              <a:t>in the increasing order.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A naïve idea </a:t>
            </a:r>
            <a:r>
              <a:rPr lang="en-US" sz="1800" dirty="0" smtClean="0"/>
              <a:t>: Given an array: sort it and return the element in position k.</a:t>
            </a:r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O(n log(n))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886200" y="3557224"/>
            <a:ext cx="304800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we do better?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675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Tutorials – (almost) every week on Fridays at 3:30-5pm.</a:t>
            </a:r>
          </a:p>
          <a:p>
            <a:r>
              <a:rPr lang="en-US" sz="2000" dirty="0" smtClean="0"/>
              <a:t>See course webpage for schedule.</a:t>
            </a:r>
          </a:p>
          <a:p>
            <a:endParaRPr lang="en-US" sz="2000" dirty="0" smtClean="0"/>
          </a:p>
          <a:p>
            <a:r>
              <a:rPr lang="en-US" sz="2000" dirty="0" smtClean="0"/>
              <a:t>Assignment 1</a:t>
            </a:r>
          </a:p>
          <a:p>
            <a:pPr lvl="1"/>
            <a:r>
              <a:rPr lang="en-US" sz="2000" dirty="0" smtClean="0"/>
              <a:t>Due to January 30 - today</a:t>
            </a:r>
          </a:p>
          <a:p>
            <a:pPr lvl="1"/>
            <a:r>
              <a:rPr lang="en-US" sz="2000" dirty="0" smtClean="0"/>
              <a:t>To be submitted to the assignment box in CSIL (in class is also ok)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A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</a:t>
            </a:r>
            <a:r>
              <a:rPr lang="en-US" sz="1800" dirty="0" smtClean="0"/>
              <a:t>Given an integer k, find </a:t>
            </a:r>
            <a:r>
              <a:rPr lang="en-US" sz="1800" dirty="0"/>
              <a:t>the </a:t>
            </a:r>
            <a:r>
              <a:rPr lang="en-US" sz="1800" dirty="0" smtClean="0"/>
              <a:t>k element </a:t>
            </a:r>
            <a:r>
              <a:rPr lang="en-US" sz="1800" dirty="0"/>
              <a:t>in the increasing order.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Given an integer A</a:t>
            </a:r>
          </a:p>
          <a:p>
            <a:r>
              <a:rPr lang="en-US" sz="1800" dirty="0" smtClean="0"/>
              <a:t>Choose some pivot – a random element from A</a:t>
            </a:r>
          </a:p>
          <a:p>
            <a:r>
              <a:rPr lang="en-US" sz="1800" dirty="0" smtClean="0"/>
              <a:t>Rearrange all elements of A into two subarrays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≤pivot</a:t>
            </a:r>
            <a:r>
              <a:rPr lang="en-US" dirty="0" smtClean="0"/>
              <a:t> – all elements </a:t>
            </a:r>
            <a:r>
              <a:rPr lang="en-US" dirty="0"/>
              <a:t>≤ </a:t>
            </a:r>
            <a:r>
              <a:rPr lang="en-US" dirty="0" smtClean="0"/>
              <a:t>pivot.</a:t>
            </a:r>
          </a:p>
          <a:p>
            <a:pPr lvl="1"/>
            <a:r>
              <a:rPr lang="en-US" dirty="0" smtClean="0"/>
              <a:t>A</a:t>
            </a:r>
            <a:r>
              <a:rPr lang="en-US" baseline="-25000" dirty="0" smtClean="0"/>
              <a:t>&gt;pivot</a:t>
            </a:r>
            <a:r>
              <a:rPr lang="en-US" dirty="0" smtClean="0"/>
              <a:t> </a:t>
            </a:r>
            <a:r>
              <a:rPr lang="en-US" dirty="0"/>
              <a:t>– all elements </a:t>
            </a:r>
            <a:r>
              <a:rPr lang="en-US" dirty="0" smtClean="0"/>
              <a:t>&gt; pivot</a:t>
            </a:r>
            <a:r>
              <a:rPr lang="en-US" dirty="0"/>
              <a:t>.</a:t>
            </a:r>
          </a:p>
          <a:p>
            <a:r>
              <a:rPr lang="en-US" sz="1800" dirty="0" smtClean="0"/>
              <a:t>If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≤pivot</a:t>
            </a:r>
            <a:r>
              <a:rPr lang="en-US" sz="1800" dirty="0" smtClean="0"/>
              <a:t> has more than k elements, continue the search in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≤pivot</a:t>
            </a:r>
            <a:r>
              <a:rPr lang="en-US" sz="1800" dirty="0" smtClean="0"/>
              <a:t> .</a:t>
            </a:r>
          </a:p>
          <a:p>
            <a:r>
              <a:rPr lang="en-US" sz="1800" dirty="0" smtClean="0"/>
              <a:t>Otherwise, </a:t>
            </a:r>
            <a:r>
              <a:rPr lang="en-US" sz="1800" dirty="0"/>
              <a:t>continue the search in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&gt;pivot</a:t>
            </a:r>
            <a:r>
              <a:rPr lang="en-US" sz="1800" dirty="0" smtClean="0"/>
              <a:t> .</a:t>
            </a:r>
          </a:p>
          <a:p>
            <a:endParaRPr lang="en-US" sz="1800" dirty="0"/>
          </a:p>
          <a:p>
            <a:r>
              <a:rPr lang="en-US" sz="1800" dirty="0" smtClean="0"/>
              <a:t>Continue the search until A has 1 or 2 elements.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51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Example:</a:t>
            </a:r>
            <a:r>
              <a:rPr lang="en-US" sz="1700" dirty="0" smtClean="0"/>
              <a:t> A = [1,5,3,7,2,6,3,9,4,8] and k=5. </a:t>
            </a:r>
          </a:p>
          <a:p>
            <a:r>
              <a:rPr lang="en-US" sz="1700" dirty="0" smtClean="0"/>
              <a:t>Choose pivot = 6.</a:t>
            </a:r>
          </a:p>
          <a:p>
            <a:r>
              <a:rPr lang="en-US" sz="1700" dirty="0" smtClean="0"/>
              <a:t>Rearrange all elements of A into two subarrays</a:t>
            </a:r>
          </a:p>
          <a:p>
            <a:pPr lvl="1"/>
            <a:r>
              <a:rPr lang="en-US" sz="1700" dirty="0" err="1" smtClean="0"/>
              <a:t>A</a:t>
            </a:r>
            <a:r>
              <a:rPr lang="en-US" sz="1700" baseline="-25000" dirty="0" err="1" smtClean="0"/>
              <a:t>≤pivot</a:t>
            </a:r>
            <a:r>
              <a:rPr lang="en-US" sz="1700" dirty="0" smtClean="0"/>
              <a:t> = [1,5,3,2,6,3,4]</a:t>
            </a:r>
          </a:p>
          <a:p>
            <a:pPr lvl="1"/>
            <a:r>
              <a:rPr lang="en-US" sz="1700" dirty="0" smtClean="0"/>
              <a:t>A</a:t>
            </a:r>
            <a:r>
              <a:rPr lang="en-US" sz="1700" baseline="-25000" dirty="0" smtClean="0"/>
              <a:t>&gt;pivot</a:t>
            </a:r>
            <a:r>
              <a:rPr lang="en-US" sz="1700" dirty="0" smtClean="0"/>
              <a:t> = [7,9,8]</a:t>
            </a:r>
            <a:endParaRPr lang="en-US" sz="1700" dirty="0"/>
          </a:p>
          <a:p>
            <a:r>
              <a:rPr lang="en-US" sz="1700" dirty="0" err="1" smtClean="0"/>
              <a:t>A</a:t>
            </a:r>
            <a:r>
              <a:rPr lang="en-US" sz="1700" baseline="-25000" dirty="0" err="1" smtClean="0"/>
              <a:t>≤pivot</a:t>
            </a:r>
            <a:r>
              <a:rPr lang="en-US" sz="1700" dirty="0" smtClean="0"/>
              <a:t> has 7 elements. 7&gt;k, hence we should continue </a:t>
            </a:r>
            <a:r>
              <a:rPr lang="en-US" sz="1700" dirty="0"/>
              <a:t>to </a:t>
            </a:r>
            <a:r>
              <a:rPr lang="en-US" sz="1700" dirty="0" err="1"/>
              <a:t>A</a:t>
            </a:r>
            <a:r>
              <a:rPr lang="en-US" sz="1700" baseline="-25000" dirty="0" err="1"/>
              <a:t>≤</a:t>
            </a:r>
            <a:r>
              <a:rPr lang="en-US" sz="1700" baseline="-25000" dirty="0" err="1" smtClean="0"/>
              <a:t>pivot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---------------------------------------------</a:t>
            </a:r>
          </a:p>
          <a:p>
            <a:r>
              <a:rPr lang="en-US" sz="1700" dirty="0" smtClean="0"/>
              <a:t>Our new A </a:t>
            </a:r>
            <a:r>
              <a:rPr lang="en-US" sz="1700" dirty="0"/>
              <a:t>= [</a:t>
            </a:r>
            <a:r>
              <a:rPr lang="en-US" sz="1700" dirty="0" smtClean="0"/>
              <a:t>1,5,3,2,6,3,4], k=5.</a:t>
            </a:r>
          </a:p>
          <a:p>
            <a:r>
              <a:rPr lang="en-US" sz="1700" dirty="0" smtClean="0"/>
              <a:t>Let pivot =2</a:t>
            </a:r>
          </a:p>
          <a:p>
            <a:pPr lvl="1"/>
            <a:r>
              <a:rPr lang="en-US" sz="1700" dirty="0" err="1"/>
              <a:t>A</a:t>
            </a:r>
            <a:r>
              <a:rPr lang="en-US" sz="1700" baseline="-25000" dirty="0" err="1"/>
              <a:t>≤pivot</a:t>
            </a:r>
            <a:r>
              <a:rPr lang="en-US" sz="1700" dirty="0"/>
              <a:t> = [</a:t>
            </a:r>
            <a:r>
              <a:rPr lang="en-US" sz="1700" dirty="0" smtClean="0"/>
              <a:t>1,2]</a:t>
            </a:r>
            <a:endParaRPr lang="en-US" sz="1700" dirty="0"/>
          </a:p>
          <a:p>
            <a:pPr lvl="1"/>
            <a:r>
              <a:rPr lang="en-US" sz="1700" dirty="0"/>
              <a:t>A</a:t>
            </a:r>
            <a:r>
              <a:rPr lang="en-US" sz="1700" baseline="-25000" dirty="0"/>
              <a:t>&gt;pivot</a:t>
            </a:r>
            <a:r>
              <a:rPr lang="en-US" sz="1700" dirty="0"/>
              <a:t> = </a:t>
            </a:r>
            <a:r>
              <a:rPr lang="en-US" sz="1700" dirty="0" smtClean="0"/>
              <a:t>[5,3,6,3,4]</a:t>
            </a:r>
          </a:p>
          <a:p>
            <a:r>
              <a:rPr lang="en-US" sz="1700" dirty="0" err="1"/>
              <a:t>A</a:t>
            </a:r>
            <a:r>
              <a:rPr lang="en-US" sz="1700" baseline="-25000" dirty="0" err="1"/>
              <a:t>≤pivot</a:t>
            </a:r>
            <a:r>
              <a:rPr lang="en-US" sz="1700" dirty="0"/>
              <a:t> has </a:t>
            </a:r>
            <a:r>
              <a:rPr lang="en-US" sz="1700" dirty="0" smtClean="0"/>
              <a:t>2 elements. 2&lt;k hence </a:t>
            </a:r>
            <a:r>
              <a:rPr lang="en-US" sz="1700" dirty="0"/>
              <a:t>we </a:t>
            </a:r>
            <a:r>
              <a:rPr lang="en-US" sz="1700" dirty="0" smtClean="0"/>
              <a:t>continue in A</a:t>
            </a:r>
            <a:r>
              <a:rPr lang="en-US" sz="1700" baseline="-25000" dirty="0" smtClean="0"/>
              <a:t>&gt;pivot</a:t>
            </a:r>
            <a:r>
              <a:rPr lang="en-US" sz="1700" dirty="0" smtClean="0"/>
              <a:t> with new k=5-2=3.</a:t>
            </a:r>
            <a:br>
              <a:rPr lang="en-US" sz="1700" dirty="0" smtClean="0"/>
            </a:br>
            <a:r>
              <a:rPr lang="en-US" sz="1700" dirty="0" smtClean="0"/>
              <a:t>--------------------------------------------</a:t>
            </a:r>
          </a:p>
          <a:p>
            <a:r>
              <a:rPr lang="en-US" sz="1700" dirty="0" smtClean="0"/>
              <a:t>A = [5,3,6,3,4], k=3</a:t>
            </a:r>
          </a:p>
          <a:p>
            <a:r>
              <a:rPr lang="en-US" sz="1700" dirty="0" smtClean="0"/>
              <a:t>Return 4</a:t>
            </a:r>
            <a:endParaRPr lang="en-US" sz="1700" dirty="0"/>
          </a:p>
          <a:p>
            <a:pPr lvl="1"/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11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Runtime:</a:t>
            </a:r>
            <a:r>
              <a:rPr lang="en-US" sz="1700" dirty="0" smtClean="0"/>
              <a:t> In general the runtime depends on the choice of pivots.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0</a:t>
            </a:r>
            <a:r>
              <a:rPr lang="en-US" sz="1700" dirty="0" smtClean="0"/>
              <a:t> = A be the original array.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be the array after 1 iteration, and suppose that it contains 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elements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smtClean="0"/>
              <a:t>2 iterations</a:t>
            </a:r>
            <a:r>
              <a:rPr lang="en-US" sz="1700" dirty="0"/>
              <a:t> , and suppose that it contains </a:t>
            </a:r>
            <a:r>
              <a:rPr lang="en-US" sz="1700" dirty="0" smtClean="0"/>
              <a:t>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..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err="1" smtClean="0"/>
              <a:t>i</a:t>
            </a:r>
            <a:r>
              <a:rPr lang="en-US" sz="1700" dirty="0" smtClean="0"/>
              <a:t> iterations</a:t>
            </a:r>
            <a:r>
              <a:rPr lang="en-US" sz="1700" dirty="0"/>
              <a:t> , and suppose that it contains 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Then</a:t>
            </a:r>
          </a:p>
          <a:p>
            <a:pPr marL="0" indent="0">
              <a:buNone/>
            </a:pPr>
            <a:r>
              <a:rPr lang="en-US" sz="1700" dirty="0"/>
              <a:t>T(n) = T(n</a:t>
            </a:r>
            <a:r>
              <a:rPr lang="en-US" sz="1700" baseline="-25000" dirty="0"/>
              <a:t>1</a:t>
            </a:r>
            <a:r>
              <a:rPr lang="en-US" sz="1700" dirty="0"/>
              <a:t>) + O(n)</a:t>
            </a:r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dirty="0" smtClean="0"/>
              <a:t>…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657600" y="3886200"/>
            <a:ext cx="4857750" cy="27546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u="sng" dirty="0" smtClean="0"/>
              <a:t>Optimistic view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Suppose that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&lt; n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/2 in each step</a:t>
            </a:r>
          </a:p>
          <a:p>
            <a:r>
              <a:rPr lang="en-US" sz="2000" dirty="0" smtClean="0"/>
              <a:t>Then T(n) &lt; T(n/2) + Cn.</a:t>
            </a:r>
          </a:p>
          <a:p>
            <a:r>
              <a:rPr lang="en-US" sz="2000" dirty="0" smtClean="0"/>
              <a:t>By applying recursion we get</a:t>
            </a:r>
          </a:p>
          <a:p>
            <a:r>
              <a:rPr lang="en-US" sz="2000" dirty="0"/>
              <a:t>T(n) &lt; T(n/2) + </a:t>
            </a:r>
            <a:r>
              <a:rPr lang="en-US" sz="2000" dirty="0" smtClean="0"/>
              <a:t>Cn</a:t>
            </a:r>
          </a:p>
          <a:p>
            <a:r>
              <a:rPr lang="en-US" sz="2000" dirty="0" smtClean="0"/>
              <a:t>&lt; T(n/4) + C(n/2) + C(n)</a:t>
            </a:r>
          </a:p>
          <a:p>
            <a:r>
              <a:rPr lang="en-US" sz="2000" dirty="0"/>
              <a:t>&lt; </a:t>
            </a:r>
            <a:r>
              <a:rPr lang="en-US" sz="2000" dirty="0" smtClean="0"/>
              <a:t>T(n/8) </a:t>
            </a:r>
            <a:r>
              <a:rPr lang="en-US" sz="2000" dirty="0"/>
              <a:t>+ </a:t>
            </a:r>
            <a:r>
              <a:rPr lang="en-US" sz="2000" dirty="0" smtClean="0"/>
              <a:t>C(n/4) </a:t>
            </a:r>
            <a:r>
              <a:rPr lang="en-US" sz="2000" dirty="0"/>
              <a:t>+ C(n/2) </a:t>
            </a:r>
            <a:r>
              <a:rPr lang="en-US" sz="2000" dirty="0" smtClean="0"/>
              <a:t>+ </a:t>
            </a:r>
            <a:r>
              <a:rPr lang="en-US" sz="2000" dirty="0"/>
              <a:t>C(n)</a:t>
            </a:r>
          </a:p>
          <a:p>
            <a:r>
              <a:rPr lang="en-US" sz="2000" dirty="0" smtClean="0"/>
              <a:t>= C(1 + 2 + 4 +…n/4 + n/2 + n) &lt; 2Cn = </a:t>
            </a:r>
            <a:r>
              <a:rPr lang="el-GR" sz="2000" dirty="0" smtClean="0"/>
              <a:t>Θ</a:t>
            </a:r>
            <a:r>
              <a:rPr lang="en-US" sz="2000" dirty="0" smtClean="0"/>
              <a:t>(n)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93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Runtime:</a:t>
            </a:r>
            <a:r>
              <a:rPr lang="en-US" sz="1700" dirty="0" smtClean="0"/>
              <a:t> In general the runtime depends on the choice of pivots.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0</a:t>
            </a:r>
            <a:r>
              <a:rPr lang="en-US" sz="1700" dirty="0" smtClean="0"/>
              <a:t> = A be the original array.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be the array after 1 iteration, and suppose that it contains 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elements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smtClean="0"/>
              <a:t>2 iterations</a:t>
            </a:r>
            <a:r>
              <a:rPr lang="en-US" sz="1700" dirty="0"/>
              <a:t> , and suppose that it contains </a:t>
            </a:r>
            <a:r>
              <a:rPr lang="en-US" sz="1700" dirty="0" smtClean="0"/>
              <a:t>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..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err="1" smtClean="0"/>
              <a:t>i</a:t>
            </a:r>
            <a:r>
              <a:rPr lang="en-US" sz="1700" dirty="0" smtClean="0"/>
              <a:t> iterations</a:t>
            </a:r>
            <a:r>
              <a:rPr lang="en-US" sz="1700" dirty="0"/>
              <a:t> , and suppose that it contains 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Then</a:t>
            </a:r>
          </a:p>
          <a:p>
            <a:pPr marL="0" indent="0">
              <a:buNone/>
            </a:pPr>
            <a:r>
              <a:rPr lang="en-US" sz="1700" dirty="0"/>
              <a:t>T(n) = T(n</a:t>
            </a:r>
            <a:r>
              <a:rPr lang="en-US" sz="1700" baseline="-25000" dirty="0"/>
              <a:t>1</a:t>
            </a:r>
            <a:r>
              <a:rPr lang="en-US" sz="1700" dirty="0"/>
              <a:t>) + O(n)</a:t>
            </a:r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dirty="0" smtClean="0"/>
              <a:t>…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657600" y="3886200"/>
            <a:ext cx="4857750" cy="27546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u="sng" dirty="0" smtClean="0"/>
              <a:t>Pessimistic view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What if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n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-1 in each step</a:t>
            </a:r>
          </a:p>
          <a:p>
            <a:r>
              <a:rPr lang="en-US" sz="2000" dirty="0" smtClean="0"/>
              <a:t>Then T(n) = T(n-1) + Cn.</a:t>
            </a:r>
          </a:p>
          <a:p>
            <a:r>
              <a:rPr lang="en-US" sz="2000" dirty="0" smtClean="0"/>
              <a:t>By applying recursion we get</a:t>
            </a:r>
          </a:p>
          <a:p>
            <a:r>
              <a:rPr lang="en-US" sz="2000" dirty="0"/>
              <a:t>T(n) &lt; </a:t>
            </a:r>
            <a:r>
              <a:rPr lang="en-US" sz="2000" dirty="0" smtClean="0"/>
              <a:t>T(n-1) </a:t>
            </a:r>
            <a:r>
              <a:rPr lang="en-US" sz="2000" dirty="0"/>
              <a:t>+ </a:t>
            </a:r>
            <a:r>
              <a:rPr lang="en-US" sz="2000" dirty="0" smtClean="0"/>
              <a:t>Cn</a:t>
            </a:r>
          </a:p>
          <a:p>
            <a:r>
              <a:rPr lang="en-US" sz="2000" dirty="0" smtClean="0"/>
              <a:t>&lt; T(n-2) + C(n-1) + C(n)</a:t>
            </a:r>
          </a:p>
          <a:p>
            <a:r>
              <a:rPr lang="en-US" sz="2000" dirty="0"/>
              <a:t>&lt; </a:t>
            </a:r>
            <a:r>
              <a:rPr lang="en-US" sz="2000" dirty="0" smtClean="0"/>
              <a:t>T(n-3) </a:t>
            </a:r>
            <a:r>
              <a:rPr lang="en-US" sz="2000" dirty="0"/>
              <a:t>+ </a:t>
            </a:r>
            <a:r>
              <a:rPr lang="en-US" sz="2000" dirty="0" smtClean="0"/>
              <a:t>C(n-2) </a:t>
            </a:r>
            <a:r>
              <a:rPr lang="en-US" sz="2000" dirty="0"/>
              <a:t>+ </a:t>
            </a:r>
            <a:r>
              <a:rPr lang="en-US" sz="2000" dirty="0" smtClean="0"/>
              <a:t>C(n-1) + </a:t>
            </a:r>
            <a:r>
              <a:rPr lang="en-US" sz="2000" dirty="0"/>
              <a:t>C(n)</a:t>
            </a:r>
          </a:p>
          <a:p>
            <a:r>
              <a:rPr lang="en-US" sz="2000" dirty="0" smtClean="0"/>
              <a:t>= C(1 + 2 + 3 + 4 +…+ n-1 + n) = </a:t>
            </a:r>
            <a:r>
              <a:rPr lang="el-GR" sz="2000" dirty="0" smtClean="0"/>
              <a:t>Θ</a:t>
            </a:r>
            <a:r>
              <a:rPr lang="en-US" sz="2000" dirty="0" smtClean="0"/>
              <a:t>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90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Question:</a:t>
            </a:r>
            <a:r>
              <a:rPr lang="en-US" sz="1700" dirty="0" smtClean="0"/>
              <a:t> How should we choose a pivot so that in each step the number of elements decreases by some constant factor?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u="sng" dirty="0" smtClean="0"/>
              <a:t>Exercise</a:t>
            </a:r>
            <a:r>
              <a:rPr lang="en-US" sz="1700" dirty="0" smtClean="0"/>
              <a:t>: Prove the if </a:t>
            </a:r>
            <a:r>
              <a:rPr lang="en-US" sz="1700" dirty="0" err="1"/>
              <a:t>n</a:t>
            </a:r>
            <a:r>
              <a:rPr lang="en-US" sz="1700" baseline="-25000" dirty="0" err="1"/>
              <a:t>i</a:t>
            </a:r>
            <a:r>
              <a:rPr lang="en-US" sz="1700" dirty="0"/>
              <a:t> &lt; (</a:t>
            </a:r>
            <a:r>
              <a:rPr lang="en-US" sz="1700" dirty="0" smtClean="0"/>
              <a:t>2/3)*n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 in each step, then we are still in the </a:t>
            </a:r>
            <a:r>
              <a:rPr lang="en-US" sz="1700" u="sng" dirty="0" smtClean="0"/>
              <a:t>Optimistic view</a:t>
            </a:r>
            <a:r>
              <a:rPr lang="en-US" sz="1700" dirty="0" smtClean="0"/>
              <a:t>,</a:t>
            </a:r>
          </a:p>
          <a:p>
            <a:pPr marL="0" indent="0">
              <a:buNone/>
            </a:pPr>
            <a:r>
              <a:rPr lang="en-US" sz="1700" dirty="0" smtClean="0"/>
              <a:t>i.e. T(n</a:t>
            </a:r>
            <a:r>
              <a:rPr lang="en-US" sz="1700" dirty="0"/>
              <a:t>) &lt; </a:t>
            </a:r>
            <a:r>
              <a:rPr lang="en-US" sz="1700" dirty="0" smtClean="0"/>
              <a:t>T(0.9n) </a:t>
            </a:r>
            <a:r>
              <a:rPr lang="en-US" sz="1700" dirty="0"/>
              <a:t>+ </a:t>
            </a:r>
            <a:r>
              <a:rPr lang="en-US" sz="1700" dirty="0" smtClean="0"/>
              <a:t>Cn  implies that T(n)=O(n</a:t>
            </a:r>
            <a:r>
              <a:rPr lang="en-US" sz="1700" dirty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u="sng" dirty="0" smtClean="0"/>
              <a:t>Ideas how to choose a pivot: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a random element in the array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3 </a:t>
            </a:r>
            <a:r>
              <a:rPr lang="en-US" sz="1700" dirty="0"/>
              <a:t>random </a:t>
            </a:r>
            <a:r>
              <a:rPr lang="en-US" sz="1700" dirty="0" smtClean="0"/>
              <a:t>elements </a:t>
            </a:r>
            <a:r>
              <a:rPr lang="en-US" sz="1700" dirty="0"/>
              <a:t>in the </a:t>
            </a:r>
            <a:r>
              <a:rPr lang="en-US" sz="1700" dirty="0" smtClean="0"/>
              <a:t>array, and let pivot be their median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7 </a:t>
            </a:r>
            <a:r>
              <a:rPr lang="en-US" sz="1700" dirty="0"/>
              <a:t>random elements in the array, and let pivot be their median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Choose </a:t>
            </a:r>
            <a:r>
              <a:rPr lang="en-US" sz="1700" dirty="0" smtClean="0"/>
              <a:t>√n </a:t>
            </a:r>
            <a:r>
              <a:rPr lang="en-US" sz="1700" dirty="0"/>
              <a:t>random elements in the array, and let pivot be their </a:t>
            </a:r>
            <a:r>
              <a:rPr lang="en-US" sz="1700" dirty="0" smtClean="0"/>
              <a:t>median</a:t>
            </a:r>
          </a:p>
          <a:p>
            <a:pPr marL="342900" lvl="1" indent="0">
              <a:buNone/>
            </a:pPr>
            <a:r>
              <a:rPr lang="en-US" sz="1700" dirty="0" smtClean="0"/>
              <a:t>	But how?</a:t>
            </a:r>
          </a:p>
          <a:p>
            <a:pPr marL="342900" lvl="1" indent="0">
              <a:buNone/>
            </a:pPr>
            <a:r>
              <a:rPr lang="en-US" sz="1700" dirty="0"/>
              <a:t>	</a:t>
            </a:r>
            <a:r>
              <a:rPr lang="en-US" sz="1700" dirty="0" smtClean="0"/>
              <a:t>Use sorting algorithm on the </a:t>
            </a:r>
            <a:r>
              <a:rPr lang="en-US" sz="1700" dirty="0"/>
              <a:t>√n </a:t>
            </a:r>
            <a:r>
              <a:rPr lang="en-US" sz="1700" dirty="0" smtClean="0"/>
              <a:t>elements – it takes &lt; n steps.</a:t>
            </a:r>
            <a:endParaRPr lang="en-US" sz="1700" dirty="0"/>
          </a:p>
          <a:p>
            <a:pPr marL="342900" indent="-342900">
              <a:buFont typeface="+mj-lt"/>
              <a:buAutoNum type="arabicPeriod"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0" y="3530236"/>
            <a:ext cx="264795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Does it work?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4791074" y="4153694"/>
            <a:ext cx="4048125" cy="494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Should work with high probability…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912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and 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</a:t>
            </a:r>
            <a:r>
              <a:rPr lang="en-US" altLang="en-US" sz="2400" dirty="0" smtClean="0"/>
              <a:t>Book: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	2.1, 2.3</a:t>
            </a:r>
            <a:r>
              <a:rPr lang="en-US" altLang="en-US" sz="2400" smtClean="0">
                <a:sym typeface="Symbol" pitchFamily="18" charset="2"/>
              </a:rPr>
              <a:t>, 2.4, 2.5, 2.14</a:t>
            </a:r>
            <a:endParaRPr lang="en-US" altLang="en-US" sz="24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Reading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  Chapters </a:t>
            </a:r>
            <a:r>
              <a:rPr lang="en-US" altLang="en-US" sz="2400" dirty="0" smtClean="0">
                <a:sym typeface="Symbol" pitchFamily="18" charset="2"/>
              </a:rPr>
              <a:t>2.4,  2.5</a:t>
            </a:r>
            <a:endParaRPr lang="en-US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Divide and Conquer Algorithms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2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 Primality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Improved 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Question</a:t>
            </a:r>
            <a:r>
              <a:rPr lang="en-US" sz="2000" dirty="0"/>
              <a:t>: Given a number </a:t>
            </a:r>
            <a:r>
              <a:rPr lang="en-US" sz="2000" dirty="0" smtClean="0"/>
              <a:t>N how </a:t>
            </a:r>
            <a:r>
              <a:rPr lang="en-US" sz="2000" dirty="0"/>
              <a:t>can we check if it is prime?</a:t>
            </a:r>
          </a:p>
          <a:p>
            <a:pPr marL="0" indent="0">
              <a:buNone/>
            </a:pPr>
            <a:r>
              <a:rPr lang="en-US" sz="2000" u="sng" dirty="0" smtClean="0"/>
              <a:t>Idea</a:t>
            </a:r>
            <a:r>
              <a:rPr lang="en-US" sz="2000" dirty="0" smtClean="0"/>
              <a:t>: Consider the equation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=1. How many solutions does it have?</a:t>
            </a:r>
          </a:p>
          <a:p>
            <a:pPr marL="0" indent="0">
              <a:buNone/>
            </a:pPr>
            <a:r>
              <a:rPr lang="en-US" sz="2000" u="sng" dirty="0" smtClean="0"/>
              <a:t>A</a:t>
            </a:r>
            <a:r>
              <a:rPr lang="en-US" sz="2000" dirty="0" smtClean="0"/>
              <a:t>: x=1, x=-1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Let N be an odd integer such that N is not a prime power.</a:t>
            </a:r>
          </a:p>
          <a:p>
            <a:pPr marL="0" indent="0">
              <a:buNone/>
            </a:pPr>
            <a:r>
              <a:rPr lang="en-US" sz="2000" dirty="0" smtClean="0"/>
              <a:t>If N is prime, then </a:t>
            </a:r>
            <a:r>
              <a:rPr lang="en-US" sz="2000" dirty="0"/>
              <a:t>x</a:t>
            </a:r>
            <a:r>
              <a:rPr lang="en-US" sz="2000" baseline="30000" dirty="0"/>
              <a:t>2</a:t>
            </a:r>
            <a:r>
              <a:rPr lang="en-US" sz="2000" dirty="0"/>
              <a:t>=1 has </a:t>
            </a:r>
            <a:r>
              <a:rPr lang="en-US" sz="2000" dirty="0" smtClean="0"/>
              <a:t>only the trivial  solutions (i.e., +1, -1)</a:t>
            </a:r>
          </a:p>
          <a:p>
            <a:pPr marL="0" indent="0">
              <a:buNone/>
            </a:pPr>
            <a:r>
              <a:rPr lang="en-US" sz="2000" dirty="0" smtClean="0"/>
              <a:t>N is composite, then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has a non-trivial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628650" y="2652137"/>
            <a:ext cx="52578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Q: Does it have more solutions over the reals?</a:t>
            </a:r>
          </a:p>
          <a:p>
            <a:r>
              <a:rPr lang="en-US" sz="2000" dirty="0" smtClean="0"/>
              <a:t>A: No, only +1, -1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3028950" y="3606800"/>
            <a:ext cx="5276850" cy="812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What about  modulo 15?</a:t>
            </a:r>
          </a:p>
          <a:p>
            <a:pPr marL="0" indent="0">
              <a:buNone/>
            </a:pPr>
            <a:r>
              <a:rPr lang="en-US" sz="2000" u="sng" dirty="0"/>
              <a:t>A</a:t>
            </a:r>
            <a:r>
              <a:rPr lang="en-US" sz="2000" dirty="0"/>
              <a:t>: </a:t>
            </a:r>
            <a:r>
              <a:rPr lang="en-US" sz="2000" dirty="0" smtClean="0"/>
              <a:t>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</a:t>
            </a:r>
            <a:r>
              <a:rPr lang="en-US" sz="2000" dirty="0"/>
              <a:t>(mod 15</a:t>
            </a:r>
            <a:r>
              <a:rPr lang="en-US" sz="2000" dirty="0" smtClean="0"/>
              <a:t>), 11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 121 = 1 (mod 15)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60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Improved 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Let N be an odd integer that is not a prime power.</a:t>
            </a:r>
          </a:p>
          <a:p>
            <a:pPr marL="0" indent="0">
              <a:buNone/>
            </a:pPr>
            <a:r>
              <a:rPr lang="en-US" sz="2000" dirty="0" smtClean="0"/>
              <a:t>If N is prime, then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(mod N) </a:t>
            </a:r>
            <a:r>
              <a:rPr lang="en-US" sz="2000" dirty="0"/>
              <a:t>has </a:t>
            </a:r>
            <a:r>
              <a:rPr lang="en-US" sz="2000" dirty="0" smtClean="0"/>
              <a:t>only the trivial  solutions (i.e., +1, -1)</a:t>
            </a:r>
          </a:p>
          <a:p>
            <a:pPr marL="0" indent="0">
              <a:buNone/>
            </a:pPr>
            <a:r>
              <a:rPr lang="en-US" sz="2000" dirty="0" smtClean="0"/>
              <a:t>N is composite, then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</a:t>
            </a:r>
            <a:r>
              <a:rPr lang="en-US" sz="2000" dirty="0"/>
              <a:t>(mod N) has </a:t>
            </a:r>
            <a:r>
              <a:rPr lang="en-US" sz="2000" dirty="0" smtClean="0"/>
              <a:t>a non-trivial solution.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Idea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dirty="0" smtClean="0"/>
              <a:t>If N is odd and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</a:t>
            </a:r>
            <a:r>
              <a:rPr lang="en-US" sz="2000" dirty="0"/>
              <a:t>≠</a:t>
            </a:r>
            <a:r>
              <a:rPr lang="en-US" sz="2000" dirty="0" smtClean="0"/>
              <a:t> 1 (mod N) output COMPOSITE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1700" dirty="0" smtClean="0"/>
              <a:t>Otherwise, a</a:t>
            </a:r>
            <a:r>
              <a:rPr lang="en-US" sz="1700" baseline="30000" dirty="0" smtClean="0"/>
              <a:t>N-1</a:t>
            </a:r>
            <a:r>
              <a:rPr lang="en-US" sz="1700" dirty="0" smtClean="0"/>
              <a:t> = </a:t>
            </a:r>
            <a:r>
              <a:rPr lang="en-US" sz="1700" dirty="0"/>
              <a:t>1 (mod N</a:t>
            </a:r>
            <a:r>
              <a:rPr lang="en-US" sz="1700" dirty="0" smtClean="0"/>
              <a:t>). In the case “we check the square root”- a</a:t>
            </a:r>
            <a:r>
              <a:rPr lang="en-US" sz="1700" baseline="30000" dirty="0" smtClean="0"/>
              <a:t>(N-1)/2</a:t>
            </a:r>
            <a:r>
              <a:rPr lang="en-US" sz="1700" dirty="0" smtClean="0"/>
              <a:t>.</a:t>
            </a:r>
          </a:p>
          <a:p>
            <a:pPr lvl="2"/>
            <a:r>
              <a:rPr lang="en-US" sz="2000" dirty="0" smtClean="0"/>
              <a:t>If a</a:t>
            </a:r>
            <a:r>
              <a:rPr lang="en-US" sz="2000" baseline="30000" dirty="0" smtClean="0"/>
              <a:t>(N-1)/2</a:t>
            </a:r>
            <a:r>
              <a:rPr lang="en-US" sz="2000" dirty="0" smtClean="0"/>
              <a:t> ≠ +1,-1 output COMPOSITE.</a:t>
            </a:r>
          </a:p>
          <a:p>
            <a:pPr lvl="2"/>
            <a:r>
              <a:rPr lang="en-US" sz="2000" dirty="0"/>
              <a:t>If a</a:t>
            </a:r>
            <a:r>
              <a:rPr lang="en-US" sz="2000" baseline="30000" dirty="0"/>
              <a:t>(N-1)/2</a:t>
            </a:r>
            <a:r>
              <a:rPr lang="en-US" sz="2000" dirty="0"/>
              <a:t> = -1, output PRIME</a:t>
            </a:r>
            <a:r>
              <a:rPr lang="en-US" sz="2000" dirty="0" smtClean="0"/>
              <a:t>. // pass the test</a:t>
            </a:r>
            <a:endParaRPr lang="en-US" sz="2000" dirty="0"/>
          </a:p>
          <a:p>
            <a:pPr lvl="2"/>
            <a:r>
              <a:rPr lang="en-US" sz="2000" dirty="0" smtClean="0"/>
              <a:t>If </a:t>
            </a:r>
            <a:r>
              <a:rPr lang="en-US" sz="2000" dirty="0"/>
              <a:t>a</a:t>
            </a:r>
            <a:r>
              <a:rPr lang="en-US" sz="2000" baseline="30000" dirty="0"/>
              <a:t>(N-1)/2</a:t>
            </a:r>
            <a:r>
              <a:rPr lang="en-US" sz="2000" dirty="0"/>
              <a:t> = 1 and (N-1)/2 is </a:t>
            </a:r>
            <a:r>
              <a:rPr lang="en-US" sz="2000" dirty="0" smtClean="0"/>
              <a:t>odd, output PRIME.</a:t>
            </a:r>
            <a:endParaRPr lang="en-US" sz="2000" dirty="0"/>
          </a:p>
          <a:p>
            <a:pPr lvl="2"/>
            <a:r>
              <a:rPr lang="en-US" sz="2000" dirty="0" smtClean="0"/>
              <a:t>If </a:t>
            </a:r>
            <a:r>
              <a:rPr lang="en-US" sz="2000" dirty="0"/>
              <a:t>a</a:t>
            </a:r>
            <a:r>
              <a:rPr lang="en-US" sz="2000" baseline="30000" dirty="0"/>
              <a:t>(N-1)/2</a:t>
            </a:r>
            <a:r>
              <a:rPr lang="en-US" sz="2000" dirty="0"/>
              <a:t> = 1 and (N-1)/2 is even, continue to a</a:t>
            </a:r>
            <a:r>
              <a:rPr lang="en-US" sz="2000" baseline="30000" dirty="0"/>
              <a:t>(N-1)/4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06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A Miller-Rabin test</a:t>
            </a:r>
            <a:r>
              <a:rPr lang="en-US" sz="2000" dirty="0" smtClean="0"/>
              <a:t>: on input N&gt;2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If N is even		</a:t>
            </a:r>
            <a:r>
              <a:rPr lang="en-US" sz="2000" dirty="0" smtClean="0">
                <a:sym typeface="Wingdings" panose="05000000000000000000" pitchFamily="2" charset="2"/>
              </a:rPr>
              <a:t> 	output COMPOSITE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Write N-1 = q*2</a:t>
            </a:r>
            <a:r>
              <a:rPr lang="en-US" sz="2000" baseline="30000" dirty="0" smtClean="0"/>
              <a:t>d</a:t>
            </a:r>
            <a:r>
              <a:rPr lang="en-US" sz="2000" dirty="0" smtClean="0"/>
              <a:t>, where q is odd.</a:t>
            </a:r>
            <a:endParaRPr lang="en-US" sz="2000" baseline="30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Choose a random a &lt; N-1.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if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 </a:t>
            </a:r>
            <a:r>
              <a:rPr lang="en-US" sz="2000" dirty="0"/>
              <a:t>≠</a:t>
            </a:r>
            <a:r>
              <a:rPr lang="en-US" sz="2000" dirty="0" smtClean="0"/>
              <a:t> </a:t>
            </a:r>
            <a:r>
              <a:rPr lang="en-US" sz="2000" dirty="0"/>
              <a:t>1 mod N  </a:t>
            </a:r>
            <a:r>
              <a:rPr lang="en-US" sz="2000" dirty="0" smtClean="0"/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	</a:t>
            </a:r>
            <a:r>
              <a:rPr lang="en-US" sz="2000" dirty="0" smtClean="0"/>
              <a:t>output COMPOSITE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otherwise for </a:t>
            </a:r>
            <a:r>
              <a:rPr lang="en-US" sz="2000" dirty="0" err="1" smtClean="0"/>
              <a:t>i</a:t>
            </a:r>
            <a:r>
              <a:rPr lang="en-US" sz="2000" dirty="0" smtClean="0"/>
              <a:t>=d-1…0</a:t>
            </a:r>
          </a:p>
          <a:p>
            <a:pPr marL="0" indent="0">
              <a:buNone/>
            </a:pPr>
            <a:r>
              <a:rPr lang="en-US" sz="2000" dirty="0"/>
              <a:t>		if </a:t>
            </a:r>
            <a:r>
              <a:rPr lang="en-US" sz="2000" dirty="0" err="1"/>
              <a:t>a</a:t>
            </a:r>
            <a:r>
              <a:rPr lang="en-US" sz="2000" baseline="30000" dirty="0" err="1"/>
              <a:t>q</a:t>
            </a:r>
            <a:r>
              <a:rPr lang="en-US" sz="2000" baseline="30000" dirty="0"/>
              <a:t>*2</a:t>
            </a:r>
            <a:r>
              <a:rPr lang="en-US" sz="2000" baseline="50000" dirty="0"/>
              <a:t>i</a:t>
            </a:r>
            <a:r>
              <a:rPr lang="en-US" sz="2000" dirty="0"/>
              <a:t> = -1 mod N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	output PRIME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smtClean="0"/>
              <a:t>otherwise </a:t>
            </a:r>
            <a:r>
              <a:rPr lang="en-US" sz="2000" dirty="0" err="1"/>
              <a:t>a</a:t>
            </a:r>
            <a:r>
              <a:rPr lang="en-US" sz="2000" baseline="30000" dirty="0" err="1"/>
              <a:t>q</a:t>
            </a:r>
            <a:r>
              <a:rPr lang="en-US" sz="2000" baseline="30000" dirty="0"/>
              <a:t>*2</a:t>
            </a:r>
            <a:r>
              <a:rPr lang="en-US" sz="2000" baseline="50000" dirty="0"/>
              <a:t>i</a:t>
            </a:r>
            <a:r>
              <a:rPr lang="en-US" sz="2000" dirty="0"/>
              <a:t> </a:t>
            </a:r>
            <a:r>
              <a:rPr lang="en-US" sz="2000" dirty="0" smtClean="0"/>
              <a:t>≠ +1,-1 </a:t>
            </a:r>
            <a:r>
              <a:rPr lang="en-US" sz="2000" dirty="0"/>
              <a:t>mod N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	output </a:t>
            </a:r>
            <a:r>
              <a:rPr lang="en-US" sz="2000" dirty="0" smtClean="0"/>
              <a:t>COMPOSITE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output PRIME</a:t>
            </a:r>
            <a:endParaRPr lang="en-US" sz="2000" dirty="0"/>
          </a:p>
          <a:p>
            <a:r>
              <a:rPr lang="en-US" sz="2000" u="sng" dirty="0" smtClean="0"/>
              <a:t>If N is a prime</a:t>
            </a:r>
            <a:r>
              <a:rPr lang="en-US" sz="2000" dirty="0" smtClean="0"/>
              <a:t>, then the algorithm always outputs PRIME. </a:t>
            </a:r>
          </a:p>
          <a:p>
            <a:r>
              <a:rPr lang="en-US" sz="2000" u="sng" dirty="0" smtClean="0"/>
              <a:t>If N is composite</a:t>
            </a:r>
            <a:r>
              <a:rPr lang="en-US" sz="2000" dirty="0" smtClean="0"/>
              <a:t> then outputs COMPOSITE with probability at least 1/4.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Therefore, if we repeat the test k times (k=100),</a:t>
            </a:r>
            <a:br>
              <a:rPr lang="en-US" sz="2000" dirty="0" smtClean="0"/>
            </a:br>
            <a:r>
              <a:rPr lang="en-US" sz="2000" dirty="0" smtClean="0"/>
              <a:t>	then we will be correct with probability &gt; 1-(3/4)</a:t>
            </a:r>
            <a:r>
              <a:rPr lang="en-US" sz="2000" baseline="30000" dirty="0" smtClean="0"/>
              <a:t>k</a:t>
            </a:r>
            <a:r>
              <a:rPr lang="en-US" sz="2000" dirty="0" smtClean="0"/>
              <a:t> &gt; 0.999.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99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Example</a:t>
            </a:r>
            <a:r>
              <a:rPr lang="en-US" sz="2000" dirty="0" smtClean="0"/>
              <a:t>: N = 561.</a:t>
            </a:r>
          </a:p>
          <a:p>
            <a:pPr marL="0" indent="0">
              <a:buNone/>
            </a:pPr>
            <a:r>
              <a:rPr lang="en-US" sz="2000" dirty="0" smtClean="0"/>
              <a:t>Then N-1 = 560 = 35*16 = 35*2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= 5.</a:t>
            </a:r>
          </a:p>
          <a:p>
            <a:pPr marL="0" indent="0">
              <a:buNone/>
            </a:pPr>
            <a:r>
              <a:rPr lang="en-US" sz="1700" i="1" dirty="0" smtClean="0"/>
              <a:t>If a</a:t>
            </a:r>
            <a:r>
              <a:rPr lang="en-US" sz="1700" i="1" baseline="30000" dirty="0" smtClean="0"/>
              <a:t>560</a:t>
            </a:r>
            <a:r>
              <a:rPr lang="en-US" sz="1700" i="1" dirty="0" smtClean="0"/>
              <a:t> ≠ 1 </a:t>
            </a:r>
            <a:r>
              <a:rPr lang="en-US" sz="1700" i="1" dirty="0"/>
              <a:t>(mod 561) output </a:t>
            </a:r>
            <a:r>
              <a:rPr lang="en-US" sz="1700" i="1" dirty="0" smtClean="0"/>
              <a:t>COMPOSITE</a:t>
            </a:r>
            <a:endParaRPr lang="en-US" sz="1700" i="1" dirty="0"/>
          </a:p>
          <a:p>
            <a:pPr marL="0" indent="0">
              <a:buNone/>
            </a:pPr>
            <a:r>
              <a:rPr lang="en-US" sz="2000" dirty="0" smtClean="0"/>
              <a:t>a</a:t>
            </a:r>
            <a:r>
              <a:rPr lang="en-US" sz="2000" baseline="30000" dirty="0" smtClean="0"/>
              <a:t>560</a:t>
            </a:r>
            <a:r>
              <a:rPr lang="en-US" sz="2000" dirty="0" smtClean="0"/>
              <a:t>= 1 (</a:t>
            </a:r>
            <a:r>
              <a:rPr lang="en-US" sz="2000" dirty="0"/>
              <a:t>mod 561</a:t>
            </a:r>
            <a:r>
              <a:rPr lang="en-US" sz="2000" dirty="0" smtClean="0"/>
              <a:t>) --- We continue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</a:t>
            </a:r>
            <a:r>
              <a:rPr lang="en-US" sz="2000" baseline="30000" dirty="0" smtClean="0"/>
              <a:t>280</a:t>
            </a:r>
            <a:r>
              <a:rPr lang="en-US" sz="2000" dirty="0"/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67</a:t>
            </a:r>
            <a:r>
              <a:rPr lang="en-US" sz="2000" dirty="0" smtClean="0"/>
              <a:t> </a:t>
            </a:r>
            <a:r>
              <a:rPr lang="en-US" sz="2000" dirty="0"/>
              <a:t>(mod 561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found a non-trivial “square root of 1”. Therefore, 561 is not a prime.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4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Example</a:t>
            </a:r>
            <a:r>
              <a:rPr lang="en-US" sz="1700" dirty="0" smtClean="0"/>
              <a:t>: N = </a:t>
            </a:r>
            <a:r>
              <a:rPr lang="en-CA" sz="1700" dirty="0" smtClean="0"/>
              <a:t>569</a:t>
            </a:r>
            <a:r>
              <a:rPr lang="en-US" sz="1700" dirty="0" smtClean="0"/>
              <a:t>.  Then N-1 = </a:t>
            </a:r>
            <a:r>
              <a:rPr lang="en-CA" sz="1700" dirty="0" smtClean="0"/>
              <a:t>568</a:t>
            </a:r>
            <a:r>
              <a:rPr lang="en-US" sz="1700" dirty="0" smtClean="0"/>
              <a:t> = 71*8 = 71*2</a:t>
            </a:r>
            <a:r>
              <a:rPr lang="en-US" sz="1700" baseline="30000" dirty="0" smtClean="0"/>
              <a:t>3</a:t>
            </a:r>
            <a:r>
              <a:rPr lang="en-US" sz="1700" dirty="0" smtClean="0"/>
              <a:t>.</a:t>
            </a:r>
          </a:p>
          <a:p>
            <a:pPr marL="0" indent="0">
              <a:buNone/>
            </a:pPr>
            <a:r>
              <a:rPr lang="en-US" sz="1700" dirty="0" smtClean="0"/>
              <a:t>Choose a = 7.</a:t>
            </a:r>
          </a:p>
          <a:p>
            <a:pPr marL="0" indent="0">
              <a:buNone/>
            </a:pPr>
            <a:r>
              <a:rPr lang="en-US" sz="1700" i="1" dirty="0" smtClean="0"/>
              <a:t/>
            </a:r>
            <a:br>
              <a:rPr lang="en-US" sz="1700" i="1" dirty="0" smtClean="0"/>
            </a:br>
            <a:r>
              <a:rPr lang="en-US" sz="1700" i="1" dirty="0" smtClean="0"/>
              <a:t>If a</a:t>
            </a:r>
            <a:r>
              <a:rPr lang="en-US" sz="1700" i="1" baseline="30000" dirty="0" smtClean="0"/>
              <a:t>568</a:t>
            </a:r>
            <a:r>
              <a:rPr lang="en-US" sz="1700" i="1" dirty="0" smtClean="0"/>
              <a:t> ≠ 1 </a:t>
            </a:r>
            <a:r>
              <a:rPr lang="en-US" sz="1700" i="1" dirty="0"/>
              <a:t>(mod </a:t>
            </a:r>
            <a:r>
              <a:rPr lang="en-US" sz="1700" i="1" dirty="0" smtClean="0"/>
              <a:t>569) </a:t>
            </a:r>
            <a:r>
              <a:rPr lang="en-US" sz="1700" i="1" dirty="0"/>
              <a:t>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568</a:t>
            </a:r>
            <a:r>
              <a:rPr lang="en-US" sz="1700" dirty="0" smtClean="0"/>
              <a:t>= 1 (</a:t>
            </a:r>
            <a:r>
              <a:rPr lang="en-US" sz="1700" dirty="0"/>
              <a:t>mod </a:t>
            </a:r>
            <a:r>
              <a:rPr lang="en-US" sz="1700" dirty="0" smtClean="0"/>
              <a:t>569) --- We continue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284</a:t>
            </a:r>
            <a:r>
              <a:rPr lang="en-US" sz="1700" i="1" dirty="0" smtClean="0"/>
              <a:t> </a:t>
            </a:r>
            <a:r>
              <a:rPr lang="en-US" sz="1700" i="1" dirty="0"/>
              <a:t>≠ </a:t>
            </a:r>
            <a:r>
              <a:rPr lang="en-US" sz="1700" i="1" dirty="0" smtClean="0"/>
              <a:t>+1,-1 </a:t>
            </a:r>
            <a:r>
              <a:rPr lang="en-US" sz="1700" i="1" dirty="0"/>
              <a:t>(mod </a:t>
            </a:r>
            <a:r>
              <a:rPr lang="en-US" sz="1700" i="1" dirty="0" smtClean="0"/>
              <a:t>569) </a:t>
            </a:r>
            <a:r>
              <a:rPr lang="en-US" sz="1700" i="1" dirty="0"/>
              <a:t>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284</a:t>
            </a:r>
            <a:r>
              <a:rPr lang="en-US" sz="1700" dirty="0" smtClean="0"/>
              <a:t>= </a:t>
            </a:r>
            <a:r>
              <a:rPr lang="en-US" sz="1700" dirty="0"/>
              <a:t>1 (mod </a:t>
            </a:r>
            <a:r>
              <a:rPr lang="en-US" sz="1700" dirty="0" smtClean="0"/>
              <a:t>569) </a:t>
            </a:r>
            <a:r>
              <a:rPr lang="en-US" sz="1700" dirty="0"/>
              <a:t>--- We </a:t>
            </a:r>
            <a:r>
              <a:rPr lang="en-US" sz="1700" dirty="0" smtClean="0"/>
              <a:t>continue</a:t>
            </a:r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142</a:t>
            </a:r>
            <a:r>
              <a:rPr lang="en-US" sz="1700" i="1" dirty="0" smtClean="0"/>
              <a:t> </a:t>
            </a:r>
            <a:r>
              <a:rPr lang="en-US" sz="1700" i="1" dirty="0"/>
              <a:t>≠ +1,-1 (mod 569) 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142</a:t>
            </a:r>
            <a:r>
              <a:rPr lang="en-US" sz="1700" dirty="0" smtClean="0"/>
              <a:t>= </a:t>
            </a:r>
            <a:r>
              <a:rPr lang="en-US" sz="1700" dirty="0"/>
              <a:t>1 (mod </a:t>
            </a:r>
            <a:r>
              <a:rPr lang="en-US" sz="1700" dirty="0" smtClean="0"/>
              <a:t>569) </a:t>
            </a:r>
            <a:r>
              <a:rPr lang="en-US" sz="1700" dirty="0"/>
              <a:t>--- We </a:t>
            </a:r>
            <a:r>
              <a:rPr lang="en-US" sz="1700" dirty="0" smtClean="0"/>
              <a:t>continue</a:t>
            </a:r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71</a:t>
            </a:r>
            <a:r>
              <a:rPr lang="en-US" sz="1700" i="1" dirty="0" smtClean="0"/>
              <a:t> </a:t>
            </a:r>
            <a:r>
              <a:rPr lang="en-US" sz="1700" i="1" dirty="0"/>
              <a:t>≠ +1,-1 (mod 569) 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71</a:t>
            </a:r>
            <a:r>
              <a:rPr lang="en-US" sz="1700" dirty="0" smtClean="0"/>
              <a:t>= </a:t>
            </a:r>
            <a:r>
              <a:rPr lang="en-US" sz="1700" dirty="0"/>
              <a:t>1 (mod </a:t>
            </a:r>
            <a:r>
              <a:rPr lang="en-US" sz="1700" dirty="0" smtClean="0"/>
              <a:t>569</a:t>
            </a:r>
            <a:r>
              <a:rPr lang="en-US" sz="1700" dirty="0"/>
              <a:t>) --- We </a:t>
            </a:r>
            <a:r>
              <a:rPr lang="en-US" sz="1700" dirty="0" smtClean="0"/>
              <a:t>continue</a:t>
            </a:r>
          </a:p>
          <a:p>
            <a:r>
              <a:rPr lang="en-US" sz="1700" dirty="0" smtClean="0"/>
              <a:t>71 is odd, so we can’t continue anymore…</a:t>
            </a:r>
          </a:p>
          <a:p>
            <a:pPr marL="0" indent="0">
              <a:buNone/>
            </a:pPr>
            <a:r>
              <a:rPr lang="en-US" sz="1700" dirty="0" smtClean="0"/>
              <a:t>Output: 569 looks like PRIME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63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Divide and Conquer Algorithms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19707</TotalTime>
  <Words>2789</Words>
  <Application>Microsoft Office PowerPoint</Application>
  <PresentationFormat>On-screen Show (4:3)</PresentationFormat>
  <Paragraphs>334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 Unicode MS</vt:lpstr>
      <vt:lpstr>Arial</vt:lpstr>
      <vt:lpstr>Arial Narrow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CMPT 706 - Algorithms for Big Data  </vt:lpstr>
      <vt:lpstr>PowerPoint Presentation</vt:lpstr>
      <vt:lpstr>Testing Primality</vt:lpstr>
      <vt:lpstr>Improved Primality Testing</vt:lpstr>
      <vt:lpstr>Improved Primality Testing</vt:lpstr>
      <vt:lpstr>The Miller-Rabin Test</vt:lpstr>
      <vt:lpstr>The Miller-Rabin Test</vt:lpstr>
      <vt:lpstr>The Miller-Rabin Test</vt:lpstr>
      <vt:lpstr>Divide and Conquer Algorithms</vt:lpstr>
      <vt:lpstr>Divide and Conquer Algorithms</vt:lpstr>
      <vt:lpstr>Merge Sort</vt:lpstr>
      <vt:lpstr>Merge Sort</vt:lpstr>
      <vt:lpstr>Merge Sort</vt:lpstr>
      <vt:lpstr>Merge Sort</vt:lpstr>
      <vt:lpstr>Improving the Merge Part</vt:lpstr>
      <vt:lpstr>Improving the Merge Part</vt:lpstr>
      <vt:lpstr>Merge Sort Example</vt:lpstr>
      <vt:lpstr>Finding Median</vt:lpstr>
      <vt:lpstr>Finding Median</vt:lpstr>
      <vt:lpstr>Finding k’th element in the increasing order</vt:lpstr>
      <vt:lpstr>Finding k’th element in the increasing order</vt:lpstr>
      <vt:lpstr>Finding k’th element in the increasing order</vt:lpstr>
      <vt:lpstr>Finding k’th element in the increasing order</vt:lpstr>
      <vt:lpstr>Finding k’th element in the increasing order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1047</cp:revision>
  <cp:lastPrinted>2018-01-03T13:57:37Z</cp:lastPrinted>
  <dcterms:created xsi:type="dcterms:W3CDTF">2007-01-06T04:11:40Z</dcterms:created>
  <dcterms:modified xsi:type="dcterms:W3CDTF">2020-02-04T02:21:28Z</dcterms:modified>
</cp:coreProperties>
</file>