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9"/>
  </p:notesMasterIdLst>
  <p:handoutMasterIdLst>
    <p:handoutMasterId r:id="rId30"/>
  </p:handoutMasterIdLst>
  <p:sldIdLst>
    <p:sldId id="290" r:id="rId2"/>
    <p:sldId id="396" r:id="rId3"/>
    <p:sldId id="398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6" r:id="rId13"/>
    <p:sldId id="413" r:id="rId14"/>
    <p:sldId id="414" r:id="rId15"/>
    <p:sldId id="415" r:id="rId16"/>
    <p:sldId id="417" r:id="rId17"/>
    <p:sldId id="418" r:id="rId18"/>
    <p:sldId id="419" r:id="rId19"/>
    <p:sldId id="420" r:id="rId20"/>
    <p:sldId id="422" r:id="rId21"/>
    <p:sldId id="423" r:id="rId22"/>
    <p:sldId id="425" r:id="rId23"/>
    <p:sldId id="426" r:id="rId24"/>
    <p:sldId id="427" r:id="rId25"/>
    <p:sldId id="428" r:id="rId26"/>
    <p:sldId id="429" r:id="rId27"/>
    <p:sldId id="394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4679" autoAdjust="0"/>
  </p:normalViewPr>
  <p:slideViewPr>
    <p:cSldViewPr>
      <p:cViewPr varScale="1">
        <p:scale>
          <a:sx n="65" d="100"/>
          <a:sy n="65" d="100"/>
        </p:scale>
        <p:origin x="129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799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416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8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617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359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840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017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832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72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50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6321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0744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783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8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87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640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768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39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937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5419A7-5148-46CC-AC81-ECAAA4DE4DF2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</p:spTree>
    <p:extLst>
      <p:ext uri="{BB962C8B-B14F-4D97-AF65-F5344CB8AC3E}">
        <p14:creationId xmlns:p14="http://schemas.microsoft.com/office/powerpoint/2010/main" val="339215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Divide and Conquer Algorithms</a:t>
            </a:r>
            <a:endParaRPr lang="en-US" sz="2400" dirty="0"/>
          </a:p>
          <a:p>
            <a:r>
              <a:rPr lang="en-US" sz="2400" dirty="0" smtClean="0"/>
              <a:t>February 6,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Question:</a:t>
            </a:r>
            <a:r>
              <a:rPr lang="en-US" sz="1700" dirty="0" smtClean="0"/>
              <a:t> How should we choose a pivot so that in each step the number of elements decreases by some constant factor?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u="sng" dirty="0" smtClean="0"/>
              <a:t>Exercise</a:t>
            </a:r>
            <a:r>
              <a:rPr lang="en-US" sz="1700" dirty="0" smtClean="0"/>
              <a:t>: Prove the if </a:t>
            </a:r>
            <a:r>
              <a:rPr lang="en-US" sz="1700" dirty="0" err="1"/>
              <a:t>n</a:t>
            </a:r>
            <a:r>
              <a:rPr lang="en-US" sz="1700" baseline="-25000" dirty="0" err="1"/>
              <a:t>i</a:t>
            </a:r>
            <a:r>
              <a:rPr lang="en-US" sz="1700" dirty="0"/>
              <a:t> &lt; (</a:t>
            </a:r>
            <a:r>
              <a:rPr lang="en-US" sz="1700" dirty="0" smtClean="0"/>
              <a:t>2/3)*n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 in each step, then we are still in the </a:t>
            </a:r>
            <a:r>
              <a:rPr lang="en-US" sz="1700" u="sng" dirty="0" smtClean="0"/>
              <a:t>Optimistic view</a:t>
            </a:r>
            <a:r>
              <a:rPr lang="en-US" sz="1700" dirty="0" smtClean="0"/>
              <a:t>,</a:t>
            </a:r>
          </a:p>
          <a:p>
            <a:pPr marL="0" indent="0">
              <a:buNone/>
            </a:pPr>
            <a:r>
              <a:rPr lang="en-US" sz="1700" dirty="0" smtClean="0"/>
              <a:t>i.e. T(n</a:t>
            </a:r>
            <a:r>
              <a:rPr lang="en-US" sz="1700" dirty="0"/>
              <a:t>) &lt; </a:t>
            </a:r>
            <a:r>
              <a:rPr lang="en-US" sz="1700" dirty="0" smtClean="0"/>
              <a:t>T(0.9n) </a:t>
            </a:r>
            <a:r>
              <a:rPr lang="en-US" sz="1700" dirty="0"/>
              <a:t>+ </a:t>
            </a:r>
            <a:r>
              <a:rPr lang="en-US" sz="1700" dirty="0" smtClean="0"/>
              <a:t>Cn  implies that T(n)=O(n</a:t>
            </a:r>
            <a:r>
              <a:rPr lang="en-US" sz="1700" dirty="0"/>
              <a:t>)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u="sng" dirty="0" smtClean="0"/>
              <a:t>Ideas how to choose a pivot: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/>
              <a:t>Choose a random element in the array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/>
              <a:t>Choose 3 </a:t>
            </a:r>
            <a:r>
              <a:rPr lang="en-US" sz="1700" dirty="0"/>
              <a:t>random </a:t>
            </a:r>
            <a:r>
              <a:rPr lang="en-US" sz="1700" dirty="0" smtClean="0"/>
              <a:t>elements </a:t>
            </a:r>
            <a:r>
              <a:rPr lang="en-US" sz="1700" dirty="0"/>
              <a:t>in the </a:t>
            </a:r>
            <a:r>
              <a:rPr lang="en-US" sz="1700" dirty="0" smtClean="0"/>
              <a:t>array, and let pivot be their median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/>
              <a:t>Choose 7 </a:t>
            </a:r>
            <a:r>
              <a:rPr lang="en-US" sz="1700" dirty="0"/>
              <a:t>random elements in the array, and let pivot be their median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/>
              <a:t>Choose </a:t>
            </a:r>
            <a:r>
              <a:rPr lang="en-US" sz="1700" dirty="0" smtClean="0"/>
              <a:t>√n </a:t>
            </a:r>
            <a:r>
              <a:rPr lang="en-US" sz="1700" dirty="0"/>
              <a:t>random elements in the array, and let pivot be their </a:t>
            </a:r>
            <a:r>
              <a:rPr lang="en-US" sz="1700" dirty="0" smtClean="0"/>
              <a:t>median</a:t>
            </a:r>
          </a:p>
          <a:p>
            <a:pPr marL="342900" lvl="1" indent="0">
              <a:buNone/>
            </a:pPr>
            <a:r>
              <a:rPr lang="en-US" sz="1700" dirty="0" smtClean="0"/>
              <a:t>	But how?</a:t>
            </a:r>
          </a:p>
          <a:p>
            <a:pPr marL="342900" lvl="1" indent="0">
              <a:buNone/>
            </a:pPr>
            <a:r>
              <a:rPr lang="en-US" sz="1700" dirty="0"/>
              <a:t>	</a:t>
            </a:r>
            <a:r>
              <a:rPr lang="en-US" sz="1700" dirty="0" smtClean="0"/>
              <a:t>Use sorting algorithm on the </a:t>
            </a:r>
            <a:r>
              <a:rPr lang="en-US" sz="1700" dirty="0"/>
              <a:t>√n </a:t>
            </a:r>
            <a:r>
              <a:rPr lang="en-US" sz="1700" dirty="0" smtClean="0"/>
              <a:t>elements – it takes &lt; n steps.</a:t>
            </a:r>
            <a:endParaRPr lang="en-US" sz="1700" dirty="0"/>
          </a:p>
          <a:p>
            <a:pPr marL="342900" indent="-342900">
              <a:buFont typeface="+mj-lt"/>
              <a:buAutoNum type="arabicPeriod"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0" y="3530236"/>
            <a:ext cx="264795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Does it work?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4791074" y="4153694"/>
            <a:ext cx="4048125" cy="494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Should work with high probability…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912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Median find for random </a:t>
            </a:r>
            <a:r>
              <a:rPr lang="en-US" dirty="0" err="1" smtClean="0"/>
              <a:t>pivod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Choosing a pivot</a:t>
            </a:r>
            <a:r>
              <a:rPr lang="en-US" sz="1700" dirty="0" smtClean="0"/>
              <a:t>:</a:t>
            </a:r>
          </a:p>
          <a:p>
            <a:pPr marL="0" indent="0">
              <a:buNone/>
            </a:pPr>
            <a:r>
              <a:rPr lang="en-US" sz="1700" dirty="0" smtClean="0"/>
              <a:t>Given an array of n elements choose √n </a:t>
            </a:r>
            <a:r>
              <a:rPr lang="en-US" sz="1700" dirty="0"/>
              <a:t>random elements in the </a:t>
            </a:r>
            <a:r>
              <a:rPr lang="en-US" sz="1700" dirty="0" smtClean="0"/>
              <a:t>array</a:t>
            </a:r>
          </a:p>
          <a:p>
            <a:pPr marL="0" indent="0">
              <a:buNone/>
            </a:pPr>
            <a:r>
              <a:rPr lang="en-US" sz="1700" dirty="0" smtClean="0"/>
              <a:t>Let </a:t>
            </a:r>
            <a:r>
              <a:rPr lang="en-US" sz="1700" dirty="0"/>
              <a:t>pivot be their </a:t>
            </a:r>
            <a:r>
              <a:rPr lang="en-US" sz="1700" dirty="0" smtClean="0"/>
              <a:t>median</a:t>
            </a:r>
          </a:p>
          <a:p>
            <a:pPr marL="0" indent="0">
              <a:buNone/>
            </a:pPr>
            <a:r>
              <a:rPr lang="en-US" sz="1700" u="sng" dirty="0" smtClean="0"/>
              <a:t>Claim</a:t>
            </a:r>
            <a:r>
              <a:rPr lang="en-US" sz="1700" dirty="0" smtClean="0"/>
              <a:t>: </a:t>
            </a:r>
            <a:r>
              <a:rPr lang="en-US" sz="1700" dirty="0" err="1" smtClean="0"/>
              <a:t>Pr</a:t>
            </a:r>
            <a:r>
              <a:rPr lang="en-US" sz="1700" dirty="0" smtClean="0"/>
              <a:t>[pivot removes at least n/3 element] &gt; 1 - </a:t>
            </a:r>
            <a:r>
              <a:rPr lang="en-US" sz="1700" dirty="0" err="1" smtClean="0"/>
              <a:t>e</a:t>
            </a:r>
            <a:r>
              <a:rPr lang="en-US" sz="1700" baseline="30000" dirty="0" err="1" smtClean="0"/>
              <a:t>-c√</a:t>
            </a:r>
            <a:r>
              <a:rPr lang="en-US" sz="1700" baseline="30000" dirty="0" err="1"/>
              <a:t>n</a:t>
            </a:r>
            <a:r>
              <a:rPr lang="en-US" sz="1700" dirty="0"/>
              <a:t> </a:t>
            </a:r>
            <a:r>
              <a:rPr lang="en-US" sz="1700" dirty="0" smtClean="0"/>
              <a:t>for some constant c.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In simple words, is n is large, then with probability 0.9999 the pivot will remove at least n/3 elements.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60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imes New Roman" pitchFamily="18" charset="0"/>
              </a:rPr>
              <a:t>7</a:t>
            </a:r>
            <a:r>
              <a:rPr lang="en-US" altLang="en-US" sz="1200" dirty="0" smtClean="0">
                <a:latin typeface="Times New Roman" pitchFamily="18" charset="0"/>
              </a:rPr>
              <a:t>-</a:t>
            </a:r>
            <a:fld id="{E8F6E419-AE6A-46D2-876A-3B1941B27E83}" type="slidenum">
              <a:rPr lang="en-US" altLang="en-US" sz="12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dirty="0" smtClean="0">
              <a:latin typeface="Times New Roman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295400"/>
                <a:ext cx="8153400" cy="5257800"/>
              </a:xfrm>
            </p:spPr>
            <p:txBody>
              <a:bodyPr>
                <a:normAutofit/>
              </a:bodyPr>
              <a:lstStyle/>
              <a:p>
                <a:pPr marL="0" lvl="0" indent="0" eaLnBrk="1" hangingPunct="1">
                  <a:buNone/>
                </a:pPr>
                <a:r>
                  <a:rPr lang="en-US" altLang="en-US" dirty="0" smtClean="0">
                    <a:solidFill>
                      <a:srgbClr val="000000"/>
                    </a:solidFill>
                  </a:rPr>
                  <a:t>Let  </a:t>
                </a:r>
                <a14:m>
                  <m:oMath xmlns:m="http://schemas.openxmlformats.org/officeDocument/2006/math">
                    <m:r>
                      <a:rPr lang="en-CA" alt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altLang="en-US" dirty="0" smtClean="0">
                    <a:solidFill>
                      <a:srgbClr val="000000"/>
                    </a:solidFill>
                  </a:rPr>
                  <a:t>  denote the median of the list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CA" alt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CA" alt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CA" alt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CA" alt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en-US" dirty="0" smtClean="0">
                    <a:solidFill>
                      <a:srgbClr val="000000"/>
                    </a:solidFill>
                  </a:rPr>
                  <a:t>  </a:t>
                </a:r>
              </a:p>
              <a:p>
                <a:pPr lvl="0" eaLnBrk="1" hangingPunct="1">
                  <a:buBlip>
                    <a:blip r:embed="rId4"/>
                  </a:buBlip>
                </a:pPr>
                <a:endParaRPr lang="en-US" altLang="en-US" dirty="0">
                  <a:solidFill>
                    <a:srgbClr val="000000"/>
                  </a:solidFill>
                </a:endParaRPr>
              </a:p>
              <a:p>
                <a:pPr lvl="0" eaLnBrk="1" hangingPunct="1">
                  <a:buBlip>
                    <a:blip r:embed="rId4"/>
                  </a:buBlip>
                </a:pPr>
                <a:endParaRPr lang="en-US" altLang="en-US" dirty="0" smtClean="0">
                  <a:solidFill>
                    <a:srgbClr val="000000"/>
                  </a:solidFill>
                </a:endParaRPr>
              </a:p>
              <a:p>
                <a:pPr lvl="0" eaLnBrk="1" hangingPunct="1">
                  <a:buBlip>
                    <a:blip r:embed="rId4"/>
                  </a:buBlip>
                </a:pPr>
                <a:endParaRPr lang="en-US" altLang="en-US" dirty="0">
                  <a:solidFill>
                    <a:srgbClr val="000000"/>
                  </a:solidFill>
                </a:endParaRPr>
              </a:p>
              <a:p>
                <a:pPr lvl="0" eaLnBrk="1" hangingPunct="1">
                  <a:buBlip>
                    <a:blip r:embed="rId4"/>
                  </a:buBlip>
                </a:pPr>
                <a:endParaRPr lang="en-US" altLang="en-US" dirty="0" smtClean="0">
                  <a:solidFill>
                    <a:srgbClr val="000000"/>
                  </a:solidFill>
                </a:endParaRPr>
              </a:p>
              <a:p>
                <a:pPr marL="0" lvl="0" indent="0" eaLnBrk="1" hangingPunct="1">
                  <a:buNone/>
                </a:pPr>
                <a:endParaRPr lang="en-US" altLang="en-US" dirty="0" smtClean="0">
                  <a:solidFill>
                    <a:srgbClr val="000000"/>
                  </a:solidFill>
                </a:endParaRPr>
              </a:p>
              <a:p>
                <a:pPr lvl="0" eaLnBrk="1" hangingPunct="1">
                  <a:buBlip>
                    <a:blip r:embed="rId4"/>
                  </a:buBlip>
                </a:pPr>
                <a:endParaRPr lang="en-US" altLang="en-US" dirty="0" smtClean="0">
                  <a:solidFill>
                    <a:srgbClr val="000000"/>
                  </a:solidFill>
                </a:endParaRPr>
              </a:p>
              <a:p>
                <a:pPr marL="0" lvl="0" indent="0" eaLnBrk="1" hangingPunct="1">
                  <a:buNone/>
                </a:pPr>
                <a:endParaRPr lang="en-US" altLang="en-US" dirty="0" smtClean="0">
                  <a:solidFill>
                    <a:srgbClr val="000000"/>
                  </a:solidFill>
                </a:endParaRPr>
              </a:p>
              <a:p>
                <a:pPr marL="0" lvl="0" indent="0" eaLnBrk="1" hangingPunct="1">
                  <a:buNone/>
                </a:pPr>
                <a:r>
                  <a:rPr lang="en-US" altLang="en-US" dirty="0" smtClean="0">
                    <a:solidFill>
                      <a:srgbClr val="000000"/>
                    </a:solidFill>
                  </a:rPr>
                  <a:t>Let X be the number of sampled elements above 2n/3.</a:t>
                </a:r>
              </a:p>
              <a:p>
                <a:pPr marL="0" lvl="0" indent="0" eaLnBrk="1" hangingPunct="1">
                  <a:buNone/>
                </a:pPr>
                <a:r>
                  <a:rPr lang="en-US" altLang="en-US" u="sng" dirty="0" smtClean="0">
                    <a:solidFill>
                      <a:srgbClr val="000000"/>
                    </a:solidFill>
                  </a:rPr>
                  <a:t>In expectation</a:t>
                </a:r>
                <a:r>
                  <a:rPr lang="en-US" altLang="en-US" dirty="0" smtClean="0">
                    <a:solidFill>
                      <a:srgbClr val="000000"/>
                    </a:solidFill>
                  </a:rPr>
                  <a:t> only k/3 of the elements should be above 2n/3.</a:t>
                </a:r>
              </a:p>
              <a:p>
                <a:pPr marL="0" lvl="0" indent="0" eaLnBrk="1" hangingPunct="1">
                  <a:buNone/>
                </a:pPr>
                <a:r>
                  <a:rPr lang="en-US" altLang="en-US" u="sng" dirty="0" smtClean="0">
                    <a:solidFill>
                      <a:srgbClr val="000000"/>
                    </a:solidFill>
                  </a:rPr>
                  <a:t>Failure</a:t>
                </a:r>
                <a:r>
                  <a:rPr lang="en-US" altLang="en-US" dirty="0" smtClean="0">
                    <a:solidFill>
                      <a:srgbClr val="000000"/>
                    </a:solidFill>
                  </a:rPr>
                  <a:t>: X &gt; k/2</a:t>
                </a:r>
              </a:p>
              <a:p>
                <a:pPr marL="0" lvl="0" indent="0">
                  <a:buNone/>
                </a:pPr>
                <a:r>
                  <a:rPr lang="en-US" altLang="en-US" dirty="0" smtClean="0">
                    <a:solidFill>
                      <a:srgbClr val="000000"/>
                    </a:solidFill>
                  </a:rPr>
                  <a:t>Then </a:t>
                </a:r>
                <a:r>
                  <a:rPr lang="en-US" altLang="en-US" dirty="0" err="1" smtClean="0">
                    <a:solidFill>
                      <a:srgbClr val="000000"/>
                    </a:solidFill>
                  </a:rPr>
                  <a:t>Pr</a:t>
                </a:r>
                <a:r>
                  <a:rPr lang="en-US" altLang="en-US" dirty="0" smtClean="0">
                    <a:solidFill>
                      <a:srgbClr val="000000"/>
                    </a:solidFill>
                  </a:rPr>
                  <a:t>[X &gt; k/2] &lt; </a:t>
                </a:r>
                <a:r>
                  <a:rPr lang="el-GR" altLang="en-US" dirty="0" smtClean="0">
                    <a:solidFill>
                      <a:srgbClr val="000000"/>
                    </a:solidFill>
                  </a:rPr>
                  <a:t>δ</a:t>
                </a:r>
                <a:r>
                  <a:rPr lang="en-US" altLang="en-US" dirty="0" smtClean="0">
                    <a:solidFill>
                      <a:srgbClr val="000000"/>
                    </a:solidFill>
                  </a:rPr>
                  <a:t>, where </a:t>
                </a:r>
                <a:r>
                  <a:rPr lang="el-GR" altLang="en-US" dirty="0" smtClean="0">
                    <a:solidFill>
                      <a:srgbClr val="000000"/>
                    </a:solidFill>
                  </a:rPr>
                  <a:t>δ</a:t>
                </a:r>
                <a:r>
                  <a:rPr lang="en-US" altLang="en-US" dirty="0" smtClean="0">
                    <a:solidFill>
                      <a:srgbClr val="000000"/>
                    </a:solidFill>
                  </a:rPr>
                  <a:t>=1/e</a:t>
                </a:r>
                <a:r>
                  <a:rPr lang="el-GR" altLang="en-US" baseline="30000" dirty="0" smtClean="0">
                    <a:solidFill>
                      <a:srgbClr val="000000"/>
                    </a:solidFill>
                  </a:rPr>
                  <a:t>Ω</a:t>
                </a:r>
                <a:r>
                  <a:rPr lang="en-US" altLang="en-US" baseline="30000" dirty="0" smtClean="0">
                    <a:solidFill>
                      <a:srgbClr val="000000"/>
                    </a:solidFill>
                  </a:rPr>
                  <a:t>(k)</a:t>
                </a:r>
              </a:p>
              <a:p>
                <a:pPr lvl="0" eaLnBrk="1" hangingPunct="1">
                  <a:buNone/>
                </a:pPr>
                <a:endParaRPr lang="en-US" alt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295400"/>
                <a:ext cx="8153400" cy="5257800"/>
              </a:xfrm>
              <a:blipFill>
                <a:blip r:embed="rId5"/>
                <a:stretch>
                  <a:fillRect l="-898" t="-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3"/>
          <p:cNvSpPr txBox="1">
            <a:spLocks noGrp="1"/>
          </p:cNvSpPr>
          <p:nvPr/>
        </p:nvSpPr>
        <p:spPr bwMode="auto">
          <a:xfrm>
            <a:off x="2971800" y="0"/>
            <a:ext cx="411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1400" dirty="0"/>
              <a:t>Algorithms for Big </a:t>
            </a:r>
            <a:r>
              <a:rPr lang="en-US" altLang="en-US" sz="1400" dirty="0" smtClean="0"/>
              <a:t>Data </a:t>
            </a:r>
            <a:r>
              <a:rPr lang="en-US" altLang="en-US" sz="1400" dirty="0" smtClean="0">
                <a:latin typeface="Times New Roman" pitchFamily="18" charset="0"/>
              </a:rPr>
              <a:t>– Median</a:t>
            </a:r>
            <a:endParaRPr lang="en-US" altLang="en-US" sz="1400" dirty="0">
              <a:latin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14400" y="1691060"/>
            <a:ext cx="7485529" cy="2086283"/>
            <a:chOff x="914400" y="1647517"/>
            <a:chExt cx="7485529" cy="208628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66800" y="2790517"/>
              <a:ext cx="70866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914400" y="286671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1</a:t>
              </a:r>
              <a:endParaRPr lang="en-CA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992894" y="2866717"/>
                  <a:ext cx="40703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CA" sz="2000" b="0" i="1" smtClean="0">
                            <a:latin typeface="Cambria Math"/>
                          </a:rPr>
                          <m:t>𝑛</m:t>
                        </m:r>
                      </m:oMath>
                    </m:oMathPara>
                  </a14:m>
                  <a:endParaRPr lang="en-CA" sz="20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2894" y="2866717"/>
                  <a:ext cx="407035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/>
            <p:nvPr/>
          </p:nvCxnSpPr>
          <p:spPr>
            <a:xfrm flipV="1">
              <a:off x="4610100" y="2790517"/>
              <a:ext cx="0" cy="44553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91000" y="3323917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median</a:t>
              </a:r>
              <a:endParaRPr lang="en-CA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429000" y="2614927"/>
              <a:ext cx="0" cy="337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715000" y="2628178"/>
              <a:ext cx="0" cy="337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895600" y="3019117"/>
                  <a:ext cx="1206164" cy="7146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CA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CA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CA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CA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CA" b="0" i="1" smtClean="0">
                                <a:latin typeface="Cambria Math"/>
                              </a:rPr>
                              <m:t>𝜀</m:t>
                            </m:r>
                          </m:e>
                        </m:d>
                        <m:r>
                          <a:rPr lang="en-CA" b="0" i="1" smtClean="0">
                            <a:latin typeface="Cambria Math"/>
                          </a:rPr>
                          <m:t>𝑛</m:t>
                        </m:r>
                      </m:oMath>
                    </m:oMathPara>
                  </a14:m>
                  <a:endParaRPr lang="en-CA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5600" y="3019117"/>
                  <a:ext cx="1206164" cy="714683"/>
                </a:xfrm>
                <a:prstGeom prst="rect">
                  <a:avLst/>
                </a:prstGeom>
                <a:blipFill>
                  <a:blip r:embed="rId7"/>
                  <a:stretch>
                    <a:fillRect r="-11616" b="-211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57800" y="3019117"/>
                  <a:ext cx="1206164" cy="7146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CA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CA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CA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CA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CA" b="0" i="1" smtClean="0">
                                <a:latin typeface="Cambria Math"/>
                              </a:rPr>
                              <m:t>𝜀</m:t>
                            </m:r>
                          </m:e>
                        </m:d>
                        <m:r>
                          <a:rPr lang="en-CA" b="0" i="1" smtClean="0">
                            <a:latin typeface="Cambria Math"/>
                          </a:rPr>
                          <m:t>𝑛</m:t>
                        </m:r>
                      </m:oMath>
                    </m:oMathPara>
                  </a14:m>
                  <a:endParaRPr lang="en-CA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3019117"/>
                  <a:ext cx="1206164" cy="714683"/>
                </a:xfrm>
                <a:prstGeom prst="rect">
                  <a:avLst/>
                </a:prstGeom>
                <a:blipFill>
                  <a:blip r:embed="rId8"/>
                  <a:stretch>
                    <a:fillRect r="-11675" b="-211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Oval 15"/>
            <p:cNvSpPr/>
            <p:nvPr/>
          </p:nvSpPr>
          <p:spPr>
            <a:xfrm>
              <a:off x="1600200" y="2614927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/>
            <p:cNvSpPr/>
            <p:nvPr/>
          </p:nvSpPr>
          <p:spPr>
            <a:xfrm>
              <a:off x="2362200" y="2628178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Oval 22"/>
            <p:cNvSpPr/>
            <p:nvPr/>
          </p:nvSpPr>
          <p:spPr>
            <a:xfrm>
              <a:off x="7857059" y="2595049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Oval 23"/>
            <p:cNvSpPr/>
            <p:nvPr/>
          </p:nvSpPr>
          <p:spPr>
            <a:xfrm>
              <a:off x="3810000" y="2604988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/>
            <p:cNvSpPr/>
            <p:nvPr/>
          </p:nvSpPr>
          <p:spPr>
            <a:xfrm>
              <a:off x="5257800" y="2595049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/>
            <p:cNvSpPr/>
            <p:nvPr/>
          </p:nvSpPr>
          <p:spPr>
            <a:xfrm>
              <a:off x="6172200" y="2595049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Oval 26"/>
            <p:cNvSpPr/>
            <p:nvPr/>
          </p:nvSpPr>
          <p:spPr>
            <a:xfrm>
              <a:off x="6858000" y="2614927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Oval 27"/>
            <p:cNvSpPr/>
            <p:nvPr/>
          </p:nvSpPr>
          <p:spPr>
            <a:xfrm>
              <a:off x="5894012" y="2595049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59717" y="1723717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sample</a:t>
              </a:r>
              <a:endParaRPr lang="en-CA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6046412" y="2028517"/>
              <a:ext cx="963988" cy="457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6463964" y="2028517"/>
              <a:ext cx="927436" cy="56322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9" idx="2"/>
            </p:cNvCxnSpPr>
            <p:nvPr/>
          </p:nvCxnSpPr>
          <p:spPr>
            <a:xfrm flipH="1">
              <a:off x="7010400" y="2093049"/>
              <a:ext cx="513547" cy="4986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7696200" y="2093049"/>
              <a:ext cx="160859" cy="3926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5334000" y="2040185"/>
              <a:ext cx="0" cy="445532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343400" y="1647517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median of sample 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19626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Chernoff</a:t>
            </a:r>
            <a:r>
              <a:rPr lang="en-US" dirty="0" smtClean="0"/>
              <a:t> bound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Theorem [</a:t>
                </a:r>
                <a:r>
                  <a:rPr lang="en-US" sz="1700" u="sng" dirty="0" err="1" smtClean="0"/>
                  <a:t>Chernoff</a:t>
                </a:r>
                <a:r>
                  <a:rPr lang="en-US" sz="1700" u="sng" dirty="0" smtClean="0"/>
                  <a:t> bound]</a:t>
                </a:r>
                <a:r>
                  <a:rPr lang="en-US" sz="1700" dirty="0" smtClean="0"/>
                  <a:t>: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700" dirty="0" smtClean="0"/>
                  <a:t> are </a:t>
                </a:r>
                <a:r>
                  <a:rPr lang="en-US" sz="1700" dirty="0"/>
                  <a:t>independent </a:t>
                </a:r>
                <a:r>
                  <a:rPr lang="en-US" sz="1700" dirty="0" smtClean="0"/>
                  <a:t>0-1 random variables,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Let </a:t>
                </a:r>
                <a14:m>
                  <m:oMath xmlns:m="http://schemas.openxmlformats.org/officeDocument/2006/math"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700" dirty="0" smtClean="0"/>
                  <a:t> .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𝑝𝑘</m:t>
                                </m:r>
                              </m:e>
                            </m:d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</m:e>
                    </m:func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/3</m:t>
                        </m:r>
                      </m:sup>
                    </m:sSup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endParaRPr lang="en-US" sz="1700" dirty="0"/>
              </a:p>
              <a:p>
                <a:pPr marL="0" indent="0">
                  <a:buNone/>
                </a:pPr>
                <a:r>
                  <a:rPr lang="en-US" sz="1700" u="sng" dirty="0"/>
                  <a:t>Intuition</a:t>
                </a:r>
                <a:r>
                  <a:rPr lang="en-US" sz="1700" dirty="0"/>
                  <a:t>: </a:t>
                </a:r>
                <a:r>
                  <a:rPr lang="en-US" sz="1700" dirty="0" smtClean="0"/>
                  <a:t>Sum </a:t>
                </a:r>
                <a:r>
                  <a:rPr lang="en-US" sz="1700" dirty="0"/>
                  <a:t>of independent 0-1 random variables is tightly centered on the </a:t>
                </a:r>
                <a:r>
                  <a:rPr lang="en-US" sz="1700" dirty="0" smtClean="0"/>
                  <a:t>mean.</a:t>
                </a:r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:endParaRPr lang="en-US" sz="1700" dirty="0"/>
              </a:p>
              <a:p>
                <a:pPr marL="0" indent="0">
                  <a:buNone/>
                </a:pPr>
                <a:endParaRPr lang="en-US" sz="17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700" dirty="0"/>
                  <a:t> -</a:t>
                </a:r>
                <a:r>
                  <a:rPr lang="en-US" sz="1700" dirty="0" smtClean="0"/>
                  <a:t> independent </a:t>
                </a:r>
                <a:r>
                  <a:rPr lang="en-US" sz="1700" dirty="0"/>
                  <a:t>0-1 random variables,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1/2</m:t>
                    </m:r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What is the probability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/3≤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/3?</m:t>
                    </m:r>
                  </m:oMath>
                </a14:m>
                <a:endParaRPr lang="en-US" sz="1700" dirty="0" smtClean="0"/>
              </a:p>
              <a:p>
                <a:pPr marL="0" indent="0">
                  <a:buNone/>
                </a:pPr>
                <a:r>
                  <a:rPr lang="en-US" sz="1700" u="sng" dirty="0" smtClean="0"/>
                  <a:t>By </a:t>
                </a:r>
                <a:r>
                  <a:rPr lang="en-US" sz="1700" u="sng" dirty="0" err="1" smtClean="0"/>
                  <a:t>Chernoff</a:t>
                </a:r>
                <a:r>
                  <a:rPr lang="en-US" sz="1700" u="sng" dirty="0" smtClean="0"/>
                  <a:t> bound</a:t>
                </a:r>
                <a:r>
                  <a:rPr lang="en-US" sz="1700" dirty="0" smtClean="0"/>
                  <a:t>: Let </a:t>
                </a:r>
                <a14:m>
                  <m:oMath xmlns:m="http://schemas.openxmlformats.org/officeDocument/2006/math">
                    <m:r>
                      <a:rPr lang="en-US" sz="17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=1/2,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=1/3</m:t>
                    </m:r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/2</m:t>
                            </m:r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|&gt;</m:t>
                            </m:r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/6</m:t>
                            </m:r>
                          </m:e>
                        </m:d>
                      </m:e>
                    </m:func>
                    <m:r>
                      <a:rPr lang="en-US" sz="17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/54</m:t>
                        </m:r>
                      </m:sup>
                    </m:sSup>
                  </m:oMath>
                </a14:m>
                <a:r>
                  <a:rPr lang="en-US" sz="1700" dirty="0" smtClean="0"/>
                  <a:t>.</a:t>
                </a:r>
                <a:endParaRPr lang="en-US" sz="17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64" t="-980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5"/>
              <p:cNvSpPr/>
              <p:nvPr/>
            </p:nvSpPr>
            <p:spPr>
              <a:xfrm>
                <a:off x="5479072" y="5571499"/>
                <a:ext cx="3360127" cy="914401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u="sng" dirty="0" smtClean="0"/>
                  <a:t>Answer</a:t>
                </a:r>
                <a:r>
                  <a:rPr lang="en-US" sz="2000" dirty="0" smtClean="0"/>
                  <a:t>: The probability is at least 1-2e</a:t>
                </a:r>
                <a:r>
                  <a:rPr lang="en-US" sz="2000" baseline="30000" dirty="0" smtClean="0"/>
                  <a:t>-1000/54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000" dirty="0" smtClean="0"/>
                  <a:t>0.99999</a:t>
                </a:r>
                <a:r>
                  <a:rPr lang="en-US" sz="2000" baseline="-25000" dirty="0" smtClean="0"/>
                  <a:t>.</a:t>
                </a:r>
                <a:endParaRPr lang="en-US" sz="2000" baseline="-25000" dirty="0"/>
              </a:p>
            </p:txBody>
          </p:sp>
        </mc:Choice>
        <mc:Fallback xmlns="">
          <p:sp>
            <p:nvSpPr>
              <p:cNvPr id="6" name="Rounded 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72" y="5571499"/>
                <a:ext cx="3360127" cy="914401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781050" y="3581400"/>
            <a:ext cx="5334000" cy="11231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u="sng" dirty="0" smtClean="0"/>
              <a:t>Question</a:t>
            </a:r>
            <a:r>
              <a:rPr lang="en-US" sz="2000" dirty="0" smtClean="0"/>
              <a:t>: </a:t>
            </a:r>
            <a:r>
              <a:rPr lang="en-US" sz="2000" dirty="0"/>
              <a:t>if you toss a fair coin k= 1000 times, what is the probability </a:t>
            </a:r>
            <a:r>
              <a:rPr lang="en-US" sz="2000" dirty="0" smtClean="0"/>
              <a:t>that </a:t>
            </a:r>
            <a:r>
              <a:rPr lang="en-US" sz="2000" dirty="0"/>
              <a:t>the number of heads is between 333 and 666?  </a:t>
            </a:r>
            <a:endParaRPr lang="en-US" sz="2000" i="1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79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Chernoff</a:t>
            </a:r>
            <a:r>
              <a:rPr lang="en-US" dirty="0" smtClean="0"/>
              <a:t> bound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Theorem [</a:t>
                </a:r>
                <a:r>
                  <a:rPr lang="en-US" sz="1700" u="sng" dirty="0" err="1" smtClean="0"/>
                  <a:t>Chernoff</a:t>
                </a:r>
                <a:r>
                  <a:rPr lang="en-US" sz="1700" u="sng" dirty="0" smtClean="0"/>
                  <a:t> bound]</a:t>
                </a:r>
                <a:r>
                  <a:rPr lang="en-US" sz="1700" dirty="0" smtClean="0"/>
                  <a:t>: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700" dirty="0" smtClean="0"/>
                  <a:t> are </a:t>
                </a:r>
                <a:r>
                  <a:rPr lang="en-US" sz="1700" dirty="0"/>
                  <a:t>independent </a:t>
                </a:r>
                <a:r>
                  <a:rPr lang="en-US" sz="1700" dirty="0" smtClean="0"/>
                  <a:t>0-1 random variables,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Let </a:t>
                </a:r>
                <a14:m>
                  <m:oMath xmlns:m="http://schemas.openxmlformats.org/officeDocument/2006/math"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700" dirty="0" smtClean="0"/>
                  <a:t> .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𝑝𝑘</m:t>
                                </m:r>
                              </m:e>
                            </m:d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</m:e>
                    </m:func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/3</m:t>
                        </m:r>
                      </m:sup>
                    </m:sSup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:r>
                  <a:rPr lang="en-US" sz="1700" u="sng" dirty="0" smtClean="0"/>
                  <a:t>Back to our median find algorithm</a:t>
                </a:r>
                <a:r>
                  <a:rPr lang="en-US" sz="17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Given an array of length n, we </a:t>
                </a:r>
                <a:r>
                  <a:rPr lang="en-US" sz="1700" dirty="0"/>
                  <a:t>choose </a:t>
                </a:r>
                <a:r>
                  <a:rPr lang="en-US" sz="1700" dirty="0" smtClean="0"/>
                  <a:t>k=√</a:t>
                </a:r>
                <a:r>
                  <a:rPr lang="en-US" sz="1700" dirty="0"/>
                  <a:t>n random </a:t>
                </a:r>
                <a:r>
                  <a:rPr lang="en-US" sz="1700" dirty="0" smtClean="0"/>
                  <a:t>elements in </a:t>
                </a:r>
                <a:r>
                  <a:rPr lang="en-US" sz="1700" dirty="0"/>
                  <a:t>the </a:t>
                </a:r>
                <a:r>
                  <a:rPr lang="en-US" sz="1700" dirty="0" smtClean="0"/>
                  <a:t>array a</a:t>
                </a:r>
                <a:r>
                  <a:rPr lang="en-US" sz="1700" baseline="-25000" dirty="0" smtClean="0"/>
                  <a:t>1</a:t>
                </a:r>
                <a:r>
                  <a:rPr lang="en-US" sz="1700" dirty="0" smtClean="0"/>
                  <a:t>,…</a:t>
                </a:r>
                <a:r>
                  <a:rPr lang="en-US" sz="1700" dirty="0" err="1" smtClean="0"/>
                  <a:t>a</a:t>
                </a:r>
                <a:r>
                  <a:rPr lang="en-US" sz="1700" baseline="-25000" dirty="0" err="1" smtClean="0"/>
                  <a:t>k</a:t>
                </a:r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What is the probability that the </a:t>
                </a:r>
                <a:r>
                  <a:rPr lang="en-US" sz="1700" dirty="0"/>
                  <a:t>median of a</a:t>
                </a:r>
                <a:r>
                  <a:rPr lang="en-US" sz="1700" baseline="-25000" dirty="0"/>
                  <a:t>1</a:t>
                </a:r>
                <a:r>
                  <a:rPr lang="en-US" sz="1700" dirty="0"/>
                  <a:t>,…</a:t>
                </a:r>
                <a:r>
                  <a:rPr lang="en-US" sz="1700" dirty="0" err="1" smtClean="0"/>
                  <a:t>a</a:t>
                </a:r>
                <a:r>
                  <a:rPr lang="en-US" sz="1700" baseline="-25000" dirty="0" err="1" smtClean="0"/>
                  <a:t>k</a:t>
                </a:r>
                <a:r>
                  <a:rPr lang="en-US" sz="1700" dirty="0" smtClean="0"/>
                  <a:t> is in the bottom third of the array?</a:t>
                </a:r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700" dirty="0"/>
                  <a:t> -</a:t>
                </a:r>
                <a:r>
                  <a:rPr lang="en-US" sz="1700" dirty="0" smtClean="0"/>
                  <a:t> independent </a:t>
                </a:r>
                <a:r>
                  <a:rPr lang="en-US" sz="1700" dirty="0"/>
                  <a:t>0-1 random </a:t>
                </a:r>
                <a:r>
                  <a:rPr lang="en-US" sz="1700" dirty="0" smtClean="0"/>
                  <a:t>variables indicating if </a:t>
                </a:r>
                <a:r>
                  <a:rPr lang="en-US" sz="1700" dirty="0" err="1" smtClean="0"/>
                  <a:t>a</a:t>
                </a:r>
                <a:r>
                  <a:rPr lang="en-US" sz="1700" baseline="-25000" dirty="0" err="1" smtClean="0"/>
                  <a:t>i</a:t>
                </a:r>
                <a:r>
                  <a:rPr lang="en-US" sz="1700" dirty="0" smtClean="0"/>
                  <a:t> is in the bottom third.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We have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17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1/3</m:t>
                    </m:r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7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𝑚𝑒𝑑𝑖𝑎𝑛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Sup>
                              <m:sSubSupPr>
                                <m:ctrlP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𝑖𝑠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𝑡h𝑒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𝑏𝑜𝑡𝑡𝑜𝑚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𝑡h𝑖𝑟𝑑</m:t>
                            </m:r>
                          </m:e>
                        </m:d>
                      </m:e>
                    </m:func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700" b="0" i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⁡[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7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/2]</m:t>
                    </m:r>
                  </m:oMath>
                </a14:m>
                <a:endParaRPr lang="en-US" sz="1700" dirty="0" smtClean="0"/>
              </a:p>
              <a:p>
                <a:pPr marL="0" indent="0">
                  <a:buNone/>
                </a:pPr>
                <a:r>
                  <a:rPr lang="en-US" sz="1700" u="sng" dirty="0" smtClean="0"/>
                  <a:t>By </a:t>
                </a:r>
                <a:r>
                  <a:rPr lang="en-US" sz="1700" u="sng" dirty="0" err="1" smtClean="0"/>
                  <a:t>Chernoff</a:t>
                </a:r>
                <a:r>
                  <a:rPr lang="en-US" sz="1700" u="sng" dirty="0" smtClean="0"/>
                  <a:t> bound</a:t>
                </a:r>
                <a:r>
                  <a:rPr lang="en-US" sz="1700" dirty="0" smtClean="0"/>
                  <a:t>: Let </a:t>
                </a:r>
                <a14:m>
                  <m:oMath xmlns:m="http://schemas.openxmlformats.org/officeDocument/2006/math">
                    <m:r>
                      <a:rPr lang="en-US" sz="17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=1/3,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=1/2</m:t>
                    </m:r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700">
                                <a:latin typeface="Cambria Math" panose="02040503050406030204" pitchFamily="18" charset="0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+…+</m:t>
                                </m:r>
                                <m:sSub>
                                  <m:sSubPr>
                                    <m:ctrlP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17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</a:rPr>
                                  <m:t>/2</m:t>
                                </m:r>
                              </m:e>
                            </m:d>
                          </m:e>
                        </m:func>
                      </m:fName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m:rPr>
                            <m:sty m:val="p"/>
                          </m:rPr>
                          <a:rPr lang="en-US" sz="1700" b="0" i="1" smtClean="0">
                            <a:latin typeface="Cambria Math" panose="02040503050406030204" pitchFamily="18" charset="0"/>
                          </a:rPr>
                          <m:t>Pr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b>
                              <m:sSubPr>
                                <m:ctrlPr>
                                  <a:rPr lang="en-US" sz="17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17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/3</m:t>
                            </m:r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|&gt;</m:t>
                            </m:r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/6</m:t>
                            </m:r>
                          </m:e>
                        </m:d>
                      </m:e>
                    </m:func>
                    <m:r>
                      <a:rPr lang="en-US" sz="17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/36</m:t>
                        </m:r>
                      </m:sup>
                    </m:sSup>
                  </m:oMath>
                </a14:m>
                <a:r>
                  <a:rPr lang="en-US" sz="1700" dirty="0" smtClean="0"/>
                  <a:t>.</a:t>
                </a:r>
                <a:endParaRPr lang="en-US" sz="17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64" t="-980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8" name="Rounded Rectangle 7"/>
          <p:cNvSpPr/>
          <p:nvPr/>
        </p:nvSpPr>
        <p:spPr>
          <a:xfrm>
            <a:off x="4343400" y="1189036"/>
            <a:ext cx="3360127" cy="9144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u="sng" dirty="0" smtClean="0"/>
              <a:t>Ex</a:t>
            </a:r>
            <a:r>
              <a:rPr lang="en-US" sz="2000" dirty="0" smtClean="0"/>
              <a:t>: Prove that </a:t>
            </a:r>
            <a:r>
              <a:rPr lang="en-US" sz="2000" dirty="0" err="1" smtClean="0"/>
              <a:t>Pr</a:t>
            </a:r>
            <a:r>
              <a:rPr lang="en-US" sz="2000" dirty="0" smtClean="0"/>
              <a:t>[median of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’s</a:t>
            </a:r>
            <a:r>
              <a:rPr lang="en-US" sz="2000" dirty="0"/>
              <a:t> </a:t>
            </a:r>
            <a:r>
              <a:rPr lang="en-US" sz="2000" dirty="0" smtClean="0"/>
              <a:t>is in the top third]&lt;2e</a:t>
            </a:r>
            <a:r>
              <a:rPr lang="en-US" sz="2000" baseline="30000" dirty="0" smtClean="0"/>
              <a:t>-k/36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46939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Chernoff</a:t>
            </a:r>
            <a:r>
              <a:rPr lang="en-US" dirty="0" smtClean="0"/>
              <a:t> bound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Back to our median find algorithm</a:t>
                </a:r>
                <a:r>
                  <a:rPr lang="en-US" sz="1700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Given an array of length n, we </a:t>
                </a:r>
                <a:r>
                  <a:rPr lang="en-US" sz="1700" dirty="0"/>
                  <a:t>choose </a:t>
                </a:r>
                <a:r>
                  <a:rPr lang="en-US" sz="1700" dirty="0" smtClean="0"/>
                  <a:t>k=√</a:t>
                </a:r>
                <a:r>
                  <a:rPr lang="en-US" sz="1700" dirty="0"/>
                  <a:t>n random </a:t>
                </a:r>
                <a:r>
                  <a:rPr lang="en-US" sz="1700" dirty="0" smtClean="0"/>
                  <a:t>elements in </a:t>
                </a:r>
                <a:r>
                  <a:rPr lang="en-US" sz="1700" dirty="0"/>
                  <a:t>the </a:t>
                </a:r>
                <a:r>
                  <a:rPr lang="en-US" sz="1700" dirty="0" smtClean="0"/>
                  <a:t>array a</a:t>
                </a:r>
                <a:r>
                  <a:rPr lang="en-US" sz="1700" baseline="-25000" dirty="0" smtClean="0"/>
                  <a:t>1</a:t>
                </a:r>
                <a:r>
                  <a:rPr lang="en-US" sz="1700" dirty="0" smtClean="0"/>
                  <a:t>,…</a:t>
                </a:r>
                <a:r>
                  <a:rPr lang="en-US" sz="1700" dirty="0" err="1" smtClean="0"/>
                  <a:t>a</a:t>
                </a:r>
                <a:r>
                  <a:rPr lang="en-US" sz="1700" baseline="-25000" dirty="0" err="1" smtClean="0"/>
                  <a:t>k</a:t>
                </a:r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What is the probability that the </a:t>
                </a:r>
                <a:r>
                  <a:rPr lang="en-US" sz="1700" dirty="0"/>
                  <a:t>median of a</a:t>
                </a:r>
                <a:r>
                  <a:rPr lang="en-US" sz="1700" baseline="-25000" dirty="0"/>
                  <a:t>1</a:t>
                </a:r>
                <a:r>
                  <a:rPr lang="en-US" sz="1700" dirty="0"/>
                  <a:t>,…</a:t>
                </a:r>
                <a:r>
                  <a:rPr lang="en-US" sz="1700" dirty="0" err="1" smtClean="0"/>
                  <a:t>a</a:t>
                </a:r>
                <a:r>
                  <a:rPr lang="en-US" sz="1700" baseline="-25000" dirty="0" err="1" smtClean="0"/>
                  <a:t>k</a:t>
                </a:r>
                <a:r>
                  <a:rPr lang="en-US" sz="1700" dirty="0" smtClean="0"/>
                  <a:t> is in the bottom third of the array?</a:t>
                </a:r>
              </a:p>
              <a:p>
                <a:pPr marL="0" indent="0">
                  <a:buNone/>
                </a:pPr>
                <a:endParaRPr lang="en-US" sz="1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7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7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𝑚𝑒𝑑𝑖𝑎𝑛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𝑏𝑜𝑡𝑡𝑜𝑚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𝑡h𝑖𝑟𝑑</m:t>
                              </m:r>
                            </m:e>
                          </m:d>
                        </m:e>
                      </m:func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1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/36</m:t>
                          </m:r>
                        </m:sup>
                      </m:sSup>
                    </m:oMath>
                  </m:oMathPara>
                </a14:m>
                <a:endParaRPr lang="en-US" sz="17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7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7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𝑚𝑒𝑑𝑖𝑎𝑛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17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𝑡𝑜𝑝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𝑡h𝑖𝑟𝑑</m:t>
                              </m:r>
                            </m:e>
                          </m:d>
                        </m:e>
                      </m:func>
                      <m:r>
                        <a:rPr lang="en-US" sz="1700" i="1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1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700" i="1">
                              <a:latin typeface="Cambria Math" panose="02040503050406030204" pitchFamily="18" charset="0"/>
                            </a:rPr>
                            <m:t>/36</m:t>
                          </m:r>
                        </m:sup>
                      </m:sSup>
                    </m:oMath>
                  </m:oMathPara>
                </a14:m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 smtClean="0"/>
                  <a:t>Therefore, probability of failure is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√</m:t>
                        </m:r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/36</m:t>
                        </m:r>
                      </m:sup>
                    </m:sSup>
                  </m:oMath>
                </a14:m>
                <a:r>
                  <a:rPr lang="en-US" sz="17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That is,  pivot </a:t>
                </a:r>
                <a:r>
                  <a:rPr lang="en-US" sz="1700" dirty="0"/>
                  <a:t>does not reduce the size by at least </a:t>
                </a:r>
                <a:r>
                  <a:rPr lang="en-US" sz="1700" dirty="0" smtClean="0"/>
                  <a:t>n/3 </a:t>
                </a:r>
                <a:r>
                  <a:rPr lang="en-US" sz="1700" dirty="0"/>
                  <a:t>is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4⋅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−√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/36</m:t>
                        </m:r>
                      </m:sup>
                    </m:sSup>
                  </m:oMath>
                </a14:m>
                <a:r>
                  <a:rPr lang="en-US" sz="1700" dirty="0"/>
                  <a:t>.</a:t>
                </a:r>
              </a:p>
              <a:p>
                <a:pPr marL="0" indent="0">
                  <a:buNone/>
                </a:pPr>
                <a:endParaRPr lang="en-US" sz="17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64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29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Sort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6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</a:t>
            </a:r>
            <a:r>
              <a:rPr lang="en-US" dirty="0" smtClean="0"/>
              <a:t>Sort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an array of n integers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/>
              <a:t>: sort its elements in the non-decreasing </a:t>
            </a:r>
            <a:r>
              <a:rPr lang="en-US" sz="1800" dirty="0" smtClean="0"/>
              <a:t>order.</a:t>
            </a:r>
          </a:p>
          <a:p>
            <a:pPr marL="0" indent="0">
              <a:buNone/>
            </a:pPr>
            <a:r>
              <a:rPr lang="en-US" sz="1800" u="sng" dirty="0" smtClean="0"/>
              <a:t>Assumption</a:t>
            </a:r>
            <a:r>
              <a:rPr lang="en-US" sz="1800" dirty="0" smtClean="0"/>
              <a:t>: each element is </a:t>
            </a:r>
            <a:r>
              <a:rPr lang="en-US" sz="1800" i="1" dirty="0" smtClean="0"/>
              <a:t>short</a:t>
            </a:r>
            <a:r>
              <a:rPr lang="en-US" sz="1800" dirty="0" smtClean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Each element can be read in O(1) time,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 smtClean="0"/>
              <a:t>Can compare two elements in O(1) time</a:t>
            </a:r>
          </a:p>
          <a:p>
            <a:pPr marL="0" indent="0">
              <a:buNone/>
            </a:pPr>
            <a:r>
              <a:rPr lang="en-US" sz="1800" u="sng" dirty="0" smtClean="0"/>
              <a:t>Quick sort algorithm</a:t>
            </a:r>
            <a:r>
              <a:rPr lang="en-US" sz="1800" dirty="0" smtClean="0"/>
              <a:t>: it is a divide and conquer algorithm</a:t>
            </a:r>
          </a:p>
          <a:p>
            <a:r>
              <a:rPr lang="en-US" sz="1800" dirty="0" smtClean="0"/>
              <a:t>Given an array A[1…n]</a:t>
            </a:r>
          </a:p>
          <a:p>
            <a:r>
              <a:rPr lang="en-US" sz="1800" dirty="0" smtClean="0"/>
              <a:t>Choose a pivot p</a:t>
            </a:r>
          </a:p>
          <a:p>
            <a:r>
              <a:rPr lang="en-US" sz="1800" dirty="0" smtClean="0"/>
              <a:t>Rearrange all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 &lt; p are to the left of p,</a:t>
            </a:r>
            <a:br>
              <a:rPr lang="en-US" sz="1800" dirty="0" smtClean="0"/>
            </a:br>
            <a:r>
              <a:rPr lang="en-US" sz="1800" dirty="0" smtClean="0"/>
              <a:t>and </a:t>
            </a:r>
            <a:r>
              <a:rPr lang="en-US" sz="1800" dirty="0"/>
              <a:t>all </a:t>
            </a:r>
            <a:r>
              <a:rPr lang="en-US" sz="1800" dirty="0" err="1"/>
              <a:t>a</a:t>
            </a:r>
            <a:r>
              <a:rPr lang="en-US" sz="1800" baseline="-25000" dirty="0" err="1"/>
              <a:t>i</a:t>
            </a:r>
            <a:r>
              <a:rPr lang="en-US" sz="1800" dirty="0"/>
              <a:t> </a:t>
            </a:r>
            <a:r>
              <a:rPr lang="en-US" sz="1800" dirty="0" smtClean="0"/>
              <a:t>&gt;= </a:t>
            </a:r>
            <a:r>
              <a:rPr lang="en-US" sz="1800" dirty="0"/>
              <a:t>p are to the </a:t>
            </a:r>
            <a:r>
              <a:rPr lang="en-US" sz="1800" dirty="0" smtClean="0"/>
              <a:t>right of p.</a:t>
            </a:r>
          </a:p>
          <a:p>
            <a:r>
              <a:rPr lang="en-US" sz="1800" dirty="0" smtClean="0"/>
              <a:t>Sort the elements that are &lt;p (using recursion)</a:t>
            </a:r>
          </a:p>
          <a:p>
            <a:r>
              <a:rPr lang="en-US" sz="1800" dirty="0"/>
              <a:t>Sort the elements that are </a:t>
            </a:r>
            <a:r>
              <a:rPr lang="en-US" sz="1800" dirty="0" smtClean="0"/>
              <a:t>&gt;=p </a:t>
            </a:r>
            <a:r>
              <a:rPr lang="en-US" sz="1800" dirty="0"/>
              <a:t>(using recursion)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2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</a:t>
            </a:r>
            <a:r>
              <a:rPr lang="en-US" dirty="0" smtClean="0"/>
              <a:t>Sort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Example</a:t>
            </a:r>
            <a:r>
              <a:rPr lang="en-US" sz="1800" dirty="0"/>
              <a:t>: Input: [4, 1, 8, 7, 10, 3]</a:t>
            </a:r>
          </a:p>
          <a:p>
            <a:r>
              <a:rPr lang="en-US" sz="1800" dirty="0" smtClean="0"/>
              <a:t>Let pivot =7</a:t>
            </a:r>
          </a:p>
          <a:p>
            <a:r>
              <a:rPr lang="en-US" sz="1800" dirty="0" smtClean="0"/>
              <a:t>Rearrange to get [4,1,3] and [7, 10, 8]</a:t>
            </a:r>
          </a:p>
          <a:p>
            <a:r>
              <a:rPr lang="en-US" sz="1800" dirty="0" smtClean="0"/>
              <a:t>Sort [4, 1, 3] </a:t>
            </a:r>
            <a:r>
              <a:rPr lang="en-US" sz="1800" dirty="0" smtClean="0">
                <a:sym typeface="Wingdings" panose="05000000000000000000" pitchFamily="2" charset="2"/>
              </a:rPr>
              <a:t> [1, 3, 4]</a:t>
            </a:r>
          </a:p>
          <a:p>
            <a:r>
              <a:rPr lang="en-US" sz="1800" dirty="0"/>
              <a:t>Sort </a:t>
            </a:r>
            <a:r>
              <a:rPr lang="en-US" sz="1800" dirty="0" smtClean="0"/>
              <a:t>[7, 10, 8]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smtClean="0">
                <a:sym typeface="Wingdings" panose="05000000000000000000" pitchFamily="2" charset="2"/>
              </a:rPr>
              <a:t>[7, 8, 10]</a:t>
            </a: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Correctness</a:t>
            </a:r>
            <a:r>
              <a:rPr lang="en-US" sz="1800" dirty="0" smtClean="0"/>
              <a:t>: it is clear: If each of the two halves is sorted, the it suffices to push the elements from right to left to their correct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02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</a:t>
            </a:r>
            <a:r>
              <a:rPr lang="en-US" dirty="0" smtClean="0"/>
              <a:t>Sort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</a:t>
            </a:r>
            <a:r>
              <a:rPr lang="en-US" sz="1800" dirty="0"/>
              <a:t>Denote the runtime on array of length n by T(n). </a:t>
            </a:r>
          </a:p>
          <a:p>
            <a:pPr marL="0" indent="0">
              <a:buNone/>
            </a:pPr>
            <a:r>
              <a:rPr lang="en-US" sz="1800" dirty="0" smtClean="0"/>
              <a:t>Rearranging takes O(n) time</a:t>
            </a:r>
          </a:p>
          <a:p>
            <a:pPr marL="0" indent="0">
              <a:buNone/>
            </a:pPr>
            <a:r>
              <a:rPr lang="en-US" sz="1800" dirty="0" smtClean="0"/>
              <a:t>Then we need to sort each of the two parts separately.</a:t>
            </a:r>
          </a:p>
          <a:p>
            <a:pPr marL="0" indent="0">
              <a:buNone/>
            </a:pPr>
            <a:r>
              <a:rPr lang="en-US" sz="1800" dirty="0" smtClean="0"/>
              <a:t>Suppose one part has 2n/3 elements and the other n/3 in each step.</a:t>
            </a:r>
          </a:p>
          <a:p>
            <a:pPr marL="0" indent="0">
              <a:buNone/>
            </a:pPr>
            <a:r>
              <a:rPr lang="en-US" sz="1800" dirty="0" smtClean="0"/>
              <a:t>T(n) = O(n) + T(n/3) + T(2n/3).</a:t>
            </a:r>
          </a:p>
          <a:p>
            <a:pPr marL="0" indent="0">
              <a:buNone/>
            </a:pPr>
            <a:r>
              <a:rPr lang="en-US" sz="1800" dirty="0" smtClean="0"/>
              <a:t>What is the runtime here?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By Master Method: T(n</a:t>
            </a:r>
            <a:r>
              <a:rPr lang="en-US" sz="1800" dirty="0"/>
              <a:t>) </a:t>
            </a:r>
            <a:r>
              <a:rPr lang="en-US" sz="1800" dirty="0" smtClean="0"/>
              <a:t>&lt; 2T(2n/3) + O(n).</a:t>
            </a:r>
          </a:p>
          <a:p>
            <a:pPr marL="0" indent="0">
              <a:buNone/>
            </a:pPr>
            <a:r>
              <a:rPr lang="en-US" sz="1800" dirty="0" smtClean="0"/>
              <a:t>a = 2, b = 3/2, d=1</a:t>
            </a:r>
          </a:p>
          <a:p>
            <a:pPr marL="0" indent="0">
              <a:buNone/>
            </a:pPr>
            <a:r>
              <a:rPr lang="en-US" sz="1800" dirty="0" err="1" smtClean="0"/>
              <a:t>log</a:t>
            </a:r>
            <a:r>
              <a:rPr lang="en-US" sz="1800" baseline="-25000" dirty="0" err="1" smtClean="0"/>
              <a:t>b</a:t>
            </a:r>
            <a:r>
              <a:rPr lang="en-US" sz="1800" dirty="0" smtClean="0"/>
              <a:t>(a) = log</a:t>
            </a:r>
            <a:r>
              <a:rPr lang="en-US" sz="1800" baseline="-25000" dirty="0" smtClean="0"/>
              <a:t>1.5</a:t>
            </a:r>
            <a:r>
              <a:rPr lang="en-US" sz="1800" dirty="0"/>
              <a:t>(2) = </a:t>
            </a:r>
            <a:r>
              <a:rPr lang="en-US" sz="1800" dirty="0" smtClean="0"/>
              <a:t>1.709…</a:t>
            </a:r>
          </a:p>
          <a:p>
            <a:pPr marL="0" indent="0">
              <a:buNone/>
            </a:pPr>
            <a:r>
              <a:rPr lang="en-US" sz="1800" dirty="0" smtClean="0"/>
              <a:t>Therefore, T(n)= O(n</a:t>
            </a:r>
            <a:r>
              <a:rPr lang="en-US" sz="1800" baseline="30000" dirty="0" smtClean="0"/>
              <a:t>1.709</a:t>
            </a:r>
            <a:r>
              <a:rPr lang="en-US" sz="1800" dirty="0" smtClean="0"/>
              <a:t>).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 more careful analysis gives O(n log(n))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191000" y="3200400"/>
            <a:ext cx="4324350" cy="9517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u="sng" dirty="0" smtClean="0"/>
              <a:t>Q</a:t>
            </a:r>
            <a:r>
              <a:rPr lang="en-US" sz="2000" dirty="0" smtClean="0"/>
              <a:t>: How can we choose such a pivot?</a:t>
            </a:r>
          </a:p>
          <a:p>
            <a:pPr algn="ctr"/>
            <a:r>
              <a:rPr lang="en-US" sz="2000" u="sng" dirty="0" smtClean="0"/>
              <a:t>A</a:t>
            </a:r>
            <a:r>
              <a:rPr lang="en-US" sz="2000" dirty="0" smtClean="0"/>
              <a:t>: Choose random elements, and find a median among them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672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Divide and Conquer Algorithms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median deterministically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Q</a:t>
            </a:r>
            <a:r>
              <a:rPr lang="en-US" sz="1800" dirty="0" smtClean="0"/>
              <a:t>: Can we find the </a:t>
            </a:r>
            <a:r>
              <a:rPr lang="en-US" sz="1800" dirty="0" err="1" smtClean="0"/>
              <a:t>k’th</a:t>
            </a:r>
            <a:r>
              <a:rPr lang="en-US" sz="1800" dirty="0" smtClean="0"/>
              <a:t> element of an array using a </a:t>
            </a:r>
            <a:r>
              <a:rPr lang="en-US" sz="1800" b="1" i="1" dirty="0" smtClean="0"/>
              <a:t>deterministic </a:t>
            </a:r>
            <a:r>
              <a:rPr lang="en-US" sz="1800" dirty="0" smtClean="0"/>
              <a:t>algorithm?</a:t>
            </a:r>
          </a:p>
          <a:p>
            <a:pPr marL="0" indent="0">
              <a:buNone/>
            </a:pPr>
            <a:r>
              <a:rPr lang="en-US" sz="1800" i="1" u="sng" dirty="0" smtClean="0"/>
              <a:t>Q</a:t>
            </a:r>
            <a:r>
              <a:rPr lang="en-US" sz="1800" i="1" dirty="0" smtClean="0"/>
              <a:t>: Can we get rid of randomness?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89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</a:t>
            </a:r>
            <a:r>
              <a:rPr lang="en-US" sz="3600" dirty="0" err="1" smtClean="0"/>
              <a:t>k’th</a:t>
            </a:r>
            <a:r>
              <a:rPr lang="en-US" sz="3600" dirty="0" smtClean="0"/>
              <a:t> </a:t>
            </a:r>
            <a:r>
              <a:rPr lang="en-US" sz="3600" dirty="0"/>
              <a:t>element</a:t>
            </a:r>
            <a:r>
              <a:rPr lang="en-US" dirty="0" smtClean="0"/>
              <a:t> deterministically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Idea</a:t>
            </a:r>
            <a:r>
              <a:rPr lang="en-US" sz="1800" dirty="0" smtClean="0"/>
              <a:t>: Given </a:t>
            </a:r>
            <a:r>
              <a:rPr lang="en-US" sz="1800" dirty="0"/>
              <a:t>an array </a:t>
            </a:r>
            <a:r>
              <a:rPr lang="en-US" sz="1800" dirty="0" smtClean="0"/>
              <a:t>A of length n, and an integer k</a:t>
            </a:r>
            <a:endParaRPr lang="en-US" sz="1800" dirty="0"/>
          </a:p>
          <a:p>
            <a:r>
              <a:rPr lang="en-US" sz="1800" dirty="0" smtClean="0"/>
              <a:t>Partition A into n/5 arrays each of size 5</a:t>
            </a:r>
          </a:p>
          <a:p>
            <a:r>
              <a:rPr lang="en-US" sz="1800" dirty="0" smtClean="0"/>
              <a:t>Let B = [b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…</a:t>
            </a:r>
            <a:r>
              <a:rPr lang="en-US" sz="1800" dirty="0" err="1" smtClean="0"/>
              <a:t>b</a:t>
            </a:r>
            <a:r>
              <a:rPr lang="en-US" sz="1800" baseline="-25000" dirty="0" err="1" smtClean="0"/>
              <a:t>n</a:t>
            </a:r>
            <a:r>
              <a:rPr lang="en-US" sz="1800" baseline="-25000" dirty="0" smtClean="0"/>
              <a:t>/5</a:t>
            </a:r>
            <a:r>
              <a:rPr lang="en-US" sz="1800" dirty="0" smtClean="0"/>
              <a:t>] be the medians of each of the sub arrays.</a:t>
            </a:r>
          </a:p>
          <a:p>
            <a:r>
              <a:rPr lang="en-US" sz="1800" dirty="0"/>
              <a:t>Let pivot be the median of B = [b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b</a:t>
            </a:r>
            <a:r>
              <a:rPr lang="en-US" sz="1800" baseline="-25000" dirty="0" err="1"/>
              <a:t>n</a:t>
            </a:r>
            <a:r>
              <a:rPr lang="en-US" sz="1800" baseline="-25000" dirty="0"/>
              <a:t>/5</a:t>
            </a:r>
            <a:r>
              <a:rPr lang="en-US" sz="1800" dirty="0"/>
              <a:t>] – can be computed using recursion</a:t>
            </a:r>
          </a:p>
          <a:p>
            <a:r>
              <a:rPr lang="en-US" sz="1800" dirty="0" smtClean="0"/>
              <a:t>Let pivot be the median of B</a:t>
            </a:r>
          </a:p>
          <a:p>
            <a:r>
              <a:rPr lang="en-US" sz="1800" dirty="0"/>
              <a:t>Rearrange all elements of A into two subarrays</a:t>
            </a:r>
          </a:p>
          <a:p>
            <a:pPr lvl="1"/>
            <a:r>
              <a:rPr lang="en-US" dirty="0" err="1"/>
              <a:t>A</a:t>
            </a:r>
            <a:r>
              <a:rPr lang="en-US" baseline="-25000" dirty="0" err="1"/>
              <a:t>≤pivot</a:t>
            </a:r>
            <a:r>
              <a:rPr lang="en-US" dirty="0"/>
              <a:t> – all elements ≤ pivot.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&gt;pivot</a:t>
            </a:r>
            <a:r>
              <a:rPr lang="en-US" dirty="0"/>
              <a:t> – all elements &gt; pivot.</a:t>
            </a:r>
          </a:p>
          <a:p>
            <a:r>
              <a:rPr lang="en-US" sz="1800" dirty="0"/>
              <a:t>If </a:t>
            </a:r>
            <a:r>
              <a:rPr lang="en-US" sz="1800" dirty="0" err="1"/>
              <a:t>A</a:t>
            </a:r>
            <a:r>
              <a:rPr lang="en-US" sz="1800" baseline="-25000" dirty="0" err="1"/>
              <a:t>≤pivot</a:t>
            </a:r>
            <a:r>
              <a:rPr lang="en-US" sz="1800" dirty="0"/>
              <a:t> has more than k elements, continue the search in </a:t>
            </a:r>
            <a:r>
              <a:rPr lang="en-US" sz="1800" dirty="0" err="1"/>
              <a:t>A</a:t>
            </a:r>
            <a:r>
              <a:rPr lang="en-US" sz="1800" baseline="-25000" dirty="0" err="1"/>
              <a:t>≤</a:t>
            </a:r>
            <a:r>
              <a:rPr lang="en-US" sz="1800" baseline="-25000" dirty="0" err="1" smtClean="0"/>
              <a:t>pivot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/>
              <a:t>Otherwise, continue the search in 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&gt;pivot</a:t>
            </a:r>
            <a:r>
              <a:rPr lang="en-US" sz="1800" dirty="0" smtClean="0"/>
              <a:t>.</a:t>
            </a: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Correctness</a:t>
            </a:r>
            <a:r>
              <a:rPr lang="en-US" sz="1800" dirty="0" smtClean="0"/>
              <a:t>: Obvious.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72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</a:t>
            </a:r>
            <a:r>
              <a:rPr lang="en-US" sz="3600" dirty="0" err="1" smtClean="0"/>
              <a:t>k’th</a:t>
            </a:r>
            <a:r>
              <a:rPr lang="en-US" sz="3600" dirty="0" smtClean="0"/>
              <a:t> </a:t>
            </a:r>
            <a:r>
              <a:rPr lang="en-US" sz="3600" dirty="0"/>
              <a:t>element</a:t>
            </a:r>
            <a:r>
              <a:rPr lang="en-US" dirty="0" smtClean="0"/>
              <a:t> deterministically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Idea</a:t>
            </a:r>
            <a:r>
              <a:rPr lang="en-US" sz="1800" dirty="0" smtClean="0"/>
              <a:t>: Given </a:t>
            </a:r>
            <a:r>
              <a:rPr lang="en-US" sz="1800" dirty="0"/>
              <a:t>an array </a:t>
            </a:r>
            <a:r>
              <a:rPr lang="en-US" sz="1800" dirty="0" smtClean="0"/>
              <a:t>A of length n, and an integer k</a:t>
            </a:r>
            <a:endParaRPr lang="en-US" sz="1800" dirty="0"/>
          </a:p>
          <a:p>
            <a:r>
              <a:rPr lang="en-US" sz="1800" dirty="0" smtClean="0"/>
              <a:t>Partition A into n/5 arrays each of size 5</a:t>
            </a:r>
          </a:p>
          <a:p>
            <a:r>
              <a:rPr lang="en-US" sz="1800" dirty="0" smtClean="0"/>
              <a:t>Let B = [b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…</a:t>
            </a:r>
            <a:r>
              <a:rPr lang="en-US" sz="1800" dirty="0" err="1" smtClean="0"/>
              <a:t>b</a:t>
            </a:r>
            <a:r>
              <a:rPr lang="en-US" sz="1800" baseline="-25000" dirty="0" err="1" smtClean="0"/>
              <a:t>n</a:t>
            </a:r>
            <a:r>
              <a:rPr lang="en-US" sz="1800" baseline="-25000" dirty="0" smtClean="0"/>
              <a:t>/5</a:t>
            </a:r>
            <a:r>
              <a:rPr lang="en-US" sz="1800" dirty="0" smtClean="0"/>
              <a:t>] be the medians of each of the sub arrays.</a:t>
            </a:r>
          </a:p>
          <a:p>
            <a:r>
              <a:rPr lang="en-US" sz="1800" dirty="0" smtClean="0"/>
              <a:t>Let pivot be the median of </a:t>
            </a:r>
            <a:r>
              <a:rPr lang="en-US" sz="1800" dirty="0"/>
              <a:t>B = [b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b</a:t>
            </a:r>
            <a:r>
              <a:rPr lang="en-US" sz="1800" baseline="-25000" dirty="0" err="1"/>
              <a:t>n</a:t>
            </a:r>
            <a:r>
              <a:rPr lang="en-US" sz="1800" baseline="-25000" dirty="0"/>
              <a:t>/5</a:t>
            </a:r>
            <a:r>
              <a:rPr lang="en-US" sz="1800" dirty="0" smtClean="0"/>
              <a:t>] – can be computed using recursion</a:t>
            </a:r>
          </a:p>
          <a:p>
            <a:r>
              <a:rPr lang="en-US" sz="1800" dirty="0"/>
              <a:t>Rearrange all elements of A into two subarrays</a:t>
            </a:r>
          </a:p>
          <a:p>
            <a:pPr lvl="1"/>
            <a:r>
              <a:rPr lang="en-US" dirty="0" err="1"/>
              <a:t>A</a:t>
            </a:r>
            <a:r>
              <a:rPr lang="en-US" baseline="-25000" dirty="0" err="1"/>
              <a:t>≤pivot</a:t>
            </a:r>
            <a:r>
              <a:rPr lang="en-US" dirty="0"/>
              <a:t> – all elements ≤ pivot.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&gt;pivot</a:t>
            </a:r>
            <a:r>
              <a:rPr lang="en-US" dirty="0"/>
              <a:t> – all elements &gt; pivot.</a:t>
            </a:r>
          </a:p>
          <a:p>
            <a:r>
              <a:rPr lang="en-US" sz="1800" dirty="0"/>
              <a:t>If </a:t>
            </a:r>
            <a:r>
              <a:rPr lang="en-US" sz="1800" dirty="0" err="1"/>
              <a:t>A</a:t>
            </a:r>
            <a:r>
              <a:rPr lang="en-US" sz="1800" baseline="-25000" dirty="0" err="1"/>
              <a:t>≤pivot</a:t>
            </a:r>
            <a:r>
              <a:rPr lang="en-US" sz="1800" dirty="0"/>
              <a:t> has more than k elements, continue the search in </a:t>
            </a:r>
            <a:r>
              <a:rPr lang="en-US" sz="1800" dirty="0" err="1"/>
              <a:t>A</a:t>
            </a:r>
            <a:r>
              <a:rPr lang="en-US" sz="1800" baseline="-25000" dirty="0" err="1"/>
              <a:t>≤</a:t>
            </a:r>
            <a:r>
              <a:rPr lang="en-US" sz="1800" baseline="-25000" dirty="0" err="1" smtClean="0"/>
              <a:t>pivot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/>
              <a:t>Otherwise, continue the search in 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&gt;pivot</a:t>
            </a:r>
            <a:r>
              <a:rPr lang="en-US" sz="1800" dirty="0" smtClean="0"/>
              <a:t>.</a:t>
            </a:r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T(n) &lt;= T(n/5) + T(7n/10) + O(n) -- why?</a:t>
            </a:r>
          </a:p>
          <a:p>
            <a:pPr marL="0" indent="0">
              <a:buNone/>
            </a:pPr>
            <a:r>
              <a:rPr lang="en-US" sz="1800" dirty="0" smtClean="0"/>
              <a:t>Because</a:t>
            </a:r>
            <a:r>
              <a:rPr lang="en-US" sz="1800" dirty="0"/>
              <a:t> there </a:t>
            </a:r>
            <a:r>
              <a:rPr lang="en-US" sz="1800" dirty="0" smtClean="0"/>
              <a:t>are: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(1) at least 3n/10 elements &gt;= pivot and (</a:t>
            </a:r>
            <a:r>
              <a:rPr lang="en-US" sz="1800" smtClean="0"/>
              <a:t>2) at </a:t>
            </a:r>
            <a:r>
              <a:rPr lang="en-US" sz="1800" dirty="0"/>
              <a:t>least 3n/10 elements </a:t>
            </a:r>
            <a:r>
              <a:rPr lang="en-US" sz="1800" dirty="0" smtClean="0"/>
              <a:t>&lt;= pivot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5410200" y="4876800"/>
            <a:ext cx="2971800" cy="457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u="sng" dirty="0"/>
              <a:t>Ex</a:t>
            </a:r>
            <a:r>
              <a:rPr lang="en-US" sz="2000" dirty="0"/>
              <a:t>: Prove that T(n) = O(n).</a:t>
            </a:r>
          </a:p>
        </p:txBody>
      </p:sp>
    </p:spTree>
    <p:extLst>
      <p:ext uri="{BB962C8B-B14F-4D97-AF65-F5344CB8AC3E}">
        <p14:creationId xmlns:p14="http://schemas.microsoft.com/office/powerpoint/2010/main" val="30717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1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 smtClean="0"/>
                  <a:t>Product of two </a:t>
                </a:r>
                <a:r>
                  <a:rPr lang="en-US" sz="1800" dirty="0" err="1" smtClean="0"/>
                  <a:t>nxn</a:t>
                </a:r>
                <a:r>
                  <a:rPr lang="en-US" sz="1800" dirty="0" smtClean="0"/>
                  <a:t> matrices X and Y is defined as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5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 =</m:t>
                      </m:r>
                      <m:d>
                        <m:dPr>
                          <m:ctrlPr>
                            <a:rPr lang="en-CA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+…+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⋅</m:t>
                                </m:r>
                                <m:sSub>
                                  <m:sSubPr>
                                    <m:ctrlPr>
                                      <a:rPr lang="en-CA" alt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CA" altLang="en-US" sz="1400" i="1">
                                        <a:latin typeface="Cambria Math"/>
                                      </a:rPr>
                                      <m:t>𝑛𝑗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⋯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⋮</m:t>
                                </m:r>
                              </m:e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/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:r>
                  <a:rPr lang="en-US" sz="1800" dirty="0" smtClean="0"/>
                  <a:t>Naively, computing each entry in the product takes </a:t>
                </a:r>
                <a:r>
                  <a:rPr lang="el-GR" sz="1800" dirty="0" smtClean="0"/>
                  <a:t>Θ</a:t>
                </a:r>
                <a:r>
                  <a:rPr lang="en-US" sz="1800" dirty="0" smtClean="0"/>
                  <a:t>(n) operations.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There are n</a:t>
                </a:r>
                <a:r>
                  <a:rPr lang="en-US" sz="1800" baseline="30000" dirty="0" smtClean="0"/>
                  <a:t>2</a:t>
                </a:r>
                <a:r>
                  <a:rPr lang="en-US" sz="1800" dirty="0" smtClean="0"/>
                  <a:t> entries in the result.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Therefore, the total runtime is </a:t>
                </a:r>
                <a:r>
                  <a:rPr lang="el-GR" sz="1800" dirty="0"/>
                  <a:t>Θ</a:t>
                </a:r>
                <a:r>
                  <a:rPr lang="en-US" sz="1800" dirty="0" smtClean="0"/>
                  <a:t>(n</a:t>
                </a:r>
                <a:r>
                  <a:rPr lang="en-US" sz="1800" baseline="30000" dirty="0" smtClean="0"/>
                  <a:t>3</a:t>
                </a:r>
                <a:r>
                  <a:rPr lang="en-US" sz="1800" dirty="0" smtClean="0"/>
                  <a:t>) </a:t>
                </a:r>
              </a:p>
              <a:p>
                <a:pPr marL="0" indent="0">
                  <a:buNone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24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39417" y="2895600"/>
            <a:ext cx="2209800" cy="0"/>
          </a:xfrm>
          <a:prstGeom prst="line">
            <a:avLst/>
          </a:prstGeom>
          <a:ln w="762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62400" y="2286000"/>
            <a:ext cx="0" cy="1219200"/>
          </a:xfrm>
          <a:prstGeom prst="line">
            <a:avLst/>
          </a:prstGeom>
          <a:ln w="76200">
            <a:solidFill>
              <a:srgbClr val="FF0000">
                <a:alpha val="4117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44817" y="2743200"/>
            <a:ext cx="1752600" cy="304800"/>
          </a:xfrm>
          <a:prstGeom prst="rect">
            <a:avLst/>
          </a:prstGeom>
          <a:solidFill>
            <a:srgbClr val="FF00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ounded Rectangle 8"/>
          <p:cNvSpPr/>
          <p:nvPr/>
        </p:nvSpPr>
        <p:spPr>
          <a:xfrm>
            <a:off x="4953000" y="4953000"/>
            <a:ext cx="266700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we do better?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993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Strassen’s </a:t>
            </a:r>
            <a:r>
              <a:rPr lang="en-US" altLang="en-US" dirty="0" smtClean="0"/>
              <a:t>Algorithm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 smtClean="0"/>
                  <a:t>Product of two 2x2 matrices is defined as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4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CA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4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4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𝑒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𝑏𝑔</m:t>
                                </m:r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𝑎𝑓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𝑏h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𝑐𝑒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𝑑𝑔</m:t>
                                </m:r>
                              </m:e>
                              <m:e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𝑐𝑓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CA" altLang="en-US" sz="1400" i="1">
                                    <a:latin typeface="Cambria Math"/>
                                  </a:rPr>
                                  <m:t>𝑑h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400" dirty="0"/>
              </a:p>
              <a:p>
                <a:pPr marL="0" indent="0">
                  <a:buNone/>
                </a:pPr>
                <a:r>
                  <a:rPr lang="en-US" sz="1800" dirty="0" smtClean="0"/>
                  <a:t>That’s a total of 8 multiplications ( + 4 additions)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We can also write</a:t>
                </a:r>
                <a:endParaRPr lang="en-US" altLang="en-US" sz="1800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8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18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CA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8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1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800" dirty="0"/>
              </a:p>
              <a:p>
                <a:pPr>
                  <a:buNone/>
                </a:pPr>
                <a:r>
                  <a:rPr lang="en-US" altLang="en-US" sz="1800" dirty="0" smtClean="0"/>
                  <a:t>where</a:t>
                </a:r>
                <a:endParaRPr lang="en-US" altLang="en-US" sz="1800" dirty="0"/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sz="1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CA" altLang="en-US" sz="1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CA" altLang="en-US" sz="1800" i="1">
                        <a:latin typeface="Cambria Math"/>
                      </a:rPr>
                      <m:t>=</m:t>
                    </m:r>
                    <m:r>
                      <a:rPr lang="en-CA" altLang="en-US" sz="1800" i="1">
                        <a:latin typeface="Cambria Math"/>
                      </a:rPr>
                      <m:t>𝑎</m:t>
                    </m:r>
                    <m:r>
                      <a:rPr lang="en-CA" altLang="en-US" sz="1800" i="1">
                        <a:latin typeface="Cambria Math"/>
                      </a:rPr>
                      <m:t>(</m:t>
                    </m:r>
                    <m:r>
                      <a:rPr lang="en-CA" altLang="en-US" sz="1800" i="1">
                        <a:latin typeface="Cambria Math"/>
                      </a:rPr>
                      <m:t>𝑓</m:t>
                    </m:r>
                    <m:r>
                      <a:rPr lang="en-CA" altLang="en-US" sz="1800" i="1">
                        <a:latin typeface="Cambria Math"/>
                      </a:rPr>
                      <m:t>−</m:t>
                    </m:r>
                    <m:r>
                      <a:rPr lang="en-CA" altLang="en-US" sz="1800" i="1">
                        <a:latin typeface="Cambria Math"/>
                      </a:rPr>
                      <m:t>h</m:t>
                    </m:r>
                    <m:r>
                      <a:rPr lang="en-CA" altLang="en-US" sz="1800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1800" dirty="0"/>
                  <a:t> </a:t>
                </a:r>
                <a:r>
                  <a:rPr lang="en-US" altLang="en-US" sz="180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sz="1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CA" altLang="en-US" sz="1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CA" altLang="en-US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>
                            <a:latin typeface="Cambria Math"/>
                          </a:rPr>
                          <m:t>𝑎</m:t>
                        </m:r>
                        <m:r>
                          <a:rPr lang="en-CA" altLang="en-US" sz="1800" i="1">
                            <a:latin typeface="Cambria Math"/>
                          </a:rPr>
                          <m:t>+</m:t>
                        </m:r>
                        <m:r>
                          <a:rPr lang="en-CA" altLang="en-US" sz="1800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CA" altLang="en-US" sz="1800" i="1">
                        <a:latin typeface="Cambria Math"/>
                      </a:rPr>
                      <m:t>h</m:t>
                    </m:r>
                  </m:oMath>
                </a14:m>
                <a:endParaRPr lang="en-US" altLang="en-US" sz="1800" i="1" dirty="0" smtClean="0">
                  <a:latin typeface="Cambria Math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sz="1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CA" altLang="en-US" sz="18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CA" altLang="en-US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>
                            <a:latin typeface="Cambria Math"/>
                          </a:rPr>
                          <m:t>𝑐</m:t>
                        </m:r>
                        <m:r>
                          <a:rPr lang="en-CA" altLang="en-US" sz="1800" i="1">
                            <a:latin typeface="Cambria Math"/>
                          </a:rPr>
                          <m:t>+</m:t>
                        </m:r>
                        <m:r>
                          <a:rPr lang="en-CA" altLang="en-US" sz="1800" i="1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CA" altLang="en-US" sz="1800" i="1">
                        <a:latin typeface="Cambria Math"/>
                      </a:rPr>
                      <m:t>𝑒</m:t>
                    </m:r>
                  </m:oMath>
                </a14:m>
                <a:r>
                  <a:rPr lang="en-CA" altLang="en-US" sz="1800" dirty="0" smtClean="0"/>
                  <a:t>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sz="1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CA" altLang="en-US" sz="1800" i="1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CA" altLang="en-US" sz="1800" i="1">
                        <a:latin typeface="Cambria Math"/>
                      </a:rPr>
                      <m:t>=</m:t>
                    </m:r>
                    <m:r>
                      <a:rPr lang="en-CA" altLang="en-US" sz="1800" i="1"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>
                            <a:latin typeface="Cambria Math"/>
                          </a:rPr>
                          <m:t>𝑔</m:t>
                        </m:r>
                        <m:r>
                          <a:rPr lang="en-CA" altLang="en-US" sz="1800" i="1">
                            <a:latin typeface="Cambria Math"/>
                          </a:rPr>
                          <m:t>−</m:t>
                        </m:r>
                        <m:r>
                          <a:rPr lang="en-CA" altLang="en-US" sz="1800" i="1">
                            <a:latin typeface="Cambria Math"/>
                          </a:rPr>
                          <m:t>𝑒</m:t>
                        </m:r>
                      </m:e>
                    </m:d>
                  </m:oMath>
                </a14:m>
                <a:endParaRPr lang="en-US" altLang="en-US" sz="1800" i="1" dirty="0" smtClean="0">
                  <a:latin typeface="Cambria Math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sz="1800" i="1" dirty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CA" altLang="en-US" sz="1800" i="1" dirty="0"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en-CA" altLang="en-US" sz="1800" i="1" dirty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 dirty="0">
                            <a:latin typeface="Cambria Math"/>
                          </a:rPr>
                          <m:t>𝑎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+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𝑑</m:t>
                        </m:r>
                      </m:e>
                    </m:d>
                    <m:d>
                      <m:dPr>
                        <m:ctrlPr>
                          <a:rPr lang="en-CA" alt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 dirty="0">
                            <a:latin typeface="Cambria Math"/>
                          </a:rPr>
                          <m:t>𝑒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+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r>
                  <a:rPr lang="en-US" altLang="en-US" sz="1800" i="1" dirty="0" smtClean="0">
                    <a:latin typeface="Cambria Math" panose="02040503050406030204" pitchFamily="18" charset="0"/>
                  </a:rPr>
                  <a:t>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sz="1800" i="1" dirty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CA" altLang="en-US" sz="1800" i="1" dirty="0"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lang="en-CA" altLang="en-US" sz="1800" i="1" dirty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 dirty="0">
                            <a:latin typeface="Cambria Math"/>
                          </a:rPr>
                          <m:t>𝑏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−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𝑑</m:t>
                        </m:r>
                      </m:e>
                    </m:d>
                    <m:d>
                      <m:dPr>
                        <m:ctrlPr>
                          <a:rPr lang="en-CA" alt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en-US" sz="1800" i="1" dirty="0">
                            <a:latin typeface="Cambria Math"/>
                          </a:rPr>
                          <m:t>𝑔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+</m:t>
                        </m:r>
                        <m:r>
                          <a:rPr lang="en-CA" altLang="en-US" sz="1800" i="1" dirty="0"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endParaRPr lang="en-US" altLang="en-US" sz="1800" i="1" dirty="0" smtClean="0">
                  <a:latin typeface="Cambria Math" panose="02040503050406030204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altLang="en-US" sz="1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altLang="en-US" sz="1800" i="1" dirty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CA" altLang="en-US" sz="1800" i="1" dirty="0">
                              <a:latin typeface="Cambria Math"/>
                            </a:rPr>
                            <m:t>7</m:t>
                          </m:r>
                        </m:sub>
                      </m:sSub>
                      <m:r>
                        <a:rPr lang="en-CA" altLang="en-US" sz="1800" i="1" dirty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1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altLang="en-US" sz="1800" i="1" dirty="0">
                              <a:latin typeface="Cambria Math"/>
                            </a:rPr>
                            <m:t>𝑎</m:t>
                          </m:r>
                          <m:r>
                            <a:rPr lang="en-CA" altLang="en-US" sz="1800" i="1" dirty="0">
                              <a:latin typeface="Cambria Math"/>
                            </a:rPr>
                            <m:t>−</m:t>
                          </m:r>
                          <m:r>
                            <a:rPr lang="en-CA" altLang="en-US" sz="1800" i="1" dirty="0">
                              <a:latin typeface="Cambria Math"/>
                            </a:rPr>
                            <m:t>𝑐</m:t>
                          </m:r>
                        </m:e>
                      </m:d>
                      <m:d>
                        <m:dPr>
                          <m:ctrlPr>
                            <a:rPr lang="en-CA" altLang="en-US" sz="18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altLang="en-US" sz="1800" i="1" dirty="0">
                              <a:latin typeface="Cambria Math"/>
                            </a:rPr>
                            <m:t>𝑒</m:t>
                          </m:r>
                          <m:r>
                            <a:rPr lang="en-CA" altLang="en-US" sz="1800" i="1" dirty="0">
                              <a:latin typeface="Cambria Math"/>
                            </a:rPr>
                            <m:t>+</m:t>
                          </m:r>
                          <m:r>
                            <a:rPr lang="en-CA" altLang="en-US" sz="1800" i="1" dirty="0">
                              <a:latin typeface="Cambria Math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en-CA" altLang="en-US" sz="1800" dirty="0"/>
              </a:p>
              <a:p>
                <a:pPr>
                  <a:buNone/>
                </a:pPr>
                <a:r>
                  <a:rPr lang="en-US" altLang="en-US" sz="1800" dirty="0" smtClean="0"/>
                  <a:t>That’s only  </a:t>
                </a:r>
                <a:r>
                  <a:rPr lang="en-US" altLang="en-US" sz="1800" dirty="0"/>
                  <a:t>7 </a:t>
                </a:r>
                <a:r>
                  <a:rPr lang="en-US" altLang="en-US" sz="1800" dirty="0" smtClean="0"/>
                  <a:t>multiplications!</a:t>
                </a:r>
                <a:endParaRPr lang="en-US" altLang="en-US" sz="1800" dirty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11" name="Rounded Rectangle 10"/>
          <p:cNvSpPr/>
          <p:nvPr/>
        </p:nvSpPr>
        <p:spPr>
          <a:xfrm>
            <a:off x="5257800" y="5486399"/>
            <a:ext cx="2971800" cy="6905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we use it to multiply </a:t>
            </a:r>
            <a:r>
              <a:rPr lang="en-US" sz="2000" dirty="0" err="1" smtClean="0"/>
              <a:t>nxn</a:t>
            </a:r>
            <a:r>
              <a:rPr lang="en-US" sz="2000" dirty="0" smtClean="0"/>
              <a:t> matrices faster?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596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Strassen’s </a:t>
            </a:r>
            <a:r>
              <a:rPr lang="en-US" altLang="en-US" dirty="0" smtClean="0"/>
              <a:t>Algorithm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buNone/>
                </a:pPr>
                <a:r>
                  <a:rPr lang="en-US" altLang="en-US" sz="1800" dirty="0"/>
                  <a:t>Let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</a:rPr>
                      <m:t>𝑋</m:t>
                    </m:r>
                    <m:r>
                      <a:rPr lang="en-CA" altLang="en-US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CA" alt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CA" altLang="en-US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altLang="en-US" sz="1800" i="1">
                                  <a:latin typeface="Cambria Math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𝐵</m:t>
                              </m:r>
                            </m:e>
                          </m:mr>
                          <m:mr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𝐷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800" dirty="0"/>
                  <a:t>,          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</a:rPr>
                      <m:t>𝑌</m:t>
                    </m:r>
                    <m:r>
                      <a:rPr lang="en-CA" altLang="en-US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CA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CA" altLang="en-US" sz="1800" i="1">
                                      <a:latin typeface="Cambria Math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CA" altLang="en-US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altLang="en-US" sz="1800" i="1">
                                  <a:latin typeface="Cambria Math"/>
                                </a:rPr>
                                <m:t>𝐸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𝐹</m:t>
                              </m:r>
                            </m:e>
                          </m:mr>
                          <m:mr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𝐺</m:t>
                              </m:r>
                            </m:e>
                            <m:e>
                              <m:r>
                                <a:rPr lang="en-CA" altLang="en-US" sz="1800" i="1">
                                  <a:latin typeface="Cambria Math"/>
                                </a:rPr>
                                <m:t>𝐻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en-US" sz="1800" dirty="0"/>
              </a:p>
              <a:p>
                <a:pPr>
                  <a:buNone/>
                </a:pPr>
                <a:endParaRPr lang="en-US" altLang="en-US" sz="1800" dirty="0"/>
              </a:p>
              <a:p>
                <a:pPr>
                  <a:buNone/>
                </a:pPr>
                <a:r>
                  <a:rPr lang="en-US" altLang="en-US" sz="1800" dirty="0"/>
                  <a:t>Define the product  </a:t>
                </a:r>
                <a14:m>
                  <m:oMath xmlns:m="http://schemas.openxmlformats.org/officeDocument/2006/math">
                    <m:r>
                      <a:rPr lang="en-CA" altLang="en-US" sz="1800" i="1">
                        <a:latin typeface="Cambria Math"/>
                      </a:rPr>
                      <m:t>𝑋𝑌</m:t>
                    </m:r>
                  </m:oMath>
                </a14:m>
                <a:r>
                  <a:rPr lang="en-US" altLang="en-US" sz="1800" dirty="0"/>
                  <a:t>  recursively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800" i="1">
                                    <a:latin typeface="Cambria Math"/>
                                  </a:rPr>
                                  <m:t>𝐴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𝐷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1800" i="1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CA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CA" altLang="en-US" sz="1800" i="1">
                                    <a:latin typeface="Cambria Math"/>
                                  </a:rPr>
                                  <m:t>𝐸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𝐹</m:t>
                                </m:r>
                              </m:e>
                            </m:mr>
                            <m:mr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𝐺</m:t>
                                </m:r>
                              </m:e>
                              <m:e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𝐻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CA" altLang="en-US" sz="1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alt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altLang="en-US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CA" alt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CA" altLang="en-US" sz="1800" i="1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en-US" sz="1800" dirty="0" smtClean="0"/>
              </a:p>
              <a:p>
                <a:pPr>
                  <a:buNone/>
                </a:pPr>
                <a:endParaRPr lang="en-US" altLang="en-US" sz="1800" dirty="0"/>
              </a:p>
              <a:p>
                <a:pPr>
                  <a:buNone/>
                </a:pPr>
                <a:r>
                  <a:rPr lang="en-US" altLang="en-US" sz="1800" dirty="0"/>
                  <a:t>Running time  𝑇(𝑛)=7𝑇(𝑛/2)+𝑂(</a:t>
                </a:r>
                <a:r>
                  <a:rPr lang="en-US" altLang="en-US" sz="1800" dirty="0" smtClean="0"/>
                  <a:t>𝑛</a:t>
                </a:r>
                <a:r>
                  <a:rPr lang="en-US" altLang="en-US" sz="1800" baseline="30000" dirty="0" smtClean="0"/>
                  <a:t>2</a:t>
                </a:r>
                <a:r>
                  <a:rPr lang="en-US" altLang="en-US" sz="1800" dirty="0"/>
                  <a:t>)</a:t>
                </a:r>
              </a:p>
              <a:p>
                <a:pPr>
                  <a:buNone/>
                </a:pPr>
                <a:r>
                  <a:rPr lang="en-US" altLang="en-US" sz="1800" dirty="0"/>
                  <a:t>By the Master Theorem   𝑇(𝑛)=𝑂(</a:t>
                </a:r>
                <a:r>
                  <a:rPr lang="en-US" altLang="en-US" sz="1800" dirty="0" smtClean="0"/>
                  <a:t>𝑛</a:t>
                </a:r>
                <a:r>
                  <a:rPr lang="en-US" altLang="en-US" sz="1800" baseline="30000" dirty="0" smtClean="0"/>
                  <a:t>log</a:t>
                </a:r>
                <a:r>
                  <a:rPr lang="en-US" altLang="en-US" sz="1800" baseline="15000" dirty="0" smtClean="0"/>
                  <a:t>2⁡</a:t>
                </a:r>
                <a:r>
                  <a:rPr lang="en-US" altLang="en-US" sz="1800" baseline="30000" dirty="0" smtClean="0"/>
                  <a:t>(7)</a:t>
                </a:r>
                <a:r>
                  <a:rPr lang="en-US" altLang="en-US" sz="1800" dirty="0" smtClean="0"/>
                  <a:t>  </a:t>
                </a:r>
                <a:r>
                  <a:rPr lang="en-US" altLang="en-US" sz="1800" dirty="0"/>
                  <a:t>)≈𝑂(</a:t>
                </a:r>
                <a:r>
                  <a:rPr lang="en-US" altLang="en-US" sz="1800" dirty="0" smtClean="0"/>
                  <a:t>𝑛</a:t>
                </a:r>
                <a:r>
                  <a:rPr lang="en-US" altLang="en-US" sz="1800" baseline="30000" dirty="0" smtClean="0"/>
                  <a:t>2.81</a:t>
                </a:r>
                <a:r>
                  <a:rPr lang="en-US" altLang="en-US" sz="1800" dirty="0"/>
                  <a:t>)</a:t>
                </a:r>
              </a:p>
              <a:p>
                <a:pPr>
                  <a:buNone/>
                </a:pPr>
                <a:r>
                  <a:rPr lang="en-US" altLang="en-US" sz="1800" dirty="0"/>
                  <a:t>Best </a:t>
                </a:r>
                <a:r>
                  <a:rPr lang="en-US" altLang="en-US" sz="1800" dirty="0" smtClean="0"/>
                  <a:t>result:  </a:t>
                </a:r>
                <a:r>
                  <a:rPr lang="en-US" altLang="en-US" sz="1800" dirty="0"/>
                  <a:t>Le Gall (2014)       𝑂(</a:t>
                </a:r>
                <a:r>
                  <a:rPr lang="en-US" altLang="en-US" sz="1800" dirty="0" smtClean="0"/>
                  <a:t>𝑛</a:t>
                </a:r>
                <a:r>
                  <a:rPr lang="en-US" altLang="en-US" sz="1800" baseline="30000" dirty="0" smtClean="0"/>
                  <a:t>2.3728639</a:t>
                </a:r>
                <a:r>
                  <a:rPr lang="en-US" altLang="en-US" sz="1800" dirty="0"/>
                  <a:t>)</a:t>
                </a:r>
              </a:p>
              <a:p>
                <a:pPr>
                  <a:buNone/>
                </a:pPr>
                <a:endParaRPr lang="en-US" alt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26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05000" y="2133600"/>
            <a:ext cx="0" cy="9906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2605089"/>
            <a:ext cx="1524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91200" y="2057400"/>
            <a:ext cx="0" cy="11430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29200" y="2605089"/>
            <a:ext cx="152400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1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and 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</a:t>
            </a:r>
            <a:r>
              <a:rPr lang="en-US" altLang="en-US" sz="2400" dirty="0" smtClean="0"/>
              <a:t>Book:</a:t>
            </a: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	2.15, 2.17, 2.22</a:t>
            </a:r>
            <a:r>
              <a:rPr lang="en-US" altLang="en-US" sz="2400" smtClean="0">
                <a:sym typeface="Symbol" pitchFamily="18" charset="2"/>
              </a:rPr>
              <a:t>, 2.24, 2.27</a:t>
            </a:r>
            <a:r>
              <a:rPr lang="en-US" altLang="en-US" sz="2400" dirty="0" smtClean="0">
                <a:sym typeface="Symbol" pitchFamily="18" charset="2"/>
              </a:rPr>
              <a:t>, 2.28</a:t>
            </a: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</a:t>
            </a:r>
            <a:r>
              <a:rPr lang="en-US" altLang="en-US" sz="2400" dirty="0" smtClean="0">
                <a:sym typeface="Symbol" pitchFamily="18" charset="2"/>
              </a:rPr>
              <a:t>3.1, 3.2, 3.3, 3.4</a:t>
            </a:r>
            <a:endParaRPr lang="en-US" altLang="en-US" sz="2400" dirty="0">
              <a:sym typeface="Symbol" pitchFamily="18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Divide and Conquer Algorithms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2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Divide and Conquer </a:t>
            </a:r>
            <a:r>
              <a:rPr lang="en-US" sz="1800" dirty="0" smtClean="0"/>
              <a:t>Algorithms are a general paradigm:</a:t>
            </a:r>
          </a:p>
          <a:p>
            <a:r>
              <a:rPr lang="en-US" sz="1800" dirty="0" smtClean="0"/>
              <a:t>Given an input we break it into smaller parts </a:t>
            </a:r>
            <a:r>
              <a:rPr lang="en-US" sz="1800" dirty="0" smtClean="0">
                <a:solidFill>
                  <a:srgbClr val="FF0000"/>
                </a:solidFill>
              </a:rPr>
              <a:t>(divide)</a:t>
            </a:r>
          </a:p>
          <a:p>
            <a:r>
              <a:rPr lang="en-US" sz="1800" dirty="0" smtClean="0"/>
              <a:t>Solve each part separately </a:t>
            </a:r>
            <a:r>
              <a:rPr lang="en-US" sz="1800" dirty="0" smtClean="0">
                <a:solidFill>
                  <a:srgbClr val="FF0000"/>
                </a:solidFill>
              </a:rPr>
              <a:t>(conquer)</a:t>
            </a:r>
            <a:endParaRPr lang="en-US" sz="1800" dirty="0" smtClean="0"/>
          </a:p>
          <a:p>
            <a:r>
              <a:rPr lang="en-US" sz="1800" dirty="0" smtClean="0"/>
              <a:t>Use the small solutions in order to solve the original (bigger) problem </a:t>
            </a:r>
            <a:r>
              <a:rPr lang="en-US" sz="1800" dirty="0" smtClean="0">
                <a:solidFill>
                  <a:srgbClr val="FF0000"/>
                </a:solidFill>
              </a:rPr>
              <a:t>(combine)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u="sng" dirty="0" smtClean="0"/>
              <a:t>Example</a:t>
            </a:r>
            <a:r>
              <a:rPr lang="en-US" sz="1800" dirty="0" smtClean="0"/>
              <a:t>: Fast multiplication algorithm we saw</a:t>
            </a:r>
          </a:p>
          <a:p>
            <a:r>
              <a:rPr lang="en-US" sz="1800" dirty="0" smtClean="0"/>
              <a:t>Given two n-bit numbers, we solved 3 sub-problems each on n/2 bit, and used these to multiply the inputs.</a:t>
            </a:r>
          </a:p>
          <a:p>
            <a:endParaRPr lang="en-US" sz="1800" dirty="0" smtClean="0"/>
          </a:p>
          <a:p>
            <a:r>
              <a:rPr lang="en-US" sz="1800" u="sng" dirty="0" smtClean="0"/>
              <a:t>Runtime</a:t>
            </a:r>
            <a:r>
              <a:rPr lang="en-US" sz="1800" dirty="0" smtClean="0"/>
              <a:t>: Master Method allows us to analyze the runtime.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04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Median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2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Median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an array of n integers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/>
              <a:t>: </a:t>
            </a:r>
            <a:r>
              <a:rPr lang="en-US" sz="1800" dirty="0" smtClean="0"/>
              <a:t>Find the n/2-nd element in the increasing order.</a:t>
            </a:r>
          </a:p>
          <a:p>
            <a:pPr marL="0" indent="0">
              <a:buNone/>
            </a:pPr>
            <a:r>
              <a:rPr lang="en-US" sz="1800" u="sng" dirty="0" smtClean="0"/>
              <a:t>More general goal</a:t>
            </a:r>
            <a:r>
              <a:rPr lang="en-US" sz="1800" dirty="0"/>
              <a:t>: </a:t>
            </a:r>
            <a:r>
              <a:rPr lang="en-US" sz="1800" dirty="0" smtClean="0"/>
              <a:t>Given an integer k, find </a:t>
            </a:r>
            <a:r>
              <a:rPr lang="en-US" sz="1800" dirty="0"/>
              <a:t>the </a:t>
            </a:r>
            <a:r>
              <a:rPr lang="en-US" sz="1800" dirty="0" smtClean="0"/>
              <a:t>k element </a:t>
            </a:r>
            <a:r>
              <a:rPr lang="en-US" sz="1800" dirty="0"/>
              <a:t>in the increasing order.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A naïve idea </a:t>
            </a:r>
            <a:r>
              <a:rPr lang="en-US" sz="1800" dirty="0" smtClean="0"/>
              <a:t>: Given an array: sort it and return the element in position k.</a:t>
            </a:r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O(n log(n))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886200" y="3557224"/>
            <a:ext cx="3048000" cy="444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we do better?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675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an array A of n integers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Goal</a:t>
            </a:r>
            <a:r>
              <a:rPr lang="en-US" sz="1800" dirty="0"/>
              <a:t>: </a:t>
            </a:r>
            <a:r>
              <a:rPr lang="en-US" sz="1800" dirty="0" smtClean="0"/>
              <a:t>Given an integer k, find </a:t>
            </a:r>
            <a:r>
              <a:rPr lang="en-US" sz="1800" dirty="0"/>
              <a:t>the </a:t>
            </a:r>
            <a:r>
              <a:rPr lang="en-US" sz="1800" dirty="0" smtClean="0"/>
              <a:t>k element </a:t>
            </a:r>
            <a:r>
              <a:rPr lang="en-US" sz="1800" dirty="0"/>
              <a:t>in the increasing order.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Idea</a:t>
            </a:r>
            <a:r>
              <a:rPr lang="en-US" sz="1800" dirty="0" smtClean="0"/>
              <a:t>: Given an array A</a:t>
            </a:r>
          </a:p>
          <a:p>
            <a:r>
              <a:rPr lang="en-US" sz="1800" dirty="0" smtClean="0"/>
              <a:t>Choose some pivot – a random element from A</a:t>
            </a:r>
          </a:p>
          <a:p>
            <a:r>
              <a:rPr lang="en-US" sz="1800" dirty="0" smtClean="0"/>
              <a:t>Rearrange all elements of A into two subarrays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≤pivot</a:t>
            </a:r>
            <a:r>
              <a:rPr lang="en-US" dirty="0" smtClean="0"/>
              <a:t> – all elements </a:t>
            </a:r>
            <a:r>
              <a:rPr lang="en-US" dirty="0"/>
              <a:t>≤ </a:t>
            </a:r>
            <a:r>
              <a:rPr lang="en-US" dirty="0" smtClean="0"/>
              <a:t>pivot.</a:t>
            </a:r>
          </a:p>
          <a:p>
            <a:pPr lvl="1"/>
            <a:r>
              <a:rPr lang="en-US" dirty="0" smtClean="0"/>
              <a:t>A</a:t>
            </a:r>
            <a:r>
              <a:rPr lang="en-US" baseline="-25000" dirty="0" smtClean="0"/>
              <a:t>&gt;pivot</a:t>
            </a:r>
            <a:r>
              <a:rPr lang="en-US" dirty="0" smtClean="0"/>
              <a:t> </a:t>
            </a:r>
            <a:r>
              <a:rPr lang="en-US" dirty="0"/>
              <a:t>– all elements </a:t>
            </a:r>
            <a:r>
              <a:rPr lang="en-US" dirty="0" smtClean="0"/>
              <a:t>&gt; pivot</a:t>
            </a:r>
            <a:r>
              <a:rPr lang="en-US" dirty="0"/>
              <a:t>.</a:t>
            </a:r>
          </a:p>
          <a:p>
            <a:r>
              <a:rPr lang="en-US" sz="1800" dirty="0" smtClean="0"/>
              <a:t>If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≤pivot</a:t>
            </a:r>
            <a:r>
              <a:rPr lang="en-US" sz="1800" dirty="0" smtClean="0"/>
              <a:t> has more than k elements, continue the search in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≤pivot</a:t>
            </a:r>
            <a:r>
              <a:rPr lang="en-US" sz="1800" dirty="0" smtClean="0"/>
              <a:t> .</a:t>
            </a:r>
          </a:p>
          <a:p>
            <a:r>
              <a:rPr lang="en-US" sz="1800" dirty="0" smtClean="0"/>
              <a:t>Otherwise, </a:t>
            </a:r>
            <a:r>
              <a:rPr lang="en-US" sz="1800" dirty="0"/>
              <a:t>continue the search in </a:t>
            </a:r>
            <a:r>
              <a:rPr lang="en-US" sz="1800" dirty="0" smtClean="0"/>
              <a:t>A</a:t>
            </a:r>
            <a:r>
              <a:rPr lang="en-US" sz="1800" baseline="-25000" dirty="0" smtClean="0"/>
              <a:t>&gt;pivot</a:t>
            </a:r>
            <a:r>
              <a:rPr lang="en-US" sz="1800" dirty="0" smtClean="0"/>
              <a:t> .</a:t>
            </a:r>
          </a:p>
          <a:p>
            <a:endParaRPr lang="en-US" sz="1800" dirty="0"/>
          </a:p>
          <a:p>
            <a:r>
              <a:rPr lang="en-US" sz="1800" dirty="0" smtClean="0"/>
              <a:t>Continue the search until A has 1 or 2 elements.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51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Example:</a:t>
            </a:r>
            <a:r>
              <a:rPr lang="en-US" sz="1700" dirty="0" smtClean="0"/>
              <a:t> A = [1,5,3,7,2,6,3,9,4,8] and k=5. </a:t>
            </a:r>
          </a:p>
          <a:p>
            <a:r>
              <a:rPr lang="en-US" sz="1700" dirty="0" smtClean="0"/>
              <a:t>Choose pivot = 6.</a:t>
            </a:r>
          </a:p>
          <a:p>
            <a:r>
              <a:rPr lang="en-US" sz="1700" dirty="0" smtClean="0"/>
              <a:t>Rearrange all elements of A into two subarrays</a:t>
            </a:r>
          </a:p>
          <a:p>
            <a:pPr lvl="1"/>
            <a:r>
              <a:rPr lang="en-US" sz="1700" dirty="0" err="1" smtClean="0"/>
              <a:t>A</a:t>
            </a:r>
            <a:r>
              <a:rPr lang="en-US" sz="1700" baseline="-25000" dirty="0" err="1" smtClean="0"/>
              <a:t>≤pivot</a:t>
            </a:r>
            <a:r>
              <a:rPr lang="en-US" sz="1700" dirty="0" smtClean="0"/>
              <a:t> = [1,5,3,2,6,3,4]</a:t>
            </a:r>
          </a:p>
          <a:p>
            <a:pPr lvl="1"/>
            <a:r>
              <a:rPr lang="en-US" sz="1700" dirty="0" smtClean="0"/>
              <a:t>A</a:t>
            </a:r>
            <a:r>
              <a:rPr lang="en-US" sz="1700" baseline="-25000" dirty="0" smtClean="0"/>
              <a:t>&gt;pivot</a:t>
            </a:r>
            <a:r>
              <a:rPr lang="en-US" sz="1700" dirty="0" smtClean="0"/>
              <a:t> = [7,9,8]</a:t>
            </a:r>
            <a:endParaRPr lang="en-US" sz="1700" dirty="0"/>
          </a:p>
          <a:p>
            <a:r>
              <a:rPr lang="en-US" sz="1700" dirty="0" err="1" smtClean="0"/>
              <a:t>A</a:t>
            </a:r>
            <a:r>
              <a:rPr lang="en-US" sz="1700" baseline="-25000" dirty="0" err="1" smtClean="0"/>
              <a:t>≤pivot</a:t>
            </a:r>
            <a:r>
              <a:rPr lang="en-US" sz="1700" dirty="0" smtClean="0"/>
              <a:t> has 7 elements. 7&gt;k, hence we should continue </a:t>
            </a:r>
            <a:r>
              <a:rPr lang="en-US" sz="1700" dirty="0"/>
              <a:t>to </a:t>
            </a:r>
            <a:r>
              <a:rPr lang="en-US" sz="1700" dirty="0" err="1"/>
              <a:t>A</a:t>
            </a:r>
            <a:r>
              <a:rPr lang="en-US" sz="1700" baseline="-25000" dirty="0" err="1"/>
              <a:t>≤</a:t>
            </a:r>
            <a:r>
              <a:rPr lang="en-US" sz="1700" baseline="-25000" dirty="0" err="1" smtClean="0"/>
              <a:t>pivot</a:t>
            </a:r>
            <a:r>
              <a:rPr lang="en-US" sz="1700" dirty="0" smtClean="0"/>
              <a:t>.</a:t>
            </a:r>
            <a:br>
              <a:rPr lang="en-US" sz="1700" dirty="0" smtClean="0"/>
            </a:br>
            <a:r>
              <a:rPr lang="en-US" sz="1700" dirty="0" smtClean="0"/>
              <a:t>---------------------------------------------</a:t>
            </a:r>
          </a:p>
          <a:p>
            <a:r>
              <a:rPr lang="en-US" sz="1700" dirty="0" smtClean="0"/>
              <a:t>Our new A </a:t>
            </a:r>
            <a:r>
              <a:rPr lang="en-US" sz="1700" dirty="0"/>
              <a:t>= [</a:t>
            </a:r>
            <a:r>
              <a:rPr lang="en-US" sz="1700" dirty="0" smtClean="0"/>
              <a:t>1,5,3,2,6,3,4], k=5.</a:t>
            </a:r>
          </a:p>
          <a:p>
            <a:r>
              <a:rPr lang="en-US" sz="1700" dirty="0" smtClean="0"/>
              <a:t>Let pivot =2</a:t>
            </a:r>
          </a:p>
          <a:p>
            <a:pPr lvl="1"/>
            <a:r>
              <a:rPr lang="en-US" sz="1700" dirty="0" err="1"/>
              <a:t>A</a:t>
            </a:r>
            <a:r>
              <a:rPr lang="en-US" sz="1700" baseline="-25000" dirty="0" err="1"/>
              <a:t>≤pivot</a:t>
            </a:r>
            <a:r>
              <a:rPr lang="en-US" sz="1700" dirty="0"/>
              <a:t> = [</a:t>
            </a:r>
            <a:r>
              <a:rPr lang="en-US" sz="1700" dirty="0" smtClean="0"/>
              <a:t>1,2]</a:t>
            </a:r>
            <a:endParaRPr lang="en-US" sz="1700" dirty="0"/>
          </a:p>
          <a:p>
            <a:pPr lvl="1"/>
            <a:r>
              <a:rPr lang="en-US" sz="1700" dirty="0"/>
              <a:t>A</a:t>
            </a:r>
            <a:r>
              <a:rPr lang="en-US" sz="1700" baseline="-25000" dirty="0"/>
              <a:t>&gt;pivot</a:t>
            </a:r>
            <a:r>
              <a:rPr lang="en-US" sz="1700" dirty="0"/>
              <a:t> = </a:t>
            </a:r>
            <a:r>
              <a:rPr lang="en-US" sz="1700" dirty="0" smtClean="0"/>
              <a:t>[5,3,6,3,4]</a:t>
            </a:r>
          </a:p>
          <a:p>
            <a:r>
              <a:rPr lang="en-US" sz="1700" dirty="0" err="1"/>
              <a:t>A</a:t>
            </a:r>
            <a:r>
              <a:rPr lang="en-US" sz="1700" baseline="-25000" dirty="0" err="1"/>
              <a:t>≤pivot</a:t>
            </a:r>
            <a:r>
              <a:rPr lang="en-US" sz="1700" dirty="0"/>
              <a:t> has </a:t>
            </a:r>
            <a:r>
              <a:rPr lang="en-US" sz="1700" dirty="0" smtClean="0"/>
              <a:t>2 elements. 2&lt;k hence </a:t>
            </a:r>
            <a:r>
              <a:rPr lang="en-US" sz="1700" dirty="0"/>
              <a:t>we </a:t>
            </a:r>
            <a:r>
              <a:rPr lang="en-US" sz="1700" dirty="0" smtClean="0"/>
              <a:t>continue in A</a:t>
            </a:r>
            <a:r>
              <a:rPr lang="en-US" sz="1700" baseline="-25000" dirty="0" smtClean="0"/>
              <a:t>&gt;pivot</a:t>
            </a:r>
            <a:r>
              <a:rPr lang="en-US" sz="1700" dirty="0" smtClean="0"/>
              <a:t> with new k=5-2=3.</a:t>
            </a:r>
            <a:br>
              <a:rPr lang="en-US" sz="1700" dirty="0" smtClean="0"/>
            </a:br>
            <a:r>
              <a:rPr lang="en-US" sz="1700" dirty="0" smtClean="0"/>
              <a:t>--------------------------------------------</a:t>
            </a:r>
          </a:p>
          <a:p>
            <a:r>
              <a:rPr lang="en-US" sz="1700" dirty="0" smtClean="0"/>
              <a:t>A = [5,3,6,3,4], k=3</a:t>
            </a:r>
          </a:p>
          <a:p>
            <a:r>
              <a:rPr lang="en-US" sz="1700" dirty="0" smtClean="0"/>
              <a:t>Return 4</a:t>
            </a:r>
            <a:endParaRPr lang="en-US" sz="1700" dirty="0"/>
          </a:p>
          <a:p>
            <a:pPr lvl="1"/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11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Runtime:</a:t>
            </a:r>
            <a:r>
              <a:rPr lang="en-US" sz="1700" dirty="0" smtClean="0"/>
              <a:t> In general the runtime depends on the choice of pivots.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0</a:t>
            </a:r>
            <a:r>
              <a:rPr lang="en-US" sz="1700" dirty="0" smtClean="0"/>
              <a:t> = A be the original array.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be the array after 1 iteration, and suppose that it contains 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elements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smtClean="0"/>
              <a:t>2 iterations</a:t>
            </a:r>
            <a:r>
              <a:rPr lang="en-US" sz="1700" dirty="0"/>
              <a:t> , and suppose that it contains </a:t>
            </a:r>
            <a:r>
              <a:rPr lang="en-US" sz="1700" dirty="0" smtClean="0"/>
              <a:t>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..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err="1" smtClean="0"/>
              <a:t>i</a:t>
            </a:r>
            <a:r>
              <a:rPr lang="en-US" sz="1700" dirty="0" smtClean="0"/>
              <a:t> iterations</a:t>
            </a:r>
            <a:r>
              <a:rPr lang="en-US" sz="1700" dirty="0"/>
              <a:t> , and suppose that it contains 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Then</a:t>
            </a:r>
          </a:p>
          <a:p>
            <a:pPr marL="0" indent="0">
              <a:buNone/>
            </a:pPr>
            <a:r>
              <a:rPr lang="en-US" sz="1700" dirty="0"/>
              <a:t>T(n) = T(n</a:t>
            </a:r>
            <a:r>
              <a:rPr lang="en-US" sz="1700" baseline="-25000" dirty="0"/>
              <a:t>1</a:t>
            </a:r>
            <a:r>
              <a:rPr lang="en-US" sz="1700" dirty="0"/>
              <a:t>) + O(n)</a:t>
            </a:r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dirty="0" smtClean="0"/>
              <a:t>…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657600" y="3886200"/>
            <a:ext cx="4857750" cy="27546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u="sng" dirty="0" smtClean="0"/>
              <a:t>Optimistic view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Suppose that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&lt; n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/2 in each step</a:t>
            </a:r>
          </a:p>
          <a:p>
            <a:r>
              <a:rPr lang="en-US" sz="2000" dirty="0" smtClean="0"/>
              <a:t>Then T(n) &lt; T(n/2) + Cn.</a:t>
            </a:r>
          </a:p>
          <a:p>
            <a:r>
              <a:rPr lang="en-US" sz="2000" dirty="0" smtClean="0"/>
              <a:t>By applying recursion we get</a:t>
            </a:r>
          </a:p>
          <a:p>
            <a:r>
              <a:rPr lang="en-US" sz="2000" dirty="0"/>
              <a:t>T(n) &lt; T(n/2) + </a:t>
            </a:r>
            <a:r>
              <a:rPr lang="en-US" sz="2000" dirty="0" smtClean="0"/>
              <a:t>Cn</a:t>
            </a:r>
          </a:p>
          <a:p>
            <a:r>
              <a:rPr lang="en-US" sz="2000" dirty="0" smtClean="0"/>
              <a:t>&lt; T(n/4) + C(n/2) + C(n)</a:t>
            </a:r>
          </a:p>
          <a:p>
            <a:r>
              <a:rPr lang="en-US" sz="2000" dirty="0"/>
              <a:t>&lt; </a:t>
            </a:r>
            <a:r>
              <a:rPr lang="en-US" sz="2000" dirty="0" smtClean="0"/>
              <a:t>T(n/8) </a:t>
            </a:r>
            <a:r>
              <a:rPr lang="en-US" sz="2000" dirty="0"/>
              <a:t>+ </a:t>
            </a:r>
            <a:r>
              <a:rPr lang="en-US" sz="2000" dirty="0" smtClean="0"/>
              <a:t>C(n/4) </a:t>
            </a:r>
            <a:r>
              <a:rPr lang="en-US" sz="2000" dirty="0"/>
              <a:t>+ C(n/2) </a:t>
            </a:r>
            <a:r>
              <a:rPr lang="en-US" sz="2000" dirty="0" smtClean="0"/>
              <a:t>+ </a:t>
            </a:r>
            <a:r>
              <a:rPr lang="en-US" sz="2000" dirty="0"/>
              <a:t>C(n)</a:t>
            </a:r>
          </a:p>
          <a:p>
            <a:r>
              <a:rPr lang="en-US" sz="2000" dirty="0" smtClean="0"/>
              <a:t>= C(1 + 2 + 4 +…n/4 + n/2 + n) &lt; 2Cn = </a:t>
            </a:r>
            <a:r>
              <a:rPr lang="el-GR" sz="2000" dirty="0" smtClean="0"/>
              <a:t>Θ</a:t>
            </a:r>
            <a:r>
              <a:rPr lang="en-US" sz="2000" dirty="0" smtClean="0"/>
              <a:t>(n)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932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k’th</a:t>
            </a:r>
            <a:r>
              <a:rPr lang="en-US" dirty="0" smtClean="0"/>
              <a:t> element in the increasing order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Runtime:</a:t>
            </a:r>
            <a:r>
              <a:rPr lang="en-US" sz="1700" dirty="0" smtClean="0"/>
              <a:t> In general the runtime depends on the choice of pivots.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0</a:t>
            </a:r>
            <a:r>
              <a:rPr lang="en-US" sz="1700" dirty="0" smtClean="0"/>
              <a:t> = A be the original array.</a:t>
            </a:r>
          </a:p>
          <a:p>
            <a:pPr marL="0" indent="0">
              <a:buNone/>
            </a:pPr>
            <a:r>
              <a:rPr lang="en-US" sz="1700" dirty="0" smtClean="0"/>
              <a:t>Let A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be the array after 1 iteration, and suppose that it contains 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 elements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smtClean="0"/>
              <a:t>2 iterations</a:t>
            </a:r>
            <a:r>
              <a:rPr lang="en-US" sz="1700" dirty="0"/>
              <a:t> , and suppose that it contains </a:t>
            </a:r>
            <a:r>
              <a:rPr lang="en-US" sz="1700" dirty="0" smtClean="0"/>
              <a:t>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..</a:t>
            </a:r>
          </a:p>
          <a:p>
            <a:pPr marL="0" indent="0">
              <a:buNone/>
            </a:pPr>
            <a:r>
              <a:rPr lang="en-US" sz="1700" dirty="0"/>
              <a:t>Let </a:t>
            </a:r>
            <a:r>
              <a:rPr lang="en-US" sz="1700" dirty="0" smtClean="0"/>
              <a:t>A</a:t>
            </a:r>
            <a:r>
              <a:rPr lang="en-US" sz="1700" baseline="-25000" dirty="0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be the array after </a:t>
            </a:r>
            <a:r>
              <a:rPr lang="en-US" sz="1700" dirty="0" err="1" smtClean="0"/>
              <a:t>i</a:t>
            </a:r>
            <a:r>
              <a:rPr lang="en-US" sz="1700" dirty="0" smtClean="0"/>
              <a:t> iterations</a:t>
            </a:r>
            <a:r>
              <a:rPr lang="en-US" sz="1700" dirty="0"/>
              <a:t> , and suppose that it contains 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 </a:t>
            </a:r>
            <a:r>
              <a:rPr lang="en-US" sz="1700" dirty="0"/>
              <a:t>elements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Then</a:t>
            </a:r>
          </a:p>
          <a:p>
            <a:pPr marL="0" indent="0">
              <a:buNone/>
            </a:pPr>
            <a:r>
              <a:rPr lang="en-US" sz="1700" dirty="0"/>
              <a:t>T(n) = T(n</a:t>
            </a:r>
            <a:r>
              <a:rPr lang="en-US" sz="1700" baseline="-25000" dirty="0"/>
              <a:t>1</a:t>
            </a:r>
            <a:r>
              <a:rPr lang="en-US" sz="1700" dirty="0"/>
              <a:t>) + O(n)</a:t>
            </a:r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T(n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1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dirty="0" smtClean="0"/>
              <a:t>…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T(n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 </a:t>
            </a:r>
            <a:r>
              <a:rPr lang="en-US" sz="1700" dirty="0"/>
              <a:t>= </a:t>
            </a:r>
            <a:r>
              <a:rPr lang="en-US" sz="1700" dirty="0" smtClean="0"/>
              <a:t>T(</a:t>
            </a:r>
            <a:r>
              <a:rPr lang="en-US" sz="1700" dirty="0" err="1" smtClean="0"/>
              <a:t>n</a:t>
            </a:r>
            <a:r>
              <a:rPr lang="en-US" sz="1700" baseline="-25000" dirty="0" err="1" smtClean="0"/>
              <a:t>i</a:t>
            </a:r>
            <a:r>
              <a:rPr lang="en-US" sz="1700" dirty="0" smtClean="0"/>
              <a:t>) </a:t>
            </a:r>
            <a:r>
              <a:rPr lang="en-US" sz="1700" dirty="0"/>
              <a:t>+ </a:t>
            </a:r>
            <a:r>
              <a:rPr lang="en-US" sz="1700" dirty="0" smtClean="0"/>
              <a:t>O(n</a:t>
            </a:r>
            <a:r>
              <a:rPr lang="en-US" sz="1700" baseline="-25000" dirty="0" smtClean="0"/>
              <a:t>i-1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657600" y="3886200"/>
            <a:ext cx="4857750" cy="27546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u="sng" dirty="0" smtClean="0"/>
              <a:t>Pessimistic view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What if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n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-1 in each step</a:t>
            </a:r>
          </a:p>
          <a:p>
            <a:r>
              <a:rPr lang="en-US" sz="2000" dirty="0" smtClean="0"/>
              <a:t>Then T(n) = T(n-1) + Cn.</a:t>
            </a:r>
          </a:p>
          <a:p>
            <a:r>
              <a:rPr lang="en-US" sz="2000" dirty="0" smtClean="0"/>
              <a:t>By applying recursion we get</a:t>
            </a:r>
          </a:p>
          <a:p>
            <a:r>
              <a:rPr lang="en-US" sz="2000" dirty="0"/>
              <a:t>T(n) &lt; </a:t>
            </a:r>
            <a:r>
              <a:rPr lang="en-US" sz="2000" dirty="0" smtClean="0"/>
              <a:t>T(n-1) </a:t>
            </a:r>
            <a:r>
              <a:rPr lang="en-US" sz="2000" dirty="0"/>
              <a:t>+ </a:t>
            </a:r>
            <a:r>
              <a:rPr lang="en-US" sz="2000" dirty="0" smtClean="0"/>
              <a:t>Cn</a:t>
            </a:r>
          </a:p>
          <a:p>
            <a:r>
              <a:rPr lang="en-US" sz="2000" dirty="0" smtClean="0"/>
              <a:t>&lt; T(n-2) + C(n-1) + C(n)</a:t>
            </a:r>
          </a:p>
          <a:p>
            <a:r>
              <a:rPr lang="en-US" sz="2000" dirty="0"/>
              <a:t>&lt; </a:t>
            </a:r>
            <a:r>
              <a:rPr lang="en-US" sz="2000" dirty="0" smtClean="0"/>
              <a:t>T(n-3) </a:t>
            </a:r>
            <a:r>
              <a:rPr lang="en-US" sz="2000" dirty="0"/>
              <a:t>+ </a:t>
            </a:r>
            <a:r>
              <a:rPr lang="en-US" sz="2000" dirty="0" smtClean="0"/>
              <a:t>C(n-2) </a:t>
            </a:r>
            <a:r>
              <a:rPr lang="en-US" sz="2000" dirty="0"/>
              <a:t>+ </a:t>
            </a:r>
            <a:r>
              <a:rPr lang="en-US" sz="2000" dirty="0" smtClean="0"/>
              <a:t>C(n-1) + </a:t>
            </a:r>
            <a:r>
              <a:rPr lang="en-US" sz="2000" dirty="0"/>
              <a:t>C(n)</a:t>
            </a:r>
          </a:p>
          <a:p>
            <a:r>
              <a:rPr lang="en-US" sz="2000" dirty="0" smtClean="0"/>
              <a:t>= C(1 + 2 + 3 + 4 +…+ n-1 + n) = </a:t>
            </a:r>
            <a:r>
              <a:rPr lang="el-GR" sz="2000" dirty="0" smtClean="0"/>
              <a:t>Θ</a:t>
            </a:r>
            <a:r>
              <a:rPr lang="en-US" sz="2000" dirty="0" smtClean="0"/>
              <a:t>(n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90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19989</TotalTime>
  <Words>3525</Words>
  <Application>Microsoft Office PowerPoint</Application>
  <PresentationFormat>On-screen Show (4:3)</PresentationFormat>
  <Paragraphs>359</Paragraphs>
  <Slides>27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Arial Narrow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CMPT 706 - Algorithms for Big Data  </vt:lpstr>
      <vt:lpstr>Divide and Conquer Algorithms</vt:lpstr>
      <vt:lpstr>Divide and Conquer Algorithms</vt:lpstr>
      <vt:lpstr>Finding Median</vt:lpstr>
      <vt:lpstr>Finding Median</vt:lpstr>
      <vt:lpstr>Finding k’th element in the increasing order</vt:lpstr>
      <vt:lpstr>Finding k’th element in the increasing order</vt:lpstr>
      <vt:lpstr>Finding k’th element in the increasing order</vt:lpstr>
      <vt:lpstr>Finding k’th element in the increasing order</vt:lpstr>
      <vt:lpstr>Finding k’th element in the increasing order</vt:lpstr>
      <vt:lpstr>Analyzing Median find for random pivod</vt:lpstr>
      <vt:lpstr>Deviation</vt:lpstr>
      <vt:lpstr>Chernoff bound</vt:lpstr>
      <vt:lpstr>Chernoff bound</vt:lpstr>
      <vt:lpstr>Chernoff bound</vt:lpstr>
      <vt:lpstr>Quick Sort</vt:lpstr>
      <vt:lpstr>Quick Sort</vt:lpstr>
      <vt:lpstr>Quick Sort</vt:lpstr>
      <vt:lpstr>Quick Sort</vt:lpstr>
      <vt:lpstr>Finding median deterministically</vt:lpstr>
      <vt:lpstr>Finding the k’th element deterministically</vt:lpstr>
      <vt:lpstr>Finding the k’th element deterministically</vt:lpstr>
      <vt:lpstr>Matrix Multiplication</vt:lpstr>
      <vt:lpstr>Matrix Multiplication</vt:lpstr>
      <vt:lpstr>Strassen’s Algorithm</vt:lpstr>
      <vt:lpstr>Strassen’s Algorithm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1138</cp:revision>
  <cp:lastPrinted>2018-01-03T13:57:37Z</cp:lastPrinted>
  <dcterms:created xsi:type="dcterms:W3CDTF">2007-01-06T04:11:40Z</dcterms:created>
  <dcterms:modified xsi:type="dcterms:W3CDTF">2020-02-11T06:56:29Z</dcterms:modified>
</cp:coreProperties>
</file>