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7.jpg" ContentType="image/png"/>
  <Override PartName="/ppt/media/image8.jpg" ContentType="image/png"/>
  <Override PartName="/ppt/media/image9.jpg" ContentType="image/pn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3" r:id="rId1"/>
  </p:sldMasterIdLst>
  <p:notesMasterIdLst>
    <p:notesMasterId r:id="rId32"/>
  </p:notesMasterIdLst>
  <p:handoutMasterIdLst>
    <p:handoutMasterId r:id="rId33"/>
  </p:handoutMasterIdLst>
  <p:sldIdLst>
    <p:sldId id="290" r:id="rId2"/>
    <p:sldId id="396" r:id="rId3"/>
    <p:sldId id="461" r:id="rId4"/>
    <p:sldId id="462" r:id="rId5"/>
    <p:sldId id="463" r:id="rId6"/>
    <p:sldId id="464" r:id="rId7"/>
    <p:sldId id="465" r:id="rId8"/>
    <p:sldId id="467" r:id="rId9"/>
    <p:sldId id="466" r:id="rId10"/>
    <p:sldId id="468" r:id="rId11"/>
    <p:sldId id="469" r:id="rId12"/>
    <p:sldId id="470" r:id="rId13"/>
    <p:sldId id="471" r:id="rId14"/>
    <p:sldId id="472" r:id="rId15"/>
    <p:sldId id="473" r:id="rId16"/>
    <p:sldId id="474" r:id="rId17"/>
    <p:sldId id="475" r:id="rId18"/>
    <p:sldId id="477" r:id="rId19"/>
    <p:sldId id="478" r:id="rId20"/>
    <p:sldId id="476" r:id="rId21"/>
    <p:sldId id="479" r:id="rId22"/>
    <p:sldId id="480" r:id="rId23"/>
    <p:sldId id="484" r:id="rId24"/>
    <p:sldId id="487" r:id="rId25"/>
    <p:sldId id="481" r:id="rId26"/>
    <p:sldId id="482" r:id="rId27"/>
    <p:sldId id="485" r:id="rId28"/>
    <p:sldId id="483" r:id="rId29"/>
    <p:sldId id="486" r:id="rId30"/>
    <p:sldId id="460" r:id="rId3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Narrow" panose="020B060602020203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79" autoAdjust="0"/>
  </p:normalViewPr>
  <p:slideViewPr>
    <p:cSldViewPr>
      <p:cViewPr varScale="1">
        <p:scale>
          <a:sx n="109" d="100"/>
          <a:sy n="109" d="100"/>
        </p:scale>
        <p:origin x="16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577893B-C164-4DD3-9790-0AEEA5C1A46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anose="020B0604020202020204" pitchFamily="34" charset="0"/>
              </a:defRPr>
            </a:lvl1pPr>
          </a:lstStyle>
          <a:p>
            <a:fld id="{251D6D30-D6D0-4B69-B51C-DB89B59C2C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D6D30-D6D0-4B69-B51C-DB89B59C2C85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42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867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151EC69-4F14-4609-96BE-E721223126B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09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97C75E32-FD0E-4255-AE67-18F6C1DDCD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76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61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47CB2A36-0426-46E0-87B0-DAB3A2D859E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29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359F7BE7-05AA-4D3F-B26D-06D0B111D9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53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B371A1EC-964F-4730-ACD4-8AAF23A72A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48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3ED5C627-ED0C-4490-AE55-106D847154F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45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1C34A2E8-A307-4A4C-BFAD-6E97804F627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215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smtClean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9A7C540F-8BC7-47A6-AEE9-2326332882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20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BB4EB669-2839-4BC5-A245-6EAA54AC24A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870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Algorithms - Introduction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 smtClean="0"/>
              <a:t>1-</a:t>
            </a:r>
            <a:fld id="{2A5E2A84-E056-42D9-9776-5B6786C07F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82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 smtClean="0"/>
              <a:t>CMPT 706 - Algorithms for Big Data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Graphs</a:t>
            </a:r>
            <a:endParaRPr lang="en-US" sz="2400" dirty="0"/>
          </a:p>
          <a:p>
            <a:r>
              <a:rPr lang="en-US" sz="2400" smtClean="0"/>
              <a:t>February 13, </a:t>
            </a:r>
            <a:r>
              <a:rPr lang="en-US" sz="2400" dirty="0" smtClean="0"/>
              <a:t>2020</a:t>
            </a:r>
          </a:p>
          <a:p>
            <a:endParaRPr lang="en-CA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0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trees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Each of the connected components below is a tree</a:t>
            </a:r>
            <a:endParaRPr lang="en-CA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295400" y="2438400"/>
            <a:ext cx="2286000" cy="3505200"/>
            <a:chOff x="816" y="1536"/>
            <a:chExt cx="1440" cy="2208"/>
          </a:xfrm>
        </p:grpSpPr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1488" y="15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11" name="AutoShape 6"/>
            <p:cNvCxnSpPr>
              <a:cxnSpLocks noChangeShapeType="1"/>
              <a:stCxn id="15" idx="0"/>
              <a:endCxn id="9" idx="4"/>
            </p:cNvCxnSpPr>
            <p:nvPr/>
          </p:nvCxnSpPr>
          <p:spPr bwMode="auto">
            <a:xfrm flipV="1">
              <a:off x="1536" y="1632"/>
              <a:ext cx="0" cy="20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1488" y="20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1488" y="24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1488" y="307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488" y="36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" name="Oval 11"/>
            <p:cNvSpPr>
              <a:spLocks noChangeArrowheads="1"/>
            </p:cNvSpPr>
            <p:nvPr/>
          </p:nvSpPr>
          <p:spPr bwMode="auto">
            <a:xfrm>
              <a:off x="816" y="23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2160" y="23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8" name="Oval 13"/>
            <p:cNvSpPr>
              <a:spLocks noChangeArrowheads="1"/>
            </p:cNvSpPr>
            <p:nvPr/>
          </p:nvSpPr>
          <p:spPr bwMode="auto">
            <a:xfrm>
              <a:off x="816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Oval 14"/>
            <p:cNvSpPr>
              <a:spLocks noChangeArrowheads="1"/>
            </p:cNvSpPr>
            <p:nvPr/>
          </p:nvSpPr>
          <p:spPr bwMode="auto">
            <a:xfrm>
              <a:off x="2160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Oval 15"/>
            <p:cNvSpPr>
              <a:spLocks noChangeArrowheads="1"/>
            </p:cNvSpPr>
            <p:nvPr/>
          </p:nvSpPr>
          <p:spPr bwMode="auto">
            <a:xfrm>
              <a:off x="816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Oval 16"/>
            <p:cNvSpPr>
              <a:spLocks noChangeArrowheads="1"/>
            </p:cNvSpPr>
            <p:nvPr/>
          </p:nvSpPr>
          <p:spPr bwMode="auto">
            <a:xfrm>
              <a:off x="2160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2" name="Oval 17"/>
            <p:cNvSpPr>
              <a:spLocks noChangeArrowheads="1"/>
            </p:cNvSpPr>
            <p:nvPr/>
          </p:nvSpPr>
          <p:spPr bwMode="auto">
            <a:xfrm>
              <a:off x="1200" y="36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23" name="AutoShape 18"/>
            <p:cNvCxnSpPr>
              <a:cxnSpLocks noChangeShapeType="1"/>
              <a:stCxn id="16" idx="7"/>
              <a:endCxn id="9" idx="3"/>
            </p:cNvCxnSpPr>
            <p:nvPr/>
          </p:nvCxnSpPr>
          <p:spPr bwMode="auto">
            <a:xfrm flipV="1">
              <a:off x="898" y="1618"/>
              <a:ext cx="604" cy="7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9"/>
            <p:cNvCxnSpPr>
              <a:cxnSpLocks noChangeShapeType="1"/>
              <a:stCxn id="18" idx="7"/>
              <a:endCxn id="12" idx="3"/>
            </p:cNvCxnSpPr>
            <p:nvPr/>
          </p:nvCxnSpPr>
          <p:spPr bwMode="auto">
            <a:xfrm flipV="1">
              <a:off x="898" y="2098"/>
              <a:ext cx="604" cy="7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0"/>
            <p:cNvCxnSpPr>
              <a:cxnSpLocks noChangeShapeType="1"/>
              <a:stCxn id="20" idx="7"/>
              <a:endCxn id="13" idx="3"/>
            </p:cNvCxnSpPr>
            <p:nvPr/>
          </p:nvCxnSpPr>
          <p:spPr bwMode="auto">
            <a:xfrm flipV="1">
              <a:off x="898" y="2578"/>
              <a:ext cx="604" cy="7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1"/>
            <p:cNvCxnSpPr>
              <a:cxnSpLocks noChangeShapeType="1"/>
              <a:stCxn id="17" idx="1"/>
              <a:endCxn id="9" idx="5"/>
            </p:cNvCxnSpPr>
            <p:nvPr/>
          </p:nvCxnSpPr>
          <p:spPr bwMode="auto">
            <a:xfrm flipH="1" flipV="1">
              <a:off x="1570" y="1618"/>
              <a:ext cx="604" cy="7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2"/>
            <p:cNvCxnSpPr>
              <a:cxnSpLocks noChangeShapeType="1"/>
              <a:stCxn id="19" idx="1"/>
              <a:endCxn id="12" idx="5"/>
            </p:cNvCxnSpPr>
            <p:nvPr/>
          </p:nvCxnSpPr>
          <p:spPr bwMode="auto">
            <a:xfrm flipH="1" flipV="1">
              <a:off x="1570" y="2098"/>
              <a:ext cx="604" cy="7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23"/>
            <p:cNvCxnSpPr>
              <a:cxnSpLocks noChangeShapeType="1"/>
              <a:stCxn id="21" idx="1"/>
              <a:endCxn id="13" idx="5"/>
            </p:cNvCxnSpPr>
            <p:nvPr/>
          </p:nvCxnSpPr>
          <p:spPr bwMode="auto">
            <a:xfrm flipH="1" flipV="1">
              <a:off x="1570" y="2578"/>
              <a:ext cx="604" cy="7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4"/>
            <p:cNvCxnSpPr>
              <a:cxnSpLocks noChangeShapeType="1"/>
              <a:stCxn id="15" idx="2"/>
              <a:endCxn id="22" idx="6"/>
            </p:cNvCxnSpPr>
            <p:nvPr/>
          </p:nvCxnSpPr>
          <p:spPr bwMode="auto">
            <a:xfrm flipH="1">
              <a:off x="1296" y="3696"/>
              <a:ext cx="1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0" name="Group 25"/>
          <p:cNvGrpSpPr>
            <a:grpSpLocks/>
          </p:cNvGrpSpPr>
          <p:nvPr/>
        </p:nvGrpSpPr>
        <p:grpSpPr bwMode="auto">
          <a:xfrm>
            <a:off x="4876800" y="2971800"/>
            <a:ext cx="3505200" cy="2209800"/>
            <a:chOff x="3072" y="1872"/>
            <a:chExt cx="2208" cy="1392"/>
          </a:xfrm>
        </p:grpSpPr>
        <p:sp>
          <p:nvSpPr>
            <p:cNvPr id="31" name="Oval 26"/>
            <p:cNvSpPr>
              <a:spLocks noChangeArrowheads="1"/>
            </p:cNvSpPr>
            <p:nvPr/>
          </p:nvSpPr>
          <p:spPr bwMode="auto">
            <a:xfrm>
              <a:off x="3744" y="24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2" name="Oval 27"/>
            <p:cNvSpPr>
              <a:spLocks noChangeArrowheads="1"/>
            </p:cNvSpPr>
            <p:nvPr/>
          </p:nvSpPr>
          <p:spPr bwMode="auto">
            <a:xfrm>
              <a:off x="4848" y="24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33" name="AutoShape 28"/>
            <p:cNvCxnSpPr>
              <a:cxnSpLocks noChangeShapeType="1"/>
              <a:stCxn id="32" idx="2"/>
              <a:endCxn id="31" idx="6"/>
            </p:cNvCxnSpPr>
            <p:nvPr/>
          </p:nvCxnSpPr>
          <p:spPr bwMode="auto">
            <a:xfrm flipH="1">
              <a:off x="3840" y="2544"/>
              <a:ext cx="1008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Oval 29"/>
            <p:cNvSpPr>
              <a:spLocks noChangeArrowheads="1"/>
            </p:cNvSpPr>
            <p:nvPr/>
          </p:nvSpPr>
          <p:spPr bwMode="auto">
            <a:xfrm>
              <a:off x="3600" y="316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5" name="Oval 30"/>
            <p:cNvSpPr>
              <a:spLocks noChangeArrowheads="1"/>
            </p:cNvSpPr>
            <p:nvPr/>
          </p:nvSpPr>
          <p:spPr bwMode="auto">
            <a:xfrm>
              <a:off x="3936" y="316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6" name="Oval 31"/>
            <p:cNvSpPr>
              <a:spLocks noChangeArrowheads="1"/>
            </p:cNvSpPr>
            <p:nvPr/>
          </p:nvSpPr>
          <p:spPr bwMode="auto">
            <a:xfrm>
              <a:off x="4728" y="316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5064" y="316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38" name="AutoShape 33"/>
            <p:cNvCxnSpPr>
              <a:cxnSpLocks noChangeShapeType="1"/>
              <a:stCxn id="34" idx="0"/>
              <a:endCxn id="31" idx="3"/>
            </p:cNvCxnSpPr>
            <p:nvPr/>
          </p:nvCxnSpPr>
          <p:spPr bwMode="auto">
            <a:xfrm flipV="1">
              <a:off x="3648" y="2578"/>
              <a:ext cx="110" cy="5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4"/>
            <p:cNvCxnSpPr>
              <a:cxnSpLocks noChangeShapeType="1"/>
              <a:stCxn id="35" idx="0"/>
              <a:endCxn id="31" idx="5"/>
            </p:cNvCxnSpPr>
            <p:nvPr/>
          </p:nvCxnSpPr>
          <p:spPr bwMode="auto">
            <a:xfrm flipH="1" flipV="1">
              <a:off x="3826" y="2578"/>
              <a:ext cx="158" cy="5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5"/>
            <p:cNvCxnSpPr>
              <a:cxnSpLocks noChangeShapeType="1"/>
              <a:stCxn id="36" idx="0"/>
              <a:endCxn id="32" idx="3"/>
            </p:cNvCxnSpPr>
            <p:nvPr/>
          </p:nvCxnSpPr>
          <p:spPr bwMode="auto">
            <a:xfrm flipV="1">
              <a:off x="4776" y="2578"/>
              <a:ext cx="86" cy="5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6"/>
            <p:cNvCxnSpPr>
              <a:cxnSpLocks noChangeShapeType="1"/>
              <a:stCxn id="37" idx="0"/>
              <a:endCxn id="32" idx="5"/>
            </p:cNvCxnSpPr>
            <p:nvPr/>
          </p:nvCxnSpPr>
          <p:spPr bwMode="auto">
            <a:xfrm flipH="1" flipV="1">
              <a:off x="4930" y="2578"/>
              <a:ext cx="182" cy="59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5184" y="216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43" name="AutoShape 38"/>
            <p:cNvCxnSpPr>
              <a:cxnSpLocks noChangeShapeType="1"/>
              <a:stCxn id="42" idx="3"/>
              <a:endCxn id="32" idx="7"/>
            </p:cNvCxnSpPr>
            <p:nvPr/>
          </p:nvCxnSpPr>
          <p:spPr bwMode="auto">
            <a:xfrm flipH="1">
              <a:off x="4930" y="2242"/>
              <a:ext cx="268" cy="2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Oval 39"/>
            <p:cNvSpPr>
              <a:spLocks noChangeArrowheads="1"/>
            </p:cNvSpPr>
            <p:nvPr/>
          </p:nvSpPr>
          <p:spPr bwMode="auto">
            <a:xfrm>
              <a:off x="3504" y="21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45" name="AutoShape 40"/>
            <p:cNvCxnSpPr>
              <a:cxnSpLocks noChangeShapeType="1"/>
              <a:stCxn id="44" idx="5"/>
              <a:endCxn id="31" idx="1"/>
            </p:cNvCxnSpPr>
            <p:nvPr/>
          </p:nvCxnSpPr>
          <p:spPr bwMode="auto">
            <a:xfrm>
              <a:off x="3586" y="2194"/>
              <a:ext cx="172" cy="3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" name="Oval 41"/>
            <p:cNvSpPr>
              <a:spLocks noChangeArrowheads="1"/>
            </p:cNvSpPr>
            <p:nvPr/>
          </p:nvSpPr>
          <p:spPr bwMode="auto">
            <a:xfrm>
              <a:off x="3072" y="21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7" name="Oval 42"/>
            <p:cNvSpPr>
              <a:spLocks noChangeArrowheads="1"/>
            </p:cNvSpPr>
            <p:nvPr/>
          </p:nvSpPr>
          <p:spPr bwMode="auto">
            <a:xfrm>
              <a:off x="3360" y="187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48" name="Oval 43"/>
            <p:cNvSpPr>
              <a:spLocks noChangeArrowheads="1"/>
            </p:cNvSpPr>
            <p:nvPr/>
          </p:nvSpPr>
          <p:spPr bwMode="auto">
            <a:xfrm>
              <a:off x="3600" y="187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49" name="AutoShape 44"/>
            <p:cNvCxnSpPr>
              <a:cxnSpLocks noChangeShapeType="1"/>
              <a:stCxn id="46" idx="6"/>
              <a:endCxn id="44" idx="2"/>
            </p:cNvCxnSpPr>
            <p:nvPr/>
          </p:nvCxnSpPr>
          <p:spPr bwMode="auto">
            <a:xfrm>
              <a:off x="3168" y="2160"/>
              <a:ext cx="336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45"/>
            <p:cNvCxnSpPr>
              <a:cxnSpLocks noChangeShapeType="1"/>
              <a:stCxn id="47" idx="4"/>
              <a:endCxn id="44" idx="1"/>
            </p:cNvCxnSpPr>
            <p:nvPr/>
          </p:nvCxnSpPr>
          <p:spPr bwMode="auto">
            <a:xfrm>
              <a:off x="3408" y="1968"/>
              <a:ext cx="110" cy="15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6"/>
            <p:cNvCxnSpPr>
              <a:cxnSpLocks noChangeShapeType="1"/>
              <a:stCxn id="48" idx="4"/>
              <a:endCxn id="44" idx="7"/>
            </p:cNvCxnSpPr>
            <p:nvPr/>
          </p:nvCxnSpPr>
          <p:spPr bwMode="auto">
            <a:xfrm flipH="1">
              <a:off x="3586" y="1968"/>
              <a:ext cx="62" cy="15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1784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forest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0000"/>
                </a:solidFill>
              </a:rPr>
              <a:t>forest</a:t>
            </a:r>
            <a:r>
              <a:rPr lang="en-US" dirty="0" smtClean="0"/>
              <a:t> is a simple graph with no cycles (not necessarily connected).</a:t>
            </a:r>
            <a:endParaRPr lang="en-CA" dirty="0"/>
          </a:p>
        </p:txBody>
      </p:sp>
      <p:grpSp>
        <p:nvGrpSpPr>
          <p:cNvPr id="52" name="Group 4"/>
          <p:cNvGrpSpPr>
            <a:grpSpLocks/>
          </p:cNvGrpSpPr>
          <p:nvPr/>
        </p:nvGrpSpPr>
        <p:grpSpPr bwMode="auto">
          <a:xfrm>
            <a:off x="762000" y="2362200"/>
            <a:ext cx="7772400" cy="3886200"/>
            <a:chOff x="528" y="1536"/>
            <a:chExt cx="4896" cy="2448"/>
          </a:xfrm>
        </p:grpSpPr>
        <p:sp>
          <p:nvSpPr>
            <p:cNvPr id="53" name="Oval 5"/>
            <p:cNvSpPr>
              <a:spLocks noChangeArrowheads="1"/>
            </p:cNvSpPr>
            <p:nvPr/>
          </p:nvSpPr>
          <p:spPr bwMode="auto">
            <a:xfrm>
              <a:off x="1200" y="15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54" name="AutoShape 6"/>
            <p:cNvCxnSpPr>
              <a:cxnSpLocks noChangeShapeType="1"/>
              <a:stCxn id="58" idx="0"/>
              <a:endCxn id="53" idx="4"/>
            </p:cNvCxnSpPr>
            <p:nvPr/>
          </p:nvCxnSpPr>
          <p:spPr bwMode="auto">
            <a:xfrm flipV="1">
              <a:off x="1248" y="1632"/>
              <a:ext cx="0" cy="20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Oval 7"/>
            <p:cNvSpPr>
              <a:spLocks noChangeArrowheads="1"/>
            </p:cNvSpPr>
            <p:nvPr/>
          </p:nvSpPr>
          <p:spPr bwMode="auto">
            <a:xfrm>
              <a:off x="1200" y="20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6" name="Oval 8"/>
            <p:cNvSpPr>
              <a:spLocks noChangeArrowheads="1"/>
            </p:cNvSpPr>
            <p:nvPr/>
          </p:nvSpPr>
          <p:spPr bwMode="auto">
            <a:xfrm>
              <a:off x="1200" y="24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7" name="Oval 9"/>
            <p:cNvSpPr>
              <a:spLocks noChangeArrowheads="1"/>
            </p:cNvSpPr>
            <p:nvPr/>
          </p:nvSpPr>
          <p:spPr bwMode="auto">
            <a:xfrm>
              <a:off x="1200" y="307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8" name="Oval 10"/>
            <p:cNvSpPr>
              <a:spLocks noChangeArrowheads="1"/>
            </p:cNvSpPr>
            <p:nvPr/>
          </p:nvSpPr>
          <p:spPr bwMode="auto">
            <a:xfrm>
              <a:off x="1200" y="36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9" name="Oval 11"/>
            <p:cNvSpPr>
              <a:spLocks noChangeArrowheads="1"/>
            </p:cNvSpPr>
            <p:nvPr/>
          </p:nvSpPr>
          <p:spPr bwMode="auto">
            <a:xfrm>
              <a:off x="528" y="23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0" name="Oval 12"/>
            <p:cNvSpPr>
              <a:spLocks noChangeArrowheads="1"/>
            </p:cNvSpPr>
            <p:nvPr/>
          </p:nvSpPr>
          <p:spPr bwMode="auto">
            <a:xfrm>
              <a:off x="1872" y="230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1" name="Oval 13"/>
            <p:cNvSpPr>
              <a:spLocks noChangeArrowheads="1"/>
            </p:cNvSpPr>
            <p:nvPr/>
          </p:nvSpPr>
          <p:spPr bwMode="auto">
            <a:xfrm>
              <a:off x="528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2" name="Oval 14"/>
            <p:cNvSpPr>
              <a:spLocks noChangeArrowheads="1"/>
            </p:cNvSpPr>
            <p:nvPr/>
          </p:nvSpPr>
          <p:spPr bwMode="auto">
            <a:xfrm>
              <a:off x="1872" y="283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3" name="Oval 15"/>
            <p:cNvSpPr>
              <a:spLocks noChangeArrowheads="1"/>
            </p:cNvSpPr>
            <p:nvPr/>
          </p:nvSpPr>
          <p:spPr bwMode="auto">
            <a:xfrm>
              <a:off x="528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4" name="Oval 16"/>
            <p:cNvSpPr>
              <a:spLocks noChangeArrowheads="1"/>
            </p:cNvSpPr>
            <p:nvPr/>
          </p:nvSpPr>
          <p:spPr bwMode="auto">
            <a:xfrm>
              <a:off x="1872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912" y="36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66" name="AutoShape 18"/>
            <p:cNvCxnSpPr>
              <a:cxnSpLocks noChangeShapeType="1"/>
              <a:stCxn id="59" idx="7"/>
              <a:endCxn id="53" idx="3"/>
            </p:cNvCxnSpPr>
            <p:nvPr/>
          </p:nvCxnSpPr>
          <p:spPr bwMode="auto">
            <a:xfrm flipV="1">
              <a:off x="610" y="1618"/>
              <a:ext cx="604" cy="7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19"/>
            <p:cNvCxnSpPr>
              <a:cxnSpLocks noChangeShapeType="1"/>
              <a:stCxn id="61" idx="7"/>
              <a:endCxn id="55" idx="3"/>
            </p:cNvCxnSpPr>
            <p:nvPr/>
          </p:nvCxnSpPr>
          <p:spPr bwMode="auto">
            <a:xfrm flipV="1">
              <a:off x="610" y="2098"/>
              <a:ext cx="604" cy="7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20"/>
            <p:cNvCxnSpPr>
              <a:cxnSpLocks noChangeShapeType="1"/>
              <a:stCxn id="63" idx="7"/>
              <a:endCxn id="56" idx="3"/>
            </p:cNvCxnSpPr>
            <p:nvPr/>
          </p:nvCxnSpPr>
          <p:spPr bwMode="auto">
            <a:xfrm flipV="1">
              <a:off x="610" y="2578"/>
              <a:ext cx="604" cy="7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21"/>
            <p:cNvCxnSpPr>
              <a:cxnSpLocks noChangeShapeType="1"/>
              <a:stCxn id="60" idx="1"/>
              <a:endCxn id="53" idx="5"/>
            </p:cNvCxnSpPr>
            <p:nvPr/>
          </p:nvCxnSpPr>
          <p:spPr bwMode="auto">
            <a:xfrm flipH="1" flipV="1">
              <a:off x="1282" y="1618"/>
              <a:ext cx="604" cy="7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22"/>
            <p:cNvCxnSpPr>
              <a:cxnSpLocks noChangeShapeType="1"/>
              <a:stCxn id="62" idx="1"/>
              <a:endCxn id="55" idx="5"/>
            </p:cNvCxnSpPr>
            <p:nvPr/>
          </p:nvCxnSpPr>
          <p:spPr bwMode="auto">
            <a:xfrm flipH="1" flipV="1">
              <a:off x="1282" y="2098"/>
              <a:ext cx="604" cy="7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23"/>
            <p:cNvCxnSpPr>
              <a:cxnSpLocks noChangeShapeType="1"/>
              <a:stCxn id="64" idx="1"/>
              <a:endCxn id="56" idx="5"/>
            </p:cNvCxnSpPr>
            <p:nvPr/>
          </p:nvCxnSpPr>
          <p:spPr bwMode="auto">
            <a:xfrm flipH="1" flipV="1">
              <a:off x="1282" y="2578"/>
              <a:ext cx="604" cy="7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24"/>
            <p:cNvCxnSpPr>
              <a:cxnSpLocks noChangeShapeType="1"/>
              <a:stCxn id="58" idx="2"/>
              <a:endCxn id="65" idx="6"/>
            </p:cNvCxnSpPr>
            <p:nvPr/>
          </p:nvCxnSpPr>
          <p:spPr bwMode="auto">
            <a:xfrm flipH="1">
              <a:off x="1008" y="3696"/>
              <a:ext cx="1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Oval 25"/>
            <p:cNvSpPr>
              <a:spLocks noChangeArrowheads="1"/>
            </p:cNvSpPr>
            <p:nvPr/>
          </p:nvSpPr>
          <p:spPr bwMode="auto">
            <a:xfrm>
              <a:off x="4848" y="15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74" name="AutoShape 26"/>
            <p:cNvCxnSpPr>
              <a:cxnSpLocks noChangeShapeType="1"/>
              <a:stCxn id="78" idx="0"/>
              <a:endCxn id="73" idx="4"/>
            </p:cNvCxnSpPr>
            <p:nvPr/>
          </p:nvCxnSpPr>
          <p:spPr bwMode="auto">
            <a:xfrm flipV="1">
              <a:off x="4896" y="1632"/>
              <a:ext cx="0" cy="20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Oval 27"/>
            <p:cNvSpPr>
              <a:spLocks noChangeArrowheads="1"/>
            </p:cNvSpPr>
            <p:nvPr/>
          </p:nvSpPr>
          <p:spPr bwMode="auto">
            <a:xfrm>
              <a:off x="4848" y="201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6" name="Oval 28"/>
            <p:cNvSpPr>
              <a:spLocks noChangeArrowheads="1"/>
            </p:cNvSpPr>
            <p:nvPr/>
          </p:nvSpPr>
          <p:spPr bwMode="auto">
            <a:xfrm>
              <a:off x="4848" y="249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7" name="Oval 29"/>
            <p:cNvSpPr>
              <a:spLocks noChangeArrowheads="1"/>
            </p:cNvSpPr>
            <p:nvPr/>
          </p:nvSpPr>
          <p:spPr bwMode="auto">
            <a:xfrm>
              <a:off x="4848" y="307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8" name="Oval 30"/>
            <p:cNvSpPr>
              <a:spLocks noChangeArrowheads="1"/>
            </p:cNvSpPr>
            <p:nvPr/>
          </p:nvSpPr>
          <p:spPr bwMode="auto">
            <a:xfrm>
              <a:off x="4848" y="36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9" name="Oval 31"/>
            <p:cNvSpPr>
              <a:spLocks noChangeArrowheads="1"/>
            </p:cNvSpPr>
            <p:nvPr/>
          </p:nvSpPr>
          <p:spPr bwMode="auto">
            <a:xfrm>
              <a:off x="4368" y="216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0" name="Oval 32"/>
            <p:cNvSpPr>
              <a:spLocks noChangeArrowheads="1"/>
            </p:cNvSpPr>
            <p:nvPr/>
          </p:nvSpPr>
          <p:spPr bwMode="auto">
            <a:xfrm>
              <a:off x="5328" y="216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1" name="Oval 33"/>
            <p:cNvSpPr>
              <a:spLocks noChangeArrowheads="1"/>
            </p:cNvSpPr>
            <p:nvPr/>
          </p:nvSpPr>
          <p:spPr bwMode="auto">
            <a:xfrm>
              <a:off x="4368" y="26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" name="Oval 34"/>
            <p:cNvSpPr>
              <a:spLocks noChangeArrowheads="1"/>
            </p:cNvSpPr>
            <p:nvPr/>
          </p:nvSpPr>
          <p:spPr bwMode="auto">
            <a:xfrm>
              <a:off x="5328" y="26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3" name="Oval 35"/>
            <p:cNvSpPr>
              <a:spLocks noChangeArrowheads="1"/>
            </p:cNvSpPr>
            <p:nvPr/>
          </p:nvSpPr>
          <p:spPr bwMode="auto">
            <a:xfrm>
              <a:off x="4368" y="316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4" name="Oval 36"/>
            <p:cNvSpPr>
              <a:spLocks noChangeArrowheads="1"/>
            </p:cNvSpPr>
            <p:nvPr/>
          </p:nvSpPr>
          <p:spPr bwMode="auto">
            <a:xfrm>
              <a:off x="5328" y="316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5" name="Oval 37"/>
            <p:cNvSpPr>
              <a:spLocks noChangeArrowheads="1"/>
            </p:cNvSpPr>
            <p:nvPr/>
          </p:nvSpPr>
          <p:spPr bwMode="auto">
            <a:xfrm>
              <a:off x="4560" y="364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86" name="AutoShape 38"/>
            <p:cNvCxnSpPr>
              <a:cxnSpLocks noChangeShapeType="1"/>
              <a:stCxn id="79" idx="7"/>
              <a:endCxn id="73" idx="3"/>
            </p:cNvCxnSpPr>
            <p:nvPr/>
          </p:nvCxnSpPr>
          <p:spPr bwMode="auto">
            <a:xfrm flipV="1">
              <a:off x="4450" y="1618"/>
              <a:ext cx="412" cy="5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7" name="AutoShape 39"/>
            <p:cNvCxnSpPr>
              <a:cxnSpLocks noChangeShapeType="1"/>
              <a:stCxn id="81" idx="7"/>
              <a:endCxn id="75" idx="3"/>
            </p:cNvCxnSpPr>
            <p:nvPr/>
          </p:nvCxnSpPr>
          <p:spPr bwMode="auto">
            <a:xfrm flipV="1">
              <a:off x="4450" y="2098"/>
              <a:ext cx="412" cy="60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8" name="AutoShape 40"/>
            <p:cNvCxnSpPr>
              <a:cxnSpLocks noChangeShapeType="1"/>
              <a:stCxn id="83" idx="7"/>
              <a:endCxn id="76" idx="3"/>
            </p:cNvCxnSpPr>
            <p:nvPr/>
          </p:nvCxnSpPr>
          <p:spPr bwMode="auto">
            <a:xfrm flipV="1">
              <a:off x="4450" y="2578"/>
              <a:ext cx="412" cy="60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9" name="AutoShape 41"/>
            <p:cNvCxnSpPr>
              <a:cxnSpLocks noChangeShapeType="1"/>
              <a:stCxn id="80" idx="1"/>
              <a:endCxn id="73" idx="5"/>
            </p:cNvCxnSpPr>
            <p:nvPr/>
          </p:nvCxnSpPr>
          <p:spPr bwMode="auto">
            <a:xfrm flipH="1" flipV="1">
              <a:off x="4930" y="1618"/>
              <a:ext cx="412" cy="5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AutoShape 42"/>
            <p:cNvCxnSpPr>
              <a:cxnSpLocks noChangeShapeType="1"/>
              <a:stCxn id="82" idx="1"/>
              <a:endCxn id="75" idx="5"/>
            </p:cNvCxnSpPr>
            <p:nvPr/>
          </p:nvCxnSpPr>
          <p:spPr bwMode="auto">
            <a:xfrm flipH="1" flipV="1">
              <a:off x="4930" y="2098"/>
              <a:ext cx="412" cy="60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1" name="AutoShape 43"/>
            <p:cNvCxnSpPr>
              <a:cxnSpLocks noChangeShapeType="1"/>
              <a:stCxn id="84" idx="1"/>
              <a:endCxn id="76" idx="5"/>
            </p:cNvCxnSpPr>
            <p:nvPr/>
          </p:nvCxnSpPr>
          <p:spPr bwMode="auto">
            <a:xfrm flipH="1" flipV="1">
              <a:off x="4930" y="2578"/>
              <a:ext cx="412" cy="60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44"/>
            <p:cNvCxnSpPr>
              <a:cxnSpLocks noChangeShapeType="1"/>
              <a:stCxn id="78" idx="2"/>
              <a:endCxn id="85" idx="6"/>
            </p:cNvCxnSpPr>
            <p:nvPr/>
          </p:nvCxnSpPr>
          <p:spPr bwMode="auto">
            <a:xfrm flipH="1">
              <a:off x="4656" y="3696"/>
              <a:ext cx="1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3" name="Oval 45"/>
            <p:cNvSpPr>
              <a:spLocks noChangeArrowheads="1"/>
            </p:cNvSpPr>
            <p:nvPr/>
          </p:nvSpPr>
          <p:spPr bwMode="auto">
            <a:xfrm>
              <a:off x="2400" y="259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4" name="Oval 46"/>
            <p:cNvSpPr>
              <a:spLocks noChangeArrowheads="1"/>
            </p:cNvSpPr>
            <p:nvPr/>
          </p:nvSpPr>
          <p:spPr bwMode="auto">
            <a:xfrm>
              <a:off x="2400" y="316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5" name="Oval 47"/>
            <p:cNvSpPr>
              <a:spLocks noChangeArrowheads="1"/>
            </p:cNvSpPr>
            <p:nvPr/>
          </p:nvSpPr>
          <p:spPr bwMode="auto">
            <a:xfrm>
              <a:off x="2400" y="37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6" name="Oval 48"/>
            <p:cNvSpPr>
              <a:spLocks noChangeArrowheads="1"/>
            </p:cNvSpPr>
            <p:nvPr/>
          </p:nvSpPr>
          <p:spPr bwMode="auto">
            <a:xfrm>
              <a:off x="2112" y="374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97" name="AutoShape 49"/>
            <p:cNvCxnSpPr>
              <a:cxnSpLocks noChangeShapeType="1"/>
              <a:stCxn id="95" idx="2"/>
              <a:endCxn id="96" idx="6"/>
            </p:cNvCxnSpPr>
            <p:nvPr/>
          </p:nvCxnSpPr>
          <p:spPr bwMode="auto">
            <a:xfrm flipH="1">
              <a:off x="2208" y="3792"/>
              <a:ext cx="1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8" name="AutoShape 50"/>
            <p:cNvCxnSpPr>
              <a:cxnSpLocks noChangeShapeType="1"/>
              <a:stCxn id="95" idx="0"/>
              <a:endCxn id="93" idx="4"/>
            </p:cNvCxnSpPr>
            <p:nvPr/>
          </p:nvCxnSpPr>
          <p:spPr bwMode="auto">
            <a:xfrm flipV="1">
              <a:off x="2448" y="2688"/>
              <a:ext cx="0" cy="105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9" name="Oval 51"/>
            <p:cNvSpPr>
              <a:spLocks noChangeArrowheads="1"/>
            </p:cNvSpPr>
            <p:nvPr/>
          </p:nvSpPr>
          <p:spPr bwMode="auto">
            <a:xfrm>
              <a:off x="2064" y="292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0" name="Oval 52"/>
            <p:cNvSpPr>
              <a:spLocks noChangeArrowheads="1"/>
            </p:cNvSpPr>
            <p:nvPr/>
          </p:nvSpPr>
          <p:spPr bwMode="auto">
            <a:xfrm>
              <a:off x="2736" y="292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1" name="Oval 53"/>
            <p:cNvSpPr>
              <a:spLocks noChangeArrowheads="1"/>
            </p:cNvSpPr>
            <p:nvPr/>
          </p:nvSpPr>
          <p:spPr bwMode="auto">
            <a:xfrm>
              <a:off x="2064" y="34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>
              <a:off x="2736" y="34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103" name="AutoShape 55"/>
            <p:cNvCxnSpPr>
              <a:cxnSpLocks noChangeShapeType="1"/>
              <a:stCxn id="99" idx="7"/>
              <a:endCxn id="93" idx="3"/>
            </p:cNvCxnSpPr>
            <p:nvPr/>
          </p:nvCxnSpPr>
          <p:spPr bwMode="auto">
            <a:xfrm flipV="1">
              <a:off x="2146" y="2674"/>
              <a:ext cx="268" cy="2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4" name="AutoShape 56"/>
            <p:cNvCxnSpPr>
              <a:cxnSpLocks noChangeShapeType="1"/>
              <a:stCxn id="100" idx="1"/>
              <a:endCxn id="93" idx="5"/>
            </p:cNvCxnSpPr>
            <p:nvPr/>
          </p:nvCxnSpPr>
          <p:spPr bwMode="auto">
            <a:xfrm flipH="1" flipV="1">
              <a:off x="2482" y="2674"/>
              <a:ext cx="268" cy="2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5" name="AutoShape 57"/>
            <p:cNvCxnSpPr>
              <a:cxnSpLocks noChangeShapeType="1"/>
              <a:stCxn id="102" idx="1"/>
              <a:endCxn id="94" idx="5"/>
            </p:cNvCxnSpPr>
            <p:nvPr/>
          </p:nvCxnSpPr>
          <p:spPr bwMode="auto">
            <a:xfrm flipH="1" flipV="1">
              <a:off x="2482" y="3250"/>
              <a:ext cx="268" cy="2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" name="AutoShape 58"/>
            <p:cNvCxnSpPr>
              <a:cxnSpLocks noChangeShapeType="1"/>
              <a:stCxn id="101" idx="7"/>
              <a:endCxn id="94" idx="3"/>
            </p:cNvCxnSpPr>
            <p:nvPr/>
          </p:nvCxnSpPr>
          <p:spPr bwMode="auto">
            <a:xfrm flipV="1">
              <a:off x="2146" y="3250"/>
              <a:ext cx="268" cy="22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7" name="Oval 59"/>
            <p:cNvSpPr>
              <a:spLocks noChangeArrowheads="1"/>
            </p:cNvSpPr>
            <p:nvPr/>
          </p:nvSpPr>
          <p:spPr bwMode="auto">
            <a:xfrm>
              <a:off x="3264" y="34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8" name="Oval 60"/>
            <p:cNvSpPr>
              <a:spLocks noChangeArrowheads="1"/>
            </p:cNvSpPr>
            <p:nvPr/>
          </p:nvSpPr>
          <p:spPr bwMode="auto">
            <a:xfrm>
              <a:off x="3936" y="345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109" name="AutoShape 61"/>
            <p:cNvCxnSpPr>
              <a:cxnSpLocks noChangeShapeType="1"/>
              <a:stCxn id="108" idx="2"/>
              <a:endCxn id="107" idx="6"/>
            </p:cNvCxnSpPr>
            <p:nvPr/>
          </p:nvCxnSpPr>
          <p:spPr bwMode="auto">
            <a:xfrm flipH="1">
              <a:off x="3360" y="3504"/>
              <a:ext cx="576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0" name="Oval 62"/>
            <p:cNvSpPr>
              <a:spLocks noChangeArrowheads="1"/>
            </p:cNvSpPr>
            <p:nvPr/>
          </p:nvSpPr>
          <p:spPr bwMode="auto">
            <a:xfrm>
              <a:off x="3120" y="38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1" name="Oval 63"/>
            <p:cNvSpPr>
              <a:spLocks noChangeArrowheads="1"/>
            </p:cNvSpPr>
            <p:nvPr/>
          </p:nvSpPr>
          <p:spPr bwMode="auto">
            <a:xfrm>
              <a:off x="3456" y="38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2" name="Oval 64"/>
            <p:cNvSpPr>
              <a:spLocks noChangeArrowheads="1"/>
            </p:cNvSpPr>
            <p:nvPr/>
          </p:nvSpPr>
          <p:spPr bwMode="auto">
            <a:xfrm>
              <a:off x="3792" y="38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3" name="Oval 65"/>
            <p:cNvSpPr>
              <a:spLocks noChangeArrowheads="1"/>
            </p:cNvSpPr>
            <p:nvPr/>
          </p:nvSpPr>
          <p:spPr bwMode="auto">
            <a:xfrm>
              <a:off x="4128" y="388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114" name="AutoShape 66"/>
            <p:cNvCxnSpPr>
              <a:cxnSpLocks noChangeShapeType="1"/>
              <a:stCxn id="110" idx="0"/>
              <a:endCxn id="107" idx="3"/>
            </p:cNvCxnSpPr>
            <p:nvPr/>
          </p:nvCxnSpPr>
          <p:spPr bwMode="auto">
            <a:xfrm flipV="1">
              <a:off x="3168" y="3538"/>
              <a:ext cx="110" cy="3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5" name="AutoShape 67"/>
            <p:cNvCxnSpPr>
              <a:cxnSpLocks noChangeShapeType="1"/>
              <a:stCxn id="111" idx="0"/>
              <a:endCxn id="107" idx="5"/>
            </p:cNvCxnSpPr>
            <p:nvPr/>
          </p:nvCxnSpPr>
          <p:spPr bwMode="auto">
            <a:xfrm flipH="1" flipV="1">
              <a:off x="3346" y="3538"/>
              <a:ext cx="158" cy="3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6" name="AutoShape 68"/>
            <p:cNvCxnSpPr>
              <a:cxnSpLocks noChangeShapeType="1"/>
              <a:stCxn id="112" idx="0"/>
              <a:endCxn id="108" idx="3"/>
            </p:cNvCxnSpPr>
            <p:nvPr/>
          </p:nvCxnSpPr>
          <p:spPr bwMode="auto">
            <a:xfrm flipV="1">
              <a:off x="3840" y="3538"/>
              <a:ext cx="110" cy="3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7" name="AutoShape 69"/>
            <p:cNvCxnSpPr>
              <a:cxnSpLocks noChangeShapeType="1"/>
              <a:stCxn id="113" idx="0"/>
              <a:endCxn id="108" idx="5"/>
            </p:cNvCxnSpPr>
            <p:nvPr/>
          </p:nvCxnSpPr>
          <p:spPr bwMode="auto">
            <a:xfrm flipH="1" flipV="1">
              <a:off x="4018" y="3538"/>
              <a:ext cx="158" cy="3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8" name="Oval 70"/>
            <p:cNvSpPr>
              <a:spLocks noChangeArrowheads="1"/>
            </p:cNvSpPr>
            <p:nvPr/>
          </p:nvSpPr>
          <p:spPr bwMode="auto">
            <a:xfrm>
              <a:off x="4128" y="32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119" name="AutoShape 71"/>
            <p:cNvCxnSpPr>
              <a:cxnSpLocks noChangeShapeType="1"/>
              <a:stCxn id="118" idx="3"/>
              <a:endCxn id="108" idx="7"/>
            </p:cNvCxnSpPr>
            <p:nvPr/>
          </p:nvCxnSpPr>
          <p:spPr bwMode="auto">
            <a:xfrm flipH="1">
              <a:off x="4018" y="3346"/>
              <a:ext cx="124" cy="1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Oval 72"/>
            <p:cNvSpPr>
              <a:spLocks noChangeArrowheads="1"/>
            </p:cNvSpPr>
            <p:nvPr/>
          </p:nvSpPr>
          <p:spPr bwMode="auto">
            <a:xfrm>
              <a:off x="3120" y="32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121" name="AutoShape 73"/>
            <p:cNvCxnSpPr>
              <a:cxnSpLocks noChangeShapeType="1"/>
              <a:stCxn id="120" idx="5"/>
              <a:endCxn id="107" idx="1"/>
            </p:cNvCxnSpPr>
            <p:nvPr/>
          </p:nvCxnSpPr>
          <p:spPr bwMode="auto">
            <a:xfrm>
              <a:off x="3202" y="3346"/>
              <a:ext cx="76" cy="12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2" name="Oval 74"/>
            <p:cNvSpPr>
              <a:spLocks noChangeArrowheads="1"/>
            </p:cNvSpPr>
            <p:nvPr/>
          </p:nvSpPr>
          <p:spPr bwMode="auto">
            <a:xfrm>
              <a:off x="2832" y="326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3" name="Oval 75"/>
            <p:cNvSpPr>
              <a:spLocks noChangeArrowheads="1"/>
            </p:cNvSpPr>
            <p:nvPr/>
          </p:nvSpPr>
          <p:spPr bwMode="auto">
            <a:xfrm>
              <a:off x="3024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4" name="Oval 76"/>
            <p:cNvSpPr>
              <a:spLocks noChangeArrowheads="1"/>
            </p:cNvSpPr>
            <p:nvPr/>
          </p:nvSpPr>
          <p:spPr bwMode="auto">
            <a:xfrm>
              <a:off x="3168" y="3120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125" name="AutoShape 77"/>
            <p:cNvCxnSpPr>
              <a:cxnSpLocks noChangeShapeType="1"/>
              <a:stCxn id="122" idx="6"/>
              <a:endCxn id="120" idx="2"/>
            </p:cNvCxnSpPr>
            <p:nvPr/>
          </p:nvCxnSpPr>
          <p:spPr bwMode="auto">
            <a:xfrm>
              <a:off x="2928" y="3312"/>
              <a:ext cx="192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AutoShape 78"/>
            <p:cNvCxnSpPr>
              <a:cxnSpLocks noChangeShapeType="1"/>
              <a:stCxn id="123" idx="4"/>
              <a:endCxn id="120" idx="1"/>
            </p:cNvCxnSpPr>
            <p:nvPr/>
          </p:nvCxnSpPr>
          <p:spPr bwMode="auto">
            <a:xfrm>
              <a:off x="3072" y="3216"/>
              <a:ext cx="62" cy="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7" name="AutoShape 79"/>
            <p:cNvCxnSpPr>
              <a:cxnSpLocks noChangeShapeType="1"/>
              <a:stCxn id="124" idx="4"/>
              <a:endCxn id="120" idx="7"/>
            </p:cNvCxnSpPr>
            <p:nvPr/>
          </p:nvCxnSpPr>
          <p:spPr bwMode="auto">
            <a:xfrm flipH="1">
              <a:off x="3202" y="3216"/>
              <a:ext cx="14" cy="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513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trees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a connected graph G=(V,E) the following are equivalent</a:t>
            </a:r>
          </a:p>
          <a:p>
            <a:pPr marL="457200" indent="-457200">
              <a:buAutoNum type="arabicParenR"/>
            </a:pPr>
            <a:r>
              <a:rPr lang="en-US" dirty="0" smtClean="0"/>
              <a:t>G is a tree</a:t>
            </a:r>
          </a:p>
          <a:p>
            <a:pPr marL="457200" indent="-457200">
              <a:buAutoNum type="arabicParenR"/>
            </a:pPr>
            <a:r>
              <a:rPr lang="en-US" dirty="0" smtClean="0"/>
              <a:t>for any two vertices </a:t>
            </a:r>
            <a:r>
              <a:rPr lang="en-US" dirty="0" err="1" smtClean="0"/>
              <a:t>a≠b</a:t>
            </a:r>
            <a:r>
              <a:rPr lang="en-US" dirty="0" smtClean="0"/>
              <a:t> there is a unique path from a to b.</a:t>
            </a:r>
          </a:p>
          <a:p>
            <a:pPr marL="457200" indent="-457200">
              <a:buAutoNum type="arabicParenR"/>
            </a:pPr>
            <a:r>
              <a:rPr lang="en-US" smtClean="0"/>
              <a:t>|E|=|V|-1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019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Structure </a:t>
            </a:r>
            <a:r>
              <a:rPr lang="en-US" sz="3600" dirty="0"/>
              <a:t>of rooted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638550" cy="274545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560296" y="1593168"/>
            <a:ext cx="1688104" cy="69291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248400" y="1297716"/>
            <a:ext cx="892162" cy="535610"/>
          </a:xfrm>
          <a:prstGeom prst="rect">
            <a:avLst/>
          </a:prstGeom>
          <a:solidFill>
            <a:srgbClr val="F8CBAD"/>
          </a:solidFill>
          <a:ln w="12600" cap="flat">
            <a:solidFill>
              <a:srgbClr val="4372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15900" indent="-212725" algn="ctr">
              <a:buClrTx/>
              <a:buSzPct val="45000"/>
              <a:buFontTx/>
              <a:buNone/>
              <a:tabLst>
                <a:tab pos="212725" algn="l"/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r>
              <a:rPr lang="en-US" altLang="en-US" dirty="0" smtClean="0"/>
              <a:t>Root</a:t>
            </a:r>
            <a:endParaRPr lang="en-US" altLang="en-US" dirty="0"/>
          </a:p>
        </p:txBody>
      </p:sp>
      <p:cxnSp>
        <p:nvCxnSpPr>
          <p:cNvPr id="10" name="Straight Arrow Connector 9"/>
          <p:cNvCxnSpPr>
            <a:stCxn id="11" idx="0"/>
          </p:cNvCxnSpPr>
          <p:nvPr/>
        </p:nvCxnSpPr>
        <p:spPr>
          <a:xfrm flipV="1">
            <a:off x="5479247" y="4876800"/>
            <a:ext cx="609600" cy="98395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69647" y="5860759"/>
            <a:ext cx="1219200" cy="535610"/>
          </a:xfrm>
          <a:prstGeom prst="rect">
            <a:avLst/>
          </a:prstGeom>
          <a:solidFill>
            <a:srgbClr val="F8CBAD"/>
          </a:solidFill>
          <a:ln w="12600" cap="flat">
            <a:solidFill>
              <a:srgbClr val="4372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15900" indent="-212725" algn="ctr">
              <a:buClrTx/>
              <a:buSzPct val="45000"/>
              <a:buFontTx/>
              <a:buNone/>
              <a:tabLst>
                <a:tab pos="212725" algn="l"/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r>
              <a:rPr lang="en-US" altLang="en-US" dirty="0" smtClean="0"/>
              <a:t>Leaves</a:t>
            </a:r>
            <a:endParaRPr lang="en-US" altLang="en-US" dirty="0"/>
          </a:p>
        </p:txBody>
      </p:sp>
      <p:cxnSp>
        <p:nvCxnSpPr>
          <p:cNvPr id="12" name="Straight Arrow Connector 11"/>
          <p:cNvCxnSpPr>
            <a:stCxn id="11" idx="0"/>
          </p:cNvCxnSpPr>
          <p:nvPr/>
        </p:nvCxnSpPr>
        <p:spPr>
          <a:xfrm flipH="1" flipV="1">
            <a:off x="4869647" y="4107333"/>
            <a:ext cx="609600" cy="1753426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0"/>
          </p:cNvCxnSpPr>
          <p:nvPr/>
        </p:nvCxnSpPr>
        <p:spPr>
          <a:xfrm flipH="1" flipV="1">
            <a:off x="4560296" y="4800600"/>
            <a:ext cx="918951" cy="106015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1" idx="0"/>
          </p:cNvCxnSpPr>
          <p:nvPr/>
        </p:nvCxnSpPr>
        <p:spPr>
          <a:xfrm flipH="1" flipV="1">
            <a:off x="5257800" y="4876800"/>
            <a:ext cx="221447" cy="98395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0"/>
          </p:cNvCxnSpPr>
          <p:nvPr/>
        </p:nvCxnSpPr>
        <p:spPr>
          <a:xfrm flipH="1" flipV="1">
            <a:off x="3733800" y="4800600"/>
            <a:ext cx="1745447" cy="106015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flipH="1" flipV="1">
            <a:off x="3232648" y="4053710"/>
            <a:ext cx="2246599" cy="180704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7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Structure </a:t>
            </a:r>
            <a:r>
              <a:rPr lang="en-US" sz="3600" dirty="0"/>
              <a:t>of rooted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09800"/>
            <a:ext cx="3638550" cy="2745451"/>
          </a:xfrm>
          <a:prstGeom prst="rect">
            <a:avLst/>
          </a:prstGeom>
        </p:spPr>
      </p:pic>
      <p:cxnSp>
        <p:nvCxnSpPr>
          <p:cNvPr id="25" name="Straight Arrow Connector 24"/>
          <p:cNvCxnSpPr>
            <a:stCxn id="26" idx="2"/>
          </p:cNvCxnSpPr>
          <p:nvPr/>
        </p:nvCxnSpPr>
        <p:spPr>
          <a:xfrm flipH="1">
            <a:off x="5753976" y="2895162"/>
            <a:ext cx="2108484" cy="921512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951807" y="2359552"/>
            <a:ext cx="1821306" cy="535610"/>
          </a:xfrm>
          <a:prstGeom prst="rect">
            <a:avLst/>
          </a:prstGeom>
          <a:solidFill>
            <a:srgbClr val="F8CBAD"/>
          </a:solidFill>
          <a:ln w="12600" cap="flat">
            <a:solidFill>
              <a:srgbClr val="4372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15900" indent="-212725" algn="ctr">
              <a:buClrTx/>
              <a:buSzPct val="45000"/>
              <a:buFontTx/>
              <a:buNone/>
              <a:tabLst>
                <a:tab pos="212725" algn="l"/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r>
              <a:rPr lang="en-US" altLang="en-US" dirty="0" smtClean="0"/>
              <a:t>Vertex/node</a:t>
            </a:r>
            <a:endParaRPr lang="en-US" altLang="en-US" dirty="0"/>
          </a:p>
        </p:txBody>
      </p:sp>
      <p:cxnSp>
        <p:nvCxnSpPr>
          <p:cNvPr id="27" name="Straight Arrow Connector 26"/>
          <p:cNvCxnSpPr>
            <a:stCxn id="28" idx="0"/>
          </p:cNvCxnSpPr>
          <p:nvPr/>
        </p:nvCxnSpPr>
        <p:spPr>
          <a:xfrm flipH="1" flipV="1">
            <a:off x="5410200" y="4705711"/>
            <a:ext cx="1924200" cy="72088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6423747" y="5426600"/>
            <a:ext cx="1821306" cy="486692"/>
          </a:xfrm>
          <a:prstGeom prst="rect">
            <a:avLst/>
          </a:prstGeom>
          <a:solidFill>
            <a:srgbClr val="F8CBAD"/>
          </a:solidFill>
          <a:ln w="12600" cap="flat">
            <a:solidFill>
              <a:srgbClr val="4372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15900" indent="-212725" algn="ctr">
              <a:buClrTx/>
              <a:buSzPct val="45000"/>
              <a:buFontTx/>
              <a:buNone/>
              <a:tabLst>
                <a:tab pos="212725" algn="l"/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r>
              <a:rPr lang="en-US" altLang="en-US" dirty="0" smtClean="0"/>
              <a:t>Children</a:t>
            </a:r>
            <a:endParaRPr lang="en-US" altLang="en-US" dirty="0"/>
          </a:p>
        </p:txBody>
      </p:sp>
      <p:cxnSp>
        <p:nvCxnSpPr>
          <p:cNvPr id="29" name="Straight Arrow Connector 28"/>
          <p:cNvCxnSpPr>
            <a:stCxn id="28" idx="0"/>
          </p:cNvCxnSpPr>
          <p:nvPr/>
        </p:nvCxnSpPr>
        <p:spPr>
          <a:xfrm flipH="1" flipV="1">
            <a:off x="6280158" y="4774715"/>
            <a:ext cx="1054242" cy="651885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31" idx="2"/>
          </p:cNvCxnSpPr>
          <p:nvPr/>
        </p:nvCxnSpPr>
        <p:spPr>
          <a:xfrm flipH="1">
            <a:off x="5334000" y="1958494"/>
            <a:ext cx="2034603" cy="1057758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457950" y="1422884"/>
            <a:ext cx="1821306" cy="535610"/>
          </a:xfrm>
          <a:prstGeom prst="rect">
            <a:avLst/>
          </a:prstGeom>
          <a:solidFill>
            <a:srgbClr val="F8CBAD"/>
          </a:solidFill>
          <a:ln w="12600" cap="flat">
            <a:solidFill>
              <a:srgbClr val="43729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215900" indent="-212725" algn="ctr">
              <a:buClrTx/>
              <a:buSzPct val="45000"/>
              <a:buFontTx/>
              <a:buNone/>
              <a:tabLst>
                <a:tab pos="212725" algn="l"/>
                <a:tab pos="322263" algn="l"/>
                <a:tab pos="779463" algn="l"/>
                <a:tab pos="1236663" algn="l"/>
                <a:tab pos="1693863" algn="l"/>
                <a:tab pos="2151063" algn="l"/>
                <a:tab pos="2608263" algn="l"/>
                <a:tab pos="3065463" algn="l"/>
                <a:tab pos="3522663" algn="l"/>
                <a:tab pos="3979863" algn="l"/>
                <a:tab pos="4437063" algn="l"/>
                <a:tab pos="4894263" algn="l"/>
                <a:tab pos="5351463" algn="l"/>
                <a:tab pos="5808663" algn="l"/>
                <a:tab pos="6265863" algn="l"/>
                <a:tab pos="6723063" algn="l"/>
                <a:tab pos="7180263" algn="l"/>
                <a:tab pos="7637463" algn="l"/>
                <a:tab pos="8094663" algn="l"/>
                <a:tab pos="8551863" algn="l"/>
                <a:tab pos="9009063" algn="l"/>
                <a:tab pos="9137650" algn="l"/>
                <a:tab pos="9594850" algn="l"/>
                <a:tab pos="10052050" algn="l"/>
                <a:tab pos="10509250" algn="l"/>
                <a:tab pos="10512425" algn="l"/>
              </a:tabLst>
            </a:pPr>
            <a:r>
              <a:rPr lang="en-US" altLang="en-US" dirty="0" smtClean="0"/>
              <a:t>Parent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0791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Rooted vs Unrooted trees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62570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 smtClean="0"/>
              <a:t>An unrooted tree can be turned into a rooted tree by choosing a root, and directing all edges away from the root.</a:t>
            </a:r>
            <a:endParaRPr lang="en-US" sz="2000" dirty="0"/>
          </a:p>
        </p:txBody>
      </p:sp>
      <p:grpSp>
        <p:nvGrpSpPr>
          <p:cNvPr id="14" name="Group 67"/>
          <p:cNvGrpSpPr>
            <a:grpSpLocks/>
          </p:cNvGrpSpPr>
          <p:nvPr/>
        </p:nvGrpSpPr>
        <p:grpSpPr bwMode="auto">
          <a:xfrm>
            <a:off x="914400" y="2727325"/>
            <a:ext cx="2133600" cy="2759075"/>
            <a:chOff x="576" y="1718"/>
            <a:chExt cx="1344" cy="1738"/>
          </a:xfrm>
        </p:grpSpPr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960" y="235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76" y="187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1296" y="1824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576" y="2928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9" name="Oval 9"/>
            <p:cNvSpPr>
              <a:spLocks noChangeArrowheads="1"/>
            </p:cNvSpPr>
            <p:nvPr/>
          </p:nvSpPr>
          <p:spPr bwMode="auto">
            <a:xfrm>
              <a:off x="1536" y="273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1152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21" name="Oval 11"/>
            <p:cNvSpPr>
              <a:spLocks noChangeArrowheads="1"/>
            </p:cNvSpPr>
            <p:nvPr/>
          </p:nvSpPr>
          <p:spPr bwMode="auto">
            <a:xfrm>
              <a:off x="1824" y="3312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22" name="AutoShape 12"/>
            <p:cNvCxnSpPr>
              <a:cxnSpLocks noChangeShapeType="1"/>
              <a:stCxn id="16" idx="5"/>
              <a:endCxn id="15" idx="1"/>
            </p:cNvCxnSpPr>
            <p:nvPr/>
          </p:nvCxnSpPr>
          <p:spPr bwMode="auto">
            <a:xfrm>
              <a:off x="658" y="1954"/>
              <a:ext cx="316" cy="4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3"/>
            <p:cNvCxnSpPr>
              <a:cxnSpLocks noChangeShapeType="1"/>
              <a:stCxn id="17" idx="4"/>
              <a:endCxn id="15" idx="7"/>
            </p:cNvCxnSpPr>
            <p:nvPr/>
          </p:nvCxnSpPr>
          <p:spPr bwMode="auto">
            <a:xfrm flipH="1">
              <a:off x="1042" y="1920"/>
              <a:ext cx="302" cy="44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14"/>
            <p:cNvCxnSpPr>
              <a:cxnSpLocks noChangeShapeType="1"/>
              <a:stCxn id="15" idx="5"/>
              <a:endCxn id="19" idx="1"/>
            </p:cNvCxnSpPr>
            <p:nvPr/>
          </p:nvCxnSpPr>
          <p:spPr bwMode="auto">
            <a:xfrm>
              <a:off x="1042" y="2434"/>
              <a:ext cx="508" cy="3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15"/>
            <p:cNvCxnSpPr>
              <a:cxnSpLocks noChangeShapeType="1"/>
              <a:stCxn id="15" idx="3"/>
              <a:endCxn id="18" idx="7"/>
            </p:cNvCxnSpPr>
            <p:nvPr/>
          </p:nvCxnSpPr>
          <p:spPr bwMode="auto">
            <a:xfrm flipH="1">
              <a:off x="658" y="2434"/>
              <a:ext cx="316" cy="5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16"/>
            <p:cNvCxnSpPr>
              <a:cxnSpLocks noChangeShapeType="1"/>
              <a:stCxn id="19" idx="4"/>
              <a:endCxn id="21" idx="1"/>
            </p:cNvCxnSpPr>
            <p:nvPr/>
          </p:nvCxnSpPr>
          <p:spPr bwMode="auto">
            <a:xfrm>
              <a:off x="1584" y="2832"/>
              <a:ext cx="254" cy="4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17"/>
            <p:cNvCxnSpPr>
              <a:cxnSpLocks noChangeShapeType="1"/>
              <a:stCxn id="19" idx="4"/>
              <a:endCxn id="20" idx="7"/>
            </p:cNvCxnSpPr>
            <p:nvPr/>
          </p:nvCxnSpPr>
          <p:spPr bwMode="auto">
            <a:xfrm flipH="1">
              <a:off x="1234" y="2832"/>
              <a:ext cx="350" cy="49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 Box 18"/>
            <p:cNvSpPr txBox="1">
              <a:spLocks noChangeArrowheads="1"/>
            </p:cNvSpPr>
            <p:nvPr/>
          </p:nvSpPr>
          <p:spPr bwMode="auto">
            <a:xfrm>
              <a:off x="758" y="2263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a</a:t>
              </a:r>
            </a:p>
          </p:txBody>
        </p:sp>
        <p:sp>
          <p:nvSpPr>
            <p:cNvPr id="36" name="Text Box 19"/>
            <p:cNvSpPr txBox="1">
              <a:spLocks noChangeArrowheads="1"/>
            </p:cNvSpPr>
            <p:nvPr/>
          </p:nvSpPr>
          <p:spPr bwMode="auto">
            <a:xfrm>
              <a:off x="672" y="1718"/>
              <a:ext cx="1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f</a:t>
              </a:r>
            </a:p>
          </p:txBody>
        </p:sp>
        <p:sp>
          <p:nvSpPr>
            <p:cNvPr id="37" name="Text Box 20"/>
            <p:cNvSpPr txBox="1">
              <a:spLocks noChangeArrowheads="1"/>
            </p:cNvSpPr>
            <p:nvPr/>
          </p:nvSpPr>
          <p:spPr bwMode="auto">
            <a:xfrm>
              <a:off x="667" y="2870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b</a:t>
              </a:r>
            </a:p>
          </p:txBody>
        </p:sp>
        <p:sp>
          <p:nvSpPr>
            <p:cNvPr id="38" name="Text Box 21"/>
            <p:cNvSpPr txBox="1">
              <a:spLocks noChangeArrowheads="1"/>
            </p:cNvSpPr>
            <p:nvPr/>
          </p:nvSpPr>
          <p:spPr bwMode="auto">
            <a:xfrm>
              <a:off x="1107" y="1728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g</a:t>
              </a:r>
            </a:p>
          </p:txBody>
        </p:sp>
        <p:sp>
          <p:nvSpPr>
            <p:cNvPr id="39" name="Text Box 22"/>
            <p:cNvSpPr txBox="1">
              <a:spLocks noChangeArrowheads="1"/>
            </p:cNvSpPr>
            <p:nvPr/>
          </p:nvSpPr>
          <p:spPr bwMode="auto">
            <a:xfrm>
              <a:off x="1299" y="2688"/>
              <a:ext cx="18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</a:t>
              </a:r>
            </a:p>
          </p:txBody>
        </p:sp>
        <p:sp>
          <p:nvSpPr>
            <p:cNvPr id="40" name="Text Box 23"/>
            <p:cNvSpPr txBox="1">
              <a:spLocks noChangeArrowheads="1"/>
            </p:cNvSpPr>
            <p:nvPr/>
          </p:nvSpPr>
          <p:spPr bwMode="auto">
            <a:xfrm>
              <a:off x="963" y="3110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d</a:t>
              </a:r>
            </a:p>
          </p:txBody>
        </p:sp>
        <p:sp>
          <p:nvSpPr>
            <p:cNvPr id="41" name="Text Box 24"/>
            <p:cNvSpPr txBox="1">
              <a:spLocks noChangeArrowheads="1"/>
            </p:cNvSpPr>
            <p:nvPr/>
          </p:nvSpPr>
          <p:spPr bwMode="auto">
            <a:xfrm>
              <a:off x="1587" y="3206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e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581400" y="2667000"/>
            <a:ext cx="2768600" cy="3236913"/>
            <a:chOff x="3581400" y="2667000"/>
            <a:chExt cx="2768600" cy="3236913"/>
          </a:xfrm>
        </p:grpSpPr>
        <p:grpSp>
          <p:nvGrpSpPr>
            <p:cNvPr id="57" name="Group 69"/>
            <p:cNvGrpSpPr>
              <a:grpSpLocks/>
            </p:cNvGrpSpPr>
            <p:nvPr/>
          </p:nvGrpSpPr>
          <p:grpSpPr bwMode="auto">
            <a:xfrm>
              <a:off x="3581400" y="2949575"/>
              <a:ext cx="1317625" cy="1028700"/>
              <a:chOff x="2256" y="1858"/>
              <a:chExt cx="830" cy="648"/>
            </a:xfrm>
          </p:grpSpPr>
          <p:sp>
            <p:nvSpPr>
              <p:cNvPr id="58" name="Oval 26"/>
              <p:cNvSpPr>
                <a:spLocks noChangeArrowheads="1"/>
              </p:cNvSpPr>
              <p:nvPr/>
            </p:nvSpPr>
            <p:spPr bwMode="auto">
              <a:xfrm>
                <a:off x="2448" y="2304"/>
                <a:ext cx="96" cy="96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cxnSp>
            <p:nvCxnSpPr>
              <p:cNvPr id="59" name="AutoShape 32"/>
              <p:cNvCxnSpPr>
                <a:cxnSpLocks noChangeShapeType="1"/>
                <a:stCxn id="43" idx="3"/>
                <a:endCxn id="58" idx="7"/>
              </p:cNvCxnSpPr>
              <p:nvPr/>
            </p:nvCxnSpPr>
            <p:spPr bwMode="auto">
              <a:xfrm flipH="1">
                <a:off x="2530" y="1858"/>
                <a:ext cx="556" cy="460"/>
              </a:xfrm>
              <a:prstGeom prst="straightConnector1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0" name="Text Box 42"/>
              <p:cNvSpPr txBox="1">
                <a:spLocks noChangeArrowheads="1"/>
              </p:cNvSpPr>
              <p:nvPr/>
            </p:nvSpPr>
            <p:spPr bwMode="auto">
              <a:xfrm>
                <a:off x="2256" y="2256"/>
                <a:ext cx="18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/>
                  <a:t>b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714750" y="2667000"/>
              <a:ext cx="2635250" cy="3236913"/>
              <a:chOff x="3714750" y="2667000"/>
              <a:chExt cx="2635250" cy="3236913"/>
            </a:xfrm>
          </p:grpSpPr>
          <p:grpSp>
            <p:nvGrpSpPr>
              <p:cNvPr id="42" name="Group 68"/>
              <p:cNvGrpSpPr>
                <a:grpSpLocks/>
              </p:cNvGrpSpPr>
              <p:nvPr/>
            </p:nvGrpSpPr>
            <p:grpSpPr bwMode="auto">
              <a:xfrm>
                <a:off x="4419600" y="2667000"/>
                <a:ext cx="609600" cy="396875"/>
                <a:chOff x="2784" y="1680"/>
                <a:chExt cx="384" cy="250"/>
              </a:xfrm>
            </p:grpSpPr>
            <p:sp>
              <p:nvSpPr>
                <p:cNvPr id="43" name="Oval 25"/>
                <p:cNvSpPr>
                  <a:spLocks noChangeArrowheads="1"/>
                </p:cNvSpPr>
                <p:nvPr/>
              </p:nvSpPr>
              <p:spPr bwMode="auto">
                <a:xfrm>
                  <a:off x="3072" y="1776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sp>
              <p:nvSpPr>
                <p:cNvPr id="4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784" y="1680"/>
                  <a:ext cx="18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/>
                    <a:t>a</a:t>
                  </a:r>
                </a:p>
              </p:txBody>
            </p:sp>
          </p:grpSp>
          <p:grpSp>
            <p:nvGrpSpPr>
              <p:cNvPr id="45" name="Group 70"/>
              <p:cNvGrpSpPr>
                <a:grpSpLocks/>
              </p:cNvGrpSpPr>
              <p:nvPr/>
            </p:nvGrpSpPr>
            <p:grpSpPr bwMode="auto">
              <a:xfrm>
                <a:off x="4191000" y="2971800"/>
                <a:ext cx="762000" cy="1006475"/>
                <a:chOff x="2640" y="1872"/>
                <a:chExt cx="480" cy="634"/>
              </a:xfrm>
            </p:grpSpPr>
            <p:sp>
              <p:nvSpPr>
                <p:cNvPr id="46" name="Oval 27"/>
                <p:cNvSpPr>
                  <a:spLocks noChangeArrowheads="1"/>
                </p:cNvSpPr>
                <p:nvPr/>
              </p:nvSpPr>
              <p:spPr bwMode="auto">
                <a:xfrm>
                  <a:off x="2880" y="2304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cxnSp>
              <p:nvCxnSpPr>
                <p:cNvPr id="47" name="AutoShape 33"/>
                <p:cNvCxnSpPr>
                  <a:cxnSpLocks noChangeShapeType="1"/>
                  <a:stCxn id="43" idx="4"/>
                  <a:endCxn id="46" idx="0"/>
                </p:cNvCxnSpPr>
                <p:nvPr/>
              </p:nvCxnSpPr>
              <p:spPr bwMode="auto">
                <a:xfrm flipH="1">
                  <a:off x="2928" y="1872"/>
                  <a:ext cx="192" cy="432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48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640" y="2256"/>
                  <a:ext cx="18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/>
                    <a:t>c</a:t>
                  </a:r>
                </a:p>
              </p:txBody>
            </p:sp>
          </p:grpSp>
          <p:grpSp>
            <p:nvGrpSpPr>
              <p:cNvPr id="49" name="Group 73"/>
              <p:cNvGrpSpPr>
                <a:grpSpLocks/>
              </p:cNvGrpSpPr>
              <p:nvPr/>
            </p:nvGrpSpPr>
            <p:grpSpPr bwMode="auto">
              <a:xfrm>
                <a:off x="3810000" y="3787775"/>
                <a:ext cx="784225" cy="1257300"/>
                <a:chOff x="2400" y="2386"/>
                <a:chExt cx="494" cy="792"/>
              </a:xfrm>
            </p:grpSpPr>
            <p:sp>
              <p:nvSpPr>
                <p:cNvPr id="50" name="Oval 31"/>
                <p:cNvSpPr>
                  <a:spLocks noChangeArrowheads="1"/>
                </p:cNvSpPr>
                <p:nvPr/>
              </p:nvSpPr>
              <p:spPr bwMode="auto">
                <a:xfrm>
                  <a:off x="2640" y="2976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cxnSp>
              <p:nvCxnSpPr>
                <p:cNvPr id="51" name="AutoShape 36"/>
                <p:cNvCxnSpPr>
                  <a:cxnSpLocks noChangeShapeType="1"/>
                  <a:stCxn id="46" idx="3"/>
                  <a:endCxn id="50" idx="0"/>
                </p:cNvCxnSpPr>
                <p:nvPr/>
              </p:nvCxnSpPr>
              <p:spPr bwMode="auto">
                <a:xfrm flipH="1">
                  <a:off x="2688" y="2386"/>
                  <a:ext cx="206" cy="59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2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400" y="2928"/>
                  <a:ext cx="18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/>
                    <a:t>d</a:t>
                  </a:r>
                </a:p>
              </p:txBody>
            </p:sp>
          </p:grpSp>
          <p:grpSp>
            <p:nvGrpSpPr>
              <p:cNvPr id="53" name="Group 74"/>
              <p:cNvGrpSpPr>
                <a:grpSpLocks/>
              </p:cNvGrpSpPr>
              <p:nvPr/>
            </p:nvGrpSpPr>
            <p:grpSpPr bwMode="auto">
              <a:xfrm>
                <a:off x="4652963" y="3787775"/>
                <a:ext cx="528637" cy="1257300"/>
                <a:chOff x="2931" y="2386"/>
                <a:chExt cx="333" cy="792"/>
              </a:xfrm>
            </p:grpSpPr>
            <p:sp>
              <p:nvSpPr>
                <p:cNvPr id="54" name="Oval 30"/>
                <p:cNvSpPr>
                  <a:spLocks noChangeArrowheads="1"/>
                </p:cNvSpPr>
                <p:nvPr/>
              </p:nvSpPr>
              <p:spPr bwMode="auto">
                <a:xfrm>
                  <a:off x="3168" y="2976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cxnSp>
              <p:nvCxnSpPr>
                <p:cNvPr id="55" name="AutoShape 37"/>
                <p:cNvCxnSpPr>
                  <a:cxnSpLocks noChangeShapeType="1"/>
                  <a:stCxn id="46" idx="5"/>
                  <a:endCxn id="54" idx="0"/>
                </p:cNvCxnSpPr>
                <p:nvPr/>
              </p:nvCxnSpPr>
              <p:spPr bwMode="auto">
                <a:xfrm>
                  <a:off x="2962" y="2386"/>
                  <a:ext cx="254" cy="59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56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31" y="2928"/>
                  <a:ext cx="18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/>
                    <a:t>e</a:t>
                  </a:r>
                </a:p>
              </p:txBody>
            </p:sp>
          </p:grpSp>
          <p:grpSp>
            <p:nvGrpSpPr>
              <p:cNvPr id="61" name="Group 71"/>
              <p:cNvGrpSpPr>
                <a:grpSpLocks/>
              </p:cNvGrpSpPr>
              <p:nvPr/>
            </p:nvGrpSpPr>
            <p:grpSpPr bwMode="auto">
              <a:xfrm>
                <a:off x="4953000" y="2971800"/>
                <a:ext cx="622300" cy="1311275"/>
                <a:chOff x="3120" y="1872"/>
                <a:chExt cx="392" cy="826"/>
              </a:xfrm>
            </p:grpSpPr>
            <p:sp>
              <p:nvSpPr>
                <p:cNvPr id="62" name="Oval 28"/>
                <p:cNvSpPr>
                  <a:spLocks noChangeArrowheads="1"/>
                </p:cNvSpPr>
                <p:nvPr/>
              </p:nvSpPr>
              <p:spPr bwMode="auto">
                <a:xfrm>
                  <a:off x="3360" y="2304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cxnSp>
              <p:nvCxnSpPr>
                <p:cNvPr id="63" name="AutoShape 34"/>
                <p:cNvCxnSpPr>
                  <a:cxnSpLocks noChangeShapeType="1"/>
                  <a:stCxn id="43" idx="4"/>
                  <a:endCxn id="62" idx="0"/>
                </p:cNvCxnSpPr>
                <p:nvPr/>
              </p:nvCxnSpPr>
              <p:spPr bwMode="auto">
                <a:xfrm>
                  <a:off x="3120" y="1872"/>
                  <a:ext cx="288" cy="432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3360" y="2448"/>
                  <a:ext cx="15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/>
                    <a:t>f</a:t>
                  </a:r>
                </a:p>
              </p:txBody>
            </p:sp>
          </p:grpSp>
          <p:grpSp>
            <p:nvGrpSpPr>
              <p:cNvPr id="65" name="Group 72"/>
              <p:cNvGrpSpPr>
                <a:grpSpLocks/>
              </p:cNvGrpSpPr>
              <p:nvPr/>
            </p:nvGrpSpPr>
            <p:grpSpPr bwMode="auto">
              <a:xfrm>
                <a:off x="5006975" y="2949575"/>
                <a:ext cx="1343025" cy="1270000"/>
                <a:chOff x="3154" y="1858"/>
                <a:chExt cx="846" cy="800"/>
              </a:xfrm>
            </p:grpSpPr>
            <p:sp>
              <p:nvSpPr>
                <p:cNvPr id="66" name="Oval 29"/>
                <p:cNvSpPr>
                  <a:spLocks noChangeArrowheads="1"/>
                </p:cNvSpPr>
                <p:nvPr/>
              </p:nvSpPr>
              <p:spPr bwMode="auto">
                <a:xfrm>
                  <a:off x="3840" y="2304"/>
                  <a:ext cx="96" cy="9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  <p:cxnSp>
              <p:nvCxnSpPr>
                <p:cNvPr id="67" name="AutoShape 35"/>
                <p:cNvCxnSpPr>
                  <a:cxnSpLocks noChangeShapeType="1"/>
                  <a:stCxn id="43" idx="5"/>
                  <a:endCxn id="66" idx="1"/>
                </p:cNvCxnSpPr>
                <p:nvPr/>
              </p:nvCxnSpPr>
              <p:spPr bwMode="auto">
                <a:xfrm>
                  <a:off x="3154" y="1858"/>
                  <a:ext cx="700" cy="460"/>
                </a:xfrm>
                <a:prstGeom prst="straightConnector1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stealth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68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3811" y="2408"/>
                  <a:ext cx="18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/>
                    <a:t>g</a:t>
                  </a:r>
                </a:p>
              </p:txBody>
            </p:sp>
          </p:grpSp>
          <p:sp>
            <p:nvSpPr>
              <p:cNvPr id="96" name="Text Box 65"/>
              <p:cNvSpPr txBox="1">
                <a:spLocks noChangeArrowheads="1"/>
              </p:cNvSpPr>
              <p:nvPr/>
            </p:nvSpPr>
            <p:spPr bwMode="auto">
              <a:xfrm>
                <a:off x="3714750" y="5446713"/>
                <a:ext cx="1565275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/>
                  <a:t>a  is the root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172200" y="2667000"/>
            <a:ext cx="2438400" cy="3657600"/>
            <a:chOff x="6172200" y="2667000"/>
            <a:chExt cx="2438400" cy="3657600"/>
          </a:xfrm>
        </p:grpSpPr>
        <p:sp>
          <p:nvSpPr>
            <p:cNvPr id="70" name="Oval 45"/>
            <p:cNvSpPr>
              <a:spLocks noChangeArrowheads="1"/>
            </p:cNvSpPr>
            <p:nvPr/>
          </p:nvSpPr>
          <p:spPr bwMode="auto">
            <a:xfrm>
              <a:off x="7924800" y="2819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1" name="Text Box 58"/>
            <p:cNvSpPr txBox="1">
              <a:spLocks noChangeArrowheads="1"/>
            </p:cNvSpPr>
            <p:nvPr/>
          </p:nvSpPr>
          <p:spPr bwMode="auto">
            <a:xfrm>
              <a:off x="7620000" y="2667000"/>
              <a:ext cx="300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e</a:t>
              </a:r>
            </a:p>
          </p:txBody>
        </p:sp>
        <p:sp>
          <p:nvSpPr>
            <p:cNvPr id="73" name="Oval 46"/>
            <p:cNvSpPr>
              <a:spLocks noChangeArrowheads="1"/>
            </p:cNvSpPr>
            <p:nvPr/>
          </p:nvSpPr>
          <p:spPr bwMode="auto">
            <a:xfrm>
              <a:off x="7924800" y="3581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74" name="AutoShape 52"/>
            <p:cNvCxnSpPr>
              <a:cxnSpLocks noChangeShapeType="1"/>
              <a:stCxn id="70" idx="4"/>
              <a:endCxn id="73" idx="0"/>
            </p:cNvCxnSpPr>
            <p:nvPr/>
          </p:nvCxnSpPr>
          <p:spPr bwMode="auto">
            <a:xfrm>
              <a:off x="8001000" y="2971800"/>
              <a:ext cx="0" cy="6096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Text Box 59"/>
            <p:cNvSpPr txBox="1">
              <a:spLocks noChangeArrowheads="1"/>
            </p:cNvSpPr>
            <p:nvPr/>
          </p:nvSpPr>
          <p:spPr bwMode="auto">
            <a:xfrm>
              <a:off x="7581900" y="3429000"/>
              <a:ext cx="2889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</a:t>
              </a:r>
            </a:p>
          </p:txBody>
        </p:sp>
        <p:sp>
          <p:nvSpPr>
            <p:cNvPr id="77" name="Oval 47"/>
            <p:cNvSpPr>
              <a:spLocks noChangeArrowheads="1"/>
            </p:cNvSpPr>
            <p:nvPr/>
          </p:nvSpPr>
          <p:spPr bwMode="auto">
            <a:xfrm>
              <a:off x="8458200" y="4343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78" name="AutoShape 54"/>
            <p:cNvCxnSpPr>
              <a:cxnSpLocks noChangeShapeType="1"/>
              <a:stCxn id="73" idx="5"/>
              <a:endCxn id="77" idx="0"/>
            </p:cNvCxnSpPr>
            <p:nvPr/>
          </p:nvCxnSpPr>
          <p:spPr bwMode="auto">
            <a:xfrm>
              <a:off x="8054975" y="3711575"/>
              <a:ext cx="479425" cy="6318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9" name="Text Box 60"/>
            <p:cNvSpPr txBox="1">
              <a:spLocks noChangeArrowheads="1"/>
            </p:cNvSpPr>
            <p:nvPr/>
          </p:nvSpPr>
          <p:spPr bwMode="auto">
            <a:xfrm>
              <a:off x="8153400" y="4267200"/>
              <a:ext cx="300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d</a:t>
              </a:r>
            </a:p>
          </p:txBody>
        </p:sp>
        <p:sp>
          <p:nvSpPr>
            <p:cNvPr id="81" name="Oval 48"/>
            <p:cNvSpPr>
              <a:spLocks noChangeArrowheads="1"/>
            </p:cNvSpPr>
            <p:nvPr/>
          </p:nvSpPr>
          <p:spPr bwMode="auto">
            <a:xfrm>
              <a:off x="7467600" y="4343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82" name="AutoShape 53"/>
            <p:cNvCxnSpPr>
              <a:cxnSpLocks noChangeShapeType="1"/>
              <a:stCxn id="73" idx="3"/>
              <a:endCxn id="81" idx="0"/>
            </p:cNvCxnSpPr>
            <p:nvPr/>
          </p:nvCxnSpPr>
          <p:spPr bwMode="auto">
            <a:xfrm flipH="1">
              <a:off x="7543800" y="3711575"/>
              <a:ext cx="403225" cy="6318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Text Box 61"/>
            <p:cNvSpPr txBox="1">
              <a:spLocks noChangeArrowheads="1"/>
            </p:cNvSpPr>
            <p:nvPr/>
          </p:nvSpPr>
          <p:spPr bwMode="auto">
            <a:xfrm>
              <a:off x="7162800" y="4191000"/>
              <a:ext cx="300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a</a:t>
              </a:r>
            </a:p>
          </p:txBody>
        </p:sp>
        <p:sp>
          <p:nvSpPr>
            <p:cNvPr id="85" name="Oval 50"/>
            <p:cNvSpPr>
              <a:spLocks noChangeArrowheads="1"/>
            </p:cNvSpPr>
            <p:nvPr/>
          </p:nvSpPr>
          <p:spPr bwMode="auto">
            <a:xfrm>
              <a:off x="6477000" y="54102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86" name="AutoShape 55"/>
            <p:cNvCxnSpPr>
              <a:cxnSpLocks noChangeShapeType="1"/>
              <a:stCxn id="81" idx="3"/>
              <a:endCxn id="85" idx="7"/>
            </p:cNvCxnSpPr>
            <p:nvPr/>
          </p:nvCxnSpPr>
          <p:spPr bwMode="auto">
            <a:xfrm flipH="1">
              <a:off x="6607175" y="4473575"/>
              <a:ext cx="882650" cy="9588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Text Box 62"/>
            <p:cNvSpPr txBox="1">
              <a:spLocks noChangeArrowheads="1"/>
            </p:cNvSpPr>
            <p:nvPr/>
          </p:nvSpPr>
          <p:spPr bwMode="auto">
            <a:xfrm>
              <a:off x="6172200" y="5257800"/>
              <a:ext cx="300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b</a:t>
              </a:r>
            </a:p>
          </p:txBody>
        </p:sp>
        <p:sp>
          <p:nvSpPr>
            <p:cNvPr id="89" name="Oval 49"/>
            <p:cNvSpPr>
              <a:spLocks noChangeArrowheads="1"/>
            </p:cNvSpPr>
            <p:nvPr/>
          </p:nvSpPr>
          <p:spPr bwMode="auto">
            <a:xfrm>
              <a:off x="7467600" y="54102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90" name="AutoShape 56"/>
            <p:cNvCxnSpPr>
              <a:cxnSpLocks noChangeShapeType="1"/>
              <a:stCxn id="81" idx="4"/>
              <a:endCxn id="89" idx="0"/>
            </p:cNvCxnSpPr>
            <p:nvPr/>
          </p:nvCxnSpPr>
          <p:spPr bwMode="auto">
            <a:xfrm>
              <a:off x="7543800" y="4495800"/>
              <a:ext cx="0" cy="914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1" name="Text Box 63"/>
            <p:cNvSpPr txBox="1">
              <a:spLocks noChangeArrowheads="1"/>
            </p:cNvSpPr>
            <p:nvPr/>
          </p:nvSpPr>
          <p:spPr bwMode="auto">
            <a:xfrm>
              <a:off x="7239000" y="5334000"/>
              <a:ext cx="24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f</a:t>
              </a:r>
            </a:p>
          </p:txBody>
        </p:sp>
        <p:sp>
          <p:nvSpPr>
            <p:cNvPr id="93" name="Oval 51"/>
            <p:cNvSpPr>
              <a:spLocks noChangeArrowheads="1"/>
            </p:cNvSpPr>
            <p:nvPr/>
          </p:nvSpPr>
          <p:spPr bwMode="auto">
            <a:xfrm>
              <a:off x="8458200" y="54102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94" name="AutoShape 57"/>
            <p:cNvCxnSpPr>
              <a:cxnSpLocks noChangeShapeType="1"/>
              <a:stCxn id="81" idx="5"/>
              <a:endCxn id="93" idx="1"/>
            </p:cNvCxnSpPr>
            <p:nvPr/>
          </p:nvCxnSpPr>
          <p:spPr bwMode="auto">
            <a:xfrm>
              <a:off x="7597775" y="4473575"/>
              <a:ext cx="882650" cy="9588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Text Box 64"/>
            <p:cNvSpPr txBox="1">
              <a:spLocks noChangeArrowheads="1"/>
            </p:cNvSpPr>
            <p:nvPr/>
          </p:nvSpPr>
          <p:spPr bwMode="auto">
            <a:xfrm>
              <a:off x="8153400" y="5334000"/>
              <a:ext cx="300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g</a:t>
              </a:r>
            </a:p>
          </p:txBody>
        </p:sp>
        <p:sp>
          <p:nvSpPr>
            <p:cNvPr id="97" name="Text Box 66"/>
            <p:cNvSpPr txBox="1">
              <a:spLocks noChangeArrowheads="1"/>
            </p:cNvSpPr>
            <p:nvPr/>
          </p:nvSpPr>
          <p:spPr bwMode="auto">
            <a:xfrm>
              <a:off x="6781800" y="5867400"/>
              <a:ext cx="156527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e  is the root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21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More terminology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62570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dirty="0" smtClean="0"/>
              <a:t>Let T=(V,E) be a rooted tree with root r.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000" dirty="0" smtClean="0"/>
              <a:t>Fix some vertex u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Any vertex on the path from the root to u is an </a:t>
            </a:r>
            <a:r>
              <a:rPr lang="en-US" altLang="en-US" sz="2000" dirty="0">
                <a:solidFill>
                  <a:srgbClr val="FF3300"/>
                </a:solidFill>
              </a:rPr>
              <a:t>ancestor</a:t>
            </a:r>
            <a:r>
              <a:rPr lang="en-US" altLang="en-US" sz="2000" dirty="0"/>
              <a:t> of u.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Any vertex </a:t>
            </a:r>
            <a:r>
              <a:rPr lang="en-US" altLang="en-US" sz="2000" dirty="0" smtClean="0"/>
              <a:t>below (child or child of a child…) u is a </a:t>
            </a:r>
            <a:r>
              <a:rPr lang="en-US" altLang="en-US" sz="2000" dirty="0" smtClean="0">
                <a:solidFill>
                  <a:srgbClr val="FF3300"/>
                </a:solidFill>
              </a:rPr>
              <a:t>descendant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of </a:t>
            </a:r>
            <a:r>
              <a:rPr lang="en-US" altLang="en-US" sz="2000" dirty="0" smtClean="0"/>
              <a:t>u.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TW" sz="2000" dirty="0" smtClean="0">
                <a:ea typeface="新細明體" pitchFamily="18" charset="-120"/>
              </a:rPr>
              <a:t>An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pitchFamily="18" charset="-120"/>
              </a:rPr>
              <a:t>internal vertex </a:t>
            </a:r>
            <a:r>
              <a:rPr lang="en-US" altLang="zh-TW" sz="2000" dirty="0" smtClean="0">
                <a:ea typeface="新細明體" pitchFamily="18" charset="-120"/>
              </a:rPr>
              <a:t>is a vertex that has at least one child.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000" dirty="0"/>
              <a:t> </a:t>
            </a:r>
            <a:r>
              <a:rPr lang="en-US" altLang="zh-TW" sz="2000" dirty="0">
                <a:ea typeface="新細明體" pitchFamily="18" charset="-120"/>
              </a:rPr>
              <a:t>A </a:t>
            </a:r>
            <a:r>
              <a:rPr lang="en-US" altLang="zh-TW" sz="2000" dirty="0" smtClean="0">
                <a:solidFill>
                  <a:srgbClr val="FF0000"/>
                </a:solidFill>
                <a:ea typeface="新細明體" pitchFamily="18" charset="-120"/>
              </a:rPr>
              <a:t>subtree</a:t>
            </a:r>
            <a:r>
              <a:rPr lang="en-US" altLang="zh-TW" sz="2000" dirty="0" smtClean="0">
                <a:ea typeface="新細明體" pitchFamily="18" charset="-120"/>
              </a:rPr>
              <a:t> rooted at the subgraph </a:t>
            </a:r>
            <a:r>
              <a:rPr lang="en-US" altLang="zh-TW" sz="2000" dirty="0">
                <a:ea typeface="新細明體" pitchFamily="18" charset="-120"/>
              </a:rPr>
              <a:t>of a tree induced by </a:t>
            </a:r>
            <a:r>
              <a:rPr lang="en-US" altLang="zh-TW" sz="2000" dirty="0" smtClean="0">
                <a:ea typeface="新細明體" pitchFamily="18" charset="-120"/>
              </a:rPr>
              <a:t>u and all its </a:t>
            </a:r>
            <a:r>
              <a:rPr lang="en-US" altLang="zh-TW" sz="2000" dirty="0">
                <a:ea typeface="新細明體" pitchFamily="18" charset="-120"/>
              </a:rPr>
              <a:t>descendants.</a:t>
            </a:r>
            <a:endParaRPr lang="en-US" altLang="zh-TW" sz="2000" dirty="0" smtClean="0">
              <a:ea typeface="新細明體" pitchFamily="18" charset="-12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966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More terminology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62570"/>
            <a:ext cx="78867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2000" dirty="0" smtClean="0"/>
              <a:t>For the tree below find: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All children </a:t>
            </a:r>
            <a:r>
              <a:rPr lang="en-US" sz="2000" dirty="0"/>
              <a:t>of </a:t>
            </a:r>
            <a:r>
              <a:rPr lang="en-US" sz="2000" dirty="0" smtClean="0"/>
              <a:t>c?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Parent </a:t>
            </a:r>
            <a:r>
              <a:rPr lang="en-US" sz="2000" dirty="0"/>
              <a:t>of b?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Ancestors </a:t>
            </a:r>
            <a:r>
              <a:rPr lang="en-US" sz="2000" dirty="0"/>
              <a:t>of f?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All descendant </a:t>
            </a:r>
            <a:r>
              <a:rPr lang="en-US" sz="2000" dirty="0"/>
              <a:t>of a?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All leaves/Terminal vertices?</a:t>
            </a:r>
            <a:endParaRPr lang="en-US" sz="2000" dirty="0"/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sz="2000" dirty="0" smtClean="0"/>
              <a:t>All internal </a:t>
            </a:r>
            <a:r>
              <a:rPr lang="en-US" sz="2000" dirty="0"/>
              <a:t>vertices?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05400" y="3657600"/>
            <a:ext cx="2590800" cy="2438400"/>
            <a:chOff x="5105400" y="3657600"/>
            <a:chExt cx="2590800" cy="2438400"/>
          </a:xfrm>
        </p:grpSpPr>
        <p:sp>
          <p:nvSpPr>
            <p:cNvPr id="8" name="Oval 4"/>
            <p:cNvSpPr>
              <a:spLocks noChangeArrowheads="1"/>
            </p:cNvSpPr>
            <p:nvPr/>
          </p:nvSpPr>
          <p:spPr bwMode="auto">
            <a:xfrm>
              <a:off x="6489700" y="38862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5499100" y="4724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6477000" y="4724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7543800" y="47244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5486400" y="57912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3" name="Oval 9"/>
            <p:cNvSpPr>
              <a:spLocks noChangeArrowheads="1"/>
            </p:cNvSpPr>
            <p:nvPr/>
          </p:nvSpPr>
          <p:spPr bwMode="auto">
            <a:xfrm>
              <a:off x="7010400" y="57912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14" name="Oval 10"/>
            <p:cNvSpPr>
              <a:spLocks noChangeArrowheads="1"/>
            </p:cNvSpPr>
            <p:nvPr/>
          </p:nvSpPr>
          <p:spPr bwMode="auto">
            <a:xfrm>
              <a:off x="6096000" y="5791200"/>
              <a:ext cx="152400" cy="1524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cxnSp>
          <p:nvCxnSpPr>
            <p:cNvPr id="15" name="AutoShape 11"/>
            <p:cNvCxnSpPr>
              <a:cxnSpLocks noChangeShapeType="1"/>
              <a:stCxn id="8" idx="3"/>
              <a:endCxn id="9" idx="7"/>
            </p:cNvCxnSpPr>
            <p:nvPr/>
          </p:nvCxnSpPr>
          <p:spPr bwMode="auto">
            <a:xfrm flipH="1">
              <a:off x="5629275" y="4016375"/>
              <a:ext cx="882650" cy="7302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2"/>
            <p:cNvCxnSpPr>
              <a:cxnSpLocks noChangeShapeType="1"/>
              <a:stCxn id="8" idx="4"/>
              <a:endCxn id="10" idx="0"/>
            </p:cNvCxnSpPr>
            <p:nvPr/>
          </p:nvCxnSpPr>
          <p:spPr bwMode="auto">
            <a:xfrm flipH="1">
              <a:off x="6553200" y="4038600"/>
              <a:ext cx="12700" cy="685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3"/>
            <p:cNvCxnSpPr>
              <a:cxnSpLocks noChangeShapeType="1"/>
              <a:stCxn id="8" idx="4"/>
              <a:endCxn id="11" idx="0"/>
            </p:cNvCxnSpPr>
            <p:nvPr/>
          </p:nvCxnSpPr>
          <p:spPr bwMode="auto">
            <a:xfrm>
              <a:off x="6565900" y="4038600"/>
              <a:ext cx="1054100" cy="685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4"/>
            <p:cNvCxnSpPr>
              <a:cxnSpLocks noChangeShapeType="1"/>
              <a:stCxn id="9" idx="4"/>
              <a:endCxn id="12" idx="0"/>
            </p:cNvCxnSpPr>
            <p:nvPr/>
          </p:nvCxnSpPr>
          <p:spPr bwMode="auto">
            <a:xfrm flipH="1">
              <a:off x="5562600" y="4876800"/>
              <a:ext cx="12700" cy="9144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15"/>
            <p:cNvCxnSpPr>
              <a:cxnSpLocks noChangeShapeType="1"/>
              <a:stCxn id="10" idx="3"/>
              <a:endCxn id="14" idx="0"/>
            </p:cNvCxnSpPr>
            <p:nvPr/>
          </p:nvCxnSpPr>
          <p:spPr bwMode="auto">
            <a:xfrm flipH="1">
              <a:off x="6172200" y="4854575"/>
              <a:ext cx="327025" cy="9366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0" idx="5"/>
              <a:endCxn id="13" idx="0"/>
            </p:cNvCxnSpPr>
            <p:nvPr/>
          </p:nvCxnSpPr>
          <p:spPr bwMode="auto">
            <a:xfrm>
              <a:off x="6607175" y="4854575"/>
              <a:ext cx="479425" cy="9366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6096000" y="3657600"/>
              <a:ext cx="300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a</a:t>
              </a: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5105400" y="4648200"/>
              <a:ext cx="300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b</a:t>
              </a:r>
            </a:p>
          </p:txBody>
        </p:sp>
        <p:sp>
          <p:nvSpPr>
            <p:cNvPr id="23" name="Text Box 28"/>
            <p:cNvSpPr txBox="1">
              <a:spLocks noChangeArrowheads="1"/>
            </p:cNvSpPr>
            <p:nvPr/>
          </p:nvSpPr>
          <p:spPr bwMode="auto">
            <a:xfrm>
              <a:off x="6096000" y="4648200"/>
              <a:ext cx="2889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c</a:t>
              </a:r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7162800" y="4648200"/>
              <a:ext cx="300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d</a:t>
              </a:r>
            </a:p>
          </p:txBody>
        </p:sp>
        <p:sp>
          <p:nvSpPr>
            <p:cNvPr id="25" name="Text Box 30"/>
            <p:cNvSpPr txBox="1">
              <a:spLocks noChangeArrowheads="1"/>
            </p:cNvSpPr>
            <p:nvPr/>
          </p:nvSpPr>
          <p:spPr bwMode="auto">
            <a:xfrm>
              <a:off x="5181600" y="5699125"/>
              <a:ext cx="2413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f</a:t>
              </a: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5791200" y="5638800"/>
              <a:ext cx="3000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g</a:t>
              </a:r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6710363" y="5638800"/>
              <a:ext cx="30003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346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Exploring graphs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43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Exploring a tree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6257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u="sng" dirty="0"/>
              <a:t>Input</a:t>
            </a:r>
            <a:r>
              <a:rPr lang="en-US" sz="1800" dirty="0"/>
              <a:t>: </a:t>
            </a:r>
            <a:r>
              <a:rPr lang="en-US" sz="1800" dirty="0" smtClean="0"/>
              <a:t>A tree T=(V,E) and a vertex v</a:t>
            </a:r>
          </a:p>
          <a:p>
            <a:pPr marL="0" indent="0">
              <a:buNone/>
            </a:pPr>
            <a:r>
              <a:rPr lang="en-US" sz="1800" u="sng" dirty="0" smtClean="0"/>
              <a:t>Goal</a:t>
            </a:r>
            <a:r>
              <a:rPr lang="en-US" sz="1800" dirty="0" smtClean="0"/>
              <a:t>: </a:t>
            </a:r>
            <a:r>
              <a:rPr lang="en-US" sz="1800" dirty="0"/>
              <a:t>explore all vertices reachable from v</a:t>
            </a:r>
          </a:p>
          <a:p>
            <a:pPr marL="0" indent="0">
              <a:buNone/>
            </a:pPr>
            <a:r>
              <a:rPr lang="en-US" sz="1800" u="sng" dirty="0" smtClean="0"/>
              <a:t>Explore(T, root)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/>
              <a:t>p</a:t>
            </a:r>
            <a:r>
              <a:rPr lang="en-US" sz="1800" dirty="0" err="1" smtClean="0"/>
              <a:t>re_visit</a:t>
            </a:r>
            <a:r>
              <a:rPr lang="en-US" sz="1800" dirty="0" smtClean="0"/>
              <a:t>(root) // e.g. print(“visited” root)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f</a:t>
            </a:r>
            <a:r>
              <a:rPr lang="en-US" sz="1800" dirty="0" smtClean="0"/>
              <a:t>or each child of u, i.e., every edge (</a:t>
            </a:r>
            <a:r>
              <a:rPr lang="en-US" sz="1800" dirty="0" err="1" smtClean="0"/>
              <a:t>root,u</a:t>
            </a:r>
            <a:r>
              <a:rPr lang="en-US" sz="1800" dirty="0" smtClean="0"/>
              <a:t>) do</a:t>
            </a:r>
          </a:p>
          <a:p>
            <a:pPr marL="800100" lvl="1" indent="-457200">
              <a:buFont typeface="+mj-lt"/>
              <a:buAutoNum type="arabicPeriod" startAt="21"/>
            </a:pPr>
            <a:r>
              <a:rPr lang="en-US" dirty="0" smtClean="0"/>
              <a:t>Explore (T, 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post_visit</a:t>
            </a:r>
            <a:r>
              <a:rPr lang="en-US" sz="1800" dirty="0" smtClean="0"/>
              <a:t>(root</a:t>
            </a:r>
            <a:r>
              <a:rPr lang="en-US" sz="1800" dirty="0"/>
              <a:t>) // e.g. print</a:t>
            </a:r>
            <a:r>
              <a:rPr lang="en-US" sz="1800" dirty="0" smtClean="0"/>
              <a:t>(“done with” root)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 smtClean="0"/>
          </a:p>
          <a:p>
            <a:pPr marL="8001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676400" y="4724400"/>
            <a:ext cx="53340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 dirty="0"/>
              <a:t>Q</a:t>
            </a:r>
            <a:r>
              <a:rPr lang="en-US" dirty="0"/>
              <a:t>: What is the runtime of the algorithm?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52600" y="5628843"/>
            <a:ext cx="53340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What about traversing a general graph?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4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Depth First Search (DFS)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6257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Input</a:t>
            </a:r>
            <a:r>
              <a:rPr lang="en-US" sz="2000" dirty="0"/>
              <a:t>: </a:t>
            </a:r>
            <a:r>
              <a:rPr lang="en-US" sz="2000" dirty="0" smtClean="0"/>
              <a:t>A graph G=(V,E) and a vertex v</a:t>
            </a:r>
          </a:p>
          <a:p>
            <a:pPr marL="0" indent="0">
              <a:buNone/>
            </a:pPr>
            <a:r>
              <a:rPr lang="en-US" sz="2000" u="sng" dirty="0" smtClean="0"/>
              <a:t>Goal</a:t>
            </a:r>
            <a:r>
              <a:rPr lang="en-US" sz="2000" dirty="0" smtClean="0"/>
              <a:t>: explore all vertices reachable from v</a:t>
            </a:r>
          </a:p>
          <a:p>
            <a:pPr marL="0" indent="0">
              <a:buNone/>
            </a:pPr>
            <a:r>
              <a:rPr lang="en-US" sz="2000" u="sng" dirty="0" smtClean="0"/>
              <a:t>Explore(G, v)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 err="1" smtClean="0"/>
              <a:t>v.visited</a:t>
            </a:r>
            <a:r>
              <a:rPr lang="en-US" sz="2000" dirty="0" smtClean="0"/>
              <a:t>=true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pre_visit</a:t>
            </a:r>
            <a:r>
              <a:rPr lang="en-US" sz="2000" dirty="0" smtClean="0"/>
              <a:t>(v</a:t>
            </a:r>
            <a:r>
              <a:rPr lang="en-US" sz="2000" dirty="0"/>
              <a:t>) // e.g. print(“done with” v)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 all </a:t>
            </a:r>
            <a:r>
              <a:rPr lang="en-US" sz="2000" dirty="0" err="1" smtClean="0"/>
              <a:t>neighbours</a:t>
            </a:r>
            <a:r>
              <a:rPr lang="en-US" sz="2000" dirty="0" smtClean="0"/>
              <a:t> u of v do</a:t>
            </a:r>
          </a:p>
          <a:p>
            <a:pPr marL="342900" lvl="1" indent="0">
              <a:buNone/>
            </a:pPr>
            <a:r>
              <a:rPr lang="en-US" sz="2000" dirty="0" smtClean="0"/>
              <a:t>	3.1 If </a:t>
            </a:r>
            <a:r>
              <a:rPr lang="en-US" sz="2000" dirty="0" err="1" smtClean="0"/>
              <a:t>u.visited</a:t>
            </a:r>
            <a:r>
              <a:rPr lang="en-US" sz="2000" dirty="0" smtClean="0"/>
              <a:t> = false</a:t>
            </a:r>
          </a:p>
          <a:p>
            <a:pPr marL="342900" lvl="1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Explore (G, u)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 smtClean="0"/>
              <a:t>post_visit</a:t>
            </a:r>
            <a:r>
              <a:rPr lang="en-US" sz="2000" dirty="0" smtClean="0"/>
              <a:t>(v) </a:t>
            </a:r>
            <a:r>
              <a:rPr lang="en-US" sz="2000" dirty="0"/>
              <a:t>// e.g. print</a:t>
            </a:r>
            <a:r>
              <a:rPr lang="en-US" sz="2000" dirty="0" smtClean="0"/>
              <a:t>(“done with” v)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pPr marL="80010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29" name="Rounded Rectangle 28"/>
          <p:cNvSpPr/>
          <p:nvPr/>
        </p:nvSpPr>
        <p:spPr>
          <a:xfrm>
            <a:off x="4972050" y="1568706"/>
            <a:ext cx="3810000" cy="5774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Create clock starting with 0.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638800" y="2601698"/>
            <a:ext cx="3276600" cy="1360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pre_visit</a:t>
            </a:r>
            <a:r>
              <a:rPr lang="en-US" dirty="0" smtClean="0"/>
              <a:t>(v):</a:t>
            </a:r>
          </a:p>
          <a:p>
            <a:r>
              <a:rPr lang="en-US" dirty="0"/>
              <a:t>	 </a:t>
            </a:r>
            <a:r>
              <a:rPr lang="en-US" dirty="0" smtClean="0"/>
              <a:t>clock++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v.pre</a:t>
            </a:r>
            <a:r>
              <a:rPr lang="en-US" dirty="0" smtClean="0"/>
              <a:t> = </a:t>
            </a:r>
            <a:r>
              <a:rPr lang="en-US" dirty="0"/>
              <a:t>clock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638800" y="4191000"/>
            <a:ext cx="3276600" cy="136070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err="1" smtClean="0"/>
              <a:t>post_visit</a:t>
            </a:r>
            <a:r>
              <a:rPr lang="en-US" dirty="0" smtClean="0"/>
              <a:t>(v):</a:t>
            </a:r>
          </a:p>
          <a:p>
            <a:r>
              <a:rPr lang="en-US" dirty="0"/>
              <a:t>	 </a:t>
            </a:r>
            <a:r>
              <a:rPr lang="en-US" dirty="0" smtClean="0"/>
              <a:t>clock++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v.post</a:t>
            </a:r>
            <a:r>
              <a:rPr lang="en-US" dirty="0" smtClean="0"/>
              <a:t> = </a:t>
            </a:r>
            <a:r>
              <a:rPr lang="en-US" dirty="0"/>
              <a:t>clock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61950" y="5517790"/>
            <a:ext cx="5334000" cy="762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u="sng" dirty="0" smtClean="0"/>
              <a:t>Q</a:t>
            </a:r>
            <a:r>
              <a:rPr lang="en-US" dirty="0" smtClean="0"/>
              <a:t>: What is the runtime of the algorithm?</a:t>
            </a:r>
          </a:p>
        </p:txBody>
      </p:sp>
    </p:spTree>
    <p:extLst>
      <p:ext uri="{BB962C8B-B14F-4D97-AF65-F5344CB8AC3E}">
        <p14:creationId xmlns:p14="http://schemas.microsoft.com/office/powerpoint/2010/main" val="317402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Depth First Search (DFS)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62570"/>
            <a:ext cx="7886700" cy="4351338"/>
          </a:xfrm>
        </p:spPr>
        <p:txBody>
          <a:bodyPr>
            <a:normAutofit/>
          </a:bodyPr>
          <a:lstStyle/>
          <a:p>
            <a:pPr marL="800100" lvl="1" indent="-457200">
              <a:buFont typeface="+mj-lt"/>
              <a:buAutoNum type="arabicPeriod"/>
            </a:pP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5943600"/>
            <a:ext cx="1978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+mn-lt"/>
              </a:rPr>
              <a:t>Explore(</a:t>
            </a:r>
            <a:r>
              <a:rPr lang="en-CA" sz="2800" dirty="0" err="1" smtClean="0">
                <a:latin typeface="+mn-lt"/>
              </a:rPr>
              <a:t>G,a</a:t>
            </a:r>
            <a:r>
              <a:rPr lang="en-CA" sz="2800" dirty="0" smtClean="0">
                <a:latin typeface="+mn-lt"/>
              </a:rPr>
              <a:t>)</a:t>
            </a:r>
            <a:endParaRPr lang="en-CA" sz="2800" dirty="0">
              <a:latin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286000" y="157165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cxnSp>
        <p:nvCxnSpPr>
          <p:cNvPr id="11" name="Straight Arrow Connector 10"/>
          <p:cNvCxnSpPr>
            <a:stCxn id="10" idx="5"/>
            <a:endCxn id="13" idx="1"/>
          </p:cNvCxnSpPr>
          <p:nvPr/>
        </p:nvCxnSpPr>
        <p:spPr>
          <a:xfrm>
            <a:off x="2546163" y="1831818"/>
            <a:ext cx="622674" cy="851274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524000" y="263845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sp>
        <p:nvSpPr>
          <p:cNvPr id="13" name="Oval 12"/>
          <p:cNvSpPr/>
          <p:nvPr/>
        </p:nvSpPr>
        <p:spPr>
          <a:xfrm>
            <a:off x="3124200" y="263845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14" name="Oval 13"/>
          <p:cNvSpPr/>
          <p:nvPr/>
        </p:nvSpPr>
        <p:spPr>
          <a:xfrm>
            <a:off x="990600" y="393385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</a:p>
        </p:txBody>
      </p:sp>
      <p:sp>
        <p:nvSpPr>
          <p:cNvPr id="15" name="Oval 14"/>
          <p:cNvSpPr/>
          <p:nvPr/>
        </p:nvSpPr>
        <p:spPr>
          <a:xfrm>
            <a:off x="2286000" y="393385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</a:t>
            </a:r>
          </a:p>
        </p:txBody>
      </p:sp>
      <p:sp>
        <p:nvSpPr>
          <p:cNvPr id="16" name="Oval 15"/>
          <p:cNvSpPr/>
          <p:nvPr/>
        </p:nvSpPr>
        <p:spPr>
          <a:xfrm>
            <a:off x="3962400" y="393385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</a:p>
        </p:txBody>
      </p:sp>
      <p:sp>
        <p:nvSpPr>
          <p:cNvPr id="17" name="Oval 16"/>
          <p:cNvSpPr/>
          <p:nvPr/>
        </p:nvSpPr>
        <p:spPr>
          <a:xfrm>
            <a:off x="3200400" y="507685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10" idx="3"/>
            <a:endCxn id="12" idx="7"/>
          </p:cNvCxnSpPr>
          <p:nvPr/>
        </p:nvCxnSpPr>
        <p:spPr>
          <a:xfrm flipH="1">
            <a:off x="1784163" y="1831818"/>
            <a:ext cx="546474" cy="851274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5"/>
            <a:endCxn id="16" idx="0"/>
          </p:cNvCxnSpPr>
          <p:nvPr/>
        </p:nvCxnSpPr>
        <p:spPr>
          <a:xfrm>
            <a:off x="3384363" y="2898618"/>
            <a:ext cx="730437" cy="103523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2" idx="6"/>
            <a:endCxn id="13" idx="2"/>
          </p:cNvCxnSpPr>
          <p:nvPr/>
        </p:nvCxnSpPr>
        <p:spPr>
          <a:xfrm>
            <a:off x="1828800" y="2790855"/>
            <a:ext cx="129540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4"/>
            <a:endCxn id="14" idx="0"/>
          </p:cNvCxnSpPr>
          <p:nvPr/>
        </p:nvCxnSpPr>
        <p:spPr>
          <a:xfrm flipH="1">
            <a:off x="1143000" y="2943255"/>
            <a:ext cx="533400" cy="99060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2" idx="4"/>
            <a:endCxn id="15" idx="1"/>
          </p:cNvCxnSpPr>
          <p:nvPr/>
        </p:nvCxnSpPr>
        <p:spPr>
          <a:xfrm>
            <a:off x="1676400" y="2943255"/>
            <a:ext cx="654237" cy="103523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2"/>
          </p:cNvCxnSpPr>
          <p:nvPr/>
        </p:nvCxnSpPr>
        <p:spPr>
          <a:xfrm flipH="1">
            <a:off x="1295400" y="4086255"/>
            <a:ext cx="99060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15" idx="6"/>
          </p:cNvCxnSpPr>
          <p:nvPr/>
        </p:nvCxnSpPr>
        <p:spPr>
          <a:xfrm flipH="1">
            <a:off x="2590800" y="4086255"/>
            <a:ext cx="137160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3" idx="3"/>
            <a:endCxn id="14" idx="7"/>
          </p:cNvCxnSpPr>
          <p:nvPr/>
        </p:nvCxnSpPr>
        <p:spPr>
          <a:xfrm flipH="1">
            <a:off x="1250763" y="2898618"/>
            <a:ext cx="1918074" cy="1079874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1"/>
            <a:endCxn id="14" idx="5"/>
          </p:cNvCxnSpPr>
          <p:nvPr/>
        </p:nvCxnSpPr>
        <p:spPr>
          <a:xfrm flipH="1" flipV="1">
            <a:off x="1250763" y="4194018"/>
            <a:ext cx="1994274" cy="927474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7" idx="1"/>
            <a:endCxn id="15" idx="4"/>
          </p:cNvCxnSpPr>
          <p:nvPr/>
        </p:nvCxnSpPr>
        <p:spPr>
          <a:xfrm flipH="1" flipV="1">
            <a:off x="2438400" y="4238655"/>
            <a:ext cx="806637" cy="88283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752600" y="5076855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</a:t>
            </a:r>
          </a:p>
        </p:txBody>
      </p:sp>
      <p:cxnSp>
        <p:nvCxnSpPr>
          <p:cNvPr id="33" name="Straight Arrow Connector 32"/>
          <p:cNvCxnSpPr>
            <a:stCxn id="32" idx="1"/>
            <a:endCxn id="14" idx="4"/>
          </p:cNvCxnSpPr>
          <p:nvPr/>
        </p:nvCxnSpPr>
        <p:spPr>
          <a:xfrm flipH="1" flipV="1">
            <a:off x="1143000" y="4238655"/>
            <a:ext cx="654237" cy="88283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6" idx="3"/>
            <a:endCxn id="32" idx="7"/>
          </p:cNvCxnSpPr>
          <p:nvPr/>
        </p:nvCxnSpPr>
        <p:spPr>
          <a:xfrm flipH="1">
            <a:off x="2012763" y="4194018"/>
            <a:ext cx="1994274" cy="927474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2706657" y="5834390"/>
            <a:ext cx="265143" cy="261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/>
          <p:cNvSpPr/>
          <p:nvPr/>
        </p:nvSpPr>
        <p:spPr>
          <a:xfrm>
            <a:off x="2724150" y="6215390"/>
            <a:ext cx="265143" cy="26161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7" name="TextBox 36"/>
          <p:cNvSpPr txBox="1"/>
          <p:nvPr/>
        </p:nvSpPr>
        <p:spPr>
          <a:xfrm>
            <a:off x="3136713" y="5753040"/>
            <a:ext cx="851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err="1" smtClean="0">
                <a:latin typeface="+mn-lt"/>
              </a:rPr>
              <a:t>previsit</a:t>
            </a:r>
            <a:endParaRPr lang="en-CA" sz="2000" dirty="0">
              <a:latin typeface="+mn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3725" y="6124515"/>
            <a:ext cx="944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err="1" smtClean="0">
                <a:latin typeface="+mn-lt"/>
              </a:rPr>
              <a:t>postvisit</a:t>
            </a:r>
            <a:endParaRPr lang="en-CA" sz="2000" dirty="0">
              <a:latin typeface="+mn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629400" y="1600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a</a:t>
            </a:r>
          </a:p>
        </p:txBody>
      </p:sp>
      <p:sp>
        <p:nvSpPr>
          <p:cNvPr id="40" name="Oval 39"/>
          <p:cNvSpPr/>
          <p:nvPr/>
        </p:nvSpPr>
        <p:spPr>
          <a:xfrm>
            <a:off x="5867400" y="26670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b</a:t>
            </a:r>
          </a:p>
        </p:txBody>
      </p:sp>
      <p:sp>
        <p:nvSpPr>
          <p:cNvPr id="41" name="Oval 40"/>
          <p:cNvSpPr/>
          <p:nvPr/>
        </p:nvSpPr>
        <p:spPr>
          <a:xfrm>
            <a:off x="7467600" y="26670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</a:t>
            </a:r>
          </a:p>
        </p:txBody>
      </p:sp>
      <p:sp>
        <p:nvSpPr>
          <p:cNvPr id="42" name="Oval 41"/>
          <p:cNvSpPr/>
          <p:nvPr/>
        </p:nvSpPr>
        <p:spPr>
          <a:xfrm>
            <a:off x="5334000" y="39624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d</a:t>
            </a:r>
          </a:p>
        </p:txBody>
      </p:sp>
      <p:sp>
        <p:nvSpPr>
          <p:cNvPr id="43" name="Oval 42"/>
          <p:cNvSpPr/>
          <p:nvPr/>
        </p:nvSpPr>
        <p:spPr>
          <a:xfrm>
            <a:off x="6629400" y="39624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</a:t>
            </a:r>
          </a:p>
        </p:txBody>
      </p:sp>
      <p:sp>
        <p:nvSpPr>
          <p:cNvPr id="44" name="Oval 43"/>
          <p:cNvSpPr/>
          <p:nvPr/>
        </p:nvSpPr>
        <p:spPr>
          <a:xfrm>
            <a:off x="8305800" y="39624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f</a:t>
            </a:r>
          </a:p>
        </p:txBody>
      </p:sp>
      <p:sp>
        <p:nvSpPr>
          <p:cNvPr id="45" name="Oval 44"/>
          <p:cNvSpPr/>
          <p:nvPr/>
        </p:nvSpPr>
        <p:spPr>
          <a:xfrm>
            <a:off x="7543800" y="51054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h</a:t>
            </a:r>
            <a:endParaRPr lang="en-US" dirty="0"/>
          </a:p>
        </p:txBody>
      </p:sp>
      <p:cxnSp>
        <p:nvCxnSpPr>
          <p:cNvPr id="46" name="Straight Arrow Connector 45"/>
          <p:cNvCxnSpPr>
            <a:stCxn id="39" idx="3"/>
            <a:endCxn id="40" idx="7"/>
          </p:cNvCxnSpPr>
          <p:nvPr/>
        </p:nvCxnSpPr>
        <p:spPr>
          <a:xfrm flipH="1">
            <a:off x="6127563" y="1860363"/>
            <a:ext cx="546474" cy="851274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40" idx="4"/>
            <a:endCxn id="42" idx="0"/>
          </p:cNvCxnSpPr>
          <p:nvPr/>
        </p:nvCxnSpPr>
        <p:spPr>
          <a:xfrm flipH="1">
            <a:off x="5486400" y="2971800"/>
            <a:ext cx="533400" cy="99060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2"/>
            <a:endCxn id="43" idx="6"/>
          </p:cNvCxnSpPr>
          <p:nvPr/>
        </p:nvCxnSpPr>
        <p:spPr>
          <a:xfrm flipH="1">
            <a:off x="6934200" y="4114800"/>
            <a:ext cx="137160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4" idx="1"/>
            <a:endCxn id="41" idx="4"/>
          </p:cNvCxnSpPr>
          <p:nvPr/>
        </p:nvCxnSpPr>
        <p:spPr>
          <a:xfrm flipH="1" flipV="1">
            <a:off x="7620000" y="2971800"/>
            <a:ext cx="730437" cy="103523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45" idx="1"/>
            <a:endCxn id="43" idx="4"/>
          </p:cNvCxnSpPr>
          <p:nvPr/>
        </p:nvCxnSpPr>
        <p:spPr>
          <a:xfrm flipH="1" flipV="1">
            <a:off x="6781800" y="4267200"/>
            <a:ext cx="806637" cy="88283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6096000" y="51054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</a:t>
            </a:r>
          </a:p>
        </p:txBody>
      </p:sp>
      <p:cxnSp>
        <p:nvCxnSpPr>
          <p:cNvPr id="52" name="Straight Arrow Connector 51"/>
          <p:cNvCxnSpPr>
            <a:stCxn id="51" idx="1"/>
            <a:endCxn id="42" idx="4"/>
          </p:cNvCxnSpPr>
          <p:nvPr/>
        </p:nvCxnSpPr>
        <p:spPr>
          <a:xfrm flipH="1" flipV="1">
            <a:off x="5486400" y="4267200"/>
            <a:ext cx="654237" cy="882837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4" idx="3"/>
            <a:endCxn id="51" idx="7"/>
          </p:cNvCxnSpPr>
          <p:nvPr/>
        </p:nvCxnSpPr>
        <p:spPr>
          <a:xfrm flipH="1">
            <a:off x="6356163" y="4222563"/>
            <a:ext cx="1994274" cy="927474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419556" y="5943600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>
                <a:latin typeface="+mn-lt"/>
              </a:rPr>
              <a:t>DFS tree</a:t>
            </a:r>
            <a:endParaRPr lang="en-CA" sz="28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9700" y="153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56" name="TextBox 55"/>
          <p:cNvSpPr txBox="1"/>
          <p:nvPr/>
        </p:nvSpPr>
        <p:spPr>
          <a:xfrm>
            <a:off x="914400" y="26024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81000" y="38978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58694" y="51170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4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810000" y="4267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362200" y="3581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91339" y="50590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505200" y="2602468"/>
            <a:ext cx="466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  <a:endParaRPr lang="en-CA" dirty="0"/>
          </a:p>
        </p:txBody>
      </p:sp>
      <p:sp>
        <p:nvSpPr>
          <p:cNvPr id="63" name="TextBox 62"/>
          <p:cNvSpPr txBox="1"/>
          <p:nvPr/>
        </p:nvSpPr>
        <p:spPr>
          <a:xfrm>
            <a:off x="1562100" y="153898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/16</a:t>
            </a:r>
            <a:endParaRPr lang="en-CA" dirty="0"/>
          </a:p>
        </p:txBody>
      </p:sp>
      <p:sp>
        <p:nvSpPr>
          <p:cNvPr id="64" name="TextBox 63"/>
          <p:cNvSpPr txBox="1"/>
          <p:nvPr/>
        </p:nvSpPr>
        <p:spPr>
          <a:xfrm>
            <a:off x="1146974" y="260073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/15</a:t>
            </a:r>
            <a:endParaRPr lang="en-CA" dirty="0"/>
          </a:p>
        </p:txBody>
      </p:sp>
      <p:sp>
        <p:nvSpPr>
          <p:cNvPr id="65" name="TextBox 64"/>
          <p:cNvSpPr txBox="1"/>
          <p:nvPr/>
        </p:nvSpPr>
        <p:spPr>
          <a:xfrm>
            <a:off x="537374" y="38978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/14</a:t>
            </a:r>
            <a:endParaRPr lang="en-CA" dirty="0"/>
          </a:p>
        </p:txBody>
      </p:sp>
      <p:sp>
        <p:nvSpPr>
          <p:cNvPr id="66" name="TextBox 65"/>
          <p:cNvSpPr txBox="1"/>
          <p:nvPr/>
        </p:nvSpPr>
        <p:spPr>
          <a:xfrm>
            <a:off x="1223174" y="5117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/ 13</a:t>
            </a:r>
            <a:endParaRPr lang="en-CA" dirty="0"/>
          </a:p>
        </p:txBody>
      </p:sp>
      <p:sp>
        <p:nvSpPr>
          <p:cNvPr id="67" name="TextBox 66"/>
          <p:cNvSpPr txBox="1"/>
          <p:nvPr/>
        </p:nvSpPr>
        <p:spPr>
          <a:xfrm>
            <a:off x="3737774" y="5067373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/8</a:t>
            </a:r>
            <a:endParaRPr lang="en-CA" dirty="0"/>
          </a:p>
        </p:txBody>
      </p:sp>
      <p:sp>
        <p:nvSpPr>
          <p:cNvPr id="68" name="TextBox 67"/>
          <p:cNvSpPr txBox="1"/>
          <p:nvPr/>
        </p:nvSpPr>
        <p:spPr>
          <a:xfrm>
            <a:off x="3966374" y="4267200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/12</a:t>
            </a:r>
            <a:endParaRPr lang="en-CA" dirty="0"/>
          </a:p>
        </p:txBody>
      </p:sp>
      <p:sp>
        <p:nvSpPr>
          <p:cNvPr id="69" name="TextBox 68"/>
          <p:cNvSpPr txBox="1"/>
          <p:nvPr/>
        </p:nvSpPr>
        <p:spPr>
          <a:xfrm>
            <a:off x="2514600" y="3581400"/>
            <a:ext cx="396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/9</a:t>
            </a:r>
            <a:endParaRPr lang="en-CA" dirty="0"/>
          </a:p>
        </p:txBody>
      </p:sp>
      <p:sp>
        <p:nvSpPr>
          <p:cNvPr id="70" name="TextBox 69"/>
          <p:cNvSpPr txBox="1"/>
          <p:nvPr/>
        </p:nvSpPr>
        <p:spPr>
          <a:xfrm>
            <a:off x="3813974" y="2600739"/>
            <a:ext cx="518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/11</a:t>
            </a:r>
            <a:endParaRPr lang="en-CA" dirty="0"/>
          </a:p>
        </p:txBody>
      </p:sp>
      <p:cxnSp>
        <p:nvCxnSpPr>
          <p:cNvPr id="71" name="Straight Arrow Connector 70"/>
          <p:cNvCxnSpPr>
            <a:stCxn id="10" idx="4"/>
            <a:endCxn id="15" idx="0"/>
          </p:cNvCxnSpPr>
          <p:nvPr/>
        </p:nvCxnSpPr>
        <p:spPr>
          <a:xfrm>
            <a:off x="2438400" y="1876455"/>
            <a:ext cx="0" cy="205740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41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 animBg="1"/>
      <p:bldP spid="36" grpId="0" animBg="1"/>
      <p:bldP spid="37" grpId="0"/>
      <p:bldP spid="38" grpId="0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DFS</a:t>
            </a:r>
            <a:r>
              <a:rPr lang="en-US" sz="3600" dirty="0"/>
              <a:t> </a:t>
            </a:r>
            <a:r>
              <a:rPr lang="en-US" sz="3600" dirty="0" smtClean="0"/>
              <a:t>– finding connected components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970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Types of edges of a graph for a given DFS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 smtClean="0"/>
              <a:t>Given a directed graph G=(V,E) we have 4 types of edges</a:t>
            </a:r>
          </a:p>
          <a:p>
            <a:r>
              <a:rPr lang="en-US" sz="2000" u="sng" dirty="0" smtClean="0"/>
              <a:t>Tree edges</a:t>
            </a:r>
            <a:r>
              <a:rPr lang="en-US" sz="2000" dirty="0" smtClean="0"/>
              <a:t> –  the edges that belong to the DFS tree</a:t>
            </a:r>
          </a:p>
          <a:p>
            <a:r>
              <a:rPr lang="en-US" sz="2000" u="sng" dirty="0" smtClean="0"/>
              <a:t>Forward edges</a:t>
            </a:r>
            <a:r>
              <a:rPr lang="en-US" sz="2000" dirty="0" smtClean="0"/>
              <a:t> – edges going from a node in DFS tree to its descendant</a:t>
            </a:r>
          </a:p>
          <a:p>
            <a:r>
              <a:rPr lang="en-US" sz="2000" u="sng" dirty="0" smtClean="0"/>
              <a:t>Back edges</a:t>
            </a:r>
            <a:r>
              <a:rPr lang="en-US" sz="2000" dirty="0" smtClean="0"/>
              <a:t> - </a:t>
            </a:r>
            <a:r>
              <a:rPr lang="en-US" sz="2000" dirty="0"/>
              <a:t>edges going from a node in DFS tree to its </a:t>
            </a:r>
            <a:r>
              <a:rPr lang="en-US" sz="2000" dirty="0" smtClean="0"/>
              <a:t>ancestor</a:t>
            </a:r>
          </a:p>
          <a:p>
            <a:r>
              <a:rPr lang="en-US" sz="2000" u="sng" dirty="0" smtClean="0"/>
              <a:t>Cross edges</a:t>
            </a:r>
            <a:r>
              <a:rPr lang="en-US" sz="2000" dirty="0" smtClean="0"/>
              <a:t> – all other edges.</a:t>
            </a:r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5947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DFS</a:t>
            </a:r>
            <a:r>
              <a:rPr lang="en-US" sz="3600" dirty="0"/>
              <a:t> </a:t>
            </a:r>
            <a:r>
              <a:rPr lang="en-US" sz="3600" dirty="0" smtClean="0"/>
              <a:t>– finding connected components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970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Input</a:t>
            </a:r>
            <a:r>
              <a:rPr lang="en-US" sz="2000" dirty="0"/>
              <a:t>: </a:t>
            </a:r>
            <a:r>
              <a:rPr lang="en-US" sz="2000" dirty="0" smtClean="0"/>
              <a:t>An undirected graph G=(V,E)</a:t>
            </a:r>
          </a:p>
          <a:p>
            <a:pPr marL="0" indent="0">
              <a:buNone/>
            </a:pPr>
            <a:r>
              <a:rPr lang="en-US" sz="2000" u="sng" dirty="0" smtClean="0"/>
              <a:t>Goal</a:t>
            </a:r>
            <a:r>
              <a:rPr lang="en-US" sz="2000" dirty="0" smtClean="0"/>
              <a:t>: find all connected components of G</a:t>
            </a:r>
          </a:p>
          <a:p>
            <a:pPr marL="0" indent="0">
              <a:buNone/>
            </a:pPr>
            <a:r>
              <a:rPr lang="en-US" sz="2000" u="sng" dirty="0" smtClean="0"/>
              <a:t>DFS(G, v)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 all vertices v </a:t>
            </a:r>
            <a:br>
              <a:rPr lang="en-US" sz="2000" dirty="0" smtClean="0"/>
            </a:br>
            <a:r>
              <a:rPr lang="en-US" sz="2000" dirty="0" smtClean="0"/>
              <a:t>	set </a:t>
            </a:r>
            <a:r>
              <a:rPr lang="en-US" sz="2000" dirty="0" err="1" smtClean="0"/>
              <a:t>v.visited</a:t>
            </a:r>
            <a:r>
              <a:rPr lang="en-US" sz="2000" dirty="0" smtClean="0"/>
              <a:t> = false</a:t>
            </a:r>
            <a:br>
              <a:rPr lang="en-US" sz="2000" dirty="0" smtClean="0"/>
            </a:br>
            <a:r>
              <a:rPr lang="en-US" sz="2000" dirty="0" smtClean="0"/>
              <a:t>	set v.CC = 0  </a:t>
            </a:r>
            <a:r>
              <a:rPr lang="en-US" sz="1700" dirty="0" smtClean="0"/>
              <a:t>// v.CC=5: v belongs to the 5</a:t>
            </a:r>
            <a:r>
              <a:rPr lang="en-US" sz="1700" baseline="30000" dirty="0" smtClean="0"/>
              <a:t>th</a:t>
            </a:r>
            <a:r>
              <a:rPr lang="en-US" sz="1700" dirty="0" smtClean="0"/>
              <a:t> connected component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 = 1; // counter for connected components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For </a:t>
            </a:r>
            <a:r>
              <a:rPr lang="en-US" sz="2000" dirty="0"/>
              <a:t>all vertices </a:t>
            </a:r>
            <a:r>
              <a:rPr lang="en-US" sz="2000" dirty="0" smtClean="0"/>
              <a:t>v</a:t>
            </a:r>
          </a:p>
          <a:p>
            <a:pPr marL="0" indent="0">
              <a:buNone/>
            </a:pPr>
            <a:r>
              <a:rPr lang="en-US" sz="2000" dirty="0" smtClean="0"/>
              <a:t>	if </a:t>
            </a:r>
            <a:r>
              <a:rPr lang="en-US" sz="2000" dirty="0" err="1" smtClean="0"/>
              <a:t>v.visited</a:t>
            </a:r>
            <a:r>
              <a:rPr lang="en-US" sz="2000" dirty="0" smtClean="0"/>
              <a:t> = false</a:t>
            </a:r>
          </a:p>
          <a:p>
            <a:pPr marL="0" indent="0">
              <a:buNone/>
            </a:pPr>
            <a:r>
              <a:rPr lang="en-US" sz="2000" dirty="0" smtClean="0"/>
              <a:t>		explore(</a:t>
            </a:r>
            <a:r>
              <a:rPr lang="en-US" sz="2000" dirty="0" err="1" smtClean="0"/>
              <a:t>G,v,C</a:t>
            </a:r>
            <a:r>
              <a:rPr lang="en-US" sz="2000" dirty="0" smtClean="0"/>
              <a:t>)</a:t>
            </a:r>
          </a:p>
          <a:p>
            <a:pPr marL="0" indent="0">
              <a:buNone/>
            </a:pPr>
            <a:r>
              <a:rPr lang="en-US" sz="2000" dirty="0"/>
              <a:t>		C = </a:t>
            </a:r>
            <a:r>
              <a:rPr lang="en-US" sz="2000" dirty="0" smtClean="0"/>
              <a:t>C+1</a:t>
            </a:r>
          </a:p>
          <a:p>
            <a:pPr marL="0" indent="0">
              <a:buNone/>
            </a:pPr>
            <a:r>
              <a:rPr lang="en-US" sz="2000" dirty="0" smtClean="0"/>
              <a:t>		</a:t>
            </a:r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4576618" y="4648200"/>
            <a:ext cx="3276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Explore: inside </a:t>
            </a:r>
            <a:r>
              <a:rPr lang="en-US" dirty="0" err="1" smtClean="0"/>
              <a:t>previsit</a:t>
            </a:r>
            <a:r>
              <a:rPr lang="en-US" dirty="0" smtClean="0"/>
              <a:t> set v.CC=C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2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Strongly connected </a:t>
            </a:r>
            <a:r>
              <a:rPr lang="en-US" sz="4800" dirty="0" smtClean="0"/>
              <a:t>components</a:t>
            </a:r>
            <a:br>
              <a:rPr lang="en-US" sz="4800" dirty="0" smtClean="0"/>
            </a:br>
            <a:r>
              <a:rPr lang="en-US" sz="4800" dirty="0" smtClean="0"/>
              <a:t>in directed graphs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51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Strongly connected components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970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Let G=(V,E) be a directed graph.</a:t>
            </a:r>
          </a:p>
          <a:p>
            <a:pPr marL="0" indent="0">
              <a:buNone/>
            </a:pPr>
            <a:r>
              <a:rPr lang="en-US" sz="2000" dirty="0" smtClean="0"/>
              <a:t>Two vertices </a:t>
            </a:r>
            <a:r>
              <a:rPr lang="en-US" sz="2000" dirty="0" err="1" smtClean="0"/>
              <a:t>u,v</a:t>
            </a:r>
            <a:r>
              <a:rPr lang="en-US" sz="2000" dirty="0" smtClean="0"/>
              <a:t> are </a:t>
            </a:r>
            <a:r>
              <a:rPr lang="en-US" sz="2000" dirty="0" smtClean="0">
                <a:solidFill>
                  <a:srgbClr val="FF0000"/>
                </a:solidFill>
              </a:rPr>
              <a:t>connected</a:t>
            </a:r>
            <a:r>
              <a:rPr lang="en-US" sz="2000" dirty="0" smtClean="0"/>
              <a:t> if there a path from u to v and from v to u.</a:t>
            </a:r>
          </a:p>
          <a:p>
            <a:pPr marL="0" indent="0">
              <a:buNone/>
            </a:pPr>
            <a:r>
              <a:rPr lang="en-US" sz="2000" dirty="0" smtClean="0"/>
              <a:t>Equivalently there is a cycle containing both u and v.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 directed graph is said to be </a:t>
            </a:r>
            <a:r>
              <a:rPr lang="en-US" sz="2000" dirty="0" smtClean="0">
                <a:solidFill>
                  <a:srgbClr val="FF0000"/>
                </a:solidFill>
              </a:rPr>
              <a:t>strongly connected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/>
              <a:t>if there is a path from any vertex to any other vertex.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 set W of vertices is a </a:t>
            </a:r>
            <a:r>
              <a:rPr lang="en-US" sz="2000" dirty="0" smtClean="0">
                <a:solidFill>
                  <a:srgbClr val="FF0000"/>
                </a:solidFill>
              </a:rPr>
              <a:t>strongly connected component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if it is a maximal subset of the vertices such that</a:t>
            </a:r>
            <a:br>
              <a:rPr lang="en-US" sz="2000" dirty="0" smtClean="0"/>
            </a:br>
            <a:r>
              <a:rPr lang="en-US" sz="2000" dirty="0" smtClean="0"/>
              <a:t>any two of them are connected.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6115050" y="2667000"/>
            <a:ext cx="2895600" cy="3208647"/>
            <a:chOff x="6172200" y="2209800"/>
            <a:chExt cx="2895600" cy="3208647"/>
          </a:xfrm>
        </p:grpSpPr>
        <p:grpSp>
          <p:nvGrpSpPr>
            <p:cNvPr id="8" name="Group 7"/>
            <p:cNvGrpSpPr/>
            <p:nvPr/>
          </p:nvGrpSpPr>
          <p:grpSpPr>
            <a:xfrm>
              <a:off x="6515385" y="2412255"/>
              <a:ext cx="2400015" cy="2748558"/>
              <a:chOff x="956827" y="1572363"/>
              <a:chExt cx="3127292" cy="388493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93198" y="1572363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" name="Straight Arrow Connector 10"/>
              <p:cNvCxnSpPr>
                <a:stCxn id="10" idx="5"/>
                <a:endCxn id="13" idx="1"/>
              </p:cNvCxnSpPr>
              <p:nvPr/>
            </p:nvCxnSpPr>
            <p:spPr>
              <a:xfrm>
                <a:off x="2441506" y="1837642"/>
                <a:ext cx="594300" cy="868016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1465921" y="2660143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93203" y="2660143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56827" y="3981020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193198" y="3981020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93208" y="3981020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65931" y="5146499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8" name="Straight Arrow Connector 17"/>
              <p:cNvCxnSpPr>
                <a:stCxn id="10" idx="3"/>
                <a:endCxn id="12" idx="7"/>
              </p:cNvCxnSpPr>
              <p:nvPr/>
            </p:nvCxnSpPr>
            <p:spPr>
              <a:xfrm flipH="1">
                <a:off x="1714229" y="1837642"/>
                <a:ext cx="521572" cy="868016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3" idx="5"/>
                <a:endCxn id="16" idx="1"/>
              </p:cNvCxnSpPr>
              <p:nvPr/>
            </p:nvCxnSpPr>
            <p:spPr>
              <a:xfrm>
                <a:off x="3241511" y="2925423"/>
                <a:ext cx="594300" cy="110111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2" idx="6"/>
                <a:endCxn id="13" idx="2"/>
              </p:cNvCxnSpPr>
              <p:nvPr/>
            </p:nvCxnSpPr>
            <p:spPr>
              <a:xfrm>
                <a:off x="1756832" y="2815541"/>
                <a:ext cx="1236371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2" idx="4"/>
                <a:endCxn id="14" idx="0"/>
              </p:cNvCxnSpPr>
              <p:nvPr/>
            </p:nvCxnSpPr>
            <p:spPr>
              <a:xfrm flipH="1">
                <a:off x="1102282" y="2970938"/>
                <a:ext cx="509094" cy="101008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4"/>
                <a:endCxn id="15" idx="1"/>
              </p:cNvCxnSpPr>
              <p:nvPr/>
            </p:nvCxnSpPr>
            <p:spPr>
              <a:xfrm>
                <a:off x="1611376" y="2970938"/>
                <a:ext cx="624425" cy="105559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5" idx="2"/>
              </p:cNvCxnSpPr>
              <p:nvPr/>
            </p:nvCxnSpPr>
            <p:spPr>
              <a:xfrm flipH="1">
                <a:off x="1247738" y="4136417"/>
                <a:ext cx="945461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2"/>
                <a:endCxn id="15" idx="6"/>
              </p:cNvCxnSpPr>
              <p:nvPr/>
            </p:nvCxnSpPr>
            <p:spPr>
              <a:xfrm flipH="1">
                <a:off x="2484109" y="4136417"/>
                <a:ext cx="1309099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3"/>
                <a:endCxn id="14" idx="7"/>
              </p:cNvCxnSpPr>
              <p:nvPr/>
            </p:nvCxnSpPr>
            <p:spPr>
              <a:xfrm flipH="1">
                <a:off x="1205135" y="2925423"/>
                <a:ext cx="1830672" cy="110111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7" idx="1"/>
                <a:endCxn id="14" idx="5"/>
              </p:cNvCxnSpPr>
              <p:nvPr/>
            </p:nvCxnSpPr>
            <p:spPr>
              <a:xfrm flipH="1" flipV="1">
                <a:off x="1205135" y="4246299"/>
                <a:ext cx="1903399" cy="94571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7" idx="0"/>
                <a:endCxn id="13" idx="4"/>
              </p:cNvCxnSpPr>
              <p:nvPr/>
            </p:nvCxnSpPr>
            <p:spPr>
              <a:xfrm flipH="1" flipV="1">
                <a:off x="3138659" y="2970938"/>
                <a:ext cx="72728" cy="2175561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7" idx="1"/>
                <a:endCxn id="15" idx="5"/>
              </p:cNvCxnSpPr>
              <p:nvPr/>
            </p:nvCxnSpPr>
            <p:spPr>
              <a:xfrm flipH="1" flipV="1">
                <a:off x="2441506" y="4246299"/>
                <a:ext cx="667028" cy="94571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1684104" y="5146499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0" name="Straight Arrow Connector 29"/>
              <p:cNvCxnSpPr>
                <a:stCxn id="29" idx="1"/>
                <a:endCxn id="14" idx="4"/>
              </p:cNvCxnSpPr>
              <p:nvPr/>
            </p:nvCxnSpPr>
            <p:spPr>
              <a:xfrm flipH="1" flipV="1">
                <a:off x="1102282" y="4291814"/>
                <a:ext cx="624425" cy="90020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6" idx="3"/>
                <a:endCxn id="29" idx="7"/>
              </p:cNvCxnSpPr>
              <p:nvPr/>
            </p:nvCxnSpPr>
            <p:spPr>
              <a:xfrm flipH="1">
                <a:off x="1932412" y="4246299"/>
                <a:ext cx="1903399" cy="94571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5" idx="0"/>
                <a:endCxn id="10" idx="4"/>
              </p:cNvCxnSpPr>
              <p:nvPr/>
            </p:nvCxnSpPr>
            <p:spPr>
              <a:xfrm flipV="1">
                <a:off x="2338654" y="1883157"/>
                <a:ext cx="0" cy="2097863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7" idx="2"/>
                <a:endCxn id="29" idx="6"/>
              </p:cNvCxnSpPr>
              <p:nvPr/>
            </p:nvCxnSpPr>
            <p:spPr>
              <a:xfrm flipH="1">
                <a:off x="1975015" y="5301896"/>
                <a:ext cx="1090916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7894394" y="2969562"/>
              <a:ext cx="646653" cy="659655"/>
            </a:xfrm>
            <a:prstGeom prst="ellipse">
              <a:avLst/>
            </a:prstGeom>
            <a:solidFill>
              <a:srgbClr val="FF0000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Oval 34"/>
            <p:cNvSpPr/>
            <p:nvPr/>
          </p:nvSpPr>
          <p:spPr>
            <a:xfrm>
              <a:off x="7239000" y="2209800"/>
              <a:ext cx="646653" cy="659655"/>
            </a:xfrm>
            <a:prstGeom prst="ellipse">
              <a:avLst/>
            </a:prstGeom>
            <a:solidFill>
              <a:srgbClr val="FF0000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Oval 35"/>
            <p:cNvSpPr/>
            <p:nvPr/>
          </p:nvSpPr>
          <p:spPr>
            <a:xfrm>
              <a:off x="8421147" y="3962400"/>
              <a:ext cx="646653" cy="659655"/>
            </a:xfrm>
            <a:prstGeom prst="ellipse">
              <a:avLst/>
            </a:prstGeom>
            <a:solidFill>
              <a:srgbClr val="FF0000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Oval 36"/>
            <p:cNvSpPr/>
            <p:nvPr/>
          </p:nvSpPr>
          <p:spPr>
            <a:xfrm>
              <a:off x="6858000" y="4698255"/>
              <a:ext cx="646653" cy="659655"/>
            </a:xfrm>
            <a:prstGeom prst="ellipse">
              <a:avLst/>
            </a:prstGeom>
            <a:solidFill>
              <a:srgbClr val="FF0000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72200" y="2945655"/>
              <a:ext cx="2555149" cy="2472792"/>
            </a:xfrm>
            <a:custGeom>
              <a:avLst/>
              <a:gdLst>
                <a:gd name="connsiteX0" fmla="*/ 1196983 w 2555149"/>
                <a:gd name="connsiteY0" fmla="*/ 216535 h 2472792"/>
                <a:gd name="connsiteX1" fmla="*/ 640392 w 2555149"/>
                <a:gd name="connsiteY1" fmla="*/ 7813 h 2472792"/>
                <a:gd name="connsiteX2" fmla="*/ 103679 w 2555149"/>
                <a:gd name="connsiteY2" fmla="*/ 474952 h 2472792"/>
                <a:gd name="connsiteX3" fmla="*/ 113618 w 2555149"/>
                <a:gd name="connsiteY3" fmla="*/ 1488744 h 2472792"/>
                <a:gd name="connsiteX4" fmla="*/ 1276496 w 2555149"/>
                <a:gd name="connsiteY4" fmla="*/ 1657709 h 2472792"/>
                <a:gd name="connsiteX5" fmla="*/ 1803270 w 2555149"/>
                <a:gd name="connsiteY5" fmla="*/ 2234178 h 2472792"/>
                <a:gd name="connsiteX6" fmla="*/ 2131261 w 2555149"/>
                <a:gd name="connsiteY6" fmla="*/ 2472717 h 2472792"/>
                <a:gd name="connsiteX7" fmla="*/ 2538766 w 2555149"/>
                <a:gd name="connsiteY7" fmla="*/ 2254057 h 2472792"/>
                <a:gd name="connsiteX8" fmla="*/ 2419496 w 2555149"/>
                <a:gd name="connsiteY8" fmla="*/ 1776978 h 2472792"/>
                <a:gd name="connsiteX9" fmla="*/ 1912600 w 2555149"/>
                <a:gd name="connsiteY9" fmla="*/ 1389352 h 2472792"/>
                <a:gd name="connsiteX10" fmla="*/ 1723757 w 2555149"/>
                <a:gd name="connsiteY10" fmla="*/ 932152 h 2472792"/>
                <a:gd name="connsiteX11" fmla="*/ 1634305 w 2555149"/>
                <a:gd name="connsiteY11" fmla="*/ 653857 h 2472792"/>
                <a:gd name="connsiteX12" fmla="*/ 1196983 w 2555149"/>
                <a:gd name="connsiteY12" fmla="*/ 216535 h 247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149" h="2472792">
                  <a:moveTo>
                    <a:pt x="1196983" y="216535"/>
                  </a:moveTo>
                  <a:cubicBezTo>
                    <a:pt x="1031331" y="108861"/>
                    <a:pt x="822609" y="-35257"/>
                    <a:pt x="640392" y="7813"/>
                  </a:cubicBezTo>
                  <a:cubicBezTo>
                    <a:pt x="458175" y="50882"/>
                    <a:pt x="191475" y="228130"/>
                    <a:pt x="103679" y="474952"/>
                  </a:cubicBezTo>
                  <a:cubicBezTo>
                    <a:pt x="15883" y="721774"/>
                    <a:pt x="-81851" y="1291618"/>
                    <a:pt x="113618" y="1488744"/>
                  </a:cubicBezTo>
                  <a:cubicBezTo>
                    <a:pt x="309087" y="1685870"/>
                    <a:pt x="994887" y="1533470"/>
                    <a:pt x="1276496" y="1657709"/>
                  </a:cubicBezTo>
                  <a:cubicBezTo>
                    <a:pt x="1558105" y="1781948"/>
                    <a:pt x="1660809" y="2098343"/>
                    <a:pt x="1803270" y="2234178"/>
                  </a:cubicBezTo>
                  <a:cubicBezTo>
                    <a:pt x="1945731" y="2370013"/>
                    <a:pt x="2008678" y="2469404"/>
                    <a:pt x="2131261" y="2472717"/>
                  </a:cubicBezTo>
                  <a:cubicBezTo>
                    <a:pt x="2253844" y="2476030"/>
                    <a:pt x="2490727" y="2370013"/>
                    <a:pt x="2538766" y="2254057"/>
                  </a:cubicBezTo>
                  <a:cubicBezTo>
                    <a:pt x="2586805" y="2138101"/>
                    <a:pt x="2523857" y="1921095"/>
                    <a:pt x="2419496" y="1776978"/>
                  </a:cubicBezTo>
                  <a:cubicBezTo>
                    <a:pt x="2315135" y="1632861"/>
                    <a:pt x="2028556" y="1530156"/>
                    <a:pt x="1912600" y="1389352"/>
                  </a:cubicBezTo>
                  <a:cubicBezTo>
                    <a:pt x="1796644" y="1248548"/>
                    <a:pt x="1770139" y="1054734"/>
                    <a:pt x="1723757" y="932152"/>
                  </a:cubicBezTo>
                  <a:cubicBezTo>
                    <a:pt x="1677375" y="809570"/>
                    <a:pt x="1722101" y="773126"/>
                    <a:pt x="1634305" y="653857"/>
                  </a:cubicBezTo>
                  <a:cubicBezTo>
                    <a:pt x="1546509" y="534588"/>
                    <a:pt x="1362635" y="324209"/>
                    <a:pt x="1196983" y="216535"/>
                  </a:cubicBezTo>
                  <a:close/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92766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Strongly connected components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970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Let G=(V,E) be a directed graph.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meta-graph</a:t>
            </a:r>
            <a:r>
              <a:rPr lang="en-US" sz="2000" dirty="0" smtClean="0"/>
              <a:t> of G is the directed graph of strongly connected components.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Observation: the meta-graph is a </a:t>
            </a:r>
            <a:r>
              <a:rPr lang="en-US" sz="2000" dirty="0" smtClean="0">
                <a:solidFill>
                  <a:srgbClr val="FF0000"/>
                </a:solidFill>
              </a:rPr>
              <a:t>DAG –directed acyclic graph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945383" y="2648268"/>
            <a:ext cx="2895600" cy="3208647"/>
            <a:chOff x="6172200" y="2209800"/>
            <a:chExt cx="2895600" cy="3208647"/>
          </a:xfrm>
        </p:grpSpPr>
        <p:grpSp>
          <p:nvGrpSpPr>
            <p:cNvPr id="8" name="Group 7"/>
            <p:cNvGrpSpPr/>
            <p:nvPr/>
          </p:nvGrpSpPr>
          <p:grpSpPr>
            <a:xfrm>
              <a:off x="6515385" y="2412255"/>
              <a:ext cx="2400015" cy="2748558"/>
              <a:chOff x="956827" y="1572363"/>
              <a:chExt cx="3127292" cy="388493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93198" y="1572363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1" name="Straight Arrow Connector 10"/>
              <p:cNvCxnSpPr>
                <a:stCxn id="10" idx="5"/>
                <a:endCxn id="13" idx="1"/>
              </p:cNvCxnSpPr>
              <p:nvPr/>
            </p:nvCxnSpPr>
            <p:spPr>
              <a:xfrm>
                <a:off x="2441506" y="1837642"/>
                <a:ext cx="594300" cy="868016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/>
              <p:cNvSpPr/>
              <p:nvPr/>
            </p:nvSpPr>
            <p:spPr>
              <a:xfrm>
                <a:off x="1465921" y="2660143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993203" y="2660143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956827" y="3981020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193198" y="3981020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3793208" y="3981020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3065931" y="5146499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18" name="Straight Arrow Connector 17"/>
              <p:cNvCxnSpPr>
                <a:stCxn id="10" idx="3"/>
                <a:endCxn id="12" idx="7"/>
              </p:cNvCxnSpPr>
              <p:nvPr/>
            </p:nvCxnSpPr>
            <p:spPr>
              <a:xfrm flipH="1">
                <a:off x="1714229" y="1837642"/>
                <a:ext cx="521572" cy="868016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>
                <a:stCxn id="13" idx="5"/>
                <a:endCxn id="16" idx="1"/>
              </p:cNvCxnSpPr>
              <p:nvPr/>
            </p:nvCxnSpPr>
            <p:spPr>
              <a:xfrm>
                <a:off x="3241511" y="2925423"/>
                <a:ext cx="594300" cy="110111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stCxn id="12" idx="6"/>
                <a:endCxn id="13" idx="2"/>
              </p:cNvCxnSpPr>
              <p:nvPr/>
            </p:nvCxnSpPr>
            <p:spPr>
              <a:xfrm>
                <a:off x="1756832" y="2815541"/>
                <a:ext cx="1236371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12" idx="4"/>
                <a:endCxn id="14" idx="0"/>
              </p:cNvCxnSpPr>
              <p:nvPr/>
            </p:nvCxnSpPr>
            <p:spPr>
              <a:xfrm flipH="1">
                <a:off x="1102282" y="2970938"/>
                <a:ext cx="509094" cy="101008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2" idx="4"/>
                <a:endCxn id="15" idx="1"/>
              </p:cNvCxnSpPr>
              <p:nvPr/>
            </p:nvCxnSpPr>
            <p:spPr>
              <a:xfrm>
                <a:off x="1611376" y="2970938"/>
                <a:ext cx="624425" cy="1055597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5" idx="2"/>
              </p:cNvCxnSpPr>
              <p:nvPr/>
            </p:nvCxnSpPr>
            <p:spPr>
              <a:xfrm flipH="1">
                <a:off x="1247738" y="4136417"/>
                <a:ext cx="945461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6" idx="2"/>
                <a:endCxn id="15" idx="6"/>
              </p:cNvCxnSpPr>
              <p:nvPr/>
            </p:nvCxnSpPr>
            <p:spPr>
              <a:xfrm flipH="1">
                <a:off x="2484109" y="4136417"/>
                <a:ext cx="1309099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3"/>
                <a:endCxn id="14" idx="7"/>
              </p:cNvCxnSpPr>
              <p:nvPr/>
            </p:nvCxnSpPr>
            <p:spPr>
              <a:xfrm flipH="1">
                <a:off x="1205135" y="2925423"/>
                <a:ext cx="1830672" cy="1101112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7" idx="1"/>
                <a:endCxn id="14" idx="5"/>
              </p:cNvCxnSpPr>
              <p:nvPr/>
            </p:nvCxnSpPr>
            <p:spPr>
              <a:xfrm flipH="1" flipV="1">
                <a:off x="1205135" y="4246299"/>
                <a:ext cx="1903399" cy="94571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>
                <a:stCxn id="17" idx="0"/>
                <a:endCxn id="13" idx="4"/>
              </p:cNvCxnSpPr>
              <p:nvPr/>
            </p:nvCxnSpPr>
            <p:spPr>
              <a:xfrm flipH="1" flipV="1">
                <a:off x="3138659" y="2970938"/>
                <a:ext cx="72728" cy="2175561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17" idx="1"/>
                <a:endCxn id="15" idx="5"/>
              </p:cNvCxnSpPr>
              <p:nvPr/>
            </p:nvCxnSpPr>
            <p:spPr>
              <a:xfrm flipH="1" flipV="1">
                <a:off x="2441506" y="4246299"/>
                <a:ext cx="667028" cy="94571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Oval 28"/>
              <p:cNvSpPr/>
              <p:nvPr/>
            </p:nvSpPr>
            <p:spPr>
              <a:xfrm>
                <a:off x="1684104" y="5146499"/>
                <a:ext cx="290911" cy="310794"/>
              </a:xfrm>
              <a:prstGeom prst="ellipse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0" name="Straight Arrow Connector 29"/>
              <p:cNvCxnSpPr>
                <a:stCxn id="29" idx="1"/>
                <a:endCxn id="14" idx="4"/>
              </p:cNvCxnSpPr>
              <p:nvPr/>
            </p:nvCxnSpPr>
            <p:spPr>
              <a:xfrm flipH="1" flipV="1">
                <a:off x="1102282" y="4291814"/>
                <a:ext cx="624425" cy="90020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16" idx="3"/>
                <a:endCxn id="29" idx="7"/>
              </p:cNvCxnSpPr>
              <p:nvPr/>
            </p:nvCxnSpPr>
            <p:spPr>
              <a:xfrm flipH="1">
                <a:off x="1932412" y="4246299"/>
                <a:ext cx="1903399" cy="945715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>
                <a:stCxn id="15" idx="0"/>
                <a:endCxn id="10" idx="4"/>
              </p:cNvCxnSpPr>
              <p:nvPr/>
            </p:nvCxnSpPr>
            <p:spPr>
              <a:xfrm flipV="1">
                <a:off x="2338654" y="1883157"/>
                <a:ext cx="0" cy="2097863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>
                <a:stCxn id="17" idx="2"/>
                <a:endCxn id="29" idx="6"/>
              </p:cNvCxnSpPr>
              <p:nvPr/>
            </p:nvCxnSpPr>
            <p:spPr>
              <a:xfrm flipH="1">
                <a:off x="1975015" y="5301896"/>
                <a:ext cx="1090916" cy="0"/>
              </a:xfrm>
              <a:prstGeom prst="straightConnector1">
                <a:avLst/>
              </a:prstGeom>
              <a:ln w="28575">
                <a:solidFill>
                  <a:srgbClr val="0070C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Oval 33"/>
            <p:cNvSpPr/>
            <p:nvPr/>
          </p:nvSpPr>
          <p:spPr>
            <a:xfrm>
              <a:off x="7894394" y="2969562"/>
              <a:ext cx="646653" cy="659655"/>
            </a:xfrm>
            <a:prstGeom prst="ellipse">
              <a:avLst/>
            </a:prstGeom>
            <a:solidFill>
              <a:srgbClr val="FF0000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Oval 34"/>
            <p:cNvSpPr/>
            <p:nvPr/>
          </p:nvSpPr>
          <p:spPr>
            <a:xfrm>
              <a:off x="7239000" y="2209800"/>
              <a:ext cx="646653" cy="659655"/>
            </a:xfrm>
            <a:prstGeom prst="ellipse">
              <a:avLst/>
            </a:prstGeom>
            <a:solidFill>
              <a:srgbClr val="FF0000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Oval 35"/>
            <p:cNvSpPr/>
            <p:nvPr/>
          </p:nvSpPr>
          <p:spPr>
            <a:xfrm>
              <a:off x="8421147" y="3962400"/>
              <a:ext cx="646653" cy="659655"/>
            </a:xfrm>
            <a:prstGeom prst="ellipse">
              <a:avLst/>
            </a:prstGeom>
            <a:solidFill>
              <a:srgbClr val="FF0000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Oval 36"/>
            <p:cNvSpPr/>
            <p:nvPr/>
          </p:nvSpPr>
          <p:spPr>
            <a:xfrm>
              <a:off x="6858000" y="4698255"/>
              <a:ext cx="646653" cy="659655"/>
            </a:xfrm>
            <a:prstGeom prst="ellipse">
              <a:avLst/>
            </a:prstGeom>
            <a:solidFill>
              <a:srgbClr val="FF0000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6172200" y="2945655"/>
              <a:ext cx="2555149" cy="2472792"/>
            </a:xfrm>
            <a:custGeom>
              <a:avLst/>
              <a:gdLst>
                <a:gd name="connsiteX0" fmla="*/ 1196983 w 2555149"/>
                <a:gd name="connsiteY0" fmla="*/ 216535 h 2472792"/>
                <a:gd name="connsiteX1" fmla="*/ 640392 w 2555149"/>
                <a:gd name="connsiteY1" fmla="*/ 7813 h 2472792"/>
                <a:gd name="connsiteX2" fmla="*/ 103679 w 2555149"/>
                <a:gd name="connsiteY2" fmla="*/ 474952 h 2472792"/>
                <a:gd name="connsiteX3" fmla="*/ 113618 w 2555149"/>
                <a:gd name="connsiteY3" fmla="*/ 1488744 h 2472792"/>
                <a:gd name="connsiteX4" fmla="*/ 1276496 w 2555149"/>
                <a:gd name="connsiteY4" fmla="*/ 1657709 h 2472792"/>
                <a:gd name="connsiteX5" fmla="*/ 1803270 w 2555149"/>
                <a:gd name="connsiteY5" fmla="*/ 2234178 h 2472792"/>
                <a:gd name="connsiteX6" fmla="*/ 2131261 w 2555149"/>
                <a:gd name="connsiteY6" fmla="*/ 2472717 h 2472792"/>
                <a:gd name="connsiteX7" fmla="*/ 2538766 w 2555149"/>
                <a:gd name="connsiteY7" fmla="*/ 2254057 h 2472792"/>
                <a:gd name="connsiteX8" fmla="*/ 2419496 w 2555149"/>
                <a:gd name="connsiteY8" fmla="*/ 1776978 h 2472792"/>
                <a:gd name="connsiteX9" fmla="*/ 1912600 w 2555149"/>
                <a:gd name="connsiteY9" fmla="*/ 1389352 h 2472792"/>
                <a:gd name="connsiteX10" fmla="*/ 1723757 w 2555149"/>
                <a:gd name="connsiteY10" fmla="*/ 932152 h 2472792"/>
                <a:gd name="connsiteX11" fmla="*/ 1634305 w 2555149"/>
                <a:gd name="connsiteY11" fmla="*/ 653857 h 2472792"/>
                <a:gd name="connsiteX12" fmla="*/ 1196983 w 2555149"/>
                <a:gd name="connsiteY12" fmla="*/ 216535 h 247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55149" h="2472792">
                  <a:moveTo>
                    <a:pt x="1196983" y="216535"/>
                  </a:moveTo>
                  <a:cubicBezTo>
                    <a:pt x="1031331" y="108861"/>
                    <a:pt x="822609" y="-35257"/>
                    <a:pt x="640392" y="7813"/>
                  </a:cubicBezTo>
                  <a:cubicBezTo>
                    <a:pt x="458175" y="50882"/>
                    <a:pt x="191475" y="228130"/>
                    <a:pt x="103679" y="474952"/>
                  </a:cubicBezTo>
                  <a:cubicBezTo>
                    <a:pt x="15883" y="721774"/>
                    <a:pt x="-81851" y="1291618"/>
                    <a:pt x="113618" y="1488744"/>
                  </a:cubicBezTo>
                  <a:cubicBezTo>
                    <a:pt x="309087" y="1685870"/>
                    <a:pt x="994887" y="1533470"/>
                    <a:pt x="1276496" y="1657709"/>
                  </a:cubicBezTo>
                  <a:cubicBezTo>
                    <a:pt x="1558105" y="1781948"/>
                    <a:pt x="1660809" y="2098343"/>
                    <a:pt x="1803270" y="2234178"/>
                  </a:cubicBezTo>
                  <a:cubicBezTo>
                    <a:pt x="1945731" y="2370013"/>
                    <a:pt x="2008678" y="2469404"/>
                    <a:pt x="2131261" y="2472717"/>
                  </a:cubicBezTo>
                  <a:cubicBezTo>
                    <a:pt x="2253844" y="2476030"/>
                    <a:pt x="2490727" y="2370013"/>
                    <a:pt x="2538766" y="2254057"/>
                  </a:cubicBezTo>
                  <a:cubicBezTo>
                    <a:pt x="2586805" y="2138101"/>
                    <a:pt x="2523857" y="1921095"/>
                    <a:pt x="2419496" y="1776978"/>
                  </a:cubicBezTo>
                  <a:cubicBezTo>
                    <a:pt x="2315135" y="1632861"/>
                    <a:pt x="2028556" y="1530156"/>
                    <a:pt x="1912600" y="1389352"/>
                  </a:cubicBezTo>
                  <a:cubicBezTo>
                    <a:pt x="1796644" y="1248548"/>
                    <a:pt x="1770139" y="1054734"/>
                    <a:pt x="1723757" y="932152"/>
                  </a:cubicBezTo>
                  <a:cubicBezTo>
                    <a:pt x="1677375" y="809570"/>
                    <a:pt x="1722101" y="773126"/>
                    <a:pt x="1634305" y="653857"/>
                  </a:cubicBezTo>
                  <a:cubicBezTo>
                    <a:pt x="1546509" y="534588"/>
                    <a:pt x="1362635" y="324209"/>
                    <a:pt x="1196983" y="216535"/>
                  </a:cubicBezTo>
                  <a:close/>
                </a:path>
              </a:pathLst>
            </a:custGeom>
            <a:solidFill>
              <a:srgbClr val="FF0000">
                <a:alpha val="38039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56416" y="2648268"/>
            <a:ext cx="2438400" cy="2504895"/>
            <a:chOff x="5715000" y="2905305"/>
            <a:chExt cx="2438400" cy="2504895"/>
          </a:xfrm>
        </p:grpSpPr>
        <p:sp>
          <p:nvSpPr>
            <p:cNvPr id="39" name="Oval 38"/>
            <p:cNvSpPr/>
            <p:nvPr/>
          </p:nvSpPr>
          <p:spPr>
            <a:xfrm>
              <a:off x="6472592" y="2905305"/>
              <a:ext cx="290911" cy="3107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0" name="Straight Arrow Connector 39"/>
            <p:cNvCxnSpPr>
              <a:stCxn id="39" idx="5"/>
              <a:endCxn id="44" idx="1"/>
            </p:cNvCxnSpPr>
            <p:nvPr/>
          </p:nvCxnSpPr>
          <p:spPr>
            <a:xfrm>
              <a:off x="6720900" y="3170584"/>
              <a:ext cx="636903" cy="3801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/>
            <p:cNvSpPr/>
            <p:nvPr/>
          </p:nvSpPr>
          <p:spPr>
            <a:xfrm>
              <a:off x="5715000" y="3956406"/>
              <a:ext cx="290911" cy="3107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6186089" y="5099406"/>
              <a:ext cx="290911" cy="3107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7862489" y="4495800"/>
              <a:ext cx="290911" cy="3107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4" name="Oval 43"/>
            <p:cNvSpPr/>
            <p:nvPr/>
          </p:nvSpPr>
          <p:spPr>
            <a:xfrm>
              <a:off x="7315200" y="3505200"/>
              <a:ext cx="290911" cy="3107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5" name="Straight Arrow Connector 44"/>
            <p:cNvCxnSpPr>
              <a:stCxn id="41" idx="0"/>
              <a:endCxn id="39" idx="3"/>
            </p:cNvCxnSpPr>
            <p:nvPr/>
          </p:nvCxnSpPr>
          <p:spPr>
            <a:xfrm flipV="1">
              <a:off x="5860456" y="3170584"/>
              <a:ext cx="654739" cy="785822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41" idx="6"/>
              <a:endCxn id="44" idx="2"/>
            </p:cNvCxnSpPr>
            <p:nvPr/>
          </p:nvCxnSpPr>
          <p:spPr>
            <a:xfrm flipV="1">
              <a:off x="6005911" y="3660597"/>
              <a:ext cx="1309289" cy="451206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0"/>
              <a:endCxn id="44" idx="5"/>
            </p:cNvCxnSpPr>
            <p:nvPr/>
          </p:nvCxnSpPr>
          <p:spPr>
            <a:xfrm flipH="1" flipV="1">
              <a:off x="7563508" y="3770479"/>
              <a:ext cx="444437" cy="72532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1" idx="6"/>
              <a:endCxn id="43" idx="2"/>
            </p:cNvCxnSpPr>
            <p:nvPr/>
          </p:nvCxnSpPr>
          <p:spPr>
            <a:xfrm>
              <a:off x="6005911" y="4111803"/>
              <a:ext cx="1856578" cy="539394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2" idx="1"/>
              <a:endCxn id="41" idx="4"/>
            </p:cNvCxnSpPr>
            <p:nvPr/>
          </p:nvCxnSpPr>
          <p:spPr>
            <a:xfrm flipH="1" flipV="1">
              <a:off x="5860456" y="4267200"/>
              <a:ext cx="368236" cy="87772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2" idx="7"/>
              <a:endCxn id="43" idx="2"/>
            </p:cNvCxnSpPr>
            <p:nvPr/>
          </p:nvCxnSpPr>
          <p:spPr>
            <a:xfrm flipV="1">
              <a:off x="6434397" y="4651197"/>
              <a:ext cx="1428092" cy="493724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13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Directed Acyclic Graphs (DAG)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970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Consider </a:t>
            </a:r>
            <a:r>
              <a:rPr lang="en-US" sz="2000" dirty="0"/>
              <a:t>a DFS for a DAG.</a:t>
            </a:r>
            <a:endParaRPr lang="en-US" sz="2000" u="sng" dirty="0"/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r>
              <a:rPr lang="en-US" sz="2000" u="sng" dirty="0" smtClean="0"/>
              <a:t>Observation 1</a:t>
            </a:r>
            <a:r>
              <a:rPr lang="en-US" sz="2000" dirty="0" smtClean="0"/>
              <a:t>: A DAG contains no cycles </a:t>
            </a:r>
            <a:r>
              <a:rPr lang="en-US" sz="2000" dirty="0" smtClean="0">
                <a:sym typeface="Wingdings" panose="05000000000000000000" pitchFamily="2" charset="2"/>
              </a:rPr>
              <a:t> </a:t>
            </a:r>
            <a:r>
              <a:rPr lang="en-US" sz="2000" dirty="0" smtClean="0"/>
              <a:t>its DFS has no back edges.</a:t>
            </a:r>
          </a:p>
          <a:p>
            <a:pPr marL="0" indent="0">
              <a:buNone/>
            </a:pPr>
            <a:r>
              <a:rPr lang="en-US" sz="2000" u="sng" dirty="0" smtClean="0"/>
              <a:t>Observation </a:t>
            </a:r>
            <a:r>
              <a:rPr lang="en-US" sz="2000" u="sng" dirty="0"/>
              <a:t>2</a:t>
            </a:r>
            <a:r>
              <a:rPr lang="en-US" sz="2000" dirty="0" smtClean="0"/>
              <a:t>: for every </a:t>
            </a:r>
            <a:r>
              <a:rPr lang="en-US" sz="2000" dirty="0"/>
              <a:t>edge </a:t>
            </a:r>
            <a:r>
              <a:rPr lang="en-US" sz="2000" dirty="0" smtClean="0"/>
              <a:t>u-&gt;v we have </a:t>
            </a:r>
            <a:r>
              <a:rPr lang="en-US" sz="2000" dirty="0" err="1" smtClean="0"/>
              <a:t>u.post</a:t>
            </a:r>
            <a:r>
              <a:rPr lang="en-US" sz="2000" dirty="0" smtClean="0"/>
              <a:t> &gt; </a:t>
            </a:r>
            <a:r>
              <a:rPr lang="en-US" sz="2000" dirty="0" err="1" smtClean="0"/>
              <a:t>v.post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u="sng" dirty="0" smtClean="0"/>
              <a:t>Observation 3</a:t>
            </a:r>
            <a:r>
              <a:rPr lang="en-US" sz="2000" dirty="0" smtClean="0"/>
              <a:t>: Sorting the vertices according to their post number gives a topological order – order where all edges are left to right.</a:t>
            </a:r>
            <a:endParaRPr lang="en-US" sz="2000" dirty="0"/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2095500" y="2133600"/>
            <a:ext cx="4953000" cy="1219200"/>
            <a:chOff x="1371600" y="2590800"/>
            <a:chExt cx="4953000" cy="1219200"/>
          </a:xfrm>
        </p:grpSpPr>
        <p:sp>
          <p:nvSpPr>
            <p:cNvPr id="52" name="Oval 51"/>
            <p:cNvSpPr/>
            <p:nvPr/>
          </p:nvSpPr>
          <p:spPr>
            <a:xfrm>
              <a:off x="1371600" y="3034926"/>
              <a:ext cx="304800" cy="304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Arrow Connector 52"/>
            <p:cNvCxnSpPr>
              <a:stCxn id="52" idx="7"/>
            </p:cNvCxnSpPr>
            <p:nvPr/>
          </p:nvCxnSpPr>
          <p:spPr>
            <a:xfrm flipV="1">
              <a:off x="1631763" y="2743200"/>
              <a:ext cx="654237" cy="3363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2286000" y="3505200"/>
              <a:ext cx="304800" cy="304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Oval 54"/>
            <p:cNvSpPr/>
            <p:nvPr/>
          </p:nvSpPr>
          <p:spPr>
            <a:xfrm>
              <a:off x="2286000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3124200" y="3048000"/>
              <a:ext cx="243609" cy="304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267200" y="3034926"/>
              <a:ext cx="304800" cy="304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8" name="Oval 57"/>
            <p:cNvSpPr/>
            <p:nvPr/>
          </p:nvSpPr>
          <p:spPr>
            <a:xfrm>
              <a:off x="5181600" y="3505200"/>
              <a:ext cx="304800" cy="304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9" name="Oval 58"/>
            <p:cNvSpPr/>
            <p:nvPr/>
          </p:nvSpPr>
          <p:spPr>
            <a:xfrm>
              <a:off x="5181600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0" name="Oval 59"/>
            <p:cNvSpPr/>
            <p:nvPr/>
          </p:nvSpPr>
          <p:spPr>
            <a:xfrm>
              <a:off x="6019800" y="3048000"/>
              <a:ext cx="304800" cy="304800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Arrow Connector 60"/>
            <p:cNvCxnSpPr>
              <a:stCxn id="52" idx="5"/>
              <a:endCxn id="54" idx="2"/>
            </p:cNvCxnSpPr>
            <p:nvPr/>
          </p:nvCxnSpPr>
          <p:spPr>
            <a:xfrm>
              <a:off x="1631763" y="3295089"/>
              <a:ext cx="654237" cy="36251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5" idx="6"/>
              <a:endCxn id="56" idx="1"/>
            </p:cNvCxnSpPr>
            <p:nvPr/>
          </p:nvCxnSpPr>
          <p:spPr>
            <a:xfrm>
              <a:off x="2590800" y="2743200"/>
              <a:ext cx="569076" cy="34943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4" idx="6"/>
              <a:endCxn id="56" idx="3"/>
            </p:cNvCxnSpPr>
            <p:nvPr/>
          </p:nvCxnSpPr>
          <p:spPr>
            <a:xfrm flipV="1">
              <a:off x="2590800" y="3308163"/>
              <a:ext cx="569076" cy="34943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56" idx="7"/>
              <a:endCxn id="59" idx="2"/>
            </p:cNvCxnSpPr>
            <p:nvPr/>
          </p:nvCxnSpPr>
          <p:spPr>
            <a:xfrm flipV="1">
              <a:off x="3332133" y="2743200"/>
              <a:ext cx="1849467" cy="34943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6" idx="5"/>
              <a:endCxn id="58" idx="2"/>
            </p:cNvCxnSpPr>
            <p:nvPr/>
          </p:nvCxnSpPr>
          <p:spPr>
            <a:xfrm>
              <a:off x="3332133" y="3308163"/>
              <a:ext cx="1849467" cy="34943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57" idx="7"/>
              <a:endCxn id="59" idx="2"/>
            </p:cNvCxnSpPr>
            <p:nvPr/>
          </p:nvCxnSpPr>
          <p:spPr>
            <a:xfrm flipV="1">
              <a:off x="4527363" y="2743200"/>
              <a:ext cx="654237" cy="336363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57" idx="5"/>
              <a:endCxn id="58" idx="2"/>
            </p:cNvCxnSpPr>
            <p:nvPr/>
          </p:nvCxnSpPr>
          <p:spPr>
            <a:xfrm>
              <a:off x="4527363" y="3295089"/>
              <a:ext cx="654237" cy="36251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9" idx="6"/>
              <a:endCxn id="60" idx="1"/>
            </p:cNvCxnSpPr>
            <p:nvPr/>
          </p:nvCxnSpPr>
          <p:spPr>
            <a:xfrm>
              <a:off x="5486400" y="2743200"/>
              <a:ext cx="578037" cy="34943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58" idx="6"/>
              <a:endCxn id="60" idx="3"/>
            </p:cNvCxnSpPr>
            <p:nvPr/>
          </p:nvCxnSpPr>
          <p:spPr>
            <a:xfrm flipV="1">
              <a:off x="5486400" y="3308163"/>
              <a:ext cx="578037" cy="34943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81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Finding strongly connected components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97062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Let G=(V,E) be a directed graph.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meta-graph</a:t>
            </a:r>
            <a:r>
              <a:rPr lang="en-US" sz="2000" dirty="0" smtClean="0"/>
              <a:t> of G is the directed graph of strongly connected components.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Claim </a:t>
            </a:r>
            <a:r>
              <a:rPr lang="en-US" sz="2000" u="sng" dirty="0" smtClean="0"/>
              <a:t>1</a:t>
            </a:r>
            <a:r>
              <a:rPr lang="en-US" sz="2000" dirty="0" smtClean="0"/>
              <a:t>. When running DFS from any node v, DFS visits exactly all vertices reachable from v.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Claim 2</a:t>
            </a:r>
            <a:r>
              <a:rPr lang="en-US" sz="2000" dirty="0"/>
              <a:t>. The node that receives the highest post number in DFS belongs to a source of the </a:t>
            </a:r>
            <a:r>
              <a:rPr lang="en-US" sz="2000" dirty="0" smtClean="0"/>
              <a:t>meta-graph.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u="sng" dirty="0"/>
              <a:t>Claim </a:t>
            </a:r>
            <a:r>
              <a:rPr lang="en-US" sz="2000" u="sng" dirty="0" smtClean="0"/>
              <a:t>3</a:t>
            </a:r>
            <a:r>
              <a:rPr lang="en-US" sz="2000" dirty="0" smtClean="0"/>
              <a:t>. Let 𝐶 and 𝐷 be strongly </a:t>
            </a:r>
            <a:r>
              <a:rPr lang="en-US" sz="2000" dirty="0"/>
              <a:t>connected </a:t>
            </a:r>
            <a:r>
              <a:rPr lang="en-US" sz="2000" dirty="0" smtClean="0"/>
              <a:t>components. </a:t>
            </a:r>
          </a:p>
          <a:p>
            <a:pPr marL="0" indent="0">
              <a:buNone/>
            </a:pPr>
            <a:r>
              <a:rPr lang="en-US" sz="2000" dirty="0" smtClean="0"/>
              <a:t>If there </a:t>
            </a:r>
            <a:r>
              <a:rPr lang="en-US" sz="2000" dirty="0"/>
              <a:t>is an edge from a vertex from  𝐶  to a vertex from  𝐷,  then the highest post number </a:t>
            </a:r>
            <a:r>
              <a:rPr lang="en-US" sz="2000" dirty="0" smtClean="0"/>
              <a:t>in </a:t>
            </a:r>
            <a:r>
              <a:rPr lang="en-US" sz="2000" dirty="0"/>
              <a:t>𝐶 </a:t>
            </a:r>
            <a:r>
              <a:rPr lang="en-US" sz="2000" dirty="0" smtClean="0"/>
              <a:t>is </a:t>
            </a:r>
            <a:r>
              <a:rPr lang="en-US" sz="2000" dirty="0"/>
              <a:t>higher than the highest post number in </a:t>
            </a:r>
            <a:r>
              <a:rPr lang="en-US" sz="2000" dirty="0" smtClean="0"/>
              <a:t>𝐷.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528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dirty="0" smtClean="0"/>
              <a:t>Finding strongly connected components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28650" y="1897062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/>
              <a:t>Input</a:t>
            </a:r>
            <a:r>
              <a:rPr lang="en-US" sz="2000" dirty="0"/>
              <a:t>: A </a:t>
            </a:r>
            <a:r>
              <a:rPr lang="en-US" sz="2000" dirty="0" smtClean="0"/>
              <a:t>directed graph </a:t>
            </a:r>
            <a:r>
              <a:rPr lang="en-US" sz="2000" dirty="0"/>
              <a:t>G=(V,E)</a:t>
            </a:r>
          </a:p>
          <a:p>
            <a:pPr marL="0" indent="0">
              <a:buNone/>
            </a:pPr>
            <a:r>
              <a:rPr lang="en-US" sz="2000" u="sng" dirty="0" smtClean="0"/>
              <a:t>Output</a:t>
            </a:r>
            <a:r>
              <a:rPr lang="en-US" sz="2000" dirty="0" smtClean="0"/>
              <a:t>: All strongly connected components of G.</a:t>
            </a:r>
            <a:endParaRPr lang="en-US" sz="2000" dirty="0"/>
          </a:p>
          <a:p>
            <a:pPr marL="0" indent="0">
              <a:buNone/>
            </a:pPr>
            <a:endParaRPr lang="en-US" sz="2000" u="sng" dirty="0" smtClean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 smtClean="0"/>
              <a:t>Algorithm(G)</a:t>
            </a:r>
            <a:endParaRPr lang="en-US" sz="2000" u="sng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Run DFS on G</a:t>
            </a:r>
            <a:r>
              <a:rPr lang="en-US" sz="2000" baseline="30000" dirty="0" smtClean="0"/>
              <a:t>R</a:t>
            </a:r>
            <a:r>
              <a:rPr lang="en-US" sz="2000" dirty="0" smtClean="0"/>
              <a:t>, and sort the vertices by their post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Take v with the highest post number and run DFS(G, v)</a:t>
            </a:r>
            <a:br>
              <a:rPr lang="en-US" sz="2000" dirty="0" smtClean="0"/>
            </a:br>
            <a:r>
              <a:rPr lang="en-US" sz="2000" dirty="0" smtClean="0"/>
              <a:t>All vertices reachable from v are the connected component of v.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Remove CC(v) from G, and return to step 2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3962400" y="2667000"/>
            <a:ext cx="31496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G</a:t>
            </a:r>
            <a:r>
              <a:rPr lang="en-US" baseline="30000" dirty="0" smtClean="0"/>
              <a:t>R</a:t>
            </a:r>
            <a:r>
              <a:rPr lang="en-US" dirty="0" smtClean="0"/>
              <a:t> – the graph  G</a:t>
            </a:r>
            <a:br>
              <a:rPr lang="en-US" dirty="0" smtClean="0"/>
            </a:br>
            <a:r>
              <a:rPr lang="en-US" dirty="0" smtClean="0"/>
              <a:t>with all edges reversed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77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A </a:t>
            </a:r>
            <a:r>
              <a:rPr lang="en-US" sz="2000" i="1" u="sng" dirty="0"/>
              <a:t>graph</a:t>
            </a:r>
            <a:r>
              <a:rPr lang="en-US" sz="2000" dirty="0"/>
              <a:t> describes relationships among items in a collection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dirty="0" smtClean="0"/>
              <a:t>- the </a:t>
            </a:r>
            <a:r>
              <a:rPr lang="en-US" sz="2000" dirty="0"/>
              <a:t>items are the </a:t>
            </a:r>
            <a:r>
              <a:rPr lang="en-US" sz="2000" i="1" u="sng" dirty="0"/>
              <a:t>vertices</a:t>
            </a:r>
            <a:r>
              <a:rPr lang="en-US" sz="2000" dirty="0"/>
              <a:t> (depicted by dots or junctions)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000" dirty="0" smtClean="0"/>
              <a:t>- the </a:t>
            </a:r>
            <a:r>
              <a:rPr lang="en-US" sz="2000" dirty="0"/>
              <a:t>relations are the </a:t>
            </a:r>
            <a:r>
              <a:rPr lang="en-US" sz="2000" i="1" u="sng" dirty="0"/>
              <a:t>edges</a:t>
            </a:r>
            <a:r>
              <a:rPr lang="en-US" sz="2000" dirty="0"/>
              <a:t> (depicted by lines between dots)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What are the vertices and edges in these common graphs?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Google Shape;4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4288" y="3703188"/>
            <a:ext cx="3550424" cy="27039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0" y="3703188"/>
            <a:ext cx="312420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Vertices - intersections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Edges -   roadways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3999" y="3703188"/>
            <a:ext cx="312420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Vertices - stations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Edges - pipes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1" name="Google Shape;47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704" y="3706119"/>
            <a:ext cx="4560558" cy="29064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/>
          <p:nvPr/>
        </p:nvSpPr>
        <p:spPr>
          <a:xfrm>
            <a:off x="5342588" y="3727639"/>
            <a:ext cx="3124200" cy="72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Vertices - people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Edges - friendships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264" y="3599377"/>
            <a:ext cx="2876550" cy="2758873"/>
          </a:xfrm>
          <a:prstGeom prst="rect">
            <a:avLst/>
          </a:prstGeom>
        </p:spPr>
      </p:pic>
      <p:pic>
        <p:nvPicPr>
          <p:cNvPr id="14" name="Picture 4" descr="under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95" y="3818913"/>
            <a:ext cx="3896529" cy="256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38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Homework and Reading for next time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2400" dirty="0"/>
              <a:t>Exercises from the Book:</a:t>
            </a:r>
          </a:p>
          <a:p>
            <a:pPr marL="0" indent="0">
              <a:buNone/>
            </a:pPr>
            <a:r>
              <a:rPr lang="en-US" altLang="en-US" sz="2400" dirty="0">
                <a:sym typeface="Symbol" pitchFamily="18" charset="2"/>
              </a:rPr>
              <a:t>	3.1, 3.2, 3.3, </a:t>
            </a:r>
            <a:r>
              <a:rPr lang="en-US" altLang="en-US" sz="2400" dirty="0" smtClean="0">
                <a:sym typeface="Symbol" pitchFamily="18" charset="2"/>
              </a:rPr>
              <a:t>3.4</a:t>
            </a:r>
            <a:endParaRPr lang="en-US" altLang="en-US" sz="2400" dirty="0">
              <a:sym typeface="Symbol" pitchFamily="18" charset="2"/>
            </a:endParaRPr>
          </a:p>
          <a:p>
            <a:pPr marL="0" indent="0">
              <a:buNone/>
            </a:pPr>
            <a:r>
              <a:rPr lang="en-US" altLang="en-US" sz="2400" dirty="0">
                <a:sym typeface="Symbol" pitchFamily="18" charset="2"/>
              </a:rPr>
              <a:t>Reading</a:t>
            </a:r>
          </a:p>
          <a:p>
            <a:pPr marL="0" indent="0">
              <a:buNone/>
            </a:pPr>
            <a:r>
              <a:rPr lang="en-US" altLang="en-US" sz="2400" dirty="0">
                <a:sym typeface="Symbol" pitchFamily="18" charset="2"/>
              </a:rPr>
              <a:t>	3.1, 3.2, 3.3, 3.4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21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6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A </a:t>
            </a:r>
            <a:r>
              <a:rPr lang="en-US" sz="2000" i="1" dirty="0" smtClean="0">
                <a:solidFill>
                  <a:srgbClr val="FF0000"/>
                </a:solidFill>
              </a:rPr>
              <a:t>tree</a:t>
            </a:r>
            <a:r>
              <a:rPr lang="en-US" sz="2000" dirty="0" smtClean="0"/>
              <a:t> is a minimally connected graph.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sz="2000" dirty="0" smtClean="0"/>
              <a:t>all </a:t>
            </a:r>
            <a:r>
              <a:rPr lang="en-US" sz="2000" dirty="0"/>
              <a:t>vertices </a:t>
            </a:r>
            <a:r>
              <a:rPr lang="en-US" sz="2000" dirty="0" smtClean="0"/>
              <a:t>connected</a:t>
            </a:r>
          </a:p>
          <a:p>
            <a:pPr>
              <a:lnSpc>
                <a:spcPct val="115000"/>
              </a:lnSpc>
              <a:spcBef>
                <a:spcPts val="600"/>
              </a:spcBef>
            </a:pPr>
            <a:r>
              <a:rPr lang="en-US" sz="2000" dirty="0" smtClean="0"/>
              <a:t>no </a:t>
            </a:r>
            <a:r>
              <a:rPr lang="en-US" sz="2000" dirty="0"/>
              <a:t>cycles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19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82" y="1524000"/>
            <a:ext cx="7829550" cy="48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2" y="1676400"/>
            <a:ext cx="8393112" cy="471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tree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12" y="2514600"/>
            <a:ext cx="4191585" cy="316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2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tree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smtClean="0"/>
              <a:t>1-</a:t>
            </a:r>
            <a:fld id="{D853AF66-F910-4452-A27F-7AC4FAE1D9A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514600"/>
            <a:ext cx="4190476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5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20362</TotalTime>
  <Words>1280</Words>
  <Application>Microsoft Office PowerPoint</Application>
  <PresentationFormat>On-screen Show (4:3)</PresentationFormat>
  <Paragraphs>294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 Unicode MS</vt:lpstr>
      <vt:lpstr>Arial</vt:lpstr>
      <vt:lpstr>Arial Narrow</vt:lpstr>
      <vt:lpstr>Calibri</vt:lpstr>
      <vt:lpstr>Calibri Light</vt:lpstr>
      <vt:lpstr>新細明體</vt:lpstr>
      <vt:lpstr>Symbol</vt:lpstr>
      <vt:lpstr>Times New Roman</vt:lpstr>
      <vt:lpstr>Wingdings</vt:lpstr>
      <vt:lpstr>Office Theme</vt:lpstr>
      <vt:lpstr>CMPT 706 - Algorithms for Big Data  </vt:lpstr>
      <vt:lpstr>Graphs</vt:lpstr>
      <vt:lpstr>Graphs</vt:lpstr>
      <vt:lpstr>Trees</vt:lpstr>
      <vt:lpstr>Trees</vt:lpstr>
      <vt:lpstr>Trees</vt:lpstr>
      <vt:lpstr>Trees</vt:lpstr>
      <vt:lpstr>A tree</vt:lpstr>
      <vt:lpstr>Not a tree</vt:lpstr>
      <vt:lpstr>More trees</vt:lpstr>
      <vt:lpstr>A forest</vt:lpstr>
      <vt:lpstr>Properties of trees</vt:lpstr>
      <vt:lpstr>Structure of rooted trees</vt:lpstr>
      <vt:lpstr>Structure of rooted trees</vt:lpstr>
      <vt:lpstr>Rooted vs Unrooted trees</vt:lpstr>
      <vt:lpstr>More terminology</vt:lpstr>
      <vt:lpstr>More terminology</vt:lpstr>
      <vt:lpstr>Exploring graphs</vt:lpstr>
      <vt:lpstr>Exploring a tree</vt:lpstr>
      <vt:lpstr>Depth First Search (DFS)</vt:lpstr>
      <vt:lpstr>Depth First Search (DFS)</vt:lpstr>
      <vt:lpstr>DFS – finding connected components</vt:lpstr>
      <vt:lpstr>DFS – finding connected components</vt:lpstr>
      <vt:lpstr>Strongly connected components in directed graphs</vt:lpstr>
      <vt:lpstr>Strongly connected components</vt:lpstr>
      <vt:lpstr>Strongly connected components</vt:lpstr>
      <vt:lpstr>Directed Acyclic Graphs (DAG)</vt:lpstr>
      <vt:lpstr>Finding strongly connected components</vt:lpstr>
      <vt:lpstr>Finding strongly connected components</vt:lpstr>
      <vt:lpstr>Homework and Reading for next time</vt:lpstr>
    </vt:vector>
  </TitlesOfParts>
  <Company>School of Computing Science, SFU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Andrei Bulatov</dc:creator>
  <cp:lastModifiedBy>Igor Shinkar</cp:lastModifiedBy>
  <cp:revision>1263</cp:revision>
  <cp:lastPrinted>2018-01-03T13:57:37Z</cp:lastPrinted>
  <dcterms:created xsi:type="dcterms:W3CDTF">2007-01-06T04:11:40Z</dcterms:created>
  <dcterms:modified xsi:type="dcterms:W3CDTF">2020-02-24T20:32:00Z</dcterms:modified>
</cp:coreProperties>
</file>