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24"/>
  </p:notesMasterIdLst>
  <p:handoutMasterIdLst>
    <p:handoutMasterId r:id="rId25"/>
  </p:handoutMasterIdLst>
  <p:sldIdLst>
    <p:sldId id="290" r:id="rId2"/>
    <p:sldId id="488" r:id="rId3"/>
    <p:sldId id="489" r:id="rId4"/>
    <p:sldId id="490" r:id="rId5"/>
    <p:sldId id="491" r:id="rId6"/>
    <p:sldId id="492" r:id="rId7"/>
    <p:sldId id="494" r:id="rId8"/>
    <p:sldId id="509" r:id="rId9"/>
    <p:sldId id="498" r:id="rId10"/>
    <p:sldId id="508" r:id="rId11"/>
    <p:sldId id="497" r:id="rId12"/>
    <p:sldId id="496" r:id="rId13"/>
    <p:sldId id="495" r:id="rId14"/>
    <p:sldId id="503" r:id="rId15"/>
    <p:sldId id="499" r:id="rId16"/>
    <p:sldId id="502" r:id="rId17"/>
    <p:sldId id="501" r:id="rId18"/>
    <p:sldId id="504" r:id="rId19"/>
    <p:sldId id="505" r:id="rId20"/>
    <p:sldId id="506" r:id="rId21"/>
    <p:sldId id="507" r:id="rId22"/>
    <p:sldId id="460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94679" autoAdjust="0"/>
  </p:normalViewPr>
  <p:slideViewPr>
    <p:cSldViewPr>
      <p:cViewPr varScale="1">
        <p:scale>
          <a:sx n="109" d="100"/>
          <a:sy n="109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CMPT 706 - Algorithms for Big Data</a:t>
            </a:r>
            <a:br>
              <a:rPr lang="en-US" altLang="en-US" sz="3600" dirty="0"/>
            </a:b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Graphs</a:t>
            </a:r>
          </a:p>
          <a:p>
            <a:r>
              <a:rPr lang="en-US" sz="2400"/>
              <a:t>February </a:t>
            </a:r>
            <a:r>
              <a:rPr lang="en-US" sz="2400" smtClean="0"/>
              <a:t>27, </a:t>
            </a:r>
            <a:r>
              <a:rPr lang="en-US" sz="2400" dirty="0"/>
              <a:t>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Breadth First Search (BFS)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(directed) graph G=(V,E) and a vertex s</a:t>
            </a:r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</a:t>
            </a:r>
            <a:r>
              <a:rPr lang="en-US" sz="1800" dirty="0" smtClean="0"/>
              <a:t>creates a BFS tree, </a:t>
            </a:r>
            <a:r>
              <a:rPr lang="en-US" sz="1800" dirty="0" err="1" smtClean="0"/>
              <a:t>dist</a:t>
            </a:r>
            <a:r>
              <a:rPr lang="en-US" sz="1800" dirty="0" smtClean="0"/>
              <a:t>(u</a:t>
            </a:r>
            <a:r>
              <a:rPr lang="en-US" sz="1800" dirty="0"/>
              <a:t>) - distance from s to u for all vertices u</a:t>
            </a:r>
            <a:r>
              <a:rPr lang="en-CA" sz="1800" dirty="0"/>
              <a:t>∈</a:t>
            </a:r>
            <a:r>
              <a:rPr lang="en-CA" sz="1800" dirty="0" smtClean="0"/>
              <a:t>V</a:t>
            </a:r>
            <a:endParaRPr lang="en-CA" sz="1800" dirty="0"/>
          </a:p>
          <a:p>
            <a:pPr marL="0" indent="0">
              <a:buNone/>
            </a:pPr>
            <a:endParaRPr lang="en-CA" sz="1800" dirty="0"/>
          </a:p>
          <a:p>
            <a:pPr marL="457200" indent="-457200">
              <a:buAutoNum type="arabicPeriod"/>
            </a:pPr>
            <a:r>
              <a:rPr lang="en-CA" sz="1800" dirty="0"/>
              <a:t>For all </a:t>
            </a:r>
            <a:r>
              <a:rPr lang="en-US" sz="1800" dirty="0"/>
              <a:t>u</a:t>
            </a:r>
            <a:r>
              <a:rPr lang="en-CA" sz="1800" dirty="0"/>
              <a:t>∈V set </a:t>
            </a:r>
            <a:r>
              <a:rPr lang="en-CA" sz="1800" dirty="0" err="1"/>
              <a:t>dist</a:t>
            </a:r>
            <a:r>
              <a:rPr lang="en-CA" sz="1800" dirty="0"/>
              <a:t>(u) = ∞</a:t>
            </a:r>
          </a:p>
          <a:p>
            <a:pPr marL="457200" indent="-457200">
              <a:buAutoNum type="arabicPeriod"/>
            </a:pPr>
            <a:r>
              <a:rPr lang="en-CA" sz="1800" dirty="0"/>
              <a:t>Set </a:t>
            </a:r>
            <a:r>
              <a:rPr lang="en-CA" sz="1800" dirty="0" err="1"/>
              <a:t>dist</a:t>
            </a:r>
            <a:r>
              <a:rPr lang="en-CA" sz="1800" dirty="0"/>
              <a:t>(s) = </a:t>
            </a:r>
            <a:r>
              <a:rPr lang="en-CA" sz="1800" dirty="0" smtClean="0"/>
              <a:t>0, </a:t>
            </a:r>
            <a:r>
              <a:rPr lang="en-CA" sz="1800" dirty="0" err="1" smtClean="0">
                <a:solidFill>
                  <a:srgbClr val="FF0000"/>
                </a:solidFill>
              </a:rPr>
              <a:t>s.parent</a:t>
            </a:r>
            <a:r>
              <a:rPr lang="en-CA" sz="1800" dirty="0" smtClean="0">
                <a:solidFill>
                  <a:srgbClr val="FF0000"/>
                </a:solidFill>
              </a:rPr>
              <a:t> = NULL</a:t>
            </a:r>
            <a:endParaRPr lang="en-CA" sz="1800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CA" sz="1800" dirty="0"/>
              <a:t>Let Q be an empty queue.</a:t>
            </a:r>
          </a:p>
          <a:p>
            <a:pPr marL="457200" indent="-457200">
              <a:buAutoNum type="arabicPeriod"/>
            </a:pPr>
            <a:r>
              <a:rPr lang="en-CA" sz="1800" dirty="0" err="1"/>
              <a:t>Q.enqueue</a:t>
            </a:r>
            <a:r>
              <a:rPr lang="en-CA" sz="1800" dirty="0"/>
              <a:t>(s)</a:t>
            </a:r>
          </a:p>
          <a:p>
            <a:pPr marL="457200" indent="-457200">
              <a:buAutoNum type="arabicPeriod"/>
            </a:pPr>
            <a:r>
              <a:rPr lang="en-CA" sz="1800" dirty="0"/>
              <a:t>While (Q is not empty)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CA" dirty="0"/>
              <a:t>u = </a:t>
            </a:r>
            <a:r>
              <a:rPr lang="en-CA" dirty="0" err="1"/>
              <a:t>Q.dequeue</a:t>
            </a:r>
            <a:endParaRPr lang="en-CA" dirty="0"/>
          </a:p>
          <a:p>
            <a:pPr marL="800100" lvl="1" indent="-457200">
              <a:buAutoNum type="alphaLcParenR"/>
            </a:pPr>
            <a:r>
              <a:rPr lang="en-CA" dirty="0"/>
              <a:t>For all edges (u-&gt;v) do</a:t>
            </a:r>
          </a:p>
          <a:p>
            <a:pPr marL="685800" lvl="2" indent="0">
              <a:buNone/>
            </a:pPr>
            <a:r>
              <a:rPr lang="en-CA" sz="1800" dirty="0"/>
              <a:t>	If </a:t>
            </a:r>
            <a:r>
              <a:rPr lang="en-CA" sz="1800" dirty="0" err="1"/>
              <a:t>dist</a:t>
            </a:r>
            <a:r>
              <a:rPr lang="en-CA" sz="1800" dirty="0"/>
              <a:t>(v) = </a:t>
            </a:r>
            <a:r>
              <a:rPr lang="en-CA" sz="1800" dirty="0" smtClean="0"/>
              <a:t>∞  // v has not been visited yet</a:t>
            </a:r>
            <a:endParaRPr lang="en-CA" sz="1800" dirty="0"/>
          </a:p>
          <a:p>
            <a:pPr marL="1028700" lvl="3" indent="0">
              <a:buNone/>
            </a:pPr>
            <a:r>
              <a:rPr lang="en-CA" sz="1800" dirty="0"/>
              <a:t>	      </a:t>
            </a:r>
            <a:r>
              <a:rPr lang="en-CA" sz="1800" dirty="0" err="1"/>
              <a:t>dist</a:t>
            </a:r>
            <a:r>
              <a:rPr lang="en-CA" sz="1800" dirty="0"/>
              <a:t>(v) = </a:t>
            </a:r>
            <a:r>
              <a:rPr lang="en-CA" sz="1800" dirty="0" err="1"/>
              <a:t>dist</a:t>
            </a:r>
            <a:r>
              <a:rPr lang="en-CA" sz="1800" dirty="0"/>
              <a:t>(u) + 1</a:t>
            </a:r>
          </a:p>
          <a:p>
            <a:pPr marL="1028700" lvl="3" indent="0">
              <a:buNone/>
            </a:pPr>
            <a:r>
              <a:rPr lang="en-CA" sz="1800" dirty="0"/>
              <a:t>	      </a:t>
            </a:r>
            <a:r>
              <a:rPr lang="en-CA" sz="1800" dirty="0" err="1"/>
              <a:t>Q.enqueue</a:t>
            </a:r>
            <a:r>
              <a:rPr lang="en-CA" sz="1800" dirty="0"/>
              <a:t>(v)</a:t>
            </a:r>
          </a:p>
          <a:p>
            <a:pPr marL="1028700" lvl="3" indent="0">
              <a:buNone/>
            </a:pPr>
            <a:r>
              <a:rPr lang="en-CA" sz="1800" dirty="0">
                <a:solidFill>
                  <a:srgbClr val="FF0000"/>
                </a:solidFill>
              </a:rPr>
              <a:t>	      </a:t>
            </a:r>
            <a:r>
              <a:rPr lang="en-CA" sz="1800" dirty="0" err="1" smtClean="0">
                <a:solidFill>
                  <a:srgbClr val="FF0000"/>
                </a:solidFill>
              </a:rPr>
              <a:t>v.parent</a:t>
            </a:r>
            <a:r>
              <a:rPr lang="en-CA" sz="1800" dirty="0" smtClean="0">
                <a:solidFill>
                  <a:srgbClr val="FF0000"/>
                </a:solidFill>
              </a:rPr>
              <a:t> = u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8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Breadth First Search (BFS)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The BFS tree spans all vertices reachable from s.</a:t>
            </a:r>
          </a:p>
          <a:p>
            <a:pPr marL="0" indent="0">
              <a:buNone/>
            </a:pPr>
            <a:r>
              <a:rPr lang="en-US" sz="1800" dirty="0"/>
              <a:t>The distance from s to u in the graph is equal to the distance from s to u on the tree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3067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Single Source Shortest Path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07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CA" sz="3600" dirty="0"/>
              <a:t>Single Source Shortest Path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(directed) graph G=(V,E), w:E-&gt;R</a:t>
            </a:r>
            <a:r>
              <a:rPr lang="en-US" sz="2000" baseline="-25000" dirty="0"/>
              <a:t>+</a:t>
            </a:r>
            <a:r>
              <a:rPr lang="en-US" sz="2000" dirty="0"/>
              <a:t> lengths of edges, and a vertex s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err="1"/>
              <a:t>dist</a:t>
            </a:r>
            <a:r>
              <a:rPr lang="en-US" sz="2000" dirty="0"/>
              <a:t>(u) - distance from s to u for all vertices u</a:t>
            </a:r>
            <a:r>
              <a:rPr lang="en-CA" sz="2000" dirty="0"/>
              <a:t>∈V.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US" sz="2000" u="sng" dirty="0" smtClean="0"/>
              <a:t>Idea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Build </a:t>
            </a:r>
            <a:r>
              <a:rPr lang="en-US" sz="2000" dirty="0"/>
              <a:t>an optimal solution </a:t>
            </a:r>
            <a:r>
              <a:rPr lang="en-US" sz="2000" dirty="0" smtClean="0"/>
              <a:t>in iterations.</a:t>
            </a:r>
          </a:p>
          <a:p>
            <a:pPr marL="0" indent="0">
              <a:buNone/>
            </a:pPr>
            <a:r>
              <a:rPr lang="en-US" sz="2000" dirty="0" smtClean="0"/>
              <a:t>Optimize </a:t>
            </a:r>
            <a:r>
              <a:rPr lang="en-US" sz="2000" dirty="0"/>
              <a:t>in each step.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38402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Dijkstra’s Algorithm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6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CA" sz="3600" dirty="0"/>
              <a:t>Dijkstra’s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(directed) graph G=(V,E), w:E-&gt;R</a:t>
            </a:r>
            <a:r>
              <a:rPr lang="en-US" sz="2000" baseline="-25000" dirty="0"/>
              <a:t>+</a:t>
            </a:r>
            <a:r>
              <a:rPr lang="en-US" sz="2000" dirty="0"/>
              <a:t> lengths of edges, and a vertex s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err="1"/>
              <a:t>dist</a:t>
            </a:r>
            <a:r>
              <a:rPr lang="en-US" sz="2000" dirty="0"/>
              <a:t>(u) - distance from s to u for all vertices u</a:t>
            </a:r>
            <a:r>
              <a:rPr lang="en-CA" sz="2000" dirty="0"/>
              <a:t>∈V.</a:t>
            </a:r>
          </a:p>
          <a:p>
            <a:pPr marL="0" indent="0">
              <a:buNone/>
            </a:pPr>
            <a:endParaRPr lang="en-CA" sz="2000" dirty="0"/>
          </a:p>
          <a:p>
            <a:pPr marL="457200" indent="-457200">
              <a:buAutoNum type="arabicPeriod"/>
            </a:pPr>
            <a:r>
              <a:rPr lang="en-CA" sz="2000" dirty="0"/>
              <a:t>Set S ={s}</a:t>
            </a:r>
            <a:r>
              <a:rPr lang="en-US" sz="2000" dirty="0"/>
              <a:t> be the set of explored vertices so far</a:t>
            </a:r>
          </a:p>
          <a:p>
            <a:pPr marL="457200" indent="-457200">
              <a:buAutoNum type="arabicPeriod"/>
            </a:pPr>
            <a:r>
              <a:rPr lang="en-US" sz="2000" dirty="0"/>
              <a:t>Set </a:t>
            </a:r>
            <a:r>
              <a:rPr lang="en-US" sz="2000" dirty="0" err="1"/>
              <a:t>dist</a:t>
            </a:r>
            <a:r>
              <a:rPr lang="en-US" sz="2000" dirty="0"/>
              <a:t>(s) = 0</a:t>
            </a:r>
          </a:p>
          <a:p>
            <a:pPr marL="457200" indent="-457200">
              <a:buAutoNum type="arabicPeriod"/>
            </a:pPr>
            <a:r>
              <a:rPr lang="en-US" sz="2000" dirty="0"/>
              <a:t>While S ≠ V do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CA" sz="2000" dirty="0"/>
              <a:t>Find a vertex v ∈V \ S such that</a:t>
            </a:r>
          </a:p>
          <a:p>
            <a:pPr marL="342900" lvl="1" indent="0">
              <a:buNone/>
            </a:pPr>
            <a:r>
              <a:rPr lang="en-CA" sz="2000" dirty="0"/>
              <a:t>		d(v) = </a:t>
            </a:r>
            <a:r>
              <a:rPr lang="en-CA" sz="2000" dirty="0" err="1"/>
              <a:t>min</a:t>
            </a:r>
            <a:r>
              <a:rPr lang="en-CA" sz="2000" baseline="-25000" dirty="0" err="1"/>
              <a:t>u∈S</a:t>
            </a:r>
            <a:r>
              <a:rPr lang="en-CA" sz="2000" dirty="0"/>
              <a:t> { d(u)+w(u-&gt;v) } is minimized</a:t>
            </a:r>
          </a:p>
          <a:p>
            <a:pPr marL="800100" lvl="1" indent="-457200">
              <a:buFont typeface="+mj-lt"/>
              <a:buAutoNum type="alphaLcParenR" startAt="2"/>
            </a:pPr>
            <a:r>
              <a:rPr lang="en-CA" sz="2000" dirty="0"/>
              <a:t>Add v to S</a:t>
            </a:r>
          </a:p>
          <a:p>
            <a:pPr marL="800100" lvl="1" indent="-457200">
              <a:buFont typeface="+mj-lt"/>
              <a:buAutoNum type="alphaLcParenR" startAt="2"/>
            </a:pPr>
            <a:r>
              <a:rPr lang="en-CA" sz="2000" dirty="0"/>
              <a:t>Set </a:t>
            </a:r>
            <a:r>
              <a:rPr lang="en-CA" sz="2000" dirty="0" err="1"/>
              <a:t>dist</a:t>
            </a:r>
            <a:r>
              <a:rPr lang="en-CA" sz="2000" dirty="0"/>
              <a:t>(v) = d(v)</a:t>
            </a:r>
          </a:p>
          <a:p>
            <a:pPr marL="685800" lvl="2" indent="0">
              <a:buNone/>
            </a:pPr>
            <a:endParaRPr lang="en-CA" sz="2000" dirty="0"/>
          </a:p>
        </p:txBody>
      </p:sp>
      <p:sp>
        <p:nvSpPr>
          <p:cNvPr id="6" name="Rounded Rectangle 64">
            <a:extLst>
              <a:ext uri="{FF2B5EF4-FFF2-40B4-BE49-F238E27FC236}">
                <a16:creationId xmlns:a16="http://schemas.microsoft.com/office/drawing/2014/main" id="{8455DB57-0BA2-4977-9C43-0CAA7EA2557A}"/>
              </a:ext>
            </a:extLst>
          </p:cNvPr>
          <p:cNvSpPr/>
          <p:nvPr/>
        </p:nvSpPr>
        <p:spPr>
          <a:xfrm>
            <a:off x="3657600" y="5016767"/>
            <a:ext cx="5029200" cy="11666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Runtime: naively takes O(|V|∙|E|)</a:t>
            </a:r>
          </a:p>
        </p:txBody>
      </p:sp>
    </p:spTree>
    <p:extLst>
      <p:ext uri="{BB962C8B-B14F-4D97-AF65-F5344CB8AC3E}">
        <p14:creationId xmlns:p14="http://schemas.microsoft.com/office/powerpoint/2010/main" val="425945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CA" sz="3600" dirty="0"/>
              <a:t>Dijkstra’s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u="sng" dirty="0"/>
              <a:t>Correctness</a:t>
            </a:r>
            <a:r>
              <a:rPr lang="en-US" sz="2000" dirty="0"/>
              <a:t>: We claim that for each vertex u</a:t>
            </a:r>
            <a:r>
              <a:rPr lang="en-CA" sz="2000" dirty="0"/>
              <a:t>∈V</a:t>
            </a:r>
            <a:r>
              <a:rPr lang="en-US" sz="2000" dirty="0"/>
              <a:t> the algorithm outputs correctly the distance from s to u.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Proof</a:t>
            </a:r>
            <a:r>
              <a:rPr lang="en-US" sz="2000" dirty="0"/>
              <a:t>: Sort all vertices of G v</a:t>
            </a:r>
            <a:r>
              <a:rPr lang="en-US" sz="2000" baseline="-25000" dirty="0"/>
              <a:t>1</a:t>
            </a:r>
            <a:r>
              <a:rPr lang="en-US" sz="2000" dirty="0"/>
              <a:t>, v</a:t>
            </a:r>
            <a:r>
              <a:rPr lang="en-US" sz="2000" baseline="-25000" dirty="0"/>
              <a:t>2 </a:t>
            </a:r>
            <a:r>
              <a:rPr lang="en-US" sz="2000" dirty="0"/>
              <a:t>… </a:t>
            </a:r>
            <a:r>
              <a:rPr lang="en-US" sz="2000" dirty="0" err="1"/>
              <a:t>v</a:t>
            </a:r>
            <a:r>
              <a:rPr lang="en-US" sz="2000" baseline="-25000" dirty="0" err="1"/>
              <a:t>n</a:t>
            </a:r>
            <a:r>
              <a:rPr lang="en-US" sz="2000" dirty="0"/>
              <a:t> such that</a:t>
            </a:r>
          </a:p>
          <a:p>
            <a:pPr marL="0" indent="0">
              <a:buNone/>
            </a:pPr>
            <a:r>
              <a:rPr lang="en-US" sz="2000" dirty="0"/>
              <a:t>for all </a:t>
            </a:r>
            <a:r>
              <a:rPr lang="en-US" sz="2000" dirty="0" err="1"/>
              <a:t>i</a:t>
            </a:r>
            <a:r>
              <a:rPr lang="en-US" sz="2000" dirty="0"/>
              <a:t> &lt; j the distance(s to v</a:t>
            </a:r>
            <a:r>
              <a:rPr lang="en-US" sz="2000" baseline="-25000" dirty="0"/>
              <a:t>i</a:t>
            </a:r>
            <a:r>
              <a:rPr lang="en-US" sz="2000" dirty="0"/>
              <a:t>) &lt; distance(s to </a:t>
            </a:r>
            <a:r>
              <a:rPr lang="en-US" sz="2000" dirty="0" err="1"/>
              <a:t>v</a:t>
            </a:r>
            <a:r>
              <a:rPr lang="en-US" sz="2000" baseline="-25000" dirty="0" err="1"/>
              <a:t>j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		(Let’s assume that all distances are distinct)</a:t>
            </a:r>
          </a:p>
          <a:p>
            <a:pPr marL="0" indent="0">
              <a:buNone/>
            </a:pPr>
            <a:r>
              <a:rPr lang="en-US" sz="2000" dirty="0"/>
              <a:t>Observe that the algorithm will set </a:t>
            </a:r>
            <a:r>
              <a:rPr lang="en-US" sz="2000" dirty="0" err="1"/>
              <a:t>dist</a:t>
            </a:r>
            <a:r>
              <a:rPr lang="en-US" sz="2000" dirty="0"/>
              <a:t>(u) in this order.</a:t>
            </a:r>
          </a:p>
          <a:p>
            <a:pPr marL="0" indent="0">
              <a:buNone/>
            </a:pPr>
            <a:r>
              <a:rPr lang="en-US" sz="2000" dirty="0"/>
              <a:t>That is, v</a:t>
            </a:r>
            <a:r>
              <a:rPr lang="en-US" sz="2000" baseline="-25000" dirty="0"/>
              <a:t>1</a:t>
            </a:r>
            <a:r>
              <a:rPr lang="en-US" sz="2000" dirty="0"/>
              <a:t>=  s is set first as </a:t>
            </a:r>
            <a:r>
              <a:rPr lang="en-US" sz="2000" dirty="0" err="1"/>
              <a:t>dist</a:t>
            </a:r>
            <a:r>
              <a:rPr lang="en-US" sz="2000" dirty="0"/>
              <a:t>(s) = 0.</a:t>
            </a:r>
          </a:p>
          <a:p>
            <a:pPr marL="0" indent="0">
              <a:buNone/>
            </a:pPr>
            <a:r>
              <a:rPr lang="en-US" sz="2000" dirty="0"/>
              <a:t>Then, the vertex closest to s get its distance updated.</a:t>
            </a:r>
          </a:p>
          <a:p>
            <a:pPr marL="0" indent="0">
              <a:buNone/>
            </a:pPr>
            <a:r>
              <a:rPr lang="en-US" sz="2000" dirty="0"/>
              <a:t>And so on…</a:t>
            </a:r>
          </a:p>
          <a:p>
            <a:pPr marL="0" indent="0">
              <a:buNone/>
            </a:pPr>
            <a:r>
              <a:rPr lang="en-US" sz="2000" dirty="0"/>
              <a:t>By induction if all v</a:t>
            </a:r>
            <a:r>
              <a:rPr lang="en-US" sz="2000" baseline="-25000" dirty="0"/>
              <a:t>1</a:t>
            </a:r>
            <a:r>
              <a:rPr lang="en-US" sz="2000" dirty="0"/>
              <a:t>…v</a:t>
            </a:r>
            <a:r>
              <a:rPr lang="en-US" sz="2000" baseline="-25000" dirty="0"/>
              <a:t>i</a:t>
            </a:r>
            <a:r>
              <a:rPr lang="en-US" sz="2000" dirty="0"/>
              <a:t> have their </a:t>
            </a:r>
            <a:r>
              <a:rPr lang="en-US" sz="2000" dirty="0" err="1"/>
              <a:t>dist</a:t>
            </a:r>
            <a:r>
              <a:rPr lang="en-US" sz="2000" dirty="0"/>
              <a:t>() set correctly,</a:t>
            </a:r>
          </a:p>
          <a:p>
            <a:pPr marL="0" indent="0">
              <a:buNone/>
            </a:pPr>
            <a:r>
              <a:rPr lang="en-US" sz="2000" dirty="0"/>
              <a:t>then v</a:t>
            </a:r>
            <a:r>
              <a:rPr lang="en-US" sz="2000" baseline="-25000" dirty="0"/>
              <a:t>i+1</a:t>
            </a:r>
            <a:r>
              <a:rPr lang="en-US" sz="2000" dirty="0"/>
              <a:t> will also set its distance correctly.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08466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CA" sz="3600" dirty="0"/>
              <a:t>Dijkstra’s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(directed) graph G=(V,E), w:E-&gt;R</a:t>
            </a:r>
            <a:r>
              <a:rPr lang="en-US" sz="2000" baseline="-25000" dirty="0"/>
              <a:t>+</a:t>
            </a:r>
            <a:r>
              <a:rPr lang="en-US" sz="2000" dirty="0"/>
              <a:t> lengths of edges, and a vertex s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err="1"/>
              <a:t>dist</a:t>
            </a:r>
            <a:r>
              <a:rPr lang="en-US" sz="2000" dirty="0"/>
              <a:t>(u) - distance from s to u for all vertices u</a:t>
            </a:r>
            <a:r>
              <a:rPr lang="en-CA" sz="2000" dirty="0"/>
              <a:t>∈V.</a:t>
            </a:r>
          </a:p>
          <a:p>
            <a:pPr marL="0" indent="0">
              <a:buNone/>
            </a:pPr>
            <a:endParaRPr lang="en-CA" sz="2000" dirty="0"/>
          </a:p>
          <a:p>
            <a:pPr marL="457200" indent="-457200">
              <a:buAutoNum type="arabicPeriod"/>
            </a:pPr>
            <a:r>
              <a:rPr lang="en-CA" sz="2000" dirty="0"/>
              <a:t>Set S ={s}</a:t>
            </a:r>
            <a:r>
              <a:rPr lang="en-US" sz="2000" dirty="0"/>
              <a:t> be the set of explored vertices so far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000" dirty="0"/>
              <a:t>Set </a:t>
            </a:r>
            <a:r>
              <a:rPr lang="en-US" sz="2000" dirty="0" err="1"/>
              <a:t>dist</a:t>
            </a:r>
            <a:r>
              <a:rPr lang="en-US" sz="2000" dirty="0"/>
              <a:t>(s) = 0, </a:t>
            </a:r>
          </a:p>
          <a:p>
            <a:pPr marL="457200" indent="-457200">
              <a:buAutoNum type="arabicPeriod"/>
            </a:pPr>
            <a:r>
              <a:rPr lang="en-US" sz="2000" dirty="0"/>
              <a:t>While S ≠ V do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CA" sz="2000" dirty="0"/>
              <a:t>Find a vertex v ∈V \ S such that</a:t>
            </a:r>
          </a:p>
          <a:p>
            <a:pPr marL="342900" lvl="1" indent="0">
              <a:buNone/>
            </a:pPr>
            <a:r>
              <a:rPr lang="en-CA" sz="2000" dirty="0"/>
              <a:t>		d(v) = </a:t>
            </a:r>
            <a:r>
              <a:rPr lang="en-CA" sz="2000" dirty="0" err="1"/>
              <a:t>min</a:t>
            </a:r>
            <a:r>
              <a:rPr lang="en-CA" sz="2000" baseline="-25000" dirty="0" err="1"/>
              <a:t>u∈S</a:t>
            </a:r>
            <a:r>
              <a:rPr lang="en-CA" sz="2000" dirty="0"/>
              <a:t> { d(u)+w(u-&gt;v) } is minimized</a:t>
            </a:r>
          </a:p>
          <a:p>
            <a:pPr marL="800100" lvl="1" indent="-457200">
              <a:buFont typeface="+mj-lt"/>
              <a:buAutoNum type="alphaLcParenR" startAt="2"/>
            </a:pPr>
            <a:r>
              <a:rPr lang="en-CA" sz="2000" dirty="0"/>
              <a:t>Add v to S</a:t>
            </a:r>
          </a:p>
          <a:p>
            <a:pPr marL="800100" lvl="1" indent="-457200">
              <a:buFont typeface="+mj-lt"/>
              <a:buAutoNum type="alphaLcParenR" startAt="2"/>
            </a:pPr>
            <a:r>
              <a:rPr lang="en-CA" sz="2000" dirty="0"/>
              <a:t>Set </a:t>
            </a:r>
            <a:r>
              <a:rPr lang="en-CA" sz="2000" dirty="0" err="1"/>
              <a:t>dist</a:t>
            </a:r>
            <a:r>
              <a:rPr lang="en-CA" sz="2000" dirty="0"/>
              <a:t>(v) = d(v)</a:t>
            </a:r>
          </a:p>
          <a:p>
            <a:pPr marL="800100" lvl="1" indent="-457200">
              <a:buFont typeface="+mj-lt"/>
              <a:buAutoNum type="alphaLcParenR" startAt="2"/>
            </a:pPr>
            <a:r>
              <a:rPr lang="en-CA" sz="2000" dirty="0">
                <a:solidFill>
                  <a:srgbClr val="FF0000"/>
                </a:solidFill>
              </a:rPr>
              <a:t>Set Parent(v) = </a:t>
            </a:r>
            <a:r>
              <a:rPr lang="en-CA" sz="2000" dirty="0" err="1">
                <a:solidFill>
                  <a:srgbClr val="FF0000"/>
                </a:solidFill>
              </a:rPr>
              <a:t>u</a:t>
            </a:r>
            <a:r>
              <a:rPr lang="en-CA" sz="2000" baseline="-25000" dirty="0" err="1">
                <a:solidFill>
                  <a:srgbClr val="FF0000"/>
                </a:solidFill>
              </a:rPr>
              <a:t>min</a:t>
            </a:r>
            <a:endParaRPr lang="en-CA" sz="2000" baseline="-25000" dirty="0">
              <a:solidFill>
                <a:srgbClr val="FF0000"/>
              </a:solidFill>
            </a:endParaRPr>
          </a:p>
          <a:p>
            <a:pPr marL="685800" lvl="2" indent="0">
              <a:buNone/>
            </a:pPr>
            <a:endParaRPr lang="en-CA" sz="2000" dirty="0"/>
          </a:p>
        </p:txBody>
      </p:sp>
      <p:sp>
        <p:nvSpPr>
          <p:cNvPr id="8" name="Rounded Rectangle 64">
            <a:extLst>
              <a:ext uri="{FF2B5EF4-FFF2-40B4-BE49-F238E27FC236}">
                <a16:creationId xmlns:a16="http://schemas.microsoft.com/office/drawing/2014/main" id="{19CE434C-AE39-49D2-B194-5A2DD104D8D8}"/>
              </a:ext>
            </a:extLst>
          </p:cNvPr>
          <p:cNvSpPr/>
          <p:nvPr/>
        </p:nvSpPr>
        <p:spPr>
          <a:xfrm>
            <a:off x="3943350" y="4876800"/>
            <a:ext cx="5029200" cy="11666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Modify that algorithm so that</a:t>
            </a:r>
            <a:br>
              <a:rPr lang="en-US" dirty="0"/>
            </a:br>
            <a:r>
              <a:rPr lang="en-US" dirty="0"/>
              <a:t>for each node u the algorithm outputs the shortest path from s to u.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1B7ED2-1FC3-4697-B7A9-F7C8AA2F79CE}"/>
              </a:ext>
            </a:extLst>
          </p:cNvPr>
          <p:cNvSpPr txBox="1"/>
          <p:nvPr/>
        </p:nvSpPr>
        <p:spPr>
          <a:xfrm flipH="1">
            <a:off x="2632709" y="3333690"/>
            <a:ext cx="2621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  <a:latin typeface="+mn-lt"/>
              </a:rPr>
              <a:t>Parent(s) = NULL</a:t>
            </a:r>
            <a:endParaRPr lang="en-US" sz="2000" dirty="0">
              <a:latin typeface="+mn-lt"/>
            </a:endParaRPr>
          </a:p>
        </p:txBody>
      </p:sp>
      <p:sp>
        <p:nvSpPr>
          <p:cNvPr id="10" name="Rounded Rectangle 64">
            <a:extLst>
              <a:ext uri="{FF2B5EF4-FFF2-40B4-BE49-F238E27FC236}">
                <a16:creationId xmlns:a16="http://schemas.microsoft.com/office/drawing/2014/main" id="{9A55CA48-1436-4CDE-BFA1-294DD060BFFE}"/>
              </a:ext>
            </a:extLst>
          </p:cNvPr>
          <p:cNvSpPr/>
          <p:nvPr/>
        </p:nvSpPr>
        <p:spPr>
          <a:xfrm>
            <a:off x="4095750" y="5029200"/>
            <a:ext cx="5029200" cy="11666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The shortest path from s to v is:</a:t>
            </a:r>
          </a:p>
          <a:p>
            <a:r>
              <a:rPr lang="en-US" dirty="0"/>
              <a:t>s…, P(P(v)), P(v), v</a:t>
            </a:r>
          </a:p>
        </p:txBody>
      </p:sp>
    </p:spTree>
    <p:extLst>
      <p:ext uri="{BB962C8B-B14F-4D97-AF65-F5344CB8AC3E}">
        <p14:creationId xmlns:p14="http://schemas.microsoft.com/office/powerpoint/2010/main" val="346419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3" grpId="0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Bellman-Ford Algorithm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77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CA" sz="3600" dirty="0"/>
              <a:t>Bellman-Ford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(directed) graph G=(V,E), w:E-&gt;R</a:t>
            </a:r>
            <a:r>
              <a:rPr lang="en-US" sz="2000" baseline="-25000" dirty="0"/>
              <a:t>+</a:t>
            </a:r>
            <a:r>
              <a:rPr lang="en-US" sz="2000" dirty="0"/>
              <a:t> lengths of edges, and a vertex s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err="1"/>
              <a:t>dist</a:t>
            </a:r>
            <a:r>
              <a:rPr lang="en-US" sz="2000" dirty="0"/>
              <a:t>(u) - distance from s to u for all vertices u</a:t>
            </a:r>
            <a:r>
              <a:rPr lang="en-CA" sz="2000" dirty="0"/>
              <a:t>∈V.</a:t>
            </a:r>
          </a:p>
          <a:p>
            <a:pPr marL="0" indent="0">
              <a:buNone/>
            </a:pPr>
            <a:endParaRPr lang="en-CA" sz="2000" dirty="0"/>
          </a:p>
          <a:p>
            <a:pPr marL="457200" indent="-457200">
              <a:buAutoNum type="arabicPeriod"/>
            </a:pPr>
            <a:r>
              <a:rPr lang="en-US" sz="2000" dirty="0"/>
              <a:t>Set </a:t>
            </a:r>
            <a:r>
              <a:rPr lang="en-US" sz="2000" dirty="0" err="1"/>
              <a:t>dist</a:t>
            </a:r>
            <a:r>
              <a:rPr lang="en-US" sz="2000" dirty="0"/>
              <a:t>(s) = 0</a:t>
            </a:r>
          </a:p>
          <a:p>
            <a:pPr marL="457200" indent="-457200">
              <a:buAutoNum type="arabicPeriod"/>
            </a:pPr>
            <a:r>
              <a:rPr lang="en-US" sz="2000" dirty="0"/>
              <a:t>Set </a:t>
            </a:r>
            <a:r>
              <a:rPr lang="en-US" sz="2000" dirty="0" err="1"/>
              <a:t>dist</a:t>
            </a:r>
            <a:r>
              <a:rPr lang="en-US" sz="2000" dirty="0"/>
              <a:t>(u) =</a:t>
            </a:r>
            <a:r>
              <a:rPr lang="en-CA" sz="2000" dirty="0"/>
              <a:t> ∞ for all vertices u</a:t>
            </a:r>
            <a:r>
              <a:rPr lang="en-US" sz="2000" dirty="0"/>
              <a:t> other than s.</a:t>
            </a:r>
          </a:p>
          <a:p>
            <a:pPr marL="457200" indent="-457200">
              <a:buAutoNum type="arabicPeriod"/>
            </a:pPr>
            <a:r>
              <a:rPr lang="en-US" sz="2000" dirty="0"/>
              <a:t>Repeat |V|-1 times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CA" sz="2000" dirty="0"/>
              <a:t>For all (u-&gt;v) edge in E</a:t>
            </a:r>
          </a:p>
          <a:p>
            <a:pPr marL="685800" lvl="2" indent="0">
              <a:buNone/>
            </a:pPr>
            <a:r>
              <a:rPr lang="en-CA" sz="2000" dirty="0"/>
              <a:t>	Set d(v) = </a:t>
            </a:r>
            <a:r>
              <a:rPr lang="en-CA" sz="2000" dirty="0" err="1"/>
              <a:t>min</a:t>
            </a:r>
            <a:r>
              <a:rPr lang="en-CA" sz="1800" baseline="-25000" dirty="0" err="1"/>
              <a:t>u</a:t>
            </a:r>
            <a:r>
              <a:rPr lang="en-CA" sz="2000" dirty="0"/>
              <a:t> { d(v), d(u) + w(u-&gt;v) }</a:t>
            </a:r>
          </a:p>
          <a:p>
            <a:pPr marL="685800" lvl="2" indent="0">
              <a:buNone/>
            </a:pPr>
            <a:endParaRPr lang="en-CA" sz="2000" dirty="0"/>
          </a:p>
        </p:txBody>
      </p:sp>
      <p:sp>
        <p:nvSpPr>
          <p:cNvPr id="6" name="Rounded Rectangle 64">
            <a:extLst>
              <a:ext uri="{FF2B5EF4-FFF2-40B4-BE49-F238E27FC236}">
                <a16:creationId xmlns:a16="http://schemas.microsoft.com/office/drawing/2014/main" id="{8455DB57-0BA2-4977-9C43-0CAA7EA2557A}"/>
              </a:ext>
            </a:extLst>
          </p:cNvPr>
          <p:cNvSpPr/>
          <p:nvPr/>
        </p:nvSpPr>
        <p:spPr>
          <a:xfrm>
            <a:off x="3657600" y="5016767"/>
            <a:ext cx="5029200" cy="11666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u="sng" dirty="0"/>
              <a:t>Runtime</a:t>
            </a:r>
            <a:r>
              <a:rPr lang="en-US" dirty="0"/>
              <a:t>: |V|-1 iterations</a:t>
            </a:r>
          </a:p>
          <a:p>
            <a:r>
              <a:rPr lang="en-US" dirty="0"/>
              <a:t>In each iteration |E| updates.</a:t>
            </a:r>
          </a:p>
          <a:p>
            <a:r>
              <a:rPr lang="en-US" dirty="0"/>
              <a:t>Clearly takes O(|V|∙|E|)</a:t>
            </a:r>
          </a:p>
        </p:txBody>
      </p:sp>
    </p:spTree>
    <p:extLst>
      <p:ext uri="{BB962C8B-B14F-4D97-AF65-F5344CB8AC3E}">
        <p14:creationId xmlns:p14="http://schemas.microsoft.com/office/powerpoint/2010/main" val="243510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Breadth First Search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9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CA" sz="3600" dirty="0"/>
              <a:t>Bellman-Ford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Correctness</a:t>
            </a:r>
            <a:r>
              <a:rPr lang="en-US" sz="2000" dirty="0"/>
              <a:t>: We claim that for each vertex u</a:t>
            </a:r>
            <a:r>
              <a:rPr lang="en-CA" sz="2000" dirty="0"/>
              <a:t>∈V</a:t>
            </a:r>
            <a:r>
              <a:rPr lang="en-US" sz="2000" dirty="0"/>
              <a:t> the algorithm outputs correctly the distance from s to u.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Proof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We claim that</a:t>
            </a:r>
          </a:p>
          <a:p>
            <a:pPr marL="457200" indent="-457200">
              <a:buAutoNum type="arabicParenR"/>
            </a:pPr>
            <a:r>
              <a:rPr lang="en-US" sz="2000" dirty="0"/>
              <a:t>After the first iteration we get the correct values of </a:t>
            </a:r>
            <a:r>
              <a:rPr lang="en-US" sz="2000" dirty="0" err="1"/>
              <a:t>dist</a:t>
            </a:r>
            <a:r>
              <a:rPr lang="en-US" sz="2000" dirty="0"/>
              <a:t>(u) for all u’s with shorted path having 1 edge.</a:t>
            </a:r>
          </a:p>
          <a:p>
            <a:pPr marL="457200" indent="-457200">
              <a:buAutoNum type="arabicParenR"/>
            </a:pPr>
            <a:r>
              <a:rPr lang="en-US" sz="2000" dirty="0"/>
              <a:t>After the second iteration we get the correct values of </a:t>
            </a:r>
            <a:r>
              <a:rPr lang="en-US" sz="2000" dirty="0" err="1"/>
              <a:t>dist</a:t>
            </a:r>
            <a:r>
              <a:rPr lang="en-US" sz="2000" dirty="0"/>
              <a:t>(u) for all u’s with shorted path having at most 2 edges.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US" sz="2000" dirty="0"/>
              <a:t>After the </a:t>
            </a:r>
            <a:r>
              <a:rPr lang="en-US" sz="2000" dirty="0" err="1"/>
              <a:t>I’th</a:t>
            </a:r>
            <a:r>
              <a:rPr lang="en-US" sz="2000" dirty="0"/>
              <a:t> iteration we get the correct values of </a:t>
            </a:r>
            <a:r>
              <a:rPr lang="en-US" sz="2000" dirty="0" err="1"/>
              <a:t>dist</a:t>
            </a:r>
            <a:r>
              <a:rPr lang="en-US" sz="2000" dirty="0"/>
              <a:t>(u) for all u’s with shorted path having at most </a:t>
            </a:r>
            <a:r>
              <a:rPr lang="en-US" sz="2000" dirty="0" err="1"/>
              <a:t>i</a:t>
            </a:r>
            <a:r>
              <a:rPr lang="en-US" sz="2000" dirty="0"/>
              <a:t> edges.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US" sz="2000" dirty="0"/>
              <a:t>Observe that for each vertex u the shortest path contains at most |V|-1 edges. Hence, after |V|-1 iterations we are done.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829627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CA" sz="3600" dirty="0"/>
              <a:t>Bellman-Ford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(directed) graph G=(V,E), w:E-&gt;R weights of edges, and a vertex s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err="1"/>
              <a:t>dist</a:t>
            </a:r>
            <a:r>
              <a:rPr lang="en-US" sz="2000" dirty="0"/>
              <a:t>(u) - distance from s to u for all vertices u</a:t>
            </a:r>
            <a:r>
              <a:rPr lang="en-CA" sz="2000" dirty="0"/>
              <a:t>∈V.</a:t>
            </a:r>
          </a:p>
          <a:p>
            <a:pPr marL="0" indent="0">
              <a:buNone/>
            </a:pPr>
            <a:endParaRPr lang="en-CA" sz="2000" dirty="0"/>
          </a:p>
          <a:p>
            <a:pPr marL="457200" indent="-457200">
              <a:buAutoNum type="arabicPeriod"/>
            </a:pPr>
            <a:r>
              <a:rPr lang="en-US" sz="2000" dirty="0"/>
              <a:t>Set </a:t>
            </a:r>
            <a:r>
              <a:rPr lang="en-US" sz="2000" dirty="0" err="1"/>
              <a:t>dist</a:t>
            </a:r>
            <a:r>
              <a:rPr lang="en-US" sz="2000" dirty="0"/>
              <a:t>(s) = 0</a:t>
            </a:r>
          </a:p>
          <a:p>
            <a:pPr marL="457200" indent="-457200">
              <a:buAutoNum type="arabicPeriod"/>
            </a:pPr>
            <a:r>
              <a:rPr lang="en-US" sz="2000" dirty="0"/>
              <a:t>Set </a:t>
            </a:r>
            <a:r>
              <a:rPr lang="en-US" sz="2000" dirty="0" err="1"/>
              <a:t>dist</a:t>
            </a:r>
            <a:r>
              <a:rPr lang="en-US" sz="2000" dirty="0"/>
              <a:t>(u) =</a:t>
            </a:r>
            <a:r>
              <a:rPr lang="en-CA" sz="2000" dirty="0"/>
              <a:t> ∞ for all vertices u</a:t>
            </a:r>
            <a:r>
              <a:rPr lang="en-US" sz="2000" dirty="0"/>
              <a:t> other than s.</a:t>
            </a:r>
          </a:p>
          <a:p>
            <a:pPr marL="457200" indent="-457200">
              <a:buAutoNum type="arabicPeriod"/>
            </a:pPr>
            <a:r>
              <a:rPr lang="en-US" sz="2000" dirty="0"/>
              <a:t>Repeat |V|-1 times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CA" sz="2000" dirty="0"/>
              <a:t>For all (u-&gt;v) edge in E</a:t>
            </a:r>
          </a:p>
          <a:p>
            <a:pPr marL="685800" lvl="2" indent="0">
              <a:buNone/>
            </a:pPr>
            <a:r>
              <a:rPr lang="en-CA" sz="2000" dirty="0"/>
              <a:t>	Set d(v) = </a:t>
            </a:r>
            <a:r>
              <a:rPr lang="en-CA" sz="2000" dirty="0" err="1"/>
              <a:t>min</a:t>
            </a:r>
            <a:r>
              <a:rPr lang="en-CA" sz="1800" baseline="-25000" dirty="0" err="1"/>
              <a:t>u</a:t>
            </a:r>
            <a:r>
              <a:rPr lang="en-CA" sz="2000" dirty="0"/>
              <a:t> { d(v), d(u) + w(u-&gt;v) }</a:t>
            </a:r>
          </a:p>
          <a:p>
            <a:pPr marL="685800" lvl="2" indent="0">
              <a:buNone/>
            </a:pPr>
            <a:endParaRPr lang="en-CA" sz="2000" dirty="0"/>
          </a:p>
        </p:txBody>
      </p:sp>
      <p:sp>
        <p:nvSpPr>
          <p:cNvPr id="6" name="Rounded Rectangle 64">
            <a:extLst>
              <a:ext uri="{FF2B5EF4-FFF2-40B4-BE49-F238E27FC236}">
                <a16:creationId xmlns:a16="http://schemas.microsoft.com/office/drawing/2014/main" id="{8455DB57-0BA2-4977-9C43-0CAA7EA2557A}"/>
              </a:ext>
            </a:extLst>
          </p:cNvPr>
          <p:cNvSpPr/>
          <p:nvPr/>
        </p:nvSpPr>
        <p:spPr>
          <a:xfrm>
            <a:off x="1371600" y="5016767"/>
            <a:ext cx="7315200" cy="69823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Suppose that G contains cycles of negative weight.</a:t>
            </a:r>
          </a:p>
          <a:p>
            <a:r>
              <a:rPr lang="en-US" dirty="0"/>
              <a:t>Can we detect them using this algorithm?</a:t>
            </a:r>
          </a:p>
        </p:txBody>
      </p:sp>
      <p:sp>
        <p:nvSpPr>
          <p:cNvPr id="8" name="Rounded Rectangle 64">
            <a:extLst>
              <a:ext uri="{FF2B5EF4-FFF2-40B4-BE49-F238E27FC236}">
                <a16:creationId xmlns:a16="http://schemas.microsoft.com/office/drawing/2014/main" id="{8455DB57-0BA2-4977-9C43-0CAA7EA2557A}"/>
              </a:ext>
            </a:extLst>
          </p:cNvPr>
          <p:cNvSpPr/>
          <p:nvPr/>
        </p:nvSpPr>
        <p:spPr>
          <a:xfrm>
            <a:off x="1214804" y="5765129"/>
            <a:ext cx="4900246" cy="69823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Show the </a:t>
            </a:r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  <a:br>
              <a:rPr lang="en-US" dirty="0" smtClean="0"/>
            </a:br>
            <a:r>
              <a:rPr lang="en-US" dirty="0" smtClean="0"/>
              <a:t>does not work with negative weights.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39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and Reading 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Book: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</a:t>
            </a:r>
            <a:r>
              <a:rPr lang="en-CA" sz="2400" dirty="0"/>
              <a:t>4.1, 4.4, 4.5</a:t>
            </a:r>
            <a:r>
              <a:rPr lang="en-CA" sz="2400"/>
              <a:t>, 4.6, 4.8, 4.9, 4.10</a:t>
            </a:r>
            <a:endParaRPr lang="en-US" altLang="en-US" sz="24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Reading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5.1, 5.2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Breadth First Search (BFS)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DFS algorithm gets a graph G=(V,E) and a vertex v, and outputs a DFS tree containing all vertices reachable from v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However, the tree doesn’t preserve the distances of v to these vertices.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Example</a:t>
            </a:r>
            <a:r>
              <a:rPr lang="en-US" sz="2000" dirty="0"/>
              <a:t>: What will be the DFS tree of the following graph starting from a?</a:t>
            </a:r>
          </a:p>
          <a:p>
            <a:pPr marL="0" indent="0">
              <a:buNone/>
            </a:pPr>
            <a:r>
              <a:rPr lang="en-US" sz="2000" dirty="0"/>
              <a:t>What are the actual distances from a?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5334000" y="4038239"/>
            <a:ext cx="1963838" cy="1985619"/>
            <a:chOff x="2743990" y="4031793"/>
            <a:chExt cx="1963838" cy="1985619"/>
          </a:xfrm>
        </p:grpSpPr>
        <p:sp>
          <p:nvSpPr>
            <p:cNvPr id="10" name="Oval 9"/>
            <p:cNvSpPr/>
            <p:nvPr/>
          </p:nvSpPr>
          <p:spPr>
            <a:xfrm>
              <a:off x="3581400" y="4031793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403028" y="475835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3718018" y="571261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16" name="Straight Arrow Connector 15"/>
            <p:cNvCxnSpPr>
              <a:stCxn id="10" idx="3"/>
              <a:endCxn id="36" idx="7"/>
            </p:cNvCxnSpPr>
            <p:nvPr/>
          </p:nvCxnSpPr>
          <p:spPr>
            <a:xfrm flipH="1">
              <a:off x="3004153" y="4291956"/>
              <a:ext cx="621884" cy="55368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36" idx="6"/>
              <a:endCxn id="14" idx="2"/>
            </p:cNvCxnSpPr>
            <p:nvPr/>
          </p:nvCxnSpPr>
          <p:spPr>
            <a:xfrm flipV="1">
              <a:off x="3048790" y="4910750"/>
              <a:ext cx="1354238" cy="4265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36" idx="5"/>
              <a:endCxn id="15" idx="1"/>
            </p:cNvCxnSpPr>
            <p:nvPr/>
          </p:nvCxnSpPr>
          <p:spPr>
            <a:xfrm>
              <a:off x="3004153" y="5061165"/>
              <a:ext cx="758502" cy="69608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5" idx="7"/>
              <a:endCxn id="14" idx="4"/>
            </p:cNvCxnSpPr>
            <p:nvPr/>
          </p:nvCxnSpPr>
          <p:spPr>
            <a:xfrm flipV="1">
              <a:off x="3978181" y="5063150"/>
              <a:ext cx="577247" cy="694099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0" idx="4"/>
              <a:endCxn id="15" idx="0"/>
            </p:cNvCxnSpPr>
            <p:nvPr/>
          </p:nvCxnSpPr>
          <p:spPr>
            <a:xfrm>
              <a:off x="3733800" y="4336593"/>
              <a:ext cx="136618" cy="1376019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2743990" y="480100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</a:p>
          </p:txBody>
        </p:sp>
        <p:cxnSp>
          <p:nvCxnSpPr>
            <p:cNvPr id="45" name="Straight Arrow Connector 44"/>
            <p:cNvCxnSpPr>
              <a:stCxn id="14" idx="1"/>
              <a:endCxn id="10" idx="5"/>
            </p:cNvCxnSpPr>
            <p:nvPr/>
          </p:nvCxnSpPr>
          <p:spPr>
            <a:xfrm flipH="1" flipV="1">
              <a:off x="3841563" y="4291956"/>
              <a:ext cx="606102" cy="51103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0504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Breadth First Search (BFS)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We would like a tree that preserves the distances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990600" y="2209800"/>
            <a:ext cx="3276600" cy="3810000"/>
            <a:chOff x="990600" y="2562255"/>
            <a:chExt cx="3276600" cy="3810000"/>
          </a:xfrm>
        </p:grpSpPr>
        <p:sp>
          <p:nvSpPr>
            <p:cNvPr id="21" name="Oval 20"/>
            <p:cNvSpPr/>
            <p:nvPr/>
          </p:nvSpPr>
          <p:spPr>
            <a:xfrm>
              <a:off x="2286000" y="25622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cxnSp>
          <p:nvCxnSpPr>
            <p:cNvPr id="22" name="Straight Arrow Connector 21"/>
            <p:cNvCxnSpPr>
              <a:stCxn id="21" idx="5"/>
              <a:endCxn id="24" idx="1"/>
            </p:cNvCxnSpPr>
            <p:nvPr/>
          </p:nvCxnSpPr>
          <p:spPr>
            <a:xfrm>
              <a:off x="2546163" y="2822418"/>
              <a:ext cx="622674" cy="8512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1524000" y="36290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3124200" y="36290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990600" y="4924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2286000" y="4924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3962400" y="4924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f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3200400" y="6067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h</a:t>
              </a:r>
            </a:p>
          </p:txBody>
        </p:sp>
        <p:cxnSp>
          <p:nvCxnSpPr>
            <p:cNvPr id="29" name="Straight Arrow Connector 28"/>
            <p:cNvCxnSpPr>
              <a:stCxn id="21" idx="3"/>
              <a:endCxn id="23" idx="7"/>
            </p:cNvCxnSpPr>
            <p:nvPr/>
          </p:nvCxnSpPr>
          <p:spPr>
            <a:xfrm flipH="1">
              <a:off x="1784163" y="2822418"/>
              <a:ext cx="546474" cy="8512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4" idx="5"/>
              <a:endCxn id="27" idx="0"/>
            </p:cNvCxnSpPr>
            <p:nvPr/>
          </p:nvCxnSpPr>
          <p:spPr>
            <a:xfrm>
              <a:off x="3384363" y="3889218"/>
              <a:ext cx="730437" cy="10352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3" idx="6"/>
              <a:endCxn id="24" idx="2"/>
            </p:cNvCxnSpPr>
            <p:nvPr/>
          </p:nvCxnSpPr>
          <p:spPr>
            <a:xfrm>
              <a:off x="1828800" y="3781455"/>
              <a:ext cx="1295400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3" idx="4"/>
              <a:endCxn id="25" idx="0"/>
            </p:cNvCxnSpPr>
            <p:nvPr/>
          </p:nvCxnSpPr>
          <p:spPr>
            <a:xfrm flipH="1">
              <a:off x="1143000" y="3933855"/>
              <a:ext cx="533400" cy="9906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3" idx="4"/>
              <a:endCxn id="26" idx="1"/>
            </p:cNvCxnSpPr>
            <p:nvPr/>
          </p:nvCxnSpPr>
          <p:spPr>
            <a:xfrm>
              <a:off x="1676400" y="3933855"/>
              <a:ext cx="654237" cy="10352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6" idx="2"/>
            </p:cNvCxnSpPr>
            <p:nvPr/>
          </p:nvCxnSpPr>
          <p:spPr>
            <a:xfrm flipH="1">
              <a:off x="1295400" y="5076855"/>
              <a:ext cx="990600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7" idx="2"/>
              <a:endCxn id="26" idx="6"/>
            </p:cNvCxnSpPr>
            <p:nvPr/>
          </p:nvCxnSpPr>
          <p:spPr>
            <a:xfrm flipH="1">
              <a:off x="2590800" y="5076855"/>
              <a:ext cx="1371600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4" idx="3"/>
              <a:endCxn id="25" idx="7"/>
            </p:cNvCxnSpPr>
            <p:nvPr/>
          </p:nvCxnSpPr>
          <p:spPr>
            <a:xfrm flipH="1">
              <a:off x="1250763" y="3889218"/>
              <a:ext cx="1918074" cy="10798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8" idx="1"/>
              <a:endCxn id="25" idx="5"/>
            </p:cNvCxnSpPr>
            <p:nvPr/>
          </p:nvCxnSpPr>
          <p:spPr>
            <a:xfrm flipH="1" flipV="1">
              <a:off x="1250763" y="5184618"/>
              <a:ext cx="1994274" cy="9274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0"/>
              <a:endCxn id="24" idx="4"/>
            </p:cNvCxnSpPr>
            <p:nvPr/>
          </p:nvCxnSpPr>
          <p:spPr>
            <a:xfrm flipH="1" flipV="1">
              <a:off x="3276600" y="3933855"/>
              <a:ext cx="76200" cy="21336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28" idx="1"/>
              <a:endCxn id="26" idx="4"/>
            </p:cNvCxnSpPr>
            <p:nvPr/>
          </p:nvCxnSpPr>
          <p:spPr>
            <a:xfrm flipH="1" flipV="1">
              <a:off x="2438400" y="5229255"/>
              <a:ext cx="806637" cy="8828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752600" y="6067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g</a:t>
              </a:r>
            </a:p>
          </p:txBody>
        </p:sp>
        <p:cxnSp>
          <p:nvCxnSpPr>
            <p:cNvPr id="43" name="Straight Arrow Connector 42"/>
            <p:cNvCxnSpPr>
              <a:stCxn id="42" idx="1"/>
              <a:endCxn id="25" idx="4"/>
            </p:cNvCxnSpPr>
            <p:nvPr/>
          </p:nvCxnSpPr>
          <p:spPr>
            <a:xfrm flipH="1" flipV="1">
              <a:off x="1143000" y="5229255"/>
              <a:ext cx="654237" cy="8828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7" idx="3"/>
              <a:endCxn id="42" idx="7"/>
            </p:cNvCxnSpPr>
            <p:nvPr/>
          </p:nvCxnSpPr>
          <p:spPr>
            <a:xfrm flipH="1">
              <a:off x="2012763" y="5184618"/>
              <a:ext cx="1994274" cy="9274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4"/>
              <a:endCxn id="26" idx="0"/>
            </p:cNvCxnSpPr>
            <p:nvPr/>
          </p:nvCxnSpPr>
          <p:spPr>
            <a:xfrm>
              <a:off x="2438400" y="2867055"/>
              <a:ext cx="0" cy="20574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5334000" y="2209800"/>
            <a:ext cx="3276600" cy="3810000"/>
            <a:chOff x="5334000" y="2590800"/>
            <a:chExt cx="3276600" cy="3810000"/>
          </a:xfrm>
        </p:grpSpPr>
        <p:sp>
          <p:nvSpPr>
            <p:cNvPr id="48" name="Oval 47"/>
            <p:cNvSpPr/>
            <p:nvPr/>
          </p:nvSpPr>
          <p:spPr>
            <a:xfrm>
              <a:off x="66294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5867400" y="3657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7467600" y="3657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53340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66294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83058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f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7543800" y="609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h</a:t>
              </a:r>
            </a:p>
          </p:txBody>
        </p:sp>
        <p:cxnSp>
          <p:nvCxnSpPr>
            <p:cNvPr id="56" name="Straight Arrow Connector 55"/>
            <p:cNvCxnSpPr>
              <a:stCxn id="48" idx="3"/>
              <a:endCxn id="49" idx="7"/>
            </p:cNvCxnSpPr>
            <p:nvPr/>
          </p:nvCxnSpPr>
          <p:spPr>
            <a:xfrm flipH="1">
              <a:off x="6127563" y="2850963"/>
              <a:ext cx="546474" cy="8512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49" idx="4"/>
              <a:endCxn id="52" idx="0"/>
            </p:cNvCxnSpPr>
            <p:nvPr/>
          </p:nvCxnSpPr>
          <p:spPr>
            <a:xfrm flipH="1">
              <a:off x="5486400" y="3962400"/>
              <a:ext cx="533400" cy="9906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54" idx="1"/>
              <a:endCxn id="51" idx="5"/>
            </p:cNvCxnSpPr>
            <p:nvPr/>
          </p:nvCxnSpPr>
          <p:spPr>
            <a:xfrm flipH="1" flipV="1">
              <a:off x="7727763" y="3917763"/>
              <a:ext cx="622674" cy="10798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1" idx="1"/>
              <a:endCxn id="48" idx="5"/>
            </p:cNvCxnSpPr>
            <p:nvPr/>
          </p:nvCxnSpPr>
          <p:spPr>
            <a:xfrm flipH="1" flipV="1">
              <a:off x="6889563" y="2850963"/>
              <a:ext cx="622674" cy="8512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3" idx="0"/>
              <a:endCxn id="48" idx="4"/>
            </p:cNvCxnSpPr>
            <p:nvPr/>
          </p:nvCxnSpPr>
          <p:spPr>
            <a:xfrm flipV="1">
              <a:off x="6781800" y="2895600"/>
              <a:ext cx="0" cy="20574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/>
            <p:nvPr/>
          </p:nvSpPr>
          <p:spPr>
            <a:xfrm>
              <a:off x="6096000" y="609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g</a:t>
              </a:r>
            </a:p>
          </p:txBody>
        </p:sp>
        <p:cxnSp>
          <p:nvCxnSpPr>
            <p:cNvPr id="62" name="Straight Arrow Connector 61"/>
            <p:cNvCxnSpPr>
              <a:stCxn id="61" idx="1"/>
              <a:endCxn id="52" idx="4"/>
            </p:cNvCxnSpPr>
            <p:nvPr/>
          </p:nvCxnSpPr>
          <p:spPr>
            <a:xfrm flipH="1" flipV="1">
              <a:off x="5486400" y="5257800"/>
              <a:ext cx="654237" cy="8828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1" idx="4"/>
              <a:endCxn id="55" idx="0"/>
            </p:cNvCxnSpPr>
            <p:nvPr/>
          </p:nvCxnSpPr>
          <p:spPr>
            <a:xfrm>
              <a:off x="7620000" y="3962400"/>
              <a:ext cx="76200" cy="21336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4257442" y="2682270"/>
            <a:ext cx="1346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+mn-lt"/>
              </a:rPr>
              <a:t>BFS tree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2303584" y="6078905"/>
            <a:ext cx="3944816" cy="7010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Design an algorithm</a:t>
            </a:r>
            <a:br>
              <a:rPr lang="en-US" dirty="0"/>
            </a:br>
            <a:r>
              <a:rPr lang="en-US" dirty="0"/>
              <a:t>that creates such a tree</a:t>
            </a:r>
          </a:p>
        </p:txBody>
      </p:sp>
    </p:spTree>
    <p:extLst>
      <p:ext uri="{BB962C8B-B14F-4D97-AF65-F5344CB8AC3E}">
        <p14:creationId xmlns:p14="http://schemas.microsoft.com/office/powerpoint/2010/main" val="261147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Queue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9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Queue – an a data 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en-US" altLang="he-IL" sz="2200" u="sng" dirty="0">
                <a:ea typeface="Arial Unicode MS" panose="020B0604020202020204" pitchFamily="34" charset="-128"/>
                <a:cs typeface="Times New Roman" panose="02020603050405020304" pitchFamily="18" charset="0"/>
              </a:rPr>
              <a:t>A queue</a:t>
            </a:r>
            <a:r>
              <a:rPr lang="en-US" altLang="he-IL" sz="22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: an ordered collection of items with the following operations:</a:t>
            </a:r>
          </a:p>
          <a:p>
            <a:pPr lvl="1"/>
            <a:r>
              <a:rPr lang="en-US" altLang="he-IL" sz="22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enqueue(item): add an item to the queue</a:t>
            </a:r>
          </a:p>
          <a:p>
            <a:pPr lvl="1"/>
            <a:r>
              <a:rPr lang="en-US" altLang="he-IL" sz="22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dequeue(): remove an item from the queue</a:t>
            </a:r>
          </a:p>
          <a:p>
            <a:pPr lvl="1"/>
            <a:r>
              <a:rPr lang="en-US" altLang="he-IL" sz="2200" dirty="0" err="1">
                <a:ea typeface="Arial Unicode MS" panose="020B0604020202020204" pitchFamily="34" charset="-128"/>
                <a:cs typeface="Times New Roman" panose="02020603050405020304" pitchFamily="18" charset="0"/>
              </a:rPr>
              <a:t>isEmpty</a:t>
            </a:r>
            <a:r>
              <a:rPr lang="en-US" altLang="he-IL" sz="22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():  checks if the </a:t>
            </a:r>
            <a:r>
              <a:rPr lang="en-US" altLang="he-IL" sz="22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queue is empty </a:t>
            </a:r>
            <a:endParaRPr lang="en-US" altLang="he-IL" sz="2200" dirty="0"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en-US" altLang="he-IL" sz="22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Removal follows a first-in-first-out order (FIFO)</a:t>
            </a:r>
          </a:p>
          <a:p>
            <a:endParaRPr lang="en-US" altLang="he-IL" sz="2200" dirty="0"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en-US" sz="2200" dirty="0"/>
              <a:t>There is no bound on the number of element in the set</a:t>
            </a:r>
          </a:p>
          <a:p>
            <a:endParaRPr lang="en-US" altLang="he-IL" sz="2200" dirty="0"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en-US" altLang="he-IL" sz="2200" u="sng" dirty="0">
                <a:ea typeface="Arial Unicode MS" panose="020B0604020202020204" pitchFamily="34" charset="-128"/>
                <a:cs typeface="Times New Roman" panose="02020603050405020304" pitchFamily="18" charset="0"/>
              </a:rPr>
              <a:t>Question:</a:t>
            </a:r>
            <a:r>
              <a:rPr lang="en-US" altLang="he-IL" sz="22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 How would you implement Queue?</a:t>
            </a:r>
            <a:endParaRPr lang="en-US" sz="2200" dirty="0"/>
          </a:p>
          <a:p>
            <a:r>
              <a:rPr lang="en-US" altLang="he-IL" sz="22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A1: An array that changes its </a:t>
            </a:r>
            <a:r>
              <a:rPr lang="en-US" altLang="he-IL" sz="22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size – requires long time when resizing</a:t>
            </a:r>
            <a:endParaRPr lang="en-US" altLang="he-IL" sz="2200" dirty="0"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en-US" altLang="he-IL" sz="22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A2: A linked list </a:t>
            </a:r>
            <a:r>
              <a:rPr lang="en-US" altLang="he-IL" sz="22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 - O(1) time per each operation</a:t>
            </a:r>
            <a:endParaRPr lang="en-US" altLang="he-IL" sz="2200" dirty="0"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079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Breadth First Search (BFS)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(directed) graph G=(V,E) and a vertex s</a:t>
            </a:r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</a:t>
            </a:r>
            <a:r>
              <a:rPr lang="en-US" sz="1800" dirty="0" err="1"/>
              <a:t>dist</a:t>
            </a:r>
            <a:r>
              <a:rPr lang="en-US" sz="1800" dirty="0"/>
              <a:t>(u) - distance from s to u for all vertices u</a:t>
            </a:r>
            <a:r>
              <a:rPr lang="en-CA" sz="1800" dirty="0"/>
              <a:t>∈V.</a:t>
            </a:r>
          </a:p>
          <a:p>
            <a:pPr marL="0" indent="0">
              <a:buNone/>
            </a:pPr>
            <a:endParaRPr lang="en-CA" sz="1800" dirty="0"/>
          </a:p>
          <a:p>
            <a:pPr marL="457200" indent="-457200">
              <a:buAutoNum type="arabicPeriod"/>
            </a:pPr>
            <a:r>
              <a:rPr lang="en-CA" sz="1800" dirty="0"/>
              <a:t>For all </a:t>
            </a:r>
            <a:r>
              <a:rPr lang="en-US" sz="1800" dirty="0"/>
              <a:t>u</a:t>
            </a:r>
            <a:r>
              <a:rPr lang="en-CA" sz="1800" dirty="0"/>
              <a:t>∈V set </a:t>
            </a:r>
            <a:r>
              <a:rPr lang="en-CA" sz="1800" dirty="0" err="1"/>
              <a:t>dist</a:t>
            </a:r>
            <a:r>
              <a:rPr lang="en-CA" sz="1800" dirty="0"/>
              <a:t>(u) = </a:t>
            </a:r>
            <a:r>
              <a:rPr lang="en-CA" sz="1800" dirty="0" smtClean="0"/>
              <a:t>|V|</a:t>
            </a:r>
            <a:endParaRPr lang="en-CA" sz="1800" dirty="0"/>
          </a:p>
          <a:p>
            <a:pPr marL="457200" indent="-457200">
              <a:buAutoNum type="arabicPeriod"/>
            </a:pPr>
            <a:r>
              <a:rPr lang="en-CA" sz="1800" dirty="0"/>
              <a:t>Set </a:t>
            </a:r>
            <a:r>
              <a:rPr lang="en-CA" sz="1800" dirty="0" err="1"/>
              <a:t>dist</a:t>
            </a:r>
            <a:r>
              <a:rPr lang="en-CA" sz="1800" dirty="0"/>
              <a:t>(s) = </a:t>
            </a:r>
            <a:r>
              <a:rPr lang="en-CA" sz="1800" dirty="0" smtClean="0"/>
              <a:t>0</a:t>
            </a:r>
            <a:endParaRPr lang="en-CA" sz="1800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CA" sz="1800" dirty="0"/>
              <a:t>Let Q be an empty queue.</a:t>
            </a:r>
          </a:p>
          <a:p>
            <a:pPr marL="457200" indent="-457200">
              <a:buAutoNum type="arabicPeriod"/>
            </a:pPr>
            <a:r>
              <a:rPr lang="en-CA" sz="1800" dirty="0" err="1"/>
              <a:t>Q.enqueue</a:t>
            </a:r>
            <a:r>
              <a:rPr lang="en-CA" sz="1800" dirty="0"/>
              <a:t>(s)</a:t>
            </a:r>
          </a:p>
          <a:p>
            <a:pPr marL="457200" indent="-457200">
              <a:buAutoNum type="arabicPeriod"/>
            </a:pPr>
            <a:r>
              <a:rPr lang="en-CA" sz="1800" dirty="0"/>
              <a:t>While (Q is not empty)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CA" dirty="0"/>
              <a:t>u = </a:t>
            </a:r>
            <a:r>
              <a:rPr lang="en-CA" dirty="0" err="1"/>
              <a:t>Q.dequeue</a:t>
            </a:r>
            <a:endParaRPr lang="en-CA" dirty="0"/>
          </a:p>
          <a:p>
            <a:pPr marL="800100" lvl="1" indent="-457200">
              <a:buAutoNum type="alphaLcParenR"/>
            </a:pPr>
            <a:r>
              <a:rPr lang="en-CA" dirty="0"/>
              <a:t>For all edges (u-&gt;v) do</a:t>
            </a:r>
          </a:p>
          <a:p>
            <a:pPr marL="685800" lvl="2" indent="0">
              <a:buNone/>
            </a:pPr>
            <a:r>
              <a:rPr lang="en-CA" sz="1800" dirty="0"/>
              <a:t>	If </a:t>
            </a:r>
            <a:r>
              <a:rPr lang="en-CA" sz="1800" dirty="0" err="1"/>
              <a:t>dist</a:t>
            </a:r>
            <a:r>
              <a:rPr lang="en-CA" sz="1800" dirty="0"/>
              <a:t>(v) = |V| </a:t>
            </a:r>
            <a:r>
              <a:rPr lang="en-CA" sz="1800" dirty="0" smtClean="0"/>
              <a:t> // v has not been visited yet</a:t>
            </a:r>
            <a:endParaRPr lang="en-CA" sz="1800" dirty="0"/>
          </a:p>
          <a:p>
            <a:pPr marL="1028700" lvl="3" indent="0">
              <a:buNone/>
            </a:pPr>
            <a:r>
              <a:rPr lang="en-CA" sz="1800" dirty="0"/>
              <a:t>	      </a:t>
            </a:r>
            <a:r>
              <a:rPr lang="en-CA" sz="1800" dirty="0" err="1"/>
              <a:t>dist</a:t>
            </a:r>
            <a:r>
              <a:rPr lang="en-CA" sz="1800" dirty="0"/>
              <a:t>(v) = </a:t>
            </a:r>
            <a:r>
              <a:rPr lang="en-CA" sz="1800" dirty="0" err="1"/>
              <a:t>dist</a:t>
            </a:r>
            <a:r>
              <a:rPr lang="en-CA" sz="1800" dirty="0"/>
              <a:t>(u) + 1</a:t>
            </a:r>
          </a:p>
          <a:p>
            <a:pPr marL="1028700" lvl="3" indent="0">
              <a:buNone/>
            </a:pPr>
            <a:r>
              <a:rPr lang="en-CA" sz="1800" dirty="0"/>
              <a:t>	      </a:t>
            </a:r>
            <a:r>
              <a:rPr lang="en-CA" sz="1800" dirty="0" err="1"/>
              <a:t>Q.enqueue</a:t>
            </a:r>
            <a:r>
              <a:rPr lang="en-CA" sz="1800" dirty="0"/>
              <a:t>(v</a:t>
            </a:r>
            <a:r>
              <a:rPr lang="en-CA" sz="1800" dirty="0" smtClean="0"/>
              <a:t>)</a:t>
            </a:r>
            <a:endParaRPr lang="en-CA" sz="1800" dirty="0"/>
          </a:p>
        </p:txBody>
      </p:sp>
      <p:sp>
        <p:nvSpPr>
          <p:cNvPr id="17" name="Rounded Rectangle 64">
            <a:extLst>
              <a:ext uri="{FF2B5EF4-FFF2-40B4-BE49-F238E27FC236}">
                <a16:creationId xmlns:a16="http://schemas.microsoft.com/office/drawing/2014/main" id="{5DB7D9F9-B6B2-47B2-A0EE-093AC2F3A1B0}"/>
              </a:ext>
            </a:extLst>
          </p:cNvPr>
          <p:cNvSpPr/>
          <p:nvPr/>
        </p:nvSpPr>
        <p:spPr>
          <a:xfrm>
            <a:off x="4267200" y="2727943"/>
            <a:ext cx="4248150" cy="7010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Q: What is the runtime of BFS?</a:t>
            </a:r>
          </a:p>
        </p:txBody>
      </p:sp>
      <p:sp>
        <p:nvSpPr>
          <p:cNvPr id="21" name="Rounded Rectangle 64">
            <a:extLst>
              <a:ext uri="{FF2B5EF4-FFF2-40B4-BE49-F238E27FC236}">
                <a16:creationId xmlns:a16="http://schemas.microsoft.com/office/drawing/2014/main" id="{1BD8F885-BE0D-48D8-BD80-AC5F4A1A463A}"/>
              </a:ext>
            </a:extLst>
          </p:cNvPr>
          <p:cNvSpPr/>
          <p:nvPr/>
        </p:nvSpPr>
        <p:spPr>
          <a:xfrm>
            <a:off x="3733800" y="3654792"/>
            <a:ext cx="5029200" cy="11666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A: O(|V|+|E|)</a:t>
            </a:r>
          </a:p>
          <a:p>
            <a:r>
              <a:rPr lang="en-US" dirty="0"/>
              <a:t>Because every vertex is updated once, and </a:t>
            </a:r>
            <a:r>
              <a:rPr lang="en-US" dirty="0" smtClean="0"/>
              <a:t>each edge </a:t>
            </a:r>
            <a:r>
              <a:rPr lang="en-US" dirty="0"/>
              <a:t>is touched twice.</a:t>
            </a:r>
          </a:p>
        </p:txBody>
      </p:sp>
    </p:spTree>
    <p:extLst>
      <p:ext uri="{BB962C8B-B14F-4D97-AF65-F5344CB8AC3E}">
        <p14:creationId xmlns:p14="http://schemas.microsoft.com/office/powerpoint/2010/main" val="32230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Breadth First Search (BFS)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Observe that:</a:t>
            </a:r>
          </a:p>
          <a:p>
            <a:pPr marL="342900" indent="-342900">
              <a:buAutoNum type="arabicParenR"/>
            </a:pPr>
            <a:r>
              <a:rPr lang="en-US" sz="1800" dirty="0" smtClean="0"/>
              <a:t>First we add s to the queue</a:t>
            </a:r>
          </a:p>
          <a:p>
            <a:pPr marL="342900" indent="-342900">
              <a:buAutoNum type="arabicParenR"/>
            </a:pPr>
            <a:r>
              <a:rPr lang="en-US" sz="1800" dirty="0" smtClean="0"/>
              <a:t>Then, we remove s from the queue and add N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(s) all its </a:t>
            </a:r>
            <a:r>
              <a:rPr lang="en-US" sz="1800" dirty="0" err="1" smtClean="0"/>
              <a:t>neighbours</a:t>
            </a:r>
            <a:r>
              <a:rPr lang="en-US" sz="1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1800" dirty="0" smtClean="0"/>
              <a:t>Then, we process </a:t>
            </a:r>
            <a:r>
              <a:rPr lang="en-US" sz="1800" dirty="0" err="1" smtClean="0"/>
              <a:t>neighbours</a:t>
            </a:r>
            <a:r>
              <a:rPr lang="en-US" sz="1800" dirty="0" smtClean="0"/>
              <a:t> of s and add N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(s</a:t>
            </a:r>
            <a:r>
              <a:rPr lang="en-US" sz="1800" dirty="0"/>
              <a:t>) </a:t>
            </a:r>
            <a:r>
              <a:rPr lang="en-US" sz="1800" dirty="0" smtClean="0"/>
              <a:t>–all vertices at distance 2 from s.</a:t>
            </a:r>
          </a:p>
          <a:p>
            <a:pPr marL="342900" indent="-342900">
              <a:buFont typeface="Arial" panose="020B0604020202020204" pitchFamily="34" charset="0"/>
              <a:buAutoNum type="arabicParenR"/>
            </a:pPr>
            <a:r>
              <a:rPr lang="en-US" sz="1800" dirty="0"/>
              <a:t>Then, we process N</a:t>
            </a:r>
            <a:r>
              <a:rPr lang="en-US" sz="1800" baseline="-25000" dirty="0"/>
              <a:t>2</a:t>
            </a:r>
            <a:r>
              <a:rPr lang="en-US" sz="1800" dirty="0"/>
              <a:t>(s</a:t>
            </a:r>
            <a:r>
              <a:rPr lang="en-US" sz="1800" dirty="0" smtClean="0"/>
              <a:t>), and add N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(s</a:t>
            </a:r>
            <a:r>
              <a:rPr lang="en-US" sz="1800" dirty="0"/>
              <a:t>) –all vertices at distance </a:t>
            </a:r>
            <a:r>
              <a:rPr lang="en-US" sz="1800" dirty="0" smtClean="0"/>
              <a:t>3 </a:t>
            </a:r>
            <a:r>
              <a:rPr lang="en-US" sz="1800" dirty="0"/>
              <a:t>from s</a:t>
            </a:r>
            <a:r>
              <a:rPr lang="en-US" sz="18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AutoNum type="arabicParenR"/>
            </a:pPr>
            <a:r>
              <a:rPr lang="en-US" sz="1800" dirty="0" smtClean="0"/>
              <a:t>And so on…</a:t>
            </a:r>
            <a:endParaRPr lang="en-US" sz="1800" dirty="0"/>
          </a:p>
          <a:p>
            <a:pPr marL="342900" indent="-342900">
              <a:buAutoNum type="arabicParenR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1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Breadth First Search (BFS)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An execution of BFS on a graph naturally defines a BFS tree.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0600" y="2209800"/>
            <a:ext cx="3276600" cy="3810000"/>
            <a:chOff x="990600" y="2562255"/>
            <a:chExt cx="3276600" cy="3810000"/>
          </a:xfrm>
        </p:grpSpPr>
        <p:sp>
          <p:nvSpPr>
            <p:cNvPr id="21" name="Oval 20"/>
            <p:cNvSpPr/>
            <p:nvPr/>
          </p:nvSpPr>
          <p:spPr>
            <a:xfrm>
              <a:off x="2286000" y="25622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cxnSp>
          <p:nvCxnSpPr>
            <p:cNvPr id="22" name="Straight Arrow Connector 21"/>
            <p:cNvCxnSpPr>
              <a:stCxn id="21" idx="5"/>
              <a:endCxn id="24" idx="1"/>
            </p:cNvCxnSpPr>
            <p:nvPr/>
          </p:nvCxnSpPr>
          <p:spPr>
            <a:xfrm>
              <a:off x="2546163" y="2822418"/>
              <a:ext cx="622674" cy="8512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1524000" y="36290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3124200" y="36290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990600" y="4924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2286000" y="4924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3962400" y="4924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f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3200400" y="6067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h</a:t>
              </a:r>
            </a:p>
          </p:txBody>
        </p:sp>
        <p:cxnSp>
          <p:nvCxnSpPr>
            <p:cNvPr id="29" name="Straight Arrow Connector 28"/>
            <p:cNvCxnSpPr>
              <a:stCxn id="21" idx="3"/>
              <a:endCxn id="23" idx="7"/>
            </p:cNvCxnSpPr>
            <p:nvPr/>
          </p:nvCxnSpPr>
          <p:spPr>
            <a:xfrm flipH="1">
              <a:off x="1784163" y="2822418"/>
              <a:ext cx="546474" cy="8512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4" idx="5"/>
              <a:endCxn id="27" idx="0"/>
            </p:cNvCxnSpPr>
            <p:nvPr/>
          </p:nvCxnSpPr>
          <p:spPr>
            <a:xfrm>
              <a:off x="3384363" y="3889218"/>
              <a:ext cx="730437" cy="10352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3" idx="6"/>
              <a:endCxn id="24" idx="2"/>
            </p:cNvCxnSpPr>
            <p:nvPr/>
          </p:nvCxnSpPr>
          <p:spPr>
            <a:xfrm>
              <a:off x="1828800" y="3781455"/>
              <a:ext cx="1295400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3" idx="4"/>
              <a:endCxn id="25" idx="0"/>
            </p:cNvCxnSpPr>
            <p:nvPr/>
          </p:nvCxnSpPr>
          <p:spPr>
            <a:xfrm flipH="1">
              <a:off x="1143000" y="3933855"/>
              <a:ext cx="533400" cy="9906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3" idx="4"/>
              <a:endCxn id="26" idx="1"/>
            </p:cNvCxnSpPr>
            <p:nvPr/>
          </p:nvCxnSpPr>
          <p:spPr>
            <a:xfrm>
              <a:off x="1676400" y="3933855"/>
              <a:ext cx="654237" cy="10352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6" idx="2"/>
            </p:cNvCxnSpPr>
            <p:nvPr/>
          </p:nvCxnSpPr>
          <p:spPr>
            <a:xfrm flipH="1">
              <a:off x="1295400" y="5076855"/>
              <a:ext cx="990600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7" idx="2"/>
              <a:endCxn id="26" idx="6"/>
            </p:cNvCxnSpPr>
            <p:nvPr/>
          </p:nvCxnSpPr>
          <p:spPr>
            <a:xfrm flipH="1">
              <a:off x="2590800" y="5076855"/>
              <a:ext cx="1371600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4" idx="3"/>
              <a:endCxn id="25" idx="7"/>
            </p:cNvCxnSpPr>
            <p:nvPr/>
          </p:nvCxnSpPr>
          <p:spPr>
            <a:xfrm flipH="1">
              <a:off x="1250763" y="3889218"/>
              <a:ext cx="1918074" cy="10798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8" idx="1"/>
              <a:endCxn id="25" idx="5"/>
            </p:cNvCxnSpPr>
            <p:nvPr/>
          </p:nvCxnSpPr>
          <p:spPr>
            <a:xfrm flipH="1" flipV="1">
              <a:off x="1250763" y="5184618"/>
              <a:ext cx="1994274" cy="9274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0"/>
              <a:endCxn id="24" idx="4"/>
            </p:cNvCxnSpPr>
            <p:nvPr/>
          </p:nvCxnSpPr>
          <p:spPr>
            <a:xfrm flipH="1" flipV="1">
              <a:off x="3276600" y="3933855"/>
              <a:ext cx="76200" cy="21336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28" idx="1"/>
              <a:endCxn id="26" idx="4"/>
            </p:cNvCxnSpPr>
            <p:nvPr/>
          </p:nvCxnSpPr>
          <p:spPr>
            <a:xfrm flipH="1" flipV="1">
              <a:off x="2438400" y="5229255"/>
              <a:ext cx="806637" cy="8828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752600" y="6067455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g</a:t>
              </a:r>
            </a:p>
          </p:txBody>
        </p:sp>
        <p:cxnSp>
          <p:nvCxnSpPr>
            <p:cNvPr id="43" name="Straight Arrow Connector 42"/>
            <p:cNvCxnSpPr>
              <a:stCxn id="42" idx="1"/>
              <a:endCxn id="25" idx="4"/>
            </p:cNvCxnSpPr>
            <p:nvPr/>
          </p:nvCxnSpPr>
          <p:spPr>
            <a:xfrm flipH="1" flipV="1">
              <a:off x="1143000" y="5229255"/>
              <a:ext cx="654237" cy="8828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7" idx="3"/>
              <a:endCxn id="42" idx="7"/>
            </p:cNvCxnSpPr>
            <p:nvPr/>
          </p:nvCxnSpPr>
          <p:spPr>
            <a:xfrm flipH="1">
              <a:off x="2012763" y="5184618"/>
              <a:ext cx="1994274" cy="9274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4"/>
              <a:endCxn id="26" idx="0"/>
            </p:cNvCxnSpPr>
            <p:nvPr/>
          </p:nvCxnSpPr>
          <p:spPr>
            <a:xfrm>
              <a:off x="2438400" y="2867055"/>
              <a:ext cx="0" cy="20574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5334000" y="2209800"/>
            <a:ext cx="3276600" cy="3810000"/>
            <a:chOff x="5334000" y="2590800"/>
            <a:chExt cx="3276600" cy="3810000"/>
          </a:xfrm>
        </p:grpSpPr>
        <p:sp>
          <p:nvSpPr>
            <p:cNvPr id="48" name="Oval 47"/>
            <p:cNvSpPr/>
            <p:nvPr/>
          </p:nvSpPr>
          <p:spPr>
            <a:xfrm>
              <a:off x="66294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5867400" y="3657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7467600" y="3657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53340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66294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83058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f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7543800" y="609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h</a:t>
              </a:r>
            </a:p>
          </p:txBody>
        </p:sp>
        <p:cxnSp>
          <p:nvCxnSpPr>
            <p:cNvPr id="56" name="Straight Arrow Connector 55"/>
            <p:cNvCxnSpPr>
              <a:stCxn id="48" idx="3"/>
              <a:endCxn id="49" idx="7"/>
            </p:cNvCxnSpPr>
            <p:nvPr/>
          </p:nvCxnSpPr>
          <p:spPr>
            <a:xfrm flipH="1">
              <a:off x="6127563" y="2850963"/>
              <a:ext cx="546474" cy="8512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49" idx="4"/>
              <a:endCxn id="52" idx="0"/>
            </p:cNvCxnSpPr>
            <p:nvPr/>
          </p:nvCxnSpPr>
          <p:spPr>
            <a:xfrm flipH="1">
              <a:off x="5486400" y="3962400"/>
              <a:ext cx="533400" cy="9906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54" idx="1"/>
              <a:endCxn id="51" idx="5"/>
            </p:cNvCxnSpPr>
            <p:nvPr/>
          </p:nvCxnSpPr>
          <p:spPr>
            <a:xfrm flipH="1" flipV="1">
              <a:off x="7727763" y="3917763"/>
              <a:ext cx="622674" cy="10798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1" idx="1"/>
              <a:endCxn id="48" idx="5"/>
            </p:cNvCxnSpPr>
            <p:nvPr/>
          </p:nvCxnSpPr>
          <p:spPr>
            <a:xfrm flipH="1" flipV="1">
              <a:off x="6889563" y="2850963"/>
              <a:ext cx="622674" cy="85127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3" idx="0"/>
              <a:endCxn id="48" idx="4"/>
            </p:cNvCxnSpPr>
            <p:nvPr/>
          </p:nvCxnSpPr>
          <p:spPr>
            <a:xfrm flipV="1">
              <a:off x="6781800" y="2895600"/>
              <a:ext cx="0" cy="20574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/>
            <p:nvPr/>
          </p:nvSpPr>
          <p:spPr>
            <a:xfrm>
              <a:off x="6096000" y="609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g</a:t>
              </a:r>
            </a:p>
          </p:txBody>
        </p:sp>
        <p:cxnSp>
          <p:nvCxnSpPr>
            <p:cNvPr id="62" name="Straight Arrow Connector 61"/>
            <p:cNvCxnSpPr>
              <a:stCxn id="61" idx="1"/>
              <a:endCxn id="52" idx="4"/>
            </p:cNvCxnSpPr>
            <p:nvPr/>
          </p:nvCxnSpPr>
          <p:spPr>
            <a:xfrm flipH="1" flipV="1">
              <a:off x="5486400" y="5257800"/>
              <a:ext cx="654237" cy="8828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1" idx="4"/>
              <a:endCxn id="55" idx="0"/>
            </p:cNvCxnSpPr>
            <p:nvPr/>
          </p:nvCxnSpPr>
          <p:spPr>
            <a:xfrm>
              <a:off x="7620000" y="3962400"/>
              <a:ext cx="76200" cy="21336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4257442" y="2682270"/>
            <a:ext cx="1346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+mn-lt"/>
              </a:rPr>
              <a:t>BFS tree</a:t>
            </a:r>
          </a:p>
        </p:txBody>
      </p:sp>
    </p:spTree>
    <p:extLst>
      <p:ext uri="{BB962C8B-B14F-4D97-AF65-F5344CB8AC3E}">
        <p14:creationId xmlns:p14="http://schemas.microsoft.com/office/powerpoint/2010/main" val="104616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20618</TotalTime>
  <Words>1545</Words>
  <Application>Microsoft Office PowerPoint</Application>
  <PresentationFormat>On-screen Show (4:3)</PresentationFormat>
  <Paragraphs>242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Arial</vt:lpstr>
      <vt:lpstr>Arial Narrow</vt:lpstr>
      <vt:lpstr>Calibri</vt:lpstr>
      <vt:lpstr>Calibri Light</vt:lpstr>
      <vt:lpstr>Symbol</vt:lpstr>
      <vt:lpstr>Times New Roman</vt:lpstr>
      <vt:lpstr>Office Theme</vt:lpstr>
      <vt:lpstr>CMPT 706 - Algorithms for Big Data  </vt:lpstr>
      <vt:lpstr>Breadth First Search</vt:lpstr>
      <vt:lpstr>Breadth First Search (BFS)</vt:lpstr>
      <vt:lpstr>Breadth First Search (BFS)</vt:lpstr>
      <vt:lpstr>Queue</vt:lpstr>
      <vt:lpstr>Queue – an a data structure</vt:lpstr>
      <vt:lpstr>Breadth First Search (BFS)</vt:lpstr>
      <vt:lpstr>Breadth First Search (BFS)</vt:lpstr>
      <vt:lpstr>Breadth First Search (BFS)</vt:lpstr>
      <vt:lpstr>Breadth First Search (BFS)</vt:lpstr>
      <vt:lpstr>Breadth First Search (BFS)</vt:lpstr>
      <vt:lpstr>Single Source Shortest Path</vt:lpstr>
      <vt:lpstr>Single Source Shortest Path</vt:lpstr>
      <vt:lpstr>Dijkstra’s Algorithm</vt:lpstr>
      <vt:lpstr>Dijkstra’s Algorithm</vt:lpstr>
      <vt:lpstr>Dijkstra’s Algorithm</vt:lpstr>
      <vt:lpstr>Dijkstra’s Algorithm</vt:lpstr>
      <vt:lpstr>Bellman-Ford Algorithm</vt:lpstr>
      <vt:lpstr>Bellman-Ford Algorithm</vt:lpstr>
      <vt:lpstr>Bellman-Ford Algorithm</vt:lpstr>
      <vt:lpstr>Bellman-Ford Algorithm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Igor Shinkar</dc:creator>
  <cp:lastModifiedBy>Igor Shinkar</cp:lastModifiedBy>
  <cp:revision>1347</cp:revision>
  <cp:lastPrinted>2018-01-03T13:57:37Z</cp:lastPrinted>
  <dcterms:created xsi:type="dcterms:W3CDTF">2007-01-06T04:11:40Z</dcterms:created>
  <dcterms:modified xsi:type="dcterms:W3CDTF">2020-03-03T21:22:51Z</dcterms:modified>
</cp:coreProperties>
</file>