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3" r:id="rId1"/>
  </p:sldMasterIdLst>
  <p:notesMasterIdLst>
    <p:notesMasterId r:id="rId18"/>
  </p:notesMasterIdLst>
  <p:handoutMasterIdLst>
    <p:handoutMasterId r:id="rId19"/>
  </p:handoutMasterIdLst>
  <p:sldIdLst>
    <p:sldId id="290" r:id="rId2"/>
    <p:sldId id="488" r:id="rId3"/>
    <p:sldId id="489" r:id="rId4"/>
    <p:sldId id="490" r:id="rId5"/>
    <p:sldId id="491" r:id="rId6"/>
    <p:sldId id="507" r:id="rId7"/>
    <p:sldId id="508" r:id="rId8"/>
    <p:sldId id="510" r:id="rId9"/>
    <p:sldId id="509" r:id="rId10"/>
    <p:sldId id="511" r:id="rId11"/>
    <p:sldId id="512" r:id="rId12"/>
    <p:sldId id="513" r:id="rId13"/>
    <p:sldId id="514" r:id="rId14"/>
    <p:sldId id="515" r:id="rId15"/>
    <p:sldId id="516" r:id="rId16"/>
    <p:sldId id="460" r:id="rId17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FF0000"/>
    <a:srgbClr val="FF99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96" autoAdjust="0"/>
    <p:restoredTop sz="94679" autoAdjust="0"/>
  </p:normalViewPr>
  <p:slideViewPr>
    <p:cSldViewPr>
      <p:cViewPr varScale="1">
        <p:scale>
          <a:sx n="109" d="100"/>
          <a:sy n="109" d="100"/>
        </p:scale>
        <p:origin x="109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0577893B-C164-4DD3-9790-0AEEA5C1A46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" panose="020B0604020202020204" pitchFamily="34" charset="0"/>
              </a:defRPr>
            </a:lvl1pPr>
          </a:lstStyle>
          <a:p>
            <a:fld id="{251D6D30-D6D0-4B69-B51C-DB89B59C2C8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1542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867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3/3/2020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Algorithms - Introduction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151EC69-4F14-4609-96BE-E721223126B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1099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Algorithms - Introduction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97C75E32-FD0E-4255-AE67-18F6C1DDCDC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6764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3/3/2020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Algorithms - Introduction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8619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Algorithms - Introduction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47CB2A36-0426-46E0-87B0-DAB3A2D859E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8299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Algorithms - Introduction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359F7BE7-05AA-4D3F-B26D-06D0B111D9E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853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Algorithms - Introduction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B371A1EC-964F-4730-ACD4-8AAF23A72AA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0482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Algorithms - Introduction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3ED5C627-ED0C-4490-AE55-106D847154F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0457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Algorithms - Introduction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1C34A2E8-A307-4A4C-BFAD-6E97804F627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2158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3/3/2020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Algorithms - Introduction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9A7C540F-8BC7-47A6-AEE9-2326332882E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6203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BB4EB669-2839-4BC5-A245-6EAA54AC24A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8870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Algorithms - Introduction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en-US"/>
              <a:t>1-</a:t>
            </a:r>
            <a:fld id="{2A5E2A84-E056-42D9-9776-5B6786C07FC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9823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4" r:id="rId1"/>
    <p:sldLayoutId id="2147484095" r:id="rId2"/>
    <p:sldLayoutId id="2147484096" r:id="rId3"/>
    <p:sldLayoutId id="2147484097" r:id="rId4"/>
    <p:sldLayoutId id="2147484098" r:id="rId5"/>
    <p:sldLayoutId id="2147484099" r:id="rId6"/>
    <p:sldLayoutId id="2147484100" r:id="rId7"/>
    <p:sldLayoutId id="2147484101" r:id="rId8"/>
    <p:sldLayoutId id="2147484102" r:id="rId9"/>
    <p:sldLayoutId id="2147484103" r:id="rId10"/>
    <p:sldLayoutId id="2147484104" r:id="rId11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en-US" sz="3600" dirty="0"/>
              <a:t>CMPT 706 - Algorithms for Big Data</a:t>
            </a:r>
            <a:br>
              <a:rPr lang="en-US" altLang="en-US" sz="3600" dirty="0"/>
            </a:br>
            <a:r>
              <a:rPr lang="en-US" altLang="en-US" sz="3600" dirty="0"/>
              <a:t/>
            </a:r>
            <a:br>
              <a:rPr lang="en-US" altLang="en-US" sz="3600" dirty="0"/>
            </a:br>
            <a:endParaRPr lang="en-US" altLang="en-US" sz="3600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Graphs</a:t>
            </a:r>
          </a:p>
          <a:p>
            <a:r>
              <a:rPr lang="en-US" sz="2400" dirty="0" smtClean="0"/>
              <a:t>March 3, </a:t>
            </a:r>
            <a:r>
              <a:rPr lang="en-US" sz="2400" dirty="0"/>
              <a:t>2020</a:t>
            </a:r>
          </a:p>
          <a:p>
            <a:endParaRPr lang="en-CA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Graphs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2071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altLang="en-US" sz="3600" dirty="0" err="1"/>
              <a:t>Kruskal’s</a:t>
            </a:r>
            <a:r>
              <a:rPr lang="en-US" altLang="en-US" sz="3600" dirty="0"/>
              <a:t> </a:t>
            </a:r>
            <a:r>
              <a:rPr lang="en-US" altLang="en-US" sz="3600" dirty="0" smtClean="0"/>
              <a:t>Algorithm: Correctness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Graphs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10</a:t>
            </a:fld>
            <a:endParaRPr lang="en-US" alt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1862570"/>
            <a:ext cx="78867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000" u="sng" dirty="0" smtClean="0"/>
              <a:t>Theorem</a:t>
            </a:r>
            <a:r>
              <a:rPr lang="en-US" sz="2000" dirty="0" smtClean="0"/>
              <a:t>: </a:t>
            </a:r>
            <a:r>
              <a:rPr lang="en-US" sz="2000" dirty="0" err="1" smtClean="0"/>
              <a:t>Kruskal’s</a:t>
            </a:r>
            <a:r>
              <a:rPr lang="en-US" sz="2000" dirty="0" smtClean="0"/>
              <a:t> algorithm produces a minimum spanning tree.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u="sng" dirty="0" smtClean="0"/>
              <a:t>Proof</a:t>
            </a:r>
            <a:r>
              <a:rPr lang="en-US" sz="2000" dirty="0" smtClean="0"/>
              <a:t>:</a:t>
            </a:r>
            <a:br>
              <a:rPr lang="en-US" sz="2000" dirty="0" smtClean="0"/>
            </a:br>
            <a:r>
              <a:rPr lang="en-US" sz="2000" dirty="0" smtClean="0"/>
              <a:t>1) The output T is a spanning tree because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000" dirty="0" smtClean="0"/>
              <a:t>T contains no cycles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000" dirty="0" smtClean="0"/>
              <a:t>T has |V|-1 edges</a:t>
            </a:r>
          </a:p>
          <a:p>
            <a:pPr marL="0" indent="0">
              <a:buNone/>
            </a:pPr>
            <a:r>
              <a:rPr lang="en-US" sz="2000" dirty="0" smtClean="0"/>
              <a:t>2) T has minimum weight. This is because</a:t>
            </a:r>
          </a:p>
          <a:p>
            <a:pPr marL="0" indent="0">
              <a:buNone/>
            </a:pPr>
            <a:r>
              <a:rPr lang="en-US" altLang="en-US" sz="2000" u="sng" dirty="0" smtClean="0">
                <a:sym typeface="Symbol" pitchFamily="18" charset="2"/>
              </a:rPr>
              <a:t>Claim</a:t>
            </a:r>
            <a:r>
              <a:rPr lang="en-US" altLang="en-US" sz="2000" dirty="0" smtClean="0">
                <a:sym typeface="Symbol" pitchFamily="18" charset="2"/>
              </a:rPr>
              <a:t>: In every </a:t>
            </a:r>
            <a:r>
              <a:rPr lang="en-US" altLang="en-US" sz="2000" dirty="0">
                <a:sym typeface="Symbol" pitchFamily="18" charset="2"/>
              </a:rPr>
              <a:t>step all edges added by </a:t>
            </a:r>
            <a:r>
              <a:rPr lang="en-US" altLang="en-US" sz="2000" dirty="0" err="1">
                <a:sym typeface="Symbol" pitchFamily="18" charset="2"/>
              </a:rPr>
              <a:t>Kruskal’s</a:t>
            </a:r>
            <a:r>
              <a:rPr lang="en-US" altLang="en-US" sz="2000" dirty="0">
                <a:sym typeface="Symbol" pitchFamily="18" charset="2"/>
              </a:rPr>
              <a:t> algorithm </a:t>
            </a:r>
            <a:r>
              <a:rPr lang="en-US" altLang="en-US" sz="2000" dirty="0" smtClean="0">
                <a:sym typeface="Symbol" pitchFamily="18" charset="2"/>
              </a:rPr>
              <a:t>so </a:t>
            </a:r>
            <a:r>
              <a:rPr lang="en-US" altLang="en-US" sz="2000" dirty="0">
                <a:sym typeface="Symbol" pitchFamily="18" charset="2"/>
              </a:rPr>
              <a:t>far must belong to some minimum spanning </a:t>
            </a:r>
            <a:r>
              <a:rPr lang="en-US" altLang="en-US" sz="2000" dirty="0" smtClean="0">
                <a:sym typeface="Symbol" pitchFamily="18" charset="2"/>
              </a:rPr>
              <a:t>tree.</a:t>
            </a:r>
          </a:p>
          <a:p>
            <a:pPr marL="0" indent="0">
              <a:buNone/>
            </a:pPr>
            <a:r>
              <a:rPr lang="en-US" altLang="en-US" sz="2000" u="sng" dirty="0" smtClean="0">
                <a:sym typeface="Symbol" pitchFamily="18" charset="2"/>
              </a:rPr>
              <a:t>Proof of </a:t>
            </a:r>
            <a:r>
              <a:rPr lang="en-US" altLang="en-US" sz="2000" u="sng" dirty="0" smtClean="0">
                <a:sym typeface="Symbol" pitchFamily="18" charset="2"/>
              </a:rPr>
              <a:t>clai</a:t>
            </a:r>
            <a:r>
              <a:rPr lang="en-US" altLang="en-US" sz="2000" u="sng" dirty="0">
                <a:sym typeface="Symbol" pitchFamily="18" charset="2"/>
              </a:rPr>
              <a:t>m</a:t>
            </a:r>
            <a:r>
              <a:rPr lang="en-US" altLang="en-US" sz="2000" dirty="0" smtClean="0">
                <a:sym typeface="Symbol" pitchFamily="18" charset="2"/>
              </a:rPr>
              <a:t>: </a:t>
            </a:r>
            <a:r>
              <a:rPr lang="en-US" sz="2000" dirty="0"/>
              <a:t>By induction on the steps of the algorithm.</a:t>
            </a:r>
            <a:endParaRPr lang="en-US" altLang="en-US" sz="2000" dirty="0" smtClean="0">
              <a:sym typeface="Symbol" pitchFamily="18" charset="2"/>
            </a:endParaRPr>
          </a:p>
          <a:p>
            <a:pPr marL="0" indent="0">
              <a:buNone/>
            </a:pPr>
            <a:r>
              <a:rPr lang="en-US" altLang="en-US" sz="2000" dirty="0" smtClean="0">
                <a:sym typeface="Symbol" pitchFamily="18" charset="2"/>
              </a:rPr>
              <a:t>Let T be a tree so far, and consider the next added edge (</a:t>
            </a:r>
            <a:r>
              <a:rPr lang="en-US" altLang="en-US" sz="2000" dirty="0" err="1" smtClean="0">
                <a:sym typeface="Symbol" pitchFamily="18" charset="2"/>
              </a:rPr>
              <a:t>v,w</a:t>
            </a:r>
            <a:r>
              <a:rPr lang="en-US" altLang="en-US" sz="2000" dirty="0" smtClean="0">
                <a:sym typeface="Symbol" pitchFamily="18" charset="2"/>
              </a:rPr>
              <a:t>).</a:t>
            </a:r>
          </a:p>
          <a:p>
            <a:pPr>
              <a:buFontTx/>
              <a:buChar char="-"/>
            </a:pPr>
            <a:r>
              <a:rPr lang="en-US" altLang="en-US" sz="2000" dirty="0" smtClean="0">
                <a:sym typeface="Symbol" pitchFamily="18" charset="2"/>
              </a:rPr>
              <a:t>Let S be the vertices reachable in T from v. Clearly v </a:t>
            </a:r>
            <a:r>
              <a:rPr lang="en-US" sz="2000" dirty="0" smtClean="0"/>
              <a:t>∈ S, and </a:t>
            </a:r>
            <a:r>
              <a:rPr lang="en-US" altLang="en-US" sz="2000" dirty="0" smtClean="0">
                <a:sym typeface="Symbol" pitchFamily="18" charset="2"/>
              </a:rPr>
              <a:t> w </a:t>
            </a:r>
            <a:r>
              <a:rPr lang="en-US" sz="2000" dirty="0" smtClean="0"/>
              <a:t>∉ S.</a:t>
            </a:r>
          </a:p>
          <a:p>
            <a:pPr>
              <a:buFontTx/>
              <a:buChar char="-"/>
            </a:pPr>
            <a:r>
              <a:rPr lang="en-US" altLang="en-US" sz="2000" dirty="0" smtClean="0">
                <a:sym typeface="Symbol" pitchFamily="18" charset="2"/>
              </a:rPr>
              <a:t>The edge (</a:t>
            </a:r>
            <a:r>
              <a:rPr lang="en-US" altLang="en-US" sz="2000" dirty="0" err="1" smtClean="0">
                <a:sym typeface="Symbol" pitchFamily="18" charset="2"/>
              </a:rPr>
              <a:t>v,w</a:t>
            </a:r>
            <a:r>
              <a:rPr lang="en-US" altLang="en-US" sz="2000" dirty="0" smtClean="0">
                <a:sym typeface="Symbol" pitchFamily="18" charset="2"/>
              </a:rPr>
              <a:t>) is the lightest edge connecting S to V\S.</a:t>
            </a:r>
          </a:p>
          <a:p>
            <a:pPr>
              <a:buFontTx/>
              <a:buChar char="-"/>
            </a:pPr>
            <a:r>
              <a:rPr lang="en-US" altLang="en-US" sz="2000" dirty="0" smtClean="0">
                <a:sym typeface="Symbol" pitchFamily="18" charset="2"/>
              </a:rPr>
              <a:t>Therefore, but the cut property  S </a:t>
            </a:r>
            <a:r>
              <a:rPr lang="en-US" sz="2000" dirty="0" smtClean="0"/>
              <a:t>∪ { (</a:t>
            </a:r>
            <a:r>
              <a:rPr lang="en-US" sz="2000" dirty="0" err="1" smtClean="0"/>
              <a:t>v,w</a:t>
            </a:r>
            <a:r>
              <a:rPr lang="en-US" sz="2000" dirty="0" smtClean="0"/>
              <a:t>) } belongs to some spanning tree</a:t>
            </a:r>
            <a:endParaRPr lang="en-US" altLang="en-US" sz="2000" dirty="0">
              <a:sym typeface="Symbol" pitchFamily="18" charset="2"/>
            </a:endParaRPr>
          </a:p>
          <a:p>
            <a:pPr marL="0" indent="0">
              <a:buNone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669578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altLang="en-US" sz="3600" dirty="0" err="1"/>
              <a:t>Kruskal’s</a:t>
            </a:r>
            <a:r>
              <a:rPr lang="en-US" altLang="en-US" sz="3600" dirty="0"/>
              <a:t> </a:t>
            </a:r>
            <a:r>
              <a:rPr lang="en-US" altLang="en-US" sz="3600" dirty="0" smtClean="0"/>
              <a:t>Algorithm: Runtime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Graphs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11</a:t>
            </a:fld>
            <a:endParaRPr lang="en-US" alt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1862570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u="sng" dirty="0" smtClean="0"/>
              <a:t>Runtime</a:t>
            </a:r>
            <a:r>
              <a:rPr lang="en-US" sz="2000" dirty="0" smtClean="0"/>
              <a:t>: Suppose G has n vertices and m edges.</a:t>
            </a:r>
          </a:p>
          <a:p>
            <a:pPr marL="0" indent="0">
              <a:buNone/>
            </a:pPr>
            <a:endParaRPr lang="en-US" sz="2000" u="sng" dirty="0" smtClean="0"/>
          </a:p>
          <a:p>
            <a:pPr marL="0" indent="0">
              <a:buNone/>
            </a:pPr>
            <a:r>
              <a:rPr lang="en-US" sz="2000" u="sng" dirty="0" smtClean="0"/>
              <a:t>Straightforward analysis</a:t>
            </a:r>
            <a:r>
              <a:rPr lang="en-US" sz="2000" dirty="0" smtClean="0"/>
              <a:t>: We add n-1 edges, each time looking for the lightest edge that does not close a cycle.</a:t>
            </a:r>
          </a:p>
          <a:p>
            <a:pPr marL="0" indent="0">
              <a:buNone/>
            </a:pPr>
            <a:r>
              <a:rPr lang="en-US" sz="2000" dirty="0" err="1" smtClean="0"/>
              <a:t>Kruskal’s</a:t>
            </a:r>
            <a:r>
              <a:rPr lang="en-US" sz="2000" dirty="0" smtClean="0"/>
              <a:t> algorithm runs in time at most &lt; n * m * (</a:t>
            </a:r>
            <a:r>
              <a:rPr lang="en-US" sz="2000" dirty="0" err="1" smtClean="0"/>
              <a:t>m+n</a:t>
            </a:r>
            <a:r>
              <a:rPr lang="en-US" sz="2000" dirty="0" smtClean="0"/>
              <a:t>) = O(m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n)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Using a good data structure that efficiently stores connected components we can construct a MST in time O(m log(n)).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See </a:t>
            </a:r>
            <a:r>
              <a:rPr lang="en-US" sz="2000" i="1" u="sng" dirty="0" smtClean="0"/>
              <a:t>Section 5.1.4 </a:t>
            </a:r>
            <a:r>
              <a:rPr lang="en-US" sz="2000" i="1" u="sng" dirty="0"/>
              <a:t>A data structure for disjoint </a:t>
            </a:r>
            <a:r>
              <a:rPr lang="en-US" sz="2000" i="1" u="sng" dirty="0" smtClean="0"/>
              <a:t>sets</a:t>
            </a:r>
            <a:r>
              <a:rPr lang="en-US" sz="2000" dirty="0" smtClean="0"/>
              <a:t> in the book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15546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altLang="en-US" sz="3600" dirty="0" smtClean="0"/>
              <a:t>Prim’s </a:t>
            </a:r>
            <a:r>
              <a:rPr lang="en-US" altLang="en-US" sz="3600" dirty="0"/>
              <a:t>Algorithm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Graphs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12</a:t>
            </a:fld>
            <a:endParaRPr lang="en-US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Content Placeholder 6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1862570"/>
                <a:ext cx="7886700" cy="435133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000" u="sng" dirty="0"/>
                  <a:t>Input</a:t>
                </a:r>
                <a:r>
                  <a:rPr lang="en-US" sz="2000" dirty="0"/>
                  <a:t>: an undirected graph G = (V,E) with weights on the edges {</a:t>
                </a:r>
                <a:r>
                  <a:rPr lang="en-US" sz="2000" dirty="0" err="1"/>
                  <a:t>c</a:t>
                </a:r>
                <a:r>
                  <a:rPr lang="en-US" sz="2000" baseline="-25000" dirty="0" err="1"/>
                  <a:t>e</a:t>
                </a:r>
                <a:r>
                  <a:rPr lang="en-US" sz="2000" dirty="0"/>
                  <a:t> : </a:t>
                </a:r>
                <a:r>
                  <a:rPr lang="en-US" sz="2000" dirty="0" err="1"/>
                  <a:t>e∈E</a:t>
                </a:r>
                <a:r>
                  <a:rPr lang="en-US" sz="2000" dirty="0"/>
                  <a:t>}</a:t>
                </a:r>
              </a:p>
              <a:p>
                <a:pPr marL="0" indent="0">
                  <a:buNone/>
                </a:pPr>
                <a:r>
                  <a:rPr lang="en-US" sz="2000" u="sng" dirty="0"/>
                  <a:t>Output</a:t>
                </a:r>
                <a:r>
                  <a:rPr lang="en-US" sz="2000" dirty="0"/>
                  <a:t>: a spanning tree of minimum weight</a:t>
                </a:r>
              </a:p>
              <a:p>
                <a:pPr marL="0" indent="0">
                  <a:buNone/>
                </a:pPr>
                <a:endParaRPr lang="en-CA" sz="2000" dirty="0"/>
              </a:p>
              <a:p>
                <a:pPr marL="457200" indent="-457200">
                  <a:buFont typeface="Arial" panose="020B0604020202020204" pitchFamily="34" charset="0"/>
                  <a:buAutoNum type="arabicPeriod"/>
                </a:pPr>
                <a:r>
                  <a:rPr lang="en-US" sz="2000" dirty="0" smtClean="0"/>
                  <a:t>Choose some vertex s</a:t>
                </a:r>
                <a:r>
                  <a:rPr lang="en-CA" sz="2000" dirty="0" smtClean="0"/>
                  <a:t>∈V</a:t>
                </a:r>
              </a:p>
              <a:p>
                <a:pPr marL="457200" indent="-457200">
                  <a:buFont typeface="Arial" panose="020B0604020202020204" pitchFamily="34" charset="0"/>
                  <a:buAutoNum type="arabicPeriod"/>
                </a:pPr>
                <a:r>
                  <a:rPr lang="en-CA" sz="2000" dirty="0" smtClean="0"/>
                  <a:t>Set S = {s} and T = empty set</a:t>
                </a:r>
              </a:p>
              <a:p>
                <a:pPr marL="457200" indent="-457200">
                  <a:buFont typeface="Arial" panose="020B0604020202020204" pitchFamily="34" charset="0"/>
                  <a:buAutoNum type="arabicPeriod"/>
                </a:pPr>
                <a:r>
                  <a:rPr lang="en-CA" sz="2000" dirty="0" smtClean="0"/>
                  <a:t>While |S| &lt; |V| do</a:t>
                </a:r>
              </a:p>
              <a:p>
                <a:pPr marL="0" indent="0">
                  <a:buNone/>
                </a:pPr>
                <a:r>
                  <a:rPr lang="en-US" sz="1800" dirty="0"/>
                  <a:t>	pick </a:t>
                </a:r>
                <a:r>
                  <a:rPr lang="en-US" sz="1800" dirty="0" smtClean="0"/>
                  <a:t>v </a:t>
                </a:r>
                <a:r>
                  <a:rPr lang="en-US" sz="1800" dirty="0"/>
                  <a:t>∈ V \ S such that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CA" altLang="en-US" sz="18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CA" altLang="en-US" sz="1800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CA" altLang="en-US" sz="1800">
                                <a:latin typeface="Cambria Math" panose="02040503050406030204" pitchFamily="18" charset="0"/>
                              </a:rPr>
                              <m:t>min</m:t>
                            </m:r>
                          </m:e>
                          <m:lim>
                            <m:r>
                              <a:rPr lang="en-CA" altLang="en-US" sz="1800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  <m:r>
                              <a:rPr lang="en-CA" altLang="en-US" sz="1800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d>
                              <m:dPr>
                                <m:ctrlPr>
                                  <a:rPr lang="en-CA" altLang="en-US" sz="18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CA" altLang="en-US" sz="1800" i="1"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  <m:r>
                                  <a:rPr lang="en-CA" altLang="en-US" sz="1800" i="1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CA" altLang="en-US" sz="1800" i="1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</m:d>
                            <m:r>
                              <a:rPr lang="en-CA" altLang="en-US" sz="1800" i="1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en-CA" altLang="en-US" sz="1800" i="1">
                                <a:latin typeface="Cambria Math" panose="02040503050406030204" pitchFamily="18" charset="0"/>
                              </a:rPr>
                              <m:t>𝑢</m:t>
                            </m:r>
                            <m:r>
                              <a:rPr lang="en-CA" altLang="en-US" sz="1800" i="1">
                                <a:latin typeface="Cambria Math" panose="02040503050406030204" pitchFamily="18" charset="0"/>
                              </a:rPr>
                              <m:t>∈</m:t>
                            </m:r>
                            <m:r>
                              <a:rPr lang="en-CA" altLang="en-US" sz="1800" i="1">
                                <a:latin typeface="Cambria Math" panose="02040503050406030204" pitchFamily="18" charset="0"/>
                              </a:rPr>
                              <m:t>𝑆</m:t>
                            </m:r>
                          </m:lim>
                        </m:limLow>
                      </m:fName>
                      <m:e>
                        <m:sSub>
                          <m:sSubPr>
                            <m:ctrlPr>
                              <a:rPr lang="en-CA" altLang="en-US" sz="1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CA" altLang="en-US" sz="180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CA" altLang="en-US" sz="1800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sub>
                        </m:sSub>
                      </m:e>
                    </m:func>
                  </m:oMath>
                </a14:m>
                <a:r>
                  <a:rPr lang="en-CA" sz="1800" dirty="0"/>
                  <a:t> is minimal</a:t>
                </a:r>
              </a:p>
              <a:p>
                <a:pPr marL="342900" lvl="1" indent="0">
                  <a:buNone/>
                </a:pPr>
                <a:r>
                  <a:rPr lang="en-CA" dirty="0"/>
                  <a:t>	add to T the lightest edge between v and S</a:t>
                </a:r>
              </a:p>
              <a:p>
                <a:pPr marL="342900" lvl="1" indent="0">
                  <a:buNone/>
                </a:pPr>
                <a:r>
                  <a:rPr lang="en-CA" dirty="0"/>
                  <a:t>	add v to S</a:t>
                </a:r>
              </a:p>
              <a:p>
                <a:pPr marL="457200" indent="-457200">
                  <a:buFont typeface="+mj-lt"/>
                  <a:buAutoNum type="arabicPeriod" startAt="4"/>
                </a:pPr>
                <a:r>
                  <a:rPr lang="en-CA" sz="2000" dirty="0" smtClean="0"/>
                  <a:t>Return T</a:t>
                </a:r>
                <a:r>
                  <a:rPr lang="en-US" sz="2000" dirty="0" smtClean="0"/>
                  <a:t/>
                </a:r>
                <a:br>
                  <a:rPr lang="en-US" sz="2000" dirty="0" smtClean="0"/>
                </a:br>
                <a:endParaRPr lang="en-CA" sz="1700" dirty="0"/>
              </a:p>
            </p:txBody>
          </p:sp>
        </mc:Choice>
        <mc:Fallback>
          <p:sp>
            <p:nvSpPr>
              <p:cNvPr id="7" name="Content Placeholder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862570"/>
                <a:ext cx="7886700" cy="4351338"/>
              </a:xfrm>
              <a:blipFill>
                <a:blip r:embed="rId2"/>
                <a:stretch>
                  <a:fillRect l="-850" t="-18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04628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altLang="en-US" sz="3600" dirty="0" smtClean="0"/>
              <a:t>Prim’s Algorithm - example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Graphs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13</a:t>
            </a:fld>
            <a:endParaRPr lang="en-US" alt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1862570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dirty="0"/>
          </a:p>
        </p:txBody>
      </p:sp>
      <p:sp>
        <p:nvSpPr>
          <p:cNvPr id="64" name="TextBox 63"/>
          <p:cNvSpPr txBox="1"/>
          <p:nvPr/>
        </p:nvSpPr>
        <p:spPr>
          <a:xfrm>
            <a:off x="4850545" y="2682591"/>
            <a:ext cx="9025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dirty="0" smtClean="0">
                <a:latin typeface="+mn-lt"/>
              </a:rPr>
              <a:t>MST:</a:t>
            </a:r>
            <a:endParaRPr lang="en-CA" sz="2800" dirty="0">
              <a:latin typeface="+mn-lt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990600" y="2209800"/>
            <a:ext cx="3276600" cy="3810000"/>
            <a:chOff x="990600" y="2209800"/>
            <a:chExt cx="3276600" cy="3810000"/>
          </a:xfrm>
        </p:grpSpPr>
        <p:grpSp>
          <p:nvGrpSpPr>
            <p:cNvPr id="17" name="Group 16"/>
            <p:cNvGrpSpPr/>
            <p:nvPr/>
          </p:nvGrpSpPr>
          <p:grpSpPr>
            <a:xfrm>
              <a:off x="990600" y="2209800"/>
              <a:ext cx="3276600" cy="3810000"/>
              <a:chOff x="990600" y="2562255"/>
              <a:chExt cx="3276600" cy="3810000"/>
            </a:xfrm>
          </p:grpSpPr>
          <p:sp>
            <p:nvSpPr>
              <p:cNvPr id="21" name="Oval 20"/>
              <p:cNvSpPr/>
              <p:nvPr/>
            </p:nvSpPr>
            <p:spPr>
              <a:xfrm>
                <a:off x="2286000" y="2562255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dirty="0"/>
                  <a:t>a</a:t>
                </a:r>
              </a:p>
            </p:txBody>
          </p:sp>
          <p:cxnSp>
            <p:nvCxnSpPr>
              <p:cNvPr id="22" name="Straight Arrow Connector 21"/>
              <p:cNvCxnSpPr>
                <a:stCxn id="21" idx="5"/>
                <a:endCxn id="24" idx="1"/>
              </p:cNvCxnSpPr>
              <p:nvPr/>
            </p:nvCxnSpPr>
            <p:spPr>
              <a:xfrm>
                <a:off x="2546163" y="2822418"/>
                <a:ext cx="622674" cy="851274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Oval 22"/>
              <p:cNvSpPr/>
              <p:nvPr/>
            </p:nvSpPr>
            <p:spPr>
              <a:xfrm>
                <a:off x="1524000" y="3629055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dirty="0"/>
                  <a:t>b</a:t>
                </a:r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3124200" y="3629055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dirty="0"/>
                  <a:t>c</a:t>
                </a:r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990600" y="4924455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dirty="0"/>
                  <a:t>d</a:t>
                </a:r>
              </a:p>
            </p:txBody>
          </p:sp>
          <p:sp>
            <p:nvSpPr>
              <p:cNvPr id="26" name="Oval 25"/>
              <p:cNvSpPr/>
              <p:nvPr/>
            </p:nvSpPr>
            <p:spPr>
              <a:xfrm>
                <a:off x="2286000" y="4924455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dirty="0"/>
                  <a:t>e</a:t>
                </a:r>
              </a:p>
            </p:txBody>
          </p:sp>
          <p:sp>
            <p:nvSpPr>
              <p:cNvPr id="27" name="Oval 26"/>
              <p:cNvSpPr/>
              <p:nvPr/>
            </p:nvSpPr>
            <p:spPr>
              <a:xfrm>
                <a:off x="3962400" y="4924455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dirty="0"/>
                  <a:t>f</a:t>
                </a:r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3200400" y="6067455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dirty="0"/>
                  <a:t>h</a:t>
                </a:r>
              </a:p>
            </p:txBody>
          </p:sp>
          <p:cxnSp>
            <p:nvCxnSpPr>
              <p:cNvPr id="29" name="Straight Arrow Connector 28"/>
              <p:cNvCxnSpPr>
                <a:stCxn id="21" idx="3"/>
                <a:endCxn id="23" idx="7"/>
              </p:cNvCxnSpPr>
              <p:nvPr/>
            </p:nvCxnSpPr>
            <p:spPr>
              <a:xfrm flipH="1">
                <a:off x="1784163" y="2822418"/>
                <a:ext cx="546474" cy="851274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Arrow Connector 29"/>
              <p:cNvCxnSpPr>
                <a:stCxn id="24" idx="5"/>
                <a:endCxn id="27" idx="0"/>
              </p:cNvCxnSpPr>
              <p:nvPr/>
            </p:nvCxnSpPr>
            <p:spPr>
              <a:xfrm>
                <a:off x="3384363" y="3889218"/>
                <a:ext cx="730437" cy="1035237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Arrow Connector 31"/>
              <p:cNvCxnSpPr>
                <a:stCxn id="23" idx="4"/>
                <a:endCxn id="25" idx="0"/>
              </p:cNvCxnSpPr>
              <p:nvPr/>
            </p:nvCxnSpPr>
            <p:spPr>
              <a:xfrm flipH="1">
                <a:off x="1143000" y="3933855"/>
                <a:ext cx="533400" cy="990600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Arrow Connector 34"/>
              <p:cNvCxnSpPr>
                <a:stCxn id="26" idx="2"/>
              </p:cNvCxnSpPr>
              <p:nvPr/>
            </p:nvCxnSpPr>
            <p:spPr>
              <a:xfrm flipH="1">
                <a:off x="1295400" y="5076855"/>
                <a:ext cx="990600" cy="0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Arrow Connector 37"/>
              <p:cNvCxnSpPr>
                <a:stCxn id="24" idx="3"/>
                <a:endCxn id="25" idx="7"/>
              </p:cNvCxnSpPr>
              <p:nvPr/>
            </p:nvCxnSpPr>
            <p:spPr>
              <a:xfrm flipH="1">
                <a:off x="1250763" y="3889218"/>
                <a:ext cx="1918074" cy="1079874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Arrow Connector 38"/>
              <p:cNvCxnSpPr>
                <a:stCxn id="28" idx="1"/>
                <a:endCxn id="25" idx="5"/>
              </p:cNvCxnSpPr>
              <p:nvPr/>
            </p:nvCxnSpPr>
            <p:spPr>
              <a:xfrm flipH="1" flipV="1">
                <a:off x="1250763" y="5184618"/>
                <a:ext cx="1994274" cy="927474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Arrow Connector 39"/>
              <p:cNvCxnSpPr>
                <a:stCxn id="28" idx="0"/>
                <a:endCxn id="24" idx="4"/>
              </p:cNvCxnSpPr>
              <p:nvPr/>
            </p:nvCxnSpPr>
            <p:spPr>
              <a:xfrm flipH="1" flipV="1">
                <a:off x="3276600" y="3933855"/>
                <a:ext cx="76200" cy="2133600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" name="Oval 41"/>
              <p:cNvSpPr/>
              <p:nvPr/>
            </p:nvSpPr>
            <p:spPr>
              <a:xfrm>
                <a:off x="1752600" y="6067455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dirty="0"/>
                  <a:t>g</a:t>
                </a:r>
              </a:p>
            </p:txBody>
          </p:sp>
          <p:cxnSp>
            <p:nvCxnSpPr>
              <p:cNvPr id="43" name="Straight Arrow Connector 42"/>
              <p:cNvCxnSpPr>
                <a:stCxn id="42" idx="1"/>
                <a:endCxn id="25" idx="4"/>
              </p:cNvCxnSpPr>
              <p:nvPr/>
            </p:nvCxnSpPr>
            <p:spPr>
              <a:xfrm flipH="1" flipV="1">
                <a:off x="1143000" y="5229255"/>
                <a:ext cx="654237" cy="882837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Arrow Connector 43"/>
              <p:cNvCxnSpPr>
                <a:stCxn id="27" idx="3"/>
                <a:endCxn id="42" idx="7"/>
              </p:cNvCxnSpPr>
              <p:nvPr/>
            </p:nvCxnSpPr>
            <p:spPr>
              <a:xfrm flipH="1">
                <a:off x="2012763" y="5184618"/>
                <a:ext cx="1994274" cy="927474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Arrow Connector 45"/>
              <p:cNvCxnSpPr>
                <a:stCxn id="21" idx="4"/>
                <a:endCxn id="26" idx="0"/>
              </p:cNvCxnSpPr>
              <p:nvPr/>
            </p:nvCxnSpPr>
            <p:spPr>
              <a:xfrm>
                <a:off x="2438400" y="2867055"/>
                <a:ext cx="0" cy="2057400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6" name="TextBox 42"/>
            <p:cNvSpPr txBox="1">
              <a:spLocks noChangeArrowheads="1"/>
            </p:cNvSpPr>
            <p:nvPr/>
          </p:nvSpPr>
          <p:spPr bwMode="auto">
            <a:xfrm>
              <a:off x="2836194" y="2568195"/>
              <a:ext cx="29046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solidFill>
                    <a:srgbClr val="000000"/>
                  </a:solidFill>
                </a:rPr>
                <a:t>1</a:t>
              </a:r>
              <a:endParaRPr lang="en-US" altLang="en-US" sz="180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67" name="TextBox 42"/>
            <p:cNvSpPr txBox="1">
              <a:spLocks noChangeArrowheads="1"/>
            </p:cNvSpPr>
            <p:nvPr/>
          </p:nvSpPr>
          <p:spPr bwMode="auto">
            <a:xfrm>
              <a:off x="2157225" y="3221738"/>
              <a:ext cx="29046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solidFill>
                    <a:srgbClr val="000000"/>
                  </a:solidFill>
                </a:rPr>
                <a:t>3</a:t>
              </a:r>
              <a:endParaRPr lang="en-US" altLang="en-US" sz="180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68" name="TextBox 42"/>
            <p:cNvSpPr txBox="1">
              <a:spLocks noChangeArrowheads="1"/>
            </p:cNvSpPr>
            <p:nvPr/>
          </p:nvSpPr>
          <p:spPr bwMode="auto">
            <a:xfrm>
              <a:off x="1744662" y="3880550"/>
              <a:ext cx="29046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solidFill>
                    <a:srgbClr val="000000"/>
                  </a:solidFill>
                </a:rPr>
                <a:t>8</a:t>
              </a:r>
              <a:endParaRPr lang="en-US" altLang="en-US" sz="180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69" name="TextBox 42"/>
            <p:cNvSpPr txBox="1">
              <a:spLocks noChangeArrowheads="1"/>
            </p:cNvSpPr>
            <p:nvPr/>
          </p:nvSpPr>
          <p:spPr bwMode="auto">
            <a:xfrm>
              <a:off x="1313749" y="5325732"/>
              <a:ext cx="29046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 smtClean="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70" name="TextBox 42"/>
            <p:cNvSpPr txBox="1">
              <a:spLocks noChangeArrowheads="1"/>
            </p:cNvSpPr>
            <p:nvPr/>
          </p:nvSpPr>
          <p:spPr bwMode="auto">
            <a:xfrm>
              <a:off x="2811462" y="5650468"/>
              <a:ext cx="29046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 smtClean="0">
                  <a:solidFill>
                    <a:srgbClr val="000000"/>
                  </a:solidFill>
                </a:rPr>
                <a:t>7</a:t>
              </a:r>
            </a:p>
          </p:txBody>
        </p:sp>
        <p:sp>
          <p:nvSpPr>
            <p:cNvPr id="71" name="TextBox 42"/>
            <p:cNvSpPr txBox="1">
              <a:spLocks noChangeArrowheads="1"/>
            </p:cNvSpPr>
            <p:nvPr/>
          </p:nvSpPr>
          <p:spPr bwMode="auto">
            <a:xfrm>
              <a:off x="3622436" y="3695328"/>
              <a:ext cx="312738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 smtClean="0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72" name="TextBox 42"/>
            <p:cNvSpPr txBox="1">
              <a:spLocks noChangeArrowheads="1"/>
            </p:cNvSpPr>
            <p:nvPr/>
          </p:nvSpPr>
          <p:spPr bwMode="auto">
            <a:xfrm>
              <a:off x="3050900" y="4019130"/>
              <a:ext cx="29046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 smtClean="0">
                  <a:solidFill>
                    <a:srgbClr val="000000"/>
                  </a:solidFill>
                </a:rPr>
                <a:t>3</a:t>
              </a:r>
            </a:p>
          </p:txBody>
        </p:sp>
        <p:sp>
          <p:nvSpPr>
            <p:cNvPr id="73" name="TextBox 42"/>
            <p:cNvSpPr txBox="1">
              <a:spLocks noChangeArrowheads="1"/>
            </p:cNvSpPr>
            <p:nvPr/>
          </p:nvSpPr>
          <p:spPr bwMode="auto">
            <a:xfrm>
              <a:off x="1893093" y="4389664"/>
              <a:ext cx="29046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solidFill>
                    <a:srgbClr val="000000"/>
                  </a:solidFill>
                </a:rPr>
                <a:t>5</a:t>
              </a:r>
              <a:endParaRPr lang="en-US" altLang="en-US" sz="180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74" name="TextBox 42"/>
            <p:cNvSpPr txBox="1">
              <a:spLocks noChangeArrowheads="1"/>
            </p:cNvSpPr>
            <p:nvPr/>
          </p:nvSpPr>
          <p:spPr bwMode="auto">
            <a:xfrm>
              <a:off x="3573462" y="4876800"/>
              <a:ext cx="312738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 smtClean="0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75" name="TextBox 42"/>
            <p:cNvSpPr txBox="1">
              <a:spLocks noChangeArrowheads="1"/>
            </p:cNvSpPr>
            <p:nvPr/>
          </p:nvSpPr>
          <p:spPr bwMode="auto">
            <a:xfrm>
              <a:off x="1204553" y="3786242"/>
              <a:ext cx="29046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 smtClean="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78" name="TextBox 42"/>
            <p:cNvSpPr txBox="1">
              <a:spLocks noChangeArrowheads="1"/>
            </p:cNvSpPr>
            <p:nvPr/>
          </p:nvSpPr>
          <p:spPr bwMode="auto">
            <a:xfrm>
              <a:off x="1744662" y="2667000"/>
              <a:ext cx="312738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 smtClean="0">
                  <a:solidFill>
                    <a:srgbClr val="000000"/>
                  </a:solidFill>
                </a:rPr>
                <a:t>2</a:t>
              </a:r>
            </a:p>
          </p:txBody>
        </p:sp>
      </p:grpSp>
      <p:sp>
        <p:nvSpPr>
          <p:cNvPr id="48" name="Oval 47"/>
          <p:cNvSpPr/>
          <p:nvPr/>
        </p:nvSpPr>
        <p:spPr>
          <a:xfrm>
            <a:off x="6629400" y="2209800"/>
            <a:ext cx="304800" cy="3048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49" name="Oval 48"/>
          <p:cNvSpPr/>
          <p:nvPr/>
        </p:nvSpPr>
        <p:spPr>
          <a:xfrm>
            <a:off x="5867400" y="3276600"/>
            <a:ext cx="304800" cy="3048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51" name="Oval 50"/>
          <p:cNvSpPr/>
          <p:nvPr/>
        </p:nvSpPr>
        <p:spPr>
          <a:xfrm>
            <a:off x="7467600" y="3276600"/>
            <a:ext cx="304800" cy="3048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52" name="Oval 51"/>
          <p:cNvSpPr/>
          <p:nvPr/>
        </p:nvSpPr>
        <p:spPr>
          <a:xfrm>
            <a:off x="5334000" y="4572000"/>
            <a:ext cx="304800" cy="3048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53" name="Oval 52"/>
          <p:cNvSpPr/>
          <p:nvPr/>
        </p:nvSpPr>
        <p:spPr>
          <a:xfrm>
            <a:off x="6629400" y="4572000"/>
            <a:ext cx="304800" cy="3048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54" name="Oval 53"/>
          <p:cNvSpPr/>
          <p:nvPr/>
        </p:nvSpPr>
        <p:spPr>
          <a:xfrm>
            <a:off x="8305800" y="4572000"/>
            <a:ext cx="304800" cy="3048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sp>
        <p:nvSpPr>
          <p:cNvPr id="55" name="Oval 54"/>
          <p:cNvSpPr/>
          <p:nvPr/>
        </p:nvSpPr>
        <p:spPr>
          <a:xfrm>
            <a:off x="7543800" y="5715000"/>
            <a:ext cx="304800" cy="3048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h</a:t>
            </a:r>
          </a:p>
        </p:txBody>
      </p:sp>
      <p:cxnSp>
        <p:nvCxnSpPr>
          <p:cNvPr id="56" name="Straight Arrow Connector 55"/>
          <p:cNvCxnSpPr>
            <a:stCxn id="48" idx="3"/>
            <a:endCxn id="49" idx="7"/>
          </p:cNvCxnSpPr>
          <p:nvPr/>
        </p:nvCxnSpPr>
        <p:spPr>
          <a:xfrm flipH="1">
            <a:off x="6127563" y="2469963"/>
            <a:ext cx="546474" cy="851274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49" idx="4"/>
            <a:endCxn id="52" idx="0"/>
          </p:cNvCxnSpPr>
          <p:nvPr/>
        </p:nvCxnSpPr>
        <p:spPr>
          <a:xfrm flipH="1">
            <a:off x="5486400" y="3581400"/>
            <a:ext cx="533400" cy="990600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54" idx="1"/>
            <a:endCxn id="51" idx="5"/>
          </p:cNvCxnSpPr>
          <p:nvPr/>
        </p:nvCxnSpPr>
        <p:spPr>
          <a:xfrm flipH="1" flipV="1">
            <a:off x="7727763" y="3536763"/>
            <a:ext cx="622674" cy="1079874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51" idx="1"/>
            <a:endCxn id="48" idx="5"/>
          </p:cNvCxnSpPr>
          <p:nvPr/>
        </p:nvCxnSpPr>
        <p:spPr>
          <a:xfrm flipH="1" flipV="1">
            <a:off x="6889563" y="2469963"/>
            <a:ext cx="622674" cy="851274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stCxn id="53" idx="0"/>
            <a:endCxn id="48" idx="4"/>
          </p:cNvCxnSpPr>
          <p:nvPr/>
        </p:nvCxnSpPr>
        <p:spPr>
          <a:xfrm flipV="1">
            <a:off x="6781800" y="2514600"/>
            <a:ext cx="0" cy="2057400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Oval 60"/>
          <p:cNvSpPr/>
          <p:nvPr/>
        </p:nvSpPr>
        <p:spPr>
          <a:xfrm>
            <a:off x="6096000" y="5715000"/>
            <a:ext cx="304800" cy="3048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g</a:t>
            </a:r>
          </a:p>
        </p:txBody>
      </p:sp>
      <p:cxnSp>
        <p:nvCxnSpPr>
          <p:cNvPr id="62" name="Straight Arrow Connector 61"/>
          <p:cNvCxnSpPr>
            <a:stCxn id="61" idx="1"/>
            <a:endCxn id="52" idx="4"/>
          </p:cNvCxnSpPr>
          <p:nvPr/>
        </p:nvCxnSpPr>
        <p:spPr>
          <a:xfrm flipH="1" flipV="1">
            <a:off x="5486400" y="4876800"/>
            <a:ext cx="654237" cy="882837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stCxn id="51" idx="4"/>
            <a:endCxn id="55" idx="0"/>
          </p:cNvCxnSpPr>
          <p:nvPr/>
        </p:nvCxnSpPr>
        <p:spPr>
          <a:xfrm>
            <a:off x="7620000" y="3581400"/>
            <a:ext cx="76200" cy="2133600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2"/>
          <p:cNvSpPr txBox="1">
            <a:spLocks noChangeArrowheads="1"/>
          </p:cNvSpPr>
          <p:nvPr/>
        </p:nvSpPr>
        <p:spPr bwMode="auto">
          <a:xfrm>
            <a:off x="7157910" y="2596483"/>
            <a:ext cx="29046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 smtClean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76" name="TextBox 42"/>
          <p:cNvSpPr txBox="1">
            <a:spLocks noChangeArrowheads="1"/>
          </p:cNvSpPr>
          <p:nvPr/>
        </p:nvSpPr>
        <p:spPr bwMode="auto">
          <a:xfrm>
            <a:off x="6034943" y="2646549"/>
            <a:ext cx="3127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 smtClean="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77" name="TextBox 42"/>
          <p:cNvSpPr txBox="1">
            <a:spLocks noChangeArrowheads="1"/>
          </p:cNvSpPr>
          <p:nvPr/>
        </p:nvSpPr>
        <p:spPr bwMode="auto">
          <a:xfrm>
            <a:off x="8003631" y="3833908"/>
            <a:ext cx="3127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 smtClean="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79" name="TextBox 42"/>
          <p:cNvSpPr txBox="1">
            <a:spLocks noChangeArrowheads="1"/>
          </p:cNvSpPr>
          <p:nvPr/>
        </p:nvSpPr>
        <p:spPr bwMode="auto">
          <a:xfrm>
            <a:off x="6537397" y="3649242"/>
            <a:ext cx="265520" cy="369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 smtClean="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80" name="TextBox 42"/>
          <p:cNvSpPr txBox="1">
            <a:spLocks noChangeArrowheads="1"/>
          </p:cNvSpPr>
          <p:nvPr/>
        </p:nvSpPr>
        <p:spPr bwMode="auto">
          <a:xfrm>
            <a:off x="5500780" y="5180240"/>
            <a:ext cx="29046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</a:rPr>
              <a:t>1</a:t>
            </a:r>
            <a:endParaRPr lang="en-US" altLang="en-US" sz="1800" dirty="0" smtClean="0">
              <a:solidFill>
                <a:srgbClr val="000000"/>
              </a:solidFill>
            </a:endParaRPr>
          </a:p>
        </p:txBody>
      </p:sp>
      <p:sp>
        <p:nvSpPr>
          <p:cNvPr id="81" name="TextBox 42"/>
          <p:cNvSpPr txBox="1">
            <a:spLocks noChangeArrowheads="1"/>
          </p:cNvSpPr>
          <p:nvPr/>
        </p:nvSpPr>
        <p:spPr bwMode="auto">
          <a:xfrm>
            <a:off x="7425010" y="4648989"/>
            <a:ext cx="29046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 smtClean="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65" name="TextBox 42"/>
          <p:cNvSpPr txBox="1">
            <a:spLocks noChangeArrowheads="1"/>
          </p:cNvSpPr>
          <p:nvPr/>
        </p:nvSpPr>
        <p:spPr bwMode="auto">
          <a:xfrm>
            <a:off x="5427783" y="3705564"/>
            <a:ext cx="29046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</a:rPr>
              <a:t>1</a:t>
            </a:r>
            <a:endParaRPr lang="en-US" altLang="en-US" sz="18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0062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64" grpId="0"/>
      <p:bldP spid="48" grpId="0" animBg="1"/>
      <p:bldP spid="49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61" grpId="0" animBg="1"/>
      <p:bldP spid="50" grpId="0"/>
      <p:bldP spid="76" grpId="0"/>
      <p:bldP spid="77" grpId="0"/>
      <p:bldP spid="79" grpId="0"/>
      <p:bldP spid="80" grpId="0"/>
      <p:bldP spid="81" grpId="0"/>
      <p:bldP spid="6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altLang="en-US" sz="3600" dirty="0" smtClean="0"/>
              <a:t>Prim’s Algorithm: Correctness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Graphs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14</a:t>
            </a:fld>
            <a:endParaRPr lang="en-US" alt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1862570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u="sng" dirty="0" smtClean="0"/>
              <a:t>Theorem</a:t>
            </a:r>
            <a:r>
              <a:rPr lang="en-US" sz="2000" dirty="0" smtClean="0"/>
              <a:t>: Prim’s algorithm produces a minimum spanning tree.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u="sng" dirty="0" smtClean="0"/>
              <a:t>Proof</a:t>
            </a:r>
            <a:r>
              <a:rPr lang="en-US" sz="2000" dirty="0" smtClean="0"/>
              <a:t>:</a:t>
            </a:r>
            <a:br>
              <a:rPr lang="en-US" sz="2000" dirty="0" smtClean="0"/>
            </a:br>
            <a:r>
              <a:rPr lang="en-US" sz="2000" dirty="0" smtClean="0"/>
              <a:t>1) The output T is a spanning tree because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000" dirty="0" smtClean="0"/>
              <a:t>T contains no cycles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000" dirty="0" smtClean="0"/>
              <a:t>T has |V|-1 edges</a:t>
            </a:r>
          </a:p>
          <a:p>
            <a:pPr marL="0" indent="0">
              <a:buNone/>
            </a:pPr>
            <a:r>
              <a:rPr lang="en-US" sz="2000" dirty="0" smtClean="0"/>
              <a:t>2) T has minimum weight. </a:t>
            </a:r>
            <a:r>
              <a:rPr lang="en-US" sz="2000" dirty="0" smtClean="0"/>
              <a:t>Skip for today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090273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altLang="en-US" sz="3600" dirty="0" smtClean="0"/>
              <a:t>Prim’s Algorithm: Runtime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Graphs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15</a:t>
            </a:fld>
            <a:endParaRPr lang="en-US" alt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1862570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u="sng" dirty="0" smtClean="0"/>
              <a:t>Runtime</a:t>
            </a:r>
            <a:r>
              <a:rPr lang="en-US" sz="2000" dirty="0" smtClean="0"/>
              <a:t>: For a graph G with n vertices and m edges</a:t>
            </a:r>
          </a:p>
          <a:p>
            <a:pPr marL="0" indent="0">
              <a:buNone/>
            </a:pPr>
            <a:r>
              <a:rPr lang="en-US" sz="2000" dirty="0" smtClean="0"/>
              <a:t>Naïvely we have n iterations, and in each iteration we add a vertex of minimal “cost”.</a:t>
            </a:r>
          </a:p>
          <a:p>
            <a:pPr marL="0" indent="0">
              <a:buNone/>
            </a:pPr>
            <a:r>
              <a:rPr lang="en-US" sz="2000" dirty="0" smtClean="0"/>
              <a:t>Therefore, the runtime is O(nm)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This can be improved to O(n log(n) + m log(n)</a:t>
            </a:r>
            <a:r>
              <a:rPr lang="en-US" dirty="0" smtClean="0"/>
              <a:t>).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626005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Homework and Reading for next time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en-US" sz="2400" dirty="0"/>
              <a:t>Exercises from the Book:</a:t>
            </a:r>
          </a:p>
          <a:p>
            <a:pPr marL="0" indent="0">
              <a:buNone/>
            </a:pPr>
            <a:r>
              <a:rPr lang="en-US" altLang="en-US" sz="2400" dirty="0">
                <a:sym typeface="Symbol" pitchFamily="18" charset="2"/>
              </a:rPr>
              <a:t>	5.1,  </a:t>
            </a:r>
            <a:r>
              <a:rPr lang="en-US" altLang="en-US" sz="2400" dirty="0" smtClean="0">
                <a:sym typeface="Symbol" pitchFamily="18" charset="2"/>
              </a:rPr>
              <a:t>5.2, 5.3, 5.4</a:t>
            </a:r>
            <a:r>
              <a:rPr lang="en-US" altLang="en-US" sz="2400" dirty="0">
                <a:sym typeface="Symbol" pitchFamily="18" charset="2"/>
              </a:rPr>
              <a:t>, </a:t>
            </a:r>
            <a:r>
              <a:rPr lang="en-US" altLang="en-US" sz="2400" dirty="0" smtClean="0">
                <a:sym typeface="Symbol" pitchFamily="18" charset="2"/>
              </a:rPr>
              <a:t>5.8, 5.9</a:t>
            </a:r>
            <a:endParaRPr lang="en-US" altLang="en-US" sz="2400" dirty="0">
              <a:sym typeface="Symbol" pitchFamily="18" charset="2"/>
            </a:endParaRPr>
          </a:p>
          <a:p>
            <a:pPr marL="0" indent="0">
              <a:buNone/>
            </a:pPr>
            <a:r>
              <a:rPr lang="en-US" altLang="en-US" sz="2400" dirty="0" smtClean="0">
                <a:sym typeface="Symbol" pitchFamily="18" charset="2"/>
              </a:rPr>
              <a:t>Reading</a:t>
            </a:r>
            <a:endParaRPr lang="en-US" altLang="en-US" sz="2400" dirty="0">
              <a:sym typeface="Symbol" pitchFamily="18" charset="2"/>
            </a:endParaRPr>
          </a:p>
          <a:p>
            <a:pPr marL="0" indent="0">
              <a:buNone/>
            </a:pPr>
            <a:r>
              <a:rPr lang="en-US" altLang="en-US" sz="2400" smtClean="0">
                <a:sym typeface="Symbol" pitchFamily="18" charset="2"/>
              </a:rPr>
              <a:t>	5.1.4, 5.2, </a:t>
            </a:r>
            <a:endParaRPr lang="en-US" altLang="en-US" sz="2400" dirty="0">
              <a:sym typeface="Symbol" pitchFamily="18" charset="2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Graphs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5219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Minimum Spanning Trees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Graphs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0988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3600" dirty="0"/>
              <a:t>Minimum Spanning Tree (MST)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Graphs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3</a:t>
            </a:fld>
            <a:endParaRPr lang="en-US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6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1862570"/>
                <a:ext cx="7886700" cy="435133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000" dirty="0" smtClean="0"/>
                  <a:t>Let G</a:t>
                </a:r>
                <a:r>
                  <a:rPr lang="en-US" sz="2000" dirty="0"/>
                  <a:t>=(V,E) </a:t>
                </a:r>
                <a:r>
                  <a:rPr lang="en-US" sz="2000" dirty="0" smtClean="0"/>
                  <a:t>be an undirected connected graph.</a:t>
                </a:r>
              </a:p>
              <a:p>
                <a:pPr marL="0" indent="0">
                  <a:buNone/>
                </a:pPr>
                <a:r>
                  <a:rPr lang="en-US" sz="2000" dirty="0"/>
                  <a:t>A </a:t>
                </a:r>
                <a:r>
                  <a:rPr lang="en-US" sz="2000" dirty="0" smtClean="0"/>
                  <a:t>subset T⊆E is </a:t>
                </a:r>
                <a:r>
                  <a:rPr lang="en-US" sz="2000" dirty="0"/>
                  <a:t>called a </a:t>
                </a:r>
                <a:r>
                  <a:rPr lang="en-US" sz="2000" i="1" dirty="0" smtClean="0">
                    <a:solidFill>
                      <a:srgbClr val="FF0000"/>
                    </a:solidFill>
                  </a:rPr>
                  <a:t>spanning </a:t>
                </a:r>
                <a:r>
                  <a:rPr lang="en-US" sz="2000" i="1" dirty="0">
                    <a:solidFill>
                      <a:srgbClr val="FF0000"/>
                    </a:solidFill>
                  </a:rPr>
                  <a:t>tree </a:t>
                </a:r>
                <a:r>
                  <a:rPr lang="en-US" sz="2000" dirty="0" smtClean="0"/>
                  <a:t>of G if (V, T) is </a:t>
                </a:r>
                <a:r>
                  <a:rPr lang="en-US" sz="2000" dirty="0"/>
                  <a:t>a </a:t>
                </a:r>
                <a:r>
                  <a:rPr lang="en-US" sz="2000" dirty="0" smtClean="0"/>
                  <a:t>tree.</a:t>
                </a:r>
              </a:p>
              <a:p>
                <a:pPr marL="0" indent="0">
                  <a:buNone/>
                </a:pPr>
                <a:r>
                  <a:rPr lang="en-US" sz="2000" dirty="0" smtClean="0"/>
                  <a:t>That is, T has |V|-1 edges and the graph (V,T) is connected.</a:t>
                </a:r>
              </a:p>
              <a:p>
                <a:pPr marL="0" indent="0">
                  <a:buNone/>
                </a:pPr>
                <a:endParaRPr lang="en-US" sz="2000" dirty="0"/>
              </a:p>
              <a:p>
                <a:pPr marL="0" indent="0">
                  <a:buNone/>
                </a:pPr>
                <a:r>
                  <a:rPr lang="en-US" sz="2000" dirty="0" smtClean="0"/>
                  <a:t>Suppose that each edge e has a positive weight </a:t>
                </a:r>
                <a:r>
                  <a:rPr lang="en-US" sz="2000" dirty="0" err="1" smtClean="0"/>
                  <a:t>c</a:t>
                </a:r>
                <a:r>
                  <a:rPr lang="en-US" sz="2000" baseline="-25000" dirty="0" err="1" smtClean="0"/>
                  <a:t>e</a:t>
                </a:r>
                <a:r>
                  <a:rPr lang="en-US" sz="2000" dirty="0" smtClean="0"/>
                  <a:t>&gt;0.</a:t>
                </a:r>
              </a:p>
              <a:p>
                <a:pPr marL="0" indent="0">
                  <a:buNone/>
                </a:pPr>
                <a:r>
                  <a:rPr lang="en-US" sz="2000" dirty="0" smtClean="0"/>
                  <a:t>Then every spanning tree has an </a:t>
                </a:r>
                <a:r>
                  <a:rPr lang="en-US" sz="2000" kern="0" dirty="0">
                    <a:solidFill>
                      <a:srgbClr val="000000"/>
                    </a:solidFill>
                    <a:latin typeface="Arial Narrow"/>
                    <a:cs typeface="Times New Roman"/>
                    <a:sym typeface="Symbol"/>
                  </a:rPr>
                  <a:t>associated weight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sz="200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/>
                            <a:sym typeface="Symbol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sz="20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/>
                            <a:sym typeface="Symbol"/>
                          </a:rPr>
                          <m:t>𝑒</m:t>
                        </m:r>
                        <m:r>
                          <a:rPr lang="en-US" sz="20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/>
                            <a:sym typeface="Symbol"/>
                          </a:rPr>
                          <m:t>∈</m:t>
                        </m:r>
                        <m:r>
                          <a:rPr lang="en-US" sz="20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/>
                            <a:sym typeface="Symbol"/>
                          </a:rPr>
                          <m:t>𝑇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sz="2000" b="0" i="1" kern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Times New Roman"/>
                                <a:sym typeface="Symbol"/>
                              </a:rPr>
                            </m:ctrlPr>
                          </m:sSubPr>
                          <m:e>
                            <m:r>
                              <a:rPr lang="en-US" sz="2000" b="0" i="1" kern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Times New Roman"/>
                                <a:sym typeface="Symbol"/>
                              </a:rPr>
                              <m:t>𝑐</m:t>
                            </m:r>
                          </m:e>
                          <m:sub>
                            <m:r>
                              <a:rPr lang="en-US" sz="2000" b="0" i="1" kern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Times New Roman"/>
                                <a:sym typeface="Symbol"/>
                              </a:rPr>
                              <m:t>𝑒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sz="2000" dirty="0" smtClean="0"/>
                  <a:t>.</a:t>
                </a:r>
              </a:p>
              <a:p>
                <a:pPr marL="0" indent="0">
                  <a:buNone/>
                </a:pPr>
                <a:endParaRPr lang="en-US" sz="2000" dirty="0"/>
              </a:p>
              <a:p>
                <a:pPr marL="0" indent="0">
                  <a:buNone/>
                </a:pPr>
                <a:r>
                  <a:rPr lang="en-US" sz="2000" u="sng" dirty="0" smtClean="0"/>
                  <a:t>The Minimum Spanning Tree Problem (MST)</a:t>
                </a:r>
              </a:p>
              <a:p>
                <a:pPr marL="0" indent="0">
                  <a:buNone/>
                </a:pPr>
                <a:r>
                  <a:rPr lang="en-US" sz="2000" u="sng" dirty="0" smtClean="0"/>
                  <a:t>Input</a:t>
                </a:r>
                <a:r>
                  <a:rPr lang="en-US" sz="2000" dirty="0" smtClean="0"/>
                  <a:t>: an undirected graph G = (V,E) with weights on the edges {</a:t>
                </a:r>
                <a:r>
                  <a:rPr lang="en-US" sz="2000" dirty="0" err="1" smtClean="0"/>
                  <a:t>c</a:t>
                </a:r>
                <a:r>
                  <a:rPr lang="en-US" sz="2000" baseline="-25000" dirty="0" err="1" smtClean="0"/>
                  <a:t>e</a:t>
                </a:r>
                <a:r>
                  <a:rPr lang="en-US" sz="2000" dirty="0" smtClean="0"/>
                  <a:t> </a:t>
                </a:r>
                <a:r>
                  <a:rPr lang="en-US" sz="2000" dirty="0"/>
                  <a:t>: </a:t>
                </a:r>
                <a:r>
                  <a:rPr lang="en-US" sz="2000" dirty="0" err="1" smtClean="0"/>
                  <a:t>e∈E</a:t>
                </a:r>
                <a:r>
                  <a:rPr lang="en-US" sz="2000" dirty="0" smtClean="0"/>
                  <a:t>}</a:t>
                </a:r>
                <a:endParaRPr lang="en-US" sz="2000" dirty="0"/>
              </a:p>
              <a:p>
                <a:pPr marL="0" indent="0">
                  <a:buNone/>
                </a:pPr>
                <a:r>
                  <a:rPr lang="en-US" sz="2000" u="sng" dirty="0" smtClean="0"/>
                  <a:t>Output</a:t>
                </a:r>
                <a:r>
                  <a:rPr lang="en-US" sz="2000" dirty="0"/>
                  <a:t>: </a:t>
                </a:r>
                <a:r>
                  <a:rPr lang="en-US" sz="2000" dirty="0" smtClean="0"/>
                  <a:t>a spanning tree of minimum weight</a:t>
                </a:r>
                <a:endParaRPr lang="en-US" sz="2000" dirty="0"/>
              </a:p>
            </p:txBody>
          </p:sp>
        </mc:Choice>
        <mc:Fallback xmlns="">
          <p:sp>
            <p:nvSpPr>
              <p:cNvPr id="7" name="Content Placeholder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862570"/>
                <a:ext cx="7886700" cy="4351338"/>
              </a:xfrm>
              <a:blipFill>
                <a:blip r:embed="rId2"/>
                <a:stretch>
                  <a:fillRect l="-773" t="-15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05041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3600" dirty="0" smtClean="0"/>
              <a:t>Minimum Spanning Tree (MST)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Graphs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1862570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dirty="0"/>
          </a:p>
        </p:txBody>
      </p:sp>
      <p:sp>
        <p:nvSpPr>
          <p:cNvPr id="64" name="TextBox 63"/>
          <p:cNvSpPr txBox="1"/>
          <p:nvPr/>
        </p:nvSpPr>
        <p:spPr>
          <a:xfrm>
            <a:off x="4850545" y="2682591"/>
            <a:ext cx="9025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dirty="0" smtClean="0">
                <a:latin typeface="+mn-lt"/>
              </a:rPr>
              <a:t>MST:</a:t>
            </a:r>
            <a:endParaRPr lang="en-CA" sz="2800" dirty="0">
              <a:latin typeface="+mn-lt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990600" y="2209800"/>
            <a:ext cx="3276600" cy="3810000"/>
            <a:chOff x="990600" y="2209800"/>
            <a:chExt cx="3276600" cy="3810000"/>
          </a:xfrm>
        </p:grpSpPr>
        <p:grpSp>
          <p:nvGrpSpPr>
            <p:cNvPr id="17" name="Group 16"/>
            <p:cNvGrpSpPr/>
            <p:nvPr/>
          </p:nvGrpSpPr>
          <p:grpSpPr>
            <a:xfrm>
              <a:off x="990600" y="2209800"/>
              <a:ext cx="3276600" cy="3810000"/>
              <a:chOff x="990600" y="2562255"/>
              <a:chExt cx="3276600" cy="3810000"/>
            </a:xfrm>
          </p:grpSpPr>
          <p:sp>
            <p:nvSpPr>
              <p:cNvPr id="21" name="Oval 20"/>
              <p:cNvSpPr/>
              <p:nvPr/>
            </p:nvSpPr>
            <p:spPr>
              <a:xfrm>
                <a:off x="2286000" y="2562255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dirty="0"/>
                  <a:t>a</a:t>
                </a:r>
              </a:p>
            </p:txBody>
          </p:sp>
          <p:cxnSp>
            <p:nvCxnSpPr>
              <p:cNvPr id="22" name="Straight Arrow Connector 21"/>
              <p:cNvCxnSpPr>
                <a:stCxn id="21" idx="5"/>
                <a:endCxn id="24" idx="1"/>
              </p:cNvCxnSpPr>
              <p:nvPr/>
            </p:nvCxnSpPr>
            <p:spPr>
              <a:xfrm>
                <a:off x="2546163" y="2822418"/>
                <a:ext cx="622674" cy="851274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Oval 22"/>
              <p:cNvSpPr/>
              <p:nvPr/>
            </p:nvSpPr>
            <p:spPr>
              <a:xfrm>
                <a:off x="1524000" y="3629055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dirty="0"/>
                  <a:t>b</a:t>
                </a:r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3124200" y="3629055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dirty="0"/>
                  <a:t>c</a:t>
                </a:r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990600" y="4924455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dirty="0"/>
                  <a:t>d</a:t>
                </a:r>
              </a:p>
            </p:txBody>
          </p:sp>
          <p:sp>
            <p:nvSpPr>
              <p:cNvPr id="26" name="Oval 25"/>
              <p:cNvSpPr/>
              <p:nvPr/>
            </p:nvSpPr>
            <p:spPr>
              <a:xfrm>
                <a:off x="2286000" y="4924455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dirty="0"/>
                  <a:t>e</a:t>
                </a:r>
              </a:p>
            </p:txBody>
          </p:sp>
          <p:sp>
            <p:nvSpPr>
              <p:cNvPr id="27" name="Oval 26"/>
              <p:cNvSpPr/>
              <p:nvPr/>
            </p:nvSpPr>
            <p:spPr>
              <a:xfrm>
                <a:off x="3962400" y="4924455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dirty="0"/>
                  <a:t>f</a:t>
                </a:r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3200400" y="6067455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dirty="0"/>
                  <a:t>h</a:t>
                </a:r>
              </a:p>
            </p:txBody>
          </p:sp>
          <p:cxnSp>
            <p:nvCxnSpPr>
              <p:cNvPr id="29" name="Straight Arrow Connector 28"/>
              <p:cNvCxnSpPr>
                <a:stCxn id="21" idx="3"/>
                <a:endCxn id="23" idx="7"/>
              </p:cNvCxnSpPr>
              <p:nvPr/>
            </p:nvCxnSpPr>
            <p:spPr>
              <a:xfrm flipH="1">
                <a:off x="1784163" y="2822418"/>
                <a:ext cx="546474" cy="851274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Arrow Connector 29"/>
              <p:cNvCxnSpPr>
                <a:stCxn id="24" idx="5"/>
                <a:endCxn id="27" idx="0"/>
              </p:cNvCxnSpPr>
              <p:nvPr/>
            </p:nvCxnSpPr>
            <p:spPr>
              <a:xfrm>
                <a:off x="3384363" y="3889218"/>
                <a:ext cx="730437" cy="1035237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Arrow Connector 31"/>
              <p:cNvCxnSpPr>
                <a:stCxn id="23" idx="4"/>
                <a:endCxn id="25" idx="0"/>
              </p:cNvCxnSpPr>
              <p:nvPr/>
            </p:nvCxnSpPr>
            <p:spPr>
              <a:xfrm flipH="1">
                <a:off x="1143000" y="3933855"/>
                <a:ext cx="533400" cy="990600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Arrow Connector 34"/>
              <p:cNvCxnSpPr>
                <a:stCxn id="26" idx="2"/>
              </p:cNvCxnSpPr>
              <p:nvPr/>
            </p:nvCxnSpPr>
            <p:spPr>
              <a:xfrm flipH="1">
                <a:off x="1295400" y="5076855"/>
                <a:ext cx="990600" cy="0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Arrow Connector 37"/>
              <p:cNvCxnSpPr>
                <a:stCxn id="24" idx="3"/>
                <a:endCxn id="25" idx="7"/>
              </p:cNvCxnSpPr>
              <p:nvPr/>
            </p:nvCxnSpPr>
            <p:spPr>
              <a:xfrm flipH="1">
                <a:off x="1250763" y="3889218"/>
                <a:ext cx="1918074" cy="1079874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Arrow Connector 38"/>
              <p:cNvCxnSpPr>
                <a:stCxn id="28" idx="1"/>
                <a:endCxn id="25" idx="5"/>
              </p:cNvCxnSpPr>
              <p:nvPr/>
            </p:nvCxnSpPr>
            <p:spPr>
              <a:xfrm flipH="1" flipV="1">
                <a:off x="1250763" y="5184618"/>
                <a:ext cx="1994274" cy="927474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Arrow Connector 39"/>
              <p:cNvCxnSpPr>
                <a:stCxn id="28" idx="0"/>
                <a:endCxn id="24" idx="4"/>
              </p:cNvCxnSpPr>
              <p:nvPr/>
            </p:nvCxnSpPr>
            <p:spPr>
              <a:xfrm flipH="1" flipV="1">
                <a:off x="3276600" y="3933855"/>
                <a:ext cx="76200" cy="2133600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" name="Oval 41"/>
              <p:cNvSpPr/>
              <p:nvPr/>
            </p:nvSpPr>
            <p:spPr>
              <a:xfrm>
                <a:off x="1752600" y="6067455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dirty="0"/>
                  <a:t>g</a:t>
                </a:r>
              </a:p>
            </p:txBody>
          </p:sp>
          <p:cxnSp>
            <p:nvCxnSpPr>
              <p:cNvPr id="43" name="Straight Arrow Connector 42"/>
              <p:cNvCxnSpPr>
                <a:stCxn id="42" idx="1"/>
                <a:endCxn id="25" idx="4"/>
              </p:cNvCxnSpPr>
              <p:nvPr/>
            </p:nvCxnSpPr>
            <p:spPr>
              <a:xfrm flipH="1" flipV="1">
                <a:off x="1143000" y="5229255"/>
                <a:ext cx="654237" cy="882837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Arrow Connector 43"/>
              <p:cNvCxnSpPr>
                <a:stCxn id="27" idx="3"/>
                <a:endCxn id="42" idx="7"/>
              </p:cNvCxnSpPr>
              <p:nvPr/>
            </p:nvCxnSpPr>
            <p:spPr>
              <a:xfrm flipH="1">
                <a:off x="2012763" y="5184618"/>
                <a:ext cx="1994274" cy="927474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Arrow Connector 45"/>
              <p:cNvCxnSpPr>
                <a:stCxn id="21" idx="4"/>
                <a:endCxn id="26" idx="0"/>
              </p:cNvCxnSpPr>
              <p:nvPr/>
            </p:nvCxnSpPr>
            <p:spPr>
              <a:xfrm>
                <a:off x="2438400" y="2867055"/>
                <a:ext cx="0" cy="2057400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6" name="TextBox 42"/>
            <p:cNvSpPr txBox="1">
              <a:spLocks noChangeArrowheads="1"/>
            </p:cNvSpPr>
            <p:nvPr/>
          </p:nvSpPr>
          <p:spPr bwMode="auto">
            <a:xfrm>
              <a:off x="2836194" y="2568195"/>
              <a:ext cx="29046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solidFill>
                    <a:srgbClr val="000000"/>
                  </a:solidFill>
                </a:rPr>
                <a:t>1</a:t>
              </a:r>
              <a:endParaRPr lang="en-US" altLang="en-US" sz="180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67" name="TextBox 42"/>
            <p:cNvSpPr txBox="1">
              <a:spLocks noChangeArrowheads="1"/>
            </p:cNvSpPr>
            <p:nvPr/>
          </p:nvSpPr>
          <p:spPr bwMode="auto">
            <a:xfrm>
              <a:off x="2157225" y="3221738"/>
              <a:ext cx="29046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solidFill>
                    <a:srgbClr val="000000"/>
                  </a:solidFill>
                </a:rPr>
                <a:t>3</a:t>
              </a:r>
              <a:endParaRPr lang="en-US" altLang="en-US" sz="180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68" name="TextBox 42"/>
            <p:cNvSpPr txBox="1">
              <a:spLocks noChangeArrowheads="1"/>
            </p:cNvSpPr>
            <p:nvPr/>
          </p:nvSpPr>
          <p:spPr bwMode="auto">
            <a:xfrm>
              <a:off x="1744662" y="3880550"/>
              <a:ext cx="29046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solidFill>
                    <a:srgbClr val="000000"/>
                  </a:solidFill>
                </a:rPr>
                <a:t>8</a:t>
              </a:r>
              <a:endParaRPr lang="en-US" altLang="en-US" sz="180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69" name="TextBox 42"/>
            <p:cNvSpPr txBox="1">
              <a:spLocks noChangeArrowheads="1"/>
            </p:cNvSpPr>
            <p:nvPr/>
          </p:nvSpPr>
          <p:spPr bwMode="auto">
            <a:xfrm>
              <a:off x="1313749" y="5325732"/>
              <a:ext cx="29046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 smtClean="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70" name="TextBox 42"/>
            <p:cNvSpPr txBox="1">
              <a:spLocks noChangeArrowheads="1"/>
            </p:cNvSpPr>
            <p:nvPr/>
          </p:nvSpPr>
          <p:spPr bwMode="auto">
            <a:xfrm>
              <a:off x="2811462" y="5650468"/>
              <a:ext cx="29046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 smtClean="0">
                  <a:solidFill>
                    <a:srgbClr val="000000"/>
                  </a:solidFill>
                </a:rPr>
                <a:t>7</a:t>
              </a:r>
            </a:p>
          </p:txBody>
        </p:sp>
        <p:sp>
          <p:nvSpPr>
            <p:cNvPr id="71" name="TextBox 42"/>
            <p:cNvSpPr txBox="1">
              <a:spLocks noChangeArrowheads="1"/>
            </p:cNvSpPr>
            <p:nvPr/>
          </p:nvSpPr>
          <p:spPr bwMode="auto">
            <a:xfrm>
              <a:off x="3622436" y="3695328"/>
              <a:ext cx="312738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 smtClean="0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72" name="TextBox 42"/>
            <p:cNvSpPr txBox="1">
              <a:spLocks noChangeArrowheads="1"/>
            </p:cNvSpPr>
            <p:nvPr/>
          </p:nvSpPr>
          <p:spPr bwMode="auto">
            <a:xfrm>
              <a:off x="3050900" y="4019130"/>
              <a:ext cx="29046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 smtClean="0">
                  <a:solidFill>
                    <a:srgbClr val="000000"/>
                  </a:solidFill>
                </a:rPr>
                <a:t>3</a:t>
              </a:r>
            </a:p>
          </p:txBody>
        </p:sp>
        <p:sp>
          <p:nvSpPr>
            <p:cNvPr id="73" name="TextBox 42"/>
            <p:cNvSpPr txBox="1">
              <a:spLocks noChangeArrowheads="1"/>
            </p:cNvSpPr>
            <p:nvPr/>
          </p:nvSpPr>
          <p:spPr bwMode="auto">
            <a:xfrm>
              <a:off x="1893093" y="4389664"/>
              <a:ext cx="29046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solidFill>
                    <a:srgbClr val="000000"/>
                  </a:solidFill>
                </a:rPr>
                <a:t>5</a:t>
              </a:r>
              <a:endParaRPr lang="en-US" altLang="en-US" sz="180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74" name="TextBox 42"/>
            <p:cNvSpPr txBox="1">
              <a:spLocks noChangeArrowheads="1"/>
            </p:cNvSpPr>
            <p:nvPr/>
          </p:nvSpPr>
          <p:spPr bwMode="auto">
            <a:xfrm>
              <a:off x="3573462" y="4876800"/>
              <a:ext cx="312738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 smtClean="0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75" name="TextBox 42"/>
            <p:cNvSpPr txBox="1">
              <a:spLocks noChangeArrowheads="1"/>
            </p:cNvSpPr>
            <p:nvPr/>
          </p:nvSpPr>
          <p:spPr bwMode="auto">
            <a:xfrm>
              <a:off x="1204553" y="3786242"/>
              <a:ext cx="29046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 smtClean="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78" name="TextBox 42"/>
            <p:cNvSpPr txBox="1">
              <a:spLocks noChangeArrowheads="1"/>
            </p:cNvSpPr>
            <p:nvPr/>
          </p:nvSpPr>
          <p:spPr bwMode="auto">
            <a:xfrm>
              <a:off x="1744662" y="2667000"/>
              <a:ext cx="312738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 smtClean="0">
                  <a:solidFill>
                    <a:srgbClr val="000000"/>
                  </a:solidFill>
                </a:rPr>
                <a:t>2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5334000" y="2209800"/>
            <a:ext cx="3276600" cy="3810000"/>
            <a:chOff x="5334000" y="2209800"/>
            <a:chExt cx="3276600" cy="3810000"/>
          </a:xfrm>
        </p:grpSpPr>
        <p:grpSp>
          <p:nvGrpSpPr>
            <p:cNvPr id="47" name="Group 46"/>
            <p:cNvGrpSpPr/>
            <p:nvPr/>
          </p:nvGrpSpPr>
          <p:grpSpPr>
            <a:xfrm>
              <a:off x="5334000" y="2209800"/>
              <a:ext cx="3276600" cy="3810000"/>
              <a:chOff x="5334000" y="2590800"/>
              <a:chExt cx="3276600" cy="3810000"/>
            </a:xfrm>
          </p:grpSpPr>
          <p:sp>
            <p:nvSpPr>
              <p:cNvPr id="48" name="Oval 47"/>
              <p:cNvSpPr/>
              <p:nvPr/>
            </p:nvSpPr>
            <p:spPr>
              <a:xfrm>
                <a:off x="6629400" y="2590800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dirty="0"/>
                  <a:t>a</a:t>
                </a:r>
              </a:p>
            </p:txBody>
          </p:sp>
          <p:sp>
            <p:nvSpPr>
              <p:cNvPr id="49" name="Oval 48"/>
              <p:cNvSpPr/>
              <p:nvPr/>
            </p:nvSpPr>
            <p:spPr>
              <a:xfrm>
                <a:off x="5867400" y="3657600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dirty="0"/>
                  <a:t>b</a:t>
                </a:r>
              </a:p>
            </p:txBody>
          </p:sp>
          <p:sp>
            <p:nvSpPr>
              <p:cNvPr id="51" name="Oval 50"/>
              <p:cNvSpPr/>
              <p:nvPr/>
            </p:nvSpPr>
            <p:spPr>
              <a:xfrm>
                <a:off x="7467600" y="3657600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dirty="0"/>
                  <a:t>c</a:t>
                </a:r>
              </a:p>
            </p:txBody>
          </p:sp>
          <p:sp>
            <p:nvSpPr>
              <p:cNvPr id="52" name="Oval 51"/>
              <p:cNvSpPr/>
              <p:nvPr/>
            </p:nvSpPr>
            <p:spPr>
              <a:xfrm>
                <a:off x="5334000" y="4953000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dirty="0"/>
                  <a:t>d</a:t>
                </a:r>
              </a:p>
            </p:txBody>
          </p:sp>
          <p:sp>
            <p:nvSpPr>
              <p:cNvPr id="53" name="Oval 52"/>
              <p:cNvSpPr/>
              <p:nvPr/>
            </p:nvSpPr>
            <p:spPr>
              <a:xfrm>
                <a:off x="6629400" y="4953000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dirty="0"/>
                  <a:t>e</a:t>
                </a:r>
              </a:p>
            </p:txBody>
          </p:sp>
          <p:sp>
            <p:nvSpPr>
              <p:cNvPr id="54" name="Oval 53"/>
              <p:cNvSpPr/>
              <p:nvPr/>
            </p:nvSpPr>
            <p:spPr>
              <a:xfrm>
                <a:off x="8305800" y="4953000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dirty="0"/>
                  <a:t>f</a:t>
                </a:r>
              </a:p>
            </p:txBody>
          </p:sp>
          <p:sp>
            <p:nvSpPr>
              <p:cNvPr id="55" name="Oval 54"/>
              <p:cNvSpPr/>
              <p:nvPr/>
            </p:nvSpPr>
            <p:spPr>
              <a:xfrm>
                <a:off x="7543800" y="6096000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dirty="0"/>
                  <a:t>h</a:t>
                </a:r>
              </a:p>
            </p:txBody>
          </p:sp>
          <p:cxnSp>
            <p:nvCxnSpPr>
              <p:cNvPr id="56" name="Straight Arrow Connector 55"/>
              <p:cNvCxnSpPr>
                <a:stCxn id="48" idx="3"/>
                <a:endCxn id="49" idx="7"/>
              </p:cNvCxnSpPr>
              <p:nvPr/>
            </p:nvCxnSpPr>
            <p:spPr>
              <a:xfrm flipH="1">
                <a:off x="6127563" y="2850963"/>
                <a:ext cx="546474" cy="851274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Arrow Connector 56"/>
              <p:cNvCxnSpPr>
                <a:stCxn id="49" idx="4"/>
                <a:endCxn id="52" idx="0"/>
              </p:cNvCxnSpPr>
              <p:nvPr/>
            </p:nvCxnSpPr>
            <p:spPr>
              <a:xfrm flipH="1">
                <a:off x="5486400" y="3962400"/>
                <a:ext cx="533400" cy="990600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Arrow Connector 57"/>
              <p:cNvCxnSpPr>
                <a:stCxn id="54" idx="1"/>
                <a:endCxn id="51" idx="5"/>
              </p:cNvCxnSpPr>
              <p:nvPr/>
            </p:nvCxnSpPr>
            <p:spPr>
              <a:xfrm flipH="1" flipV="1">
                <a:off x="7727763" y="3917763"/>
                <a:ext cx="622674" cy="1079874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Arrow Connector 58"/>
              <p:cNvCxnSpPr>
                <a:stCxn id="51" idx="1"/>
                <a:endCxn id="48" idx="5"/>
              </p:cNvCxnSpPr>
              <p:nvPr/>
            </p:nvCxnSpPr>
            <p:spPr>
              <a:xfrm flipH="1" flipV="1">
                <a:off x="6889563" y="2850963"/>
                <a:ext cx="622674" cy="851274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Arrow Connector 59"/>
              <p:cNvCxnSpPr>
                <a:stCxn id="53" idx="0"/>
                <a:endCxn id="48" idx="4"/>
              </p:cNvCxnSpPr>
              <p:nvPr/>
            </p:nvCxnSpPr>
            <p:spPr>
              <a:xfrm flipV="1">
                <a:off x="6781800" y="2895600"/>
                <a:ext cx="0" cy="2057400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1" name="Oval 60"/>
              <p:cNvSpPr/>
              <p:nvPr/>
            </p:nvSpPr>
            <p:spPr>
              <a:xfrm>
                <a:off x="6096000" y="6096000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dirty="0"/>
                  <a:t>g</a:t>
                </a:r>
              </a:p>
            </p:txBody>
          </p:sp>
          <p:cxnSp>
            <p:nvCxnSpPr>
              <p:cNvPr id="62" name="Straight Arrow Connector 61"/>
              <p:cNvCxnSpPr>
                <a:stCxn id="61" idx="1"/>
                <a:endCxn id="52" idx="4"/>
              </p:cNvCxnSpPr>
              <p:nvPr/>
            </p:nvCxnSpPr>
            <p:spPr>
              <a:xfrm flipH="1" flipV="1">
                <a:off x="5486400" y="5257800"/>
                <a:ext cx="654237" cy="882837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Arrow Connector 62"/>
              <p:cNvCxnSpPr>
                <a:stCxn id="51" idx="4"/>
                <a:endCxn id="55" idx="0"/>
              </p:cNvCxnSpPr>
              <p:nvPr/>
            </p:nvCxnSpPr>
            <p:spPr>
              <a:xfrm>
                <a:off x="7620000" y="3962400"/>
                <a:ext cx="76200" cy="2133600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0" name="TextBox 42"/>
            <p:cNvSpPr txBox="1">
              <a:spLocks noChangeArrowheads="1"/>
            </p:cNvSpPr>
            <p:nvPr/>
          </p:nvSpPr>
          <p:spPr bwMode="auto">
            <a:xfrm>
              <a:off x="7157910" y="2596483"/>
              <a:ext cx="29046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 smtClean="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76" name="TextBox 42"/>
            <p:cNvSpPr txBox="1">
              <a:spLocks noChangeArrowheads="1"/>
            </p:cNvSpPr>
            <p:nvPr/>
          </p:nvSpPr>
          <p:spPr bwMode="auto">
            <a:xfrm>
              <a:off x="6034943" y="2646549"/>
              <a:ext cx="312738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 smtClean="0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77" name="TextBox 42"/>
            <p:cNvSpPr txBox="1">
              <a:spLocks noChangeArrowheads="1"/>
            </p:cNvSpPr>
            <p:nvPr/>
          </p:nvSpPr>
          <p:spPr bwMode="auto">
            <a:xfrm>
              <a:off x="8003631" y="3833908"/>
              <a:ext cx="312738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 smtClean="0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79" name="TextBox 42"/>
            <p:cNvSpPr txBox="1">
              <a:spLocks noChangeArrowheads="1"/>
            </p:cNvSpPr>
            <p:nvPr/>
          </p:nvSpPr>
          <p:spPr bwMode="auto">
            <a:xfrm>
              <a:off x="6537397" y="3649242"/>
              <a:ext cx="265520" cy="369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 smtClean="0">
                  <a:solidFill>
                    <a:srgbClr val="000000"/>
                  </a:solidFill>
                </a:rPr>
                <a:t>3</a:t>
              </a:r>
            </a:p>
          </p:txBody>
        </p:sp>
        <p:sp>
          <p:nvSpPr>
            <p:cNvPr id="80" name="TextBox 42"/>
            <p:cNvSpPr txBox="1">
              <a:spLocks noChangeArrowheads="1"/>
            </p:cNvSpPr>
            <p:nvPr/>
          </p:nvSpPr>
          <p:spPr bwMode="auto">
            <a:xfrm>
              <a:off x="5500780" y="5180240"/>
              <a:ext cx="29046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solidFill>
                    <a:srgbClr val="000000"/>
                  </a:solidFill>
                </a:rPr>
                <a:t>1</a:t>
              </a:r>
              <a:endParaRPr lang="en-US" altLang="en-US" sz="180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81" name="TextBox 42"/>
            <p:cNvSpPr txBox="1">
              <a:spLocks noChangeArrowheads="1"/>
            </p:cNvSpPr>
            <p:nvPr/>
          </p:nvSpPr>
          <p:spPr bwMode="auto">
            <a:xfrm>
              <a:off x="7425010" y="4648989"/>
              <a:ext cx="29046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 smtClean="0">
                  <a:solidFill>
                    <a:srgbClr val="000000"/>
                  </a:solidFill>
                </a:rPr>
                <a:t>3</a:t>
              </a:r>
            </a:p>
          </p:txBody>
        </p:sp>
        <p:sp>
          <p:nvSpPr>
            <p:cNvPr id="65" name="TextBox 42"/>
            <p:cNvSpPr txBox="1">
              <a:spLocks noChangeArrowheads="1"/>
            </p:cNvSpPr>
            <p:nvPr/>
          </p:nvSpPr>
          <p:spPr bwMode="auto">
            <a:xfrm>
              <a:off x="5427783" y="3705564"/>
              <a:ext cx="29046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solidFill>
                    <a:srgbClr val="000000"/>
                  </a:solidFill>
                </a:rPr>
                <a:t>1</a:t>
              </a:r>
              <a:endParaRPr lang="en-US" altLang="en-US" sz="1800" dirty="0" smtClean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11475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Two Greedy Algorithms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Graphs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496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altLang="en-US" sz="3600" dirty="0" err="1"/>
              <a:t>Kruskal’s</a:t>
            </a:r>
            <a:r>
              <a:rPr lang="en-US" altLang="en-US" sz="3600" dirty="0"/>
              <a:t> Algorithm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Graphs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1862570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u="sng" dirty="0"/>
              <a:t>Input</a:t>
            </a:r>
            <a:r>
              <a:rPr lang="en-US" sz="2000" dirty="0"/>
              <a:t>: an undirected graph G = (V,E) with weights on the edges {</a:t>
            </a:r>
            <a:r>
              <a:rPr lang="en-US" sz="2000" dirty="0" err="1"/>
              <a:t>c</a:t>
            </a:r>
            <a:r>
              <a:rPr lang="en-US" sz="2000" baseline="-25000" dirty="0" err="1"/>
              <a:t>e</a:t>
            </a:r>
            <a:r>
              <a:rPr lang="en-US" sz="2000" dirty="0"/>
              <a:t> : </a:t>
            </a:r>
            <a:r>
              <a:rPr lang="en-US" sz="2000" dirty="0" err="1"/>
              <a:t>e∈E</a:t>
            </a:r>
            <a:r>
              <a:rPr lang="en-US" sz="2000" dirty="0"/>
              <a:t>}</a:t>
            </a:r>
          </a:p>
          <a:p>
            <a:pPr marL="0" indent="0">
              <a:buNone/>
            </a:pPr>
            <a:r>
              <a:rPr lang="en-US" sz="2000" u="sng" dirty="0"/>
              <a:t>Output</a:t>
            </a:r>
            <a:r>
              <a:rPr lang="en-US" sz="2000" dirty="0"/>
              <a:t>: a spanning tree of minimum weight</a:t>
            </a:r>
          </a:p>
          <a:p>
            <a:pPr marL="0" indent="0">
              <a:buNone/>
            </a:pPr>
            <a:endParaRPr lang="en-CA" sz="2000" dirty="0"/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en-US" sz="2000" dirty="0"/>
              <a:t>Set </a:t>
            </a:r>
            <a:r>
              <a:rPr lang="en-US" sz="2000" dirty="0" smtClean="0"/>
              <a:t>T = empty set</a:t>
            </a:r>
            <a:endParaRPr lang="en-US" altLang="en-US" sz="2000" dirty="0"/>
          </a:p>
          <a:p>
            <a:pPr marL="457200" indent="-457200">
              <a:buAutoNum type="arabicPeriod"/>
            </a:pPr>
            <a:r>
              <a:rPr lang="en-US" sz="2000" dirty="0" smtClean="0"/>
              <a:t>While |T| &lt; |</a:t>
            </a:r>
            <a:r>
              <a:rPr lang="en-US" sz="2000" dirty="0"/>
              <a:t>V|-1 </a:t>
            </a:r>
            <a:r>
              <a:rPr lang="en-US" sz="2000" dirty="0" smtClean="0"/>
              <a:t>do</a:t>
            </a:r>
            <a:endParaRPr lang="en-US" sz="2000" dirty="0"/>
          </a:p>
          <a:p>
            <a:pPr marL="1143000" lvl="2" indent="-457200">
              <a:buFont typeface="+mj-lt"/>
              <a:buAutoNum type="alphaLcParenR"/>
            </a:pPr>
            <a:r>
              <a:rPr lang="en-CA" sz="2000" dirty="0" smtClean="0"/>
              <a:t>Pick an </a:t>
            </a:r>
            <a:r>
              <a:rPr lang="en-CA" sz="2000" dirty="0"/>
              <a:t>edge </a:t>
            </a:r>
            <a:r>
              <a:rPr lang="en-CA" sz="2000" dirty="0" err="1"/>
              <a:t>e</a:t>
            </a:r>
            <a:r>
              <a:rPr lang="en-CA" sz="2000" dirty="0" err="1" smtClean="0"/>
              <a:t>∈</a:t>
            </a:r>
            <a:r>
              <a:rPr lang="en-CA" sz="2000" dirty="0" err="1" smtClean="0"/>
              <a:t>E</a:t>
            </a:r>
            <a:r>
              <a:rPr lang="en-CA" sz="2000" dirty="0" smtClean="0"/>
              <a:t>\T </a:t>
            </a:r>
            <a:r>
              <a:rPr lang="en-CA" sz="2000" dirty="0" smtClean="0"/>
              <a:t>with minimum </a:t>
            </a:r>
            <a:r>
              <a:rPr lang="en-CA" sz="2000" dirty="0" smtClean="0"/>
              <a:t>weight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/>
              <a:t>such that T</a:t>
            </a:r>
            <a:r>
              <a:rPr lang="en-US" sz="2000" dirty="0" smtClean="0"/>
              <a:t>∪{e} does not contain a cycle.</a:t>
            </a:r>
          </a:p>
          <a:p>
            <a:pPr marL="1143000" lvl="2" indent="-457200">
              <a:buFont typeface="+mj-lt"/>
              <a:buAutoNum type="alphaLcParenR"/>
            </a:pPr>
            <a:r>
              <a:rPr lang="en-US" sz="2000" dirty="0" smtClean="0"/>
              <a:t>Add e to T</a:t>
            </a:r>
            <a:endParaRPr lang="en-US" sz="2000" dirty="0"/>
          </a:p>
          <a:p>
            <a:pPr marL="685800" lvl="2" indent="0">
              <a:buNone/>
            </a:pPr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3342399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altLang="en-US" sz="3600" dirty="0" err="1"/>
              <a:t>Kruskal’s</a:t>
            </a:r>
            <a:r>
              <a:rPr lang="en-US" altLang="en-US" sz="3600" dirty="0"/>
              <a:t> </a:t>
            </a:r>
            <a:r>
              <a:rPr lang="en-US" altLang="en-US" sz="3600" dirty="0" smtClean="0"/>
              <a:t>Algorithm - example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Graphs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1862570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dirty="0"/>
          </a:p>
        </p:txBody>
      </p:sp>
      <p:sp>
        <p:nvSpPr>
          <p:cNvPr id="64" name="TextBox 63"/>
          <p:cNvSpPr txBox="1"/>
          <p:nvPr/>
        </p:nvSpPr>
        <p:spPr>
          <a:xfrm>
            <a:off x="4850545" y="2682591"/>
            <a:ext cx="9025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dirty="0" smtClean="0">
                <a:latin typeface="+mn-lt"/>
              </a:rPr>
              <a:t>MST:</a:t>
            </a:r>
            <a:endParaRPr lang="en-CA" sz="2800" dirty="0">
              <a:latin typeface="+mn-lt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990600" y="2209800"/>
            <a:ext cx="3276600" cy="3810000"/>
            <a:chOff x="990600" y="2209800"/>
            <a:chExt cx="3276600" cy="3810000"/>
          </a:xfrm>
        </p:grpSpPr>
        <p:grpSp>
          <p:nvGrpSpPr>
            <p:cNvPr id="17" name="Group 16"/>
            <p:cNvGrpSpPr/>
            <p:nvPr/>
          </p:nvGrpSpPr>
          <p:grpSpPr>
            <a:xfrm>
              <a:off x="990600" y="2209800"/>
              <a:ext cx="3276600" cy="3810000"/>
              <a:chOff x="990600" y="2562255"/>
              <a:chExt cx="3276600" cy="3810000"/>
            </a:xfrm>
          </p:grpSpPr>
          <p:sp>
            <p:nvSpPr>
              <p:cNvPr id="21" name="Oval 20"/>
              <p:cNvSpPr/>
              <p:nvPr/>
            </p:nvSpPr>
            <p:spPr>
              <a:xfrm>
                <a:off x="2286000" y="2562255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dirty="0"/>
                  <a:t>a</a:t>
                </a:r>
              </a:p>
            </p:txBody>
          </p:sp>
          <p:cxnSp>
            <p:nvCxnSpPr>
              <p:cNvPr id="22" name="Straight Arrow Connector 21"/>
              <p:cNvCxnSpPr>
                <a:stCxn id="21" idx="5"/>
                <a:endCxn id="24" idx="1"/>
              </p:cNvCxnSpPr>
              <p:nvPr/>
            </p:nvCxnSpPr>
            <p:spPr>
              <a:xfrm>
                <a:off x="2546163" y="2822418"/>
                <a:ext cx="622674" cy="851274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Oval 22"/>
              <p:cNvSpPr/>
              <p:nvPr/>
            </p:nvSpPr>
            <p:spPr>
              <a:xfrm>
                <a:off x="1524000" y="3629055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dirty="0"/>
                  <a:t>b</a:t>
                </a:r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3124200" y="3629055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dirty="0"/>
                  <a:t>c</a:t>
                </a:r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990600" y="4924455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dirty="0"/>
                  <a:t>d</a:t>
                </a:r>
              </a:p>
            </p:txBody>
          </p:sp>
          <p:sp>
            <p:nvSpPr>
              <p:cNvPr id="26" name="Oval 25"/>
              <p:cNvSpPr/>
              <p:nvPr/>
            </p:nvSpPr>
            <p:spPr>
              <a:xfrm>
                <a:off x="2286000" y="4924455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dirty="0"/>
                  <a:t>e</a:t>
                </a:r>
              </a:p>
            </p:txBody>
          </p:sp>
          <p:sp>
            <p:nvSpPr>
              <p:cNvPr id="27" name="Oval 26"/>
              <p:cNvSpPr/>
              <p:nvPr/>
            </p:nvSpPr>
            <p:spPr>
              <a:xfrm>
                <a:off x="3962400" y="4924455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dirty="0"/>
                  <a:t>f</a:t>
                </a:r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3200400" y="6067455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dirty="0"/>
                  <a:t>h</a:t>
                </a:r>
              </a:p>
            </p:txBody>
          </p:sp>
          <p:cxnSp>
            <p:nvCxnSpPr>
              <p:cNvPr id="29" name="Straight Arrow Connector 28"/>
              <p:cNvCxnSpPr>
                <a:stCxn id="21" idx="3"/>
                <a:endCxn id="23" idx="7"/>
              </p:cNvCxnSpPr>
              <p:nvPr/>
            </p:nvCxnSpPr>
            <p:spPr>
              <a:xfrm flipH="1">
                <a:off x="1784163" y="2822418"/>
                <a:ext cx="546474" cy="851274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Arrow Connector 29"/>
              <p:cNvCxnSpPr>
                <a:stCxn id="24" idx="5"/>
                <a:endCxn id="27" idx="0"/>
              </p:cNvCxnSpPr>
              <p:nvPr/>
            </p:nvCxnSpPr>
            <p:spPr>
              <a:xfrm>
                <a:off x="3384363" y="3889218"/>
                <a:ext cx="730437" cy="1035237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Arrow Connector 31"/>
              <p:cNvCxnSpPr>
                <a:stCxn id="23" idx="4"/>
                <a:endCxn id="25" idx="0"/>
              </p:cNvCxnSpPr>
              <p:nvPr/>
            </p:nvCxnSpPr>
            <p:spPr>
              <a:xfrm flipH="1">
                <a:off x="1143000" y="3933855"/>
                <a:ext cx="533400" cy="990600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Arrow Connector 34"/>
              <p:cNvCxnSpPr>
                <a:stCxn id="26" idx="2"/>
              </p:cNvCxnSpPr>
              <p:nvPr/>
            </p:nvCxnSpPr>
            <p:spPr>
              <a:xfrm flipH="1">
                <a:off x="1295400" y="5076855"/>
                <a:ext cx="990600" cy="0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Arrow Connector 37"/>
              <p:cNvCxnSpPr>
                <a:stCxn id="24" idx="3"/>
                <a:endCxn id="25" idx="7"/>
              </p:cNvCxnSpPr>
              <p:nvPr/>
            </p:nvCxnSpPr>
            <p:spPr>
              <a:xfrm flipH="1">
                <a:off x="1250763" y="3889218"/>
                <a:ext cx="1918074" cy="1079874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Arrow Connector 38"/>
              <p:cNvCxnSpPr>
                <a:stCxn id="28" idx="1"/>
                <a:endCxn id="25" idx="5"/>
              </p:cNvCxnSpPr>
              <p:nvPr/>
            </p:nvCxnSpPr>
            <p:spPr>
              <a:xfrm flipH="1" flipV="1">
                <a:off x="1250763" y="5184618"/>
                <a:ext cx="1994274" cy="927474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Arrow Connector 39"/>
              <p:cNvCxnSpPr>
                <a:stCxn id="28" idx="0"/>
                <a:endCxn id="24" idx="4"/>
              </p:cNvCxnSpPr>
              <p:nvPr/>
            </p:nvCxnSpPr>
            <p:spPr>
              <a:xfrm flipH="1" flipV="1">
                <a:off x="3276600" y="3933855"/>
                <a:ext cx="76200" cy="2133600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" name="Oval 41"/>
              <p:cNvSpPr/>
              <p:nvPr/>
            </p:nvSpPr>
            <p:spPr>
              <a:xfrm>
                <a:off x="1752600" y="6067455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dirty="0"/>
                  <a:t>g</a:t>
                </a:r>
              </a:p>
            </p:txBody>
          </p:sp>
          <p:cxnSp>
            <p:nvCxnSpPr>
              <p:cNvPr id="43" name="Straight Arrow Connector 42"/>
              <p:cNvCxnSpPr>
                <a:stCxn id="42" idx="1"/>
                <a:endCxn id="25" idx="4"/>
              </p:cNvCxnSpPr>
              <p:nvPr/>
            </p:nvCxnSpPr>
            <p:spPr>
              <a:xfrm flipH="1" flipV="1">
                <a:off x="1143000" y="5229255"/>
                <a:ext cx="654237" cy="882837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Arrow Connector 43"/>
              <p:cNvCxnSpPr>
                <a:stCxn id="27" idx="3"/>
                <a:endCxn id="42" idx="7"/>
              </p:cNvCxnSpPr>
              <p:nvPr/>
            </p:nvCxnSpPr>
            <p:spPr>
              <a:xfrm flipH="1">
                <a:off x="2012763" y="5184618"/>
                <a:ext cx="1994274" cy="927474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Arrow Connector 45"/>
              <p:cNvCxnSpPr>
                <a:stCxn id="21" idx="4"/>
                <a:endCxn id="26" idx="0"/>
              </p:cNvCxnSpPr>
              <p:nvPr/>
            </p:nvCxnSpPr>
            <p:spPr>
              <a:xfrm>
                <a:off x="2438400" y="2867055"/>
                <a:ext cx="0" cy="2057400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6" name="TextBox 42"/>
            <p:cNvSpPr txBox="1">
              <a:spLocks noChangeArrowheads="1"/>
            </p:cNvSpPr>
            <p:nvPr/>
          </p:nvSpPr>
          <p:spPr bwMode="auto">
            <a:xfrm>
              <a:off x="2836194" y="2568195"/>
              <a:ext cx="29046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solidFill>
                    <a:srgbClr val="000000"/>
                  </a:solidFill>
                </a:rPr>
                <a:t>1</a:t>
              </a:r>
              <a:endParaRPr lang="en-US" altLang="en-US" sz="180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67" name="TextBox 42"/>
            <p:cNvSpPr txBox="1">
              <a:spLocks noChangeArrowheads="1"/>
            </p:cNvSpPr>
            <p:nvPr/>
          </p:nvSpPr>
          <p:spPr bwMode="auto">
            <a:xfrm>
              <a:off x="2157225" y="3221738"/>
              <a:ext cx="29046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solidFill>
                    <a:srgbClr val="000000"/>
                  </a:solidFill>
                </a:rPr>
                <a:t>3</a:t>
              </a:r>
              <a:endParaRPr lang="en-US" altLang="en-US" sz="180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68" name="TextBox 42"/>
            <p:cNvSpPr txBox="1">
              <a:spLocks noChangeArrowheads="1"/>
            </p:cNvSpPr>
            <p:nvPr/>
          </p:nvSpPr>
          <p:spPr bwMode="auto">
            <a:xfrm>
              <a:off x="1744662" y="3880550"/>
              <a:ext cx="29046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solidFill>
                    <a:srgbClr val="000000"/>
                  </a:solidFill>
                </a:rPr>
                <a:t>8</a:t>
              </a:r>
              <a:endParaRPr lang="en-US" altLang="en-US" sz="180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69" name="TextBox 42"/>
            <p:cNvSpPr txBox="1">
              <a:spLocks noChangeArrowheads="1"/>
            </p:cNvSpPr>
            <p:nvPr/>
          </p:nvSpPr>
          <p:spPr bwMode="auto">
            <a:xfrm>
              <a:off x="1313749" y="5325732"/>
              <a:ext cx="29046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 smtClean="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70" name="TextBox 42"/>
            <p:cNvSpPr txBox="1">
              <a:spLocks noChangeArrowheads="1"/>
            </p:cNvSpPr>
            <p:nvPr/>
          </p:nvSpPr>
          <p:spPr bwMode="auto">
            <a:xfrm>
              <a:off x="2811462" y="5650468"/>
              <a:ext cx="29046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 smtClean="0">
                  <a:solidFill>
                    <a:srgbClr val="000000"/>
                  </a:solidFill>
                </a:rPr>
                <a:t>7</a:t>
              </a:r>
            </a:p>
          </p:txBody>
        </p:sp>
        <p:sp>
          <p:nvSpPr>
            <p:cNvPr id="71" name="TextBox 42"/>
            <p:cNvSpPr txBox="1">
              <a:spLocks noChangeArrowheads="1"/>
            </p:cNvSpPr>
            <p:nvPr/>
          </p:nvSpPr>
          <p:spPr bwMode="auto">
            <a:xfrm>
              <a:off x="3622436" y="3695328"/>
              <a:ext cx="312738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 smtClean="0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72" name="TextBox 42"/>
            <p:cNvSpPr txBox="1">
              <a:spLocks noChangeArrowheads="1"/>
            </p:cNvSpPr>
            <p:nvPr/>
          </p:nvSpPr>
          <p:spPr bwMode="auto">
            <a:xfrm>
              <a:off x="3050900" y="4019130"/>
              <a:ext cx="29046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 smtClean="0">
                  <a:solidFill>
                    <a:srgbClr val="000000"/>
                  </a:solidFill>
                </a:rPr>
                <a:t>3</a:t>
              </a:r>
            </a:p>
          </p:txBody>
        </p:sp>
        <p:sp>
          <p:nvSpPr>
            <p:cNvPr id="73" name="TextBox 42"/>
            <p:cNvSpPr txBox="1">
              <a:spLocks noChangeArrowheads="1"/>
            </p:cNvSpPr>
            <p:nvPr/>
          </p:nvSpPr>
          <p:spPr bwMode="auto">
            <a:xfrm>
              <a:off x="1893093" y="4389664"/>
              <a:ext cx="29046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solidFill>
                    <a:srgbClr val="000000"/>
                  </a:solidFill>
                </a:rPr>
                <a:t>5</a:t>
              </a:r>
              <a:endParaRPr lang="en-US" altLang="en-US" sz="180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74" name="TextBox 42"/>
            <p:cNvSpPr txBox="1">
              <a:spLocks noChangeArrowheads="1"/>
            </p:cNvSpPr>
            <p:nvPr/>
          </p:nvSpPr>
          <p:spPr bwMode="auto">
            <a:xfrm>
              <a:off x="3573462" y="4876800"/>
              <a:ext cx="312738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 smtClean="0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75" name="TextBox 42"/>
            <p:cNvSpPr txBox="1">
              <a:spLocks noChangeArrowheads="1"/>
            </p:cNvSpPr>
            <p:nvPr/>
          </p:nvSpPr>
          <p:spPr bwMode="auto">
            <a:xfrm>
              <a:off x="1204553" y="3786242"/>
              <a:ext cx="29046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 smtClean="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78" name="TextBox 42"/>
            <p:cNvSpPr txBox="1">
              <a:spLocks noChangeArrowheads="1"/>
            </p:cNvSpPr>
            <p:nvPr/>
          </p:nvSpPr>
          <p:spPr bwMode="auto">
            <a:xfrm>
              <a:off x="1744662" y="2667000"/>
              <a:ext cx="312738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 smtClean="0">
                  <a:solidFill>
                    <a:srgbClr val="000000"/>
                  </a:solidFill>
                </a:rPr>
                <a:t>2</a:t>
              </a:r>
            </a:p>
          </p:txBody>
        </p:sp>
      </p:grpSp>
      <p:sp>
        <p:nvSpPr>
          <p:cNvPr id="48" name="Oval 47"/>
          <p:cNvSpPr/>
          <p:nvPr/>
        </p:nvSpPr>
        <p:spPr>
          <a:xfrm>
            <a:off x="6629400" y="2209800"/>
            <a:ext cx="304800" cy="3048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49" name="Oval 48"/>
          <p:cNvSpPr/>
          <p:nvPr/>
        </p:nvSpPr>
        <p:spPr>
          <a:xfrm>
            <a:off x="5867400" y="3276600"/>
            <a:ext cx="304800" cy="3048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51" name="Oval 50"/>
          <p:cNvSpPr/>
          <p:nvPr/>
        </p:nvSpPr>
        <p:spPr>
          <a:xfrm>
            <a:off x="7467600" y="3276600"/>
            <a:ext cx="304800" cy="3048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52" name="Oval 51"/>
          <p:cNvSpPr/>
          <p:nvPr/>
        </p:nvSpPr>
        <p:spPr>
          <a:xfrm>
            <a:off x="5334000" y="4572000"/>
            <a:ext cx="304800" cy="3048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53" name="Oval 52"/>
          <p:cNvSpPr/>
          <p:nvPr/>
        </p:nvSpPr>
        <p:spPr>
          <a:xfrm>
            <a:off x="6629400" y="4572000"/>
            <a:ext cx="304800" cy="3048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54" name="Oval 53"/>
          <p:cNvSpPr/>
          <p:nvPr/>
        </p:nvSpPr>
        <p:spPr>
          <a:xfrm>
            <a:off x="8305800" y="4572000"/>
            <a:ext cx="304800" cy="3048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sp>
        <p:nvSpPr>
          <p:cNvPr id="55" name="Oval 54"/>
          <p:cNvSpPr/>
          <p:nvPr/>
        </p:nvSpPr>
        <p:spPr>
          <a:xfrm>
            <a:off x="7543800" y="5715000"/>
            <a:ext cx="304800" cy="3048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h</a:t>
            </a:r>
          </a:p>
        </p:txBody>
      </p:sp>
      <p:cxnSp>
        <p:nvCxnSpPr>
          <p:cNvPr id="56" name="Straight Arrow Connector 55"/>
          <p:cNvCxnSpPr>
            <a:stCxn id="48" idx="3"/>
            <a:endCxn id="49" idx="7"/>
          </p:cNvCxnSpPr>
          <p:nvPr/>
        </p:nvCxnSpPr>
        <p:spPr>
          <a:xfrm flipH="1">
            <a:off x="6127563" y="2469963"/>
            <a:ext cx="546474" cy="851274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49" idx="4"/>
            <a:endCxn id="52" idx="0"/>
          </p:cNvCxnSpPr>
          <p:nvPr/>
        </p:nvCxnSpPr>
        <p:spPr>
          <a:xfrm flipH="1">
            <a:off x="5486400" y="3581400"/>
            <a:ext cx="533400" cy="990600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54" idx="1"/>
            <a:endCxn id="51" idx="5"/>
          </p:cNvCxnSpPr>
          <p:nvPr/>
        </p:nvCxnSpPr>
        <p:spPr>
          <a:xfrm flipH="1" flipV="1">
            <a:off x="7727763" y="3536763"/>
            <a:ext cx="622674" cy="1079874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51" idx="1"/>
            <a:endCxn id="48" idx="5"/>
          </p:cNvCxnSpPr>
          <p:nvPr/>
        </p:nvCxnSpPr>
        <p:spPr>
          <a:xfrm flipH="1" flipV="1">
            <a:off x="6889563" y="2469963"/>
            <a:ext cx="622674" cy="851274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stCxn id="53" idx="0"/>
            <a:endCxn id="48" idx="4"/>
          </p:cNvCxnSpPr>
          <p:nvPr/>
        </p:nvCxnSpPr>
        <p:spPr>
          <a:xfrm flipV="1">
            <a:off x="6781800" y="2514600"/>
            <a:ext cx="0" cy="2057400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Oval 60"/>
          <p:cNvSpPr/>
          <p:nvPr/>
        </p:nvSpPr>
        <p:spPr>
          <a:xfrm>
            <a:off x="6096000" y="5715000"/>
            <a:ext cx="304800" cy="3048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g</a:t>
            </a:r>
          </a:p>
        </p:txBody>
      </p:sp>
      <p:cxnSp>
        <p:nvCxnSpPr>
          <p:cNvPr id="62" name="Straight Arrow Connector 61"/>
          <p:cNvCxnSpPr>
            <a:stCxn id="61" idx="1"/>
            <a:endCxn id="52" idx="4"/>
          </p:cNvCxnSpPr>
          <p:nvPr/>
        </p:nvCxnSpPr>
        <p:spPr>
          <a:xfrm flipH="1" flipV="1">
            <a:off x="5486400" y="4876800"/>
            <a:ext cx="654237" cy="882837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stCxn id="51" idx="4"/>
            <a:endCxn id="55" idx="0"/>
          </p:cNvCxnSpPr>
          <p:nvPr/>
        </p:nvCxnSpPr>
        <p:spPr>
          <a:xfrm>
            <a:off x="7620000" y="3581400"/>
            <a:ext cx="76200" cy="2133600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2"/>
          <p:cNvSpPr txBox="1">
            <a:spLocks noChangeArrowheads="1"/>
          </p:cNvSpPr>
          <p:nvPr/>
        </p:nvSpPr>
        <p:spPr bwMode="auto">
          <a:xfrm>
            <a:off x="7157910" y="2596483"/>
            <a:ext cx="29046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 smtClean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76" name="TextBox 42"/>
          <p:cNvSpPr txBox="1">
            <a:spLocks noChangeArrowheads="1"/>
          </p:cNvSpPr>
          <p:nvPr/>
        </p:nvSpPr>
        <p:spPr bwMode="auto">
          <a:xfrm>
            <a:off x="6034943" y="2646549"/>
            <a:ext cx="3127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 smtClean="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77" name="TextBox 42"/>
          <p:cNvSpPr txBox="1">
            <a:spLocks noChangeArrowheads="1"/>
          </p:cNvSpPr>
          <p:nvPr/>
        </p:nvSpPr>
        <p:spPr bwMode="auto">
          <a:xfrm>
            <a:off x="8003631" y="3833908"/>
            <a:ext cx="3127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 smtClean="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79" name="TextBox 42"/>
          <p:cNvSpPr txBox="1">
            <a:spLocks noChangeArrowheads="1"/>
          </p:cNvSpPr>
          <p:nvPr/>
        </p:nvSpPr>
        <p:spPr bwMode="auto">
          <a:xfrm>
            <a:off x="6537397" y="3649242"/>
            <a:ext cx="265520" cy="369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 smtClean="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80" name="TextBox 42"/>
          <p:cNvSpPr txBox="1">
            <a:spLocks noChangeArrowheads="1"/>
          </p:cNvSpPr>
          <p:nvPr/>
        </p:nvSpPr>
        <p:spPr bwMode="auto">
          <a:xfrm>
            <a:off x="5500780" y="5180240"/>
            <a:ext cx="29046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</a:rPr>
              <a:t>1</a:t>
            </a:r>
            <a:endParaRPr lang="en-US" altLang="en-US" sz="1800" dirty="0" smtClean="0">
              <a:solidFill>
                <a:srgbClr val="000000"/>
              </a:solidFill>
            </a:endParaRPr>
          </a:p>
        </p:txBody>
      </p:sp>
      <p:sp>
        <p:nvSpPr>
          <p:cNvPr id="81" name="TextBox 42"/>
          <p:cNvSpPr txBox="1">
            <a:spLocks noChangeArrowheads="1"/>
          </p:cNvSpPr>
          <p:nvPr/>
        </p:nvSpPr>
        <p:spPr bwMode="auto">
          <a:xfrm>
            <a:off x="7425010" y="4648989"/>
            <a:ext cx="29046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 smtClean="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65" name="TextBox 42"/>
          <p:cNvSpPr txBox="1">
            <a:spLocks noChangeArrowheads="1"/>
          </p:cNvSpPr>
          <p:nvPr/>
        </p:nvSpPr>
        <p:spPr bwMode="auto">
          <a:xfrm>
            <a:off x="5427783" y="3705564"/>
            <a:ext cx="29046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</a:rPr>
              <a:t>1</a:t>
            </a:r>
            <a:endParaRPr lang="en-US" altLang="en-US" sz="18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7107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64" grpId="0"/>
      <p:bldP spid="48" grpId="0" animBg="1"/>
      <p:bldP spid="49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61" grpId="0" animBg="1"/>
      <p:bldP spid="50" grpId="0"/>
      <p:bldP spid="76" grpId="0"/>
      <p:bldP spid="77" grpId="0"/>
      <p:bldP spid="79" grpId="0"/>
      <p:bldP spid="80" grpId="0"/>
      <p:bldP spid="81" grpId="0"/>
      <p:bldP spid="6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altLang="en-US" sz="3600" dirty="0" err="1"/>
              <a:t>Kruskal’s</a:t>
            </a:r>
            <a:r>
              <a:rPr lang="en-US" altLang="en-US" sz="3600" dirty="0"/>
              <a:t> </a:t>
            </a:r>
            <a:r>
              <a:rPr lang="en-US" altLang="en-US" sz="3600" dirty="0" smtClean="0"/>
              <a:t>Algorithm: Correctness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Graphs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8</a:t>
            </a:fld>
            <a:endParaRPr lang="en-US" alt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1862570"/>
            <a:ext cx="78867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000" u="sng" dirty="0"/>
              <a:t>Lemma (the Cut </a:t>
            </a:r>
            <a:r>
              <a:rPr lang="en-US" sz="2000" u="sng" dirty="0" smtClean="0"/>
              <a:t>Property)</a:t>
            </a:r>
            <a:r>
              <a:rPr lang="en-US" sz="2000" dirty="0" smtClean="0"/>
              <a:t>: Suppose </a:t>
            </a:r>
            <a:r>
              <a:rPr lang="en-US" sz="2000" dirty="0"/>
              <a:t>that set </a:t>
            </a:r>
            <a:r>
              <a:rPr lang="en-US" sz="2000" dirty="0" smtClean="0"/>
              <a:t>X </a:t>
            </a:r>
            <a:r>
              <a:rPr lang="en-US" sz="2000" dirty="0"/>
              <a:t>of edges is a part of </a:t>
            </a:r>
            <a:r>
              <a:rPr lang="en-US" sz="2000" dirty="0" smtClean="0"/>
              <a:t>a minimum </a:t>
            </a:r>
            <a:r>
              <a:rPr lang="en-US" sz="2000" dirty="0"/>
              <a:t>spanning </a:t>
            </a:r>
            <a:r>
              <a:rPr lang="en-US" sz="2000" dirty="0" smtClean="0"/>
              <a:t>tree.</a:t>
            </a:r>
          </a:p>
          <a:p>
            <a:pPr marL="0" indent="0">
              <a:buNone/>
            </a:pPr>
            <a:r>
              <a:rPr lang="en-US" sz="2000" dirty="0" smtClean="0"/>
              <a:t>Let S </a:t>
            </a:r>
            <a:r>
              <a:rPr lang="en-US" sz="2000" dirty="0"/>
              <a:t>be a nonempty subset of vertices,  </a:t>
            </a:r>
            <a:r>
              <a:rPr lang="en-US" sz="2000" dirty="0" smtClean="0"/>
              <a:t>S≠V,  </a:t>
            </a:r>
            <a:r>
              <a:rPr lang="en-US" sz="2000" dirty="0"/>
              <a:t>such that  𝑋 does not cross </a:t>
            </a:r>
            <a:r>
              <a:rPr lang="en-US" sz="2000" dirty="0" smtClean="0"/>
              <a:t>between S and V\S.</a:t>
            </a:r>
          </a:p>
          <a:p>
            <a:pPr marL="0" indent="0">
              <a:buNone/>
            </a:pPr>
            <a:r>
              <a:rPr lang="en-US" sz="2000" dirty="0" smtClean="0"/>
              <a:t>Let e be </a:t>
            </a:r>
            <a:r>
              <a:rPr lang="en-US" sz="2000" dirty="0"/>
              <a:t>the minimum weight edge connecting </a:t>
            </a:r>
            <a:r>
              <a:rPr lang="en-US" sz="2000" dirty="0" smtClean="0"/>
              <a:t>S to V\S.</a:t>
            </a:r>
          </a:p>
          <a:p>
            <a:pPr marL="0" indent="0">
              <a:buNone/>
            </a:pPr>
            <a:r>
              <a:rPr lang="en-US" sz="2000" dirty="0" smtClean="0"/>
              <a:t>Then  X∪{e} </a:t>
            </a:r>
            <a:r>
              <a:rPr lang="en-US" sz="2000" dirty="0"/>
              <a:t>is </a:t>
            </a:r>
            <a:r>
              <a:rPr lang="en-US" sz="2000" dirty="0" smtClean="0"/>
              <a:t>contained in a </a:t>
            </a:r>
            <a:r>
              <a:rPr lang="en-US" sz="2000" dirty="0"/>
              <a:t>minimum spanning </a:t>
            </a:r>
            <a:r>
              <a:rPr lang="en-US" sz="2000" dirty="0" smtClean="0"/>
              <a:t>tree.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u="sng" dirty="0" smtClean="0"/>
              <a:t>Proof</a:t>
            </a:r>
            <a:r>
              <a:rPr lang="en-US" sz="2000" dirty="0" smtClean="0"/>
              <a:t>: [exchange argument]</a:t>
            </a:r>
          </a:p>
          <a:p>
            <a:pPr marL="0" indent="0">
              <a:buNone/>
            </a:pPr>
            <a:r>
              <a:rPr lang="en-US" sz="2000" dirty="0" smtClean="0"/>
              <a:t>Fix a spanning tree T that contains the edges X, and suppose that </a:t>
            </a:r>
            <a:r>
              <a:rPr lang="en-US" sz="2000" dirty="0" err="1"/>
              <a:t>e∉</a:t>
            </a:r>
            <a:r>
              <a:rPr lang="en-US" sz="2000" dirty="0" err="1" smtClean="0"/>
              <a:t>T</a:t>
            </a:r>
            <a:r>
              <a:rPr lang="en-US" sz="2000" dirty="0" smtClean="0"/>
              <a:t>.</a:t>
            </a:r>
          </a:p>
          <a:p>
            <a:pPr marL="0" indent="0">
              <a:buNone/>
            </a:pPr>
            <a:r>
              <a:rPr lang="en-US" sz="2000" dirty="0" smtClean="0"/>
              <a:t>Let’s add e to T. This will create  cycle in T</a:t>
            </a:r>
          </a:p>
          <a:p>
            <a:pPr marL="0" indent="0">
              <a:buNone/>
            </a:pPr>
            <a:r>
              <a:rPr lang="en-US" sz="2000" dirty="0" smtClean="0"/>
              <a:t>This means that we can remove another edge e’ from T such that</a:t>
            </a:r>
          </a:p>
          <a:p>
            <a:pPr marL="0" indent="0">
              <a:buNone/>
            </a:pPr>
            <a:r>
              <a:rPr lang="en-US" sz="2000" dirty="0" smtClean="0"/>
              <a:t>1) e’ is an edge from S to V\S</a:t>
            </a:r>
          </a:p>
          <a:p>
            <a:pPr marL="0" indent="0">
              <a:buNone/>
            </a:pPr>
            <a:r>
              <a:rPr lang="en-US" sz="2000" dirty="0" smtClean="0"/>
              <a:t>2) </a:t>
            </a:r>
            <a:r>
              <a:rPr lang="en-US" sz="2000" dirty="0" err="1" smtClean="0"/>
              <a:t>c</a:t>
            </a:r>
            <a:r>
              <a:rPr lang="en-US" sz="2000" baseline="-25000" dirty="0" err="1" smtClean="0"/>
              <a:t>e</a:t>
            </a:r>
            <a:r>
              <a:rPr lang="en-US" sz="2000" dirty="0" smtClean="0"/>
              <a:t> &lt;= </a:t>
            </a:r>
            <a:r>
              <a:rPr lang="en-US" sz="2000" dirty="0" err="1" smtClean="0"/>
              <a:t>c</a:t>
            </a:r>
            <a:r>
              <a:rPr lang="en-US" sz="2000" baseline="-25000" dirty="0" err="1" smtClean="0"/>
              <a:t>e</a:t>
            </a:r>
            <a:r>
              <a:rPr lang="en-US" sz="2000" baseline="-25000" dirty="0" smtClean="0"/>
              <a:t>’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2) Removing e’ turns T into </a:t>
            </a:r>
            <a:r>
              <a:rPr lang="en-US" sz="2000" dirty="0"/>
              <a:t>a tree again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319402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Freeform 33"/>
          <p:cNvSpPr/>
          <p:nvPr/>
        </p:nvSpPr>
        <p:spPr bwMode="auto">
          <a:xfrm rot="1592435">
            <a:off x="3329779" y="1662906"/>
            <a:ext cx="2941637" cy="3379788"/>
          </a:xfrm>
          <a:custGeom>
            <a:avLst/>
            <a:gdLst>
              <a:gd name="connsiteX0" fmla="*/ 693174 w 2005780"/>
              <a:gd name="connsiteY0" fmla="*/ 501445 h 1710813"/>
              <a:gd name="connsiteX1" fmla="*/ 1268361 w 2005780"/>
              <a:gd name="connsiteY1" fmla="*/ 0 h 1710813"/>
              <a:gd name="connsiteX2" fmla="*/ 1637071 w 2005780"/>
              <a:gd name="connsiteY2" fmla="*/ 486697 h 1710813"/>
              <a:gd name="connsiteX3" fmla="*/ 2005780 w 2005780"/>
              <a:gd name="connsiteY3" fmla="*/ 811162 h 1710813"/>
              <a:gd name="connsiteX4" fmla="*/ 1474838 w 2005780"/>
              <a:gd name="connsiteY4" fmla="*/ 1327355 h 1710813"/>
              <a:gd name="connsiteX5" fmla="*/ 840658 w 2005780"/>
              <a:gd name="connsiteY5" fmla="*/ 1710813 h 1710813"/>
              <a:gd name="connsiteX6" fmla="*/ 0 w 2005780"/>
              <a:gd name="connsiteY6" fmla="*/ 545691 h 1710813"/>
              <a:gd name="connsiteX7" fmla="*/ 693174 w 2005780"/>
              <a:gd name="connsiteY7" fmla="*/ 501445 h 17108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05780" h="1710813">
                <a:moveTo>
                  <a:pt x="693174" y="501445"/>
                </a:moveTo>
                <a:lnTo>
                  <a:pt x="1268361" y="0"/>
                </a:lnTo>
                <a:lnTo>
                  <a:pt x="1637071" y="486697"/>
                </a:lnTo>
                <a:lnTo>
                  <a:pt x="2005780" y="811162"/>
                </a:lnTo>
                <a:lnTo>
                  <a:pt x="1474838" y="1327355"/>
                </a:lnTo>
                <a:lnTo>
                  <a:pt x="840658" y="1710813"/>
                </a:lnTo>
                <a:lnTo>
                  <a:pt x="0" y="545691"/>
                </a:lnTo>
                <a:lnTo>
                  <a:pt x="693174" y="50144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altLang="en-US" sz="3600" dirty="0" err="1"/>
              <a:t>Kruskal’s</a:t>
            </a:r>
            <a:r>
              <a:rPr lang="en-US" altLang="en-US" sz="3600" dirty="0"/>
              <a:t> </a:t>
            </a:r>
            <a:r>
              <a:rPr lang="en-US" altLang="en-US" sz="3600" dirty="0" smtClean="0"/>
              <a:t>Algorithm: Correctness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Graphs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9</a:t>
            </a:fld>
            <a:endParaRPr lang="en-US" altLang="en-US"/>
          </a:p>
        </p:txBody>
      </p:sp>
      <p:grpSp>
        <p:nvGrpSpPr>
          <p:cNvPr id="6" name="Group 54"/>
          <p:cNvGrpSpPr>
            <a:grpSpLocks/>
          </p:cNvGrpSpPr>
          <p:nvPr/>
        </p:nvGrpSpPr>
        <p:grpSpPr bwMode="auto">
          <a:xfrm>
            <a:off x="487363" y="2286000"/>
            <a:ext cx="5359276" cy="3379788"/>
            <a:chOff x="486696" y="2286000"/>
            <a:chExt cx="5359897" cy="3379839"/>
          </a:xfrm>
        </p:grpSpPr>
        <p:sp>
          <p:nvSpPr>
            <p:cNvPr id="8" name="Freeform 7"/>
            <p:cNvSpPr/>
            <p:nvPr/>
          </p:nvSpPr>
          <p:spPr>
            <a:xfrm>
              <a:off x="486696" y="2286000"/>
              <a:ext cx="2941978" cy="3379839"/>
            </a:xfrm>
            <a:custGeom>
              <a:avLst/>
              <a:gdLst>
                <a:gd name="connsiteX0" fmla="*/ 693174 w 2005780"/>
                <a:gd name="connsiteY0" fmla="*/ 501445 h 1710813"/>
                <a:gd name="connsiteX1" fmla="*/ 1268361 w 2005780"/>
                <a:gd name="connsiteY1" fmla="*/ 0 h 1710813"/>
                <a:gd name="connsiteX2" fmla="*/ 1637071 w 2005780"/>
                <a:gd name="connsiteY2" fmla="*/ 486697 h 1710813"/>
                <a:gd name="connsiteX3" fmla="*/ 2005780 w 2005780"/>
                <a:gd name="connsiteY3" fmla="*/ 811162 h 1710813"/>
                <a:gd name="connsiteX4" fmla="*/ 1474838 w 2005780"/>
                <a:gd name="connsiteY4" fmla="*/ 1327355 h 1710813"/>
                <a:gd name="connsiteX5" fmla="*/ 840658 w 2005780"/>
                <a:gd name="connsiteY5" fmla="*/ 1710813 h 1710813"/>
                <a:gd name="connsiteX6" fmla="*/ 0 w 2005780"/>
                <a:gd name="connsiteY6" fmla="*/ 545691 h 1710813"/>
                <a:gd name="connsiteX7" fmla="*/ 693174 w 2005780"/>
                <a:gd name="connsiteY7" fmla="*/ 501445 h 17108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005780" h="1710813">
                  <a:moveTo>
                    <a:pt x="693174" y="501445"/>
                  </a:moveTo>
                  <a:lnTo>
                    <a:pt x="1268361" y="0"/>
                  </a:lnTo>
                  <a:lnTo>
                    <a:pt x="1637071" y="486697"/>
                  </a:lnTo>
                  <a:lnTo>
                    <a:pt x="2005780" y="811162"/>
                  </a:lnTo>
                  <a:lnTo>
                    <a:pt x="1474838" y="1327355"/>
                  </a:lnTo>
                  <a:lnTo>
                    <a:pt x="840658" y="1710813"/>
                  </a:lnTo>
                  <a:lnTo>
                    <a:pt x="0" y="545691"/>
                  </a:lnTo>
                  <a:lnTo>
                    <a:pt x="693174" y="501445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913782" y="3657621"/>
              <a:ext cx="304835" cy="304805"/>
            </a:xfrm>
            <a:prstGeom prst="ellips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752079" y="3352816"/>
              <a:ext cx="304835" cy="304805"/>
            </a:xfrm>
            <a:prstGeom prst="ellips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523453" y="4724437"/>
              <a:ext cx="304835" cy="304805"/>
            </a:xfrm>
            <a:prstGeom prst="ellips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2361750" y="4648236"/>
              <a:ext cx="304835" cy="304805"/>
            </a:xfrm>
            <a:prstGeom prst="ellips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rgbClr val="000000"/>
                  </a:solidFill>
                </a:rPr>
                <a:t>q</a:t>
              </a:r>
            </a:p>
          </p:txBody>
        </p:sp>
        <p:sp>
          <p:nvSpPr>
            <p:cNvPr id="13" name="Oval 12"/>
            <p:cNvSpPr/>
            <p:nvPr/>
          </p:nvSpPr>
          <p:spPr>
            <a:xfrm>
              <a:off x="2514168" y="3581420"/>
              <a:ext cx="304835" cy="304805"/>
            </a:xfrm>
            <a:prstGeom prst="ellips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rgbClr val="000000"/>
                  </a:solidFill>
                </a:rPr>
                <a:t>v</a:t>
              </a:r>
            </a:p>
          </p:txBody>
        </p:sp>
        <p:sp>
          <p:nvSpPr>
            <p:cNvPr id="14" name="Oval 13"/>
            <p:cNvSpPr/>
            <p:nvPr/>
          </p:nvSpPr>
          <p:spPr>
            <a:xfrm>
              <a:off x="2209332" y="2697169"/>
              <a:ext cx="304835" cy="304805"/>
            </a:xfrm>
            <a:prstGeom prst="ellips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rgbClr val="000000"/>
                  </a:solidFill>
                </a:rPr>
                <a:t>t</a:t>
              </a:r>
            </a:p>
          </p:txBody>
        </p:sp>
        <p:sp>
          <p:nvSpPr>
            <p:cNvPr id="15" name="Oval 14"/>
            <p:cNvSpPr/>
            <p:nvPr/>
          </p:nvSpPr>
          <p:spPr>
            <a:xfrm>
              <a:off x="3885927" y="2697169"/>
              <a:ext cx="304835" cy="304805"/>
            </a:xfrm>
            <a:prstGeom prst="ellips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rgbClr val="000000"/>
                  </a:solidFill>
                </a:rPr>
                <a:t>u</a:t>
              </a:r>
            </a:p>
          </p:txBody>
        </p:sp>
        <p:sp>
          <p:nvSpPr>
            <p:cNvPr id="16" name="Oval 15"/>
            <p:cNvSpPr/>
            <p:nvPr/>
          </p:nvSpPr>
          <p:spPr>
            <a:xfrm>
              <a:off x="4800432" y="3200414"/>
              <a:ext cx="304835" cy="304805"/>
            </a:xfrm>
            <a:prstGeom prst="ellips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17" name="Oval 16"/>
            <p:cNvSpPr/>
            <p:nvPr/>
          </p:nvSpPr>
          <p:spPr>
            <a:xfrm>
              <a:off x="3885927" y="3733822"/>
              <a:ext cx="304835" cy="304805"/>
            </a:xfrm>
            <a:prstGeom prst="ellips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rgbClr val="000000"/>
                  </a:solidFill>
                </a:rPr>
                <a:t>w</a:t>
              </a:r>
            </a:p>
          </p:txBody>
        </p:sp>
        <p:sp>
          <p:nvSpPr>
            <p:cNvPr id="18" name="Oval 17"/>
            <p:cNvSpPr/>
            <p:nvPr/>
          </p:nvSpPr>
          <p:spPr>
            <a:xfrm>
              <a:off x="5541758" y="2686108"/>
              <a:ext cx="304835" cy="304805"/>
            </a:xfrm>
            <a:prstGeom prst="ellips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19" name="Oval 18"/>
            <p:cNvSpPr/>
            <p:nvPr/>
          </p:nvSpPr>
          <p:spPr>
            <a:xfrm>
              <a:off x="4038344" y="4191029"/>
              <a:ext cx="304835" cy="304805"/>
            </a:xfrm>
            <a:prstGeom prst="ellips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rgbClr val="000000"/>
                  </a:solidFill>
                </a:rPr>
                <a:t>r</a:t>
              </a:r>
            </a:p>
          </p:txBody>
        </p:sp>
        <p:cxnSp>
          <p:nvCxnSpPr>
            <p:cNvPr id="21" name="Straight Connector 20"/>
            <p:cNvCxnSpPr>
              <a:stCxn id="9" idx="5"/>
              <a:endCxn id="11" idx="1"/>
            </p:cNvCxnSpPr>
            <p:nvPr/>
          </p:nvCxnSpPr>
          <p:spPr>
            <a:xfrm rot="16200000" flipH="1">
              <a:off x="945579" y="4146558"/>
              <a:ext cx="850913" cy="393746"/>
            </a:xfrm>
            <a:prstGeom prst="line">
              <a:avLst/>
            </a:pr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0" idx="0"/>
              <a:endCxn id="14" idx="3"/>
            </p:cNvCxnSpPr>
            <p:nvPr/>
          </p:nvCxnSpPr>
          <p:spPr>
            <a:xfrm rot="5400000" flipH="1" flipV="1">
              <a:off x="1880701" y="2979731"/>
              <a:ext cx="396881" cy="349290"/>
            </a:xfrm>
            <a:prstGeom prst="line">
              <a:avLst/>
            </a:pr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10" idx="5"/>
              <a:endCxn id="13" idx="2"/>
            </p:cNvCxnSpPr>
            <p:nvPr/>
          </p:nvCxnSpPr>
          <p:spPr>
            <a:xfrm rot="16200000" flipH="1">
              <a:off x="2202988" y="3422642"/>
              <a:ext cx="120652" cy="501708"/>
            </a:xfrm>
            <a:prstGeom prst="line">
              <a:avLst/>
            </a:pr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11" idx="6"/>
              <a:endCxn id="12" idx="2"/>
            </p:cNvCxnSpPr>
            <p:nvPr/>
          </p:nvCxnSpPr>
          <p:spPr>
            <a:xfrm flipV="1">
              <a:off x="1828288" y="4800638"/>
              <a:ext cx="533462" cy="76201"/>
            </a:xfrm>
            <a:prstGeom prst="line">
              <a:avLst/>
            </a:pr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15" idx="5"/>
              <a:endCxn id="16" idx="1"/>
            </p:cNvCxnSpPr>
            <p:nvPr/>
          </p:nvCxnSpPr>
          <p:spPr>
            <a:xfrm rot="16200000" flipH="1">
              <a:off x="4351132" y="2751110"/>
              <a:ext cx="288929" cy="698581"/>
            </a:xfrm>
            <a:prstGeom prst="line">
              <a:avLst/>
            </a:pr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17" idx="7"/>
              <a:endCxn id="16" idx="3"/>
            </p:cNvCxnSpPr>
            <p:nvPr/>
          </p:nvCxnSpPr>
          <p:spPr>
            <a:xfrm rot="5400000" flipH="1" flipV="1">
              <a:off x="4336845" y="3270230"/>
              <a:ext cx="317505" cy="698581"/>
            </a:xfrm>
            <a:prstGeom prst="line">
              <a:avLst/>
            </a:pr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stCxn id="16" idx="6"/>
              <a:endCxn id="18" idx="2"/>
            </p:cNvCxnSpPr>
            <p:nvPr/>
          </p:nvCxnSpPr>
          <p:spPr>
            <a:xfrm flipV="1">
              <a:off x="5105267" y="2838510"/>
              <a:ext cx="436492" cy="514306"/>
            </a:xfrm>
            <a:prstGeom prst="line">
              <a:avLst/>
            </a:pr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>
              <a:stCxn id="14" idx="6"/>
              <a:endCxn id="15" idx="2"/>
            </p:cNvCxnSpPr>
            <p:nvPr/>
          </p:nvCxnSpPr>
          <p:spPr>
            <a:xfrm>
              <a:off x="2514168" y="2849572"/>
              <a:ext cx="1371759" cy="1587"/>
            </a:xfrm>
            <a:prstGeom prst="line">
              <a:avLst/>
            </a:prstGeom>
            <a:ln w="19050">
              <a:solidFill>
                <a:schemeClr val="tx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stCxn id="13" idx="6"/>
              <a:endCxn id="17" idx="2"/>
            </p:cNvCxnSpPr>
            <p:nvPr/>
          </p:nvCxnSpPr>
          <p:spPr>
            <a:xfrm>
              <a:off x="2819003" y="3733822"/>
              <a:ext cx="1066924" cy="152402"/>
            </a:xfrm>
            <a:prstGeom prst="line">
              <a:avLst/>
            </a:prstGeom>
            <a:ln w="19050">
              <a:solidFill>
                <a:schemeClr val="tx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>
              <a:stCxn id="12" idx="6"/>
              <a:endCxn id="19" idx="2"/>
            </p:cNvCxnSpPr>
            <p:nvPr/>
          </p:nvCxnSpPr>
          <p:spPr>
            <a:xfrm flipV="1">
              <a:off x="2666586" y="4343431"/>
              <a:ext cx="1371759" cy="457207"/>
            </a:xfrm>
            <a:prstGeom prst="line">
              <a:avLst/>
            </a:prstGeom>
            <a:ln w="19050">
              <a:solidFill>
                <a:schemeClr val="tx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51"/>
            <p:cNvSpPr txBox="1">
              <a:spLocks noChangeArrowheads="1"/>
            </p:cNvSpPr>
            <p:nvPr/>
          </p:nvSpPr>
          <p:spPr bwMode="auto">
            <a:xfrm>
              <a:off x="2971800" y="2438400"/>
              <a:ext cx="348172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smtClean="0">
                  <a:solidFill>
                    <a:srgbClr val="000000"/>
                  </a:solidFill>
                </a:rPr>
                <a:t>e’</a:t>
              </a:r>
            </a:p>
          </p:txBody>
        </p:sp>
        <p:sp>
          <p:nvSpPr>
            <p:cNvPr id="32" name="TextBox 52"/>
            <p:cNvSpPr txBox="1">
              <a:spLocks noChangeArrowheads="1"/>
            </p:cNvSpPr>
            <p:nvPr/>
          </p:nvSpPr>
          <p:spPr bwMode="auto">
            <a:xfrm>
              <a:off x="3461828" y="3486090"/>
              <a:ext cx="30168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smtClean="0">
                  <a:solidFill>
                    <a:srgbClr val="000000"/>
                  </a:solidFill>
                </a:rPr>
                <a:t>e</a:t>
              </a:r>
            </a:p>
          </p:txBody>
        </p:sp>
        <p:sp>
          <p:nvSpPr>
            <p:cNvPr id="33" name="TextBox 53"/>
            <p:cNvSpPr txBox="1">
              <a:spLocks noChangeArrowheads="1"/>
            </p:cNvSpPr>
            <p:nvPr/>
          </p:nvSpPr>
          <p:spPr bwMode="auto">
            <a:xfrm>
              <a:off x="2971800" y="4904394"/>
              <a:ext cx="391049" cy="400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dirty="0" smtClean="0">
                  <a:solidFill>
                    <a:srgbClr val="000000"/>
                  </a:solidFill>
                </a:rPr>
                <a:t>e’’</a:t>
              </a: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713818" y="4642744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5541839" y="4269780"/>
            <a:ext cx="5918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V\S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885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20840</TotalTime>
  <Words>1029</Words>
  <Application>Microsoft Office PowerPoint</Application>
  <PresentationFormat>On-screen Show (4:3)</PresentationFormat>
  <Paragraphs>242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Arial Narrow</vt:lpstr>
      <vt:lpstr>Calibri</vt:lpstr>
      <vt:lpstr>Calibri Light</vt:lpstr>
      <vt:lpstr>Cambria Math</vt:lpstr>
      <vt:lpstr>Symbol</vt:lpstr>
      <vt:lpstr>Times New Roman</vt:lpstr>
      <vt:lpstr>Office Theme</vt:lpstr>
      <vt:lpstr>CMPT 706 - Algorithms for Big Data  </vt:lpstr>
      <vt:lpstr>Minimum Spanning Trees</vt:lpstr>
      <vt:lpstr>Minimum Spanning Tree (MST)</vt:lpstr>
      <vt:lpstr>Minimum Spanning Tree (MST)</vt:lpstr>
      <vt:lpstr>Two Greedy Algorithms</vt:lpstr>
      <vt:lpstr>Kruskal’s Algorithm</vt:lpstr>
      <vt:lpstr>Kruskal’s Algorithm - example</vt:lpstr>
      <vt:lpstr>Kruskal’s Algorithm: Correctness</vt:lpstr>
      <vt:lpstr>Kruskal’s Algorithm: Correctness</vt:lpstr>
      <vt:lpstr>Kruskal’s Algorithm: Correctness</vt:lpstr>
      <vt:lpstr>Kruskal’s Algorithm: Runtime</vt:lpstr>
      <vt:lpstr>Prim’s Algorithm</vt:lpstr>
      <vt:lpstr>Prim’s Algorithm - example</vt:lpstr>
      <vt:lpstr>Prim’s Algorithm: Correctness</vt:lpstr>
      <vt:lpstr>Prim’s Algorithm: Runtime</vt:lpstr>
      <vt:lpstr>Homework and Reading for next time</vt:lpstr>
    </vt:vector>
  </TitlesOfParts>
  <Company>School of Computing Science, SFU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Igor Shinkar</dc:creator>
  <cp:lastModifiedBy>Igor Shinkar</cp:lastModifiedBy>
  <cp:revision>1404</cp:revision>
  <cp:lastPrinted>2018-01-03T13:57:37Z</cp:lastPrinted>
  <dcterms:created xsi:type="dcterms:W3CDTF">2007-01-06T04:11:40Z</dcterms:created>
  <dcterms:modified xsi:type="dcterms:W3CDTF">2020-03-03T22:19:43Z</dcterms:modified>
</cp:coreProperties>
</file>