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3" r:id="rId1"/>
  </p:sldMasterIdLst>
  <p:notesMasterIdLst>
    <p:notesMasterId r:id="rId17"/>
  </p:notesMasterIdLst>
  <p:handoutMasterIdLst>
    <p:handoutMasterId r:id="rId18"/>
  </p:handoutMasterIdLst>
  <p:sldIdLst>
    <p:sldId id="290" r:id="rId2"/>
    <p:sldId id="544" r:id="rId3"/>
    <p:sldId id="527" r:id="rId4"/>
    <p:sldId id="534" r:id="rId5"/>
    <p:sldId id="545" r:id="rId6"/>
    <p:sldId id="546" r:id="rId7"/>
    <p:sldId id="554" r:id="rId8"/>
    <p:sldId id="547" r:id="rId9"/>
    <p:sldId id="548" r:id="rId10"/>
    <p:sldId id="549" r:id="rId11"/>
    <p:sldId id="550" r:id="rId12"/>
    <p:sldId id="551" r:id="rId13"/>
    <p:sldId id="552" r:id="rId14"/>
    <p:sldId id="553" r:id="rId15"/>
    <p:sldId id="460" r:id="rId1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CC"/>
    <a:srgbClr val="000000"/>
    <a:srgbClr val="006600"/>
    <a:srgbClr val="FF0000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6" autoAdjust="0"/>
    <p:restoredTop sz="94679" autoAdjust="0"/>
  </p:normalViewPr>
  <p:slideViewPr>
    <p:cSldViewPr>
      <p:cViewPr varScale="1">
        <p:scale>
          <a:sx n="63" d="100"/>
          <a:sy n="63" d="100"/>
        </p:scale>
        <p:origin x="135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577893B-C164-4DD3-9790-0AEEA5C1A46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panose="020B0604020202020204" pitchFamily="34" charset="0"/>
              </a:defRPr>
            </a:lvl1pPr>
          </a:lstStyle>
          <a:p>
            <a:fld id="{251D6D30-D6D0-4B69-B51C-DB89B59C2C8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34243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1542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3773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2716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6833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66376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0157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7902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380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2017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867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151EC69-4F14-4609-96BE-E721223126B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1099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97C75E32-FD0E-4255-AE67-18F6C1DDCDC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76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8619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47CB2A36-0426-46E0-87B0-DAB3A2D859E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29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359F7BE7-05AA-4D3F-B26D-06D0B111D9E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5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B371A1EC-964F-4730-ACD4-8AAF23A72AA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48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3ED5C627-ED0C-4490-AE55-106D847154F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457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1C34A2E8-A307-4A4C-BFAD-6E97804F627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15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9A7C540F-8BC7-47A6-AEE9-2326332882E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203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BB4EB669-2839-4BC5-A245-6EAA54AC24A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8870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en-US"/>
              <a:t>1-</a:t>
            </a:r>
            <a:fld id="{2A5E2A84-E056-42D9-9776-5B6786C07FC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823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  <p:sldLayoutId id="2147484095" r:id="rId2"/>
    <p:sldLayoutId id="2147484096" r:id="rId3"/>
    <p:sldLayoutId id="2147484097" r:id="rId4"/>
    <p:sldLayoutId id="2147484098" r:id="rId5"/>
    <p:sldLayoutId id="2147484099" r:id="rId6"/>
    <p:sldLayoutId id="2147484100" r:id="rId7"/>
    <p:sldLayoutId id="2147484101" r:id="rId8"/>
    <p:sldLayoutId id="2147484102" r:id="rId9"/>
    <p:sldLayoutId id="2147484103" r:id="rId10"/>
    <p:sldLayoutId id="2147484104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/>
              <a:t>CMPT 706 - Algorithms for Big Data</a:t>
            </a:r>
            <a:br>
              <a:rPr lang="en-US" altLang="en-US" sz="3600" dirty="0"/>
            </a:br>
            <a:br>
              <a:rPr lang="en-US" altLang="en-US" sz="3600" dirty="0"/>
            </a:br>
            <a:endParaRPr lang="en-US" altLang="en-US" sz="36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Dynamic Programming</a:t>
            </a:r>
          </a:p>
          <a:p>
            <a:r>
              <a:rPr lang="en-US" sz="2400"/>
              <a:t>March 24, </a:t>
            </a:r>
            <a:r>
              <a:rPr lang="en-US" sz="2400" dirty="0"/>
              <a:t>2020</a:t>
            </a:r>
          </a:p>
          <a:p>
            <a:endParaRPr lang="en-CA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Dynamic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2071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The shortest path problem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Dynamic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G= (V,E) with distances {c(e) : e</a:t>
            </a:r>
            <a:r>
              <a:rPr lang="en-CA" sz="2000" dirty="0"/>
              <a:t>∈E</a:t>
            </a:r>
            <a:r>
              <a:rPr lang="en-US" sz="2000" dirty="0"/>
              <a:t>} on edges, and two vertices </a:t>
            </a:r>
            <a:r>
              <a:rPr lang="en-US" sz="2000" dirty="0" err="1"/>
              <a:t>s,t</a:t>
            </a:r>
            <a:r>
              <a:rPr lang="en-CA" sz="2000" dirty="0"/>
              <a:t>∈V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u="sng" dirty="0"/>
              <a:t>Output</a:t>
            </a:r>
            <a:r>
              <a:rPr lang="en-US" sz="2000" dirty="0"/>
              <a:t>: Shortest path from s to t.</a:t>
            </a:r>
          </a:p>
          <a:p>
            <a:pPr marL="0" indent="0">
              <a:buNone/>
            </a:pPr>
            <a:endParaRPr lang="en-US" sz="2000" baseline="-25000" dirty="0"/>
          </a:p>
          <a:p>
            <a:pPr marL="0" indent="0">
              <a:buNone/>
            </a:pPr>
            <a:r>
              <a:rPr lang="en-US" sz="2000" u="sng" dirty="0"/>
              <a:t>Algorithm</a:t>
            </a:r>
            <a:r>
              <a:rPr lang="en-US" sz="2000" dirty="0"/>
              <a:t>:</a:t>
            </a:r>
          </a:p>
          <a:p>
            <a:pPr marL="457200" indent="-457200">
              <a:buAutoNum type="arabicPeriod"/>
            </a:pPr>
            <a:r>
              <a:rPr lang="en-US" sz="2000" dirty="0"/>
              <a:t>Create a matrix </a:t>
            </a:r>
            <a:r>
              <a:rPr lang="en-US" sz="2000" dirty="0" err="1"/>
              <a:t>dist</a:t>
            </a:r>
            <a:r>
              <a:rPr lang="en-US" sz="2000" dirty="0"/>
              <a:t> of dimensions V x n // n = |V|</a:t>
            </a:r>
          </a:p>
          <a:p>
            <a:pPr marL="457200" indent="-457200">
              <a:buAutoNum type="arabicPeriod"/>
            </a:pPr>
            <a:r>
              <a:rPr lang="en-US" sz="2000" dirty="0"/>
              <a:t>Set </a:t>
            </a:r>
            <a:r>
              <a:rPr lang="en-US" sz="2000" dirty="0" err="1"/>
              <a:t>dist</a:t>
            </a:r>
            <a:r>
              <a:rPr lang="en-US" sz="2000" dirty="0"/>
              <a:t>(s,0) = 0 and </a:t>
            </a:r>
            <a:r>
              <a:rPr lang="en-US" sz="2000" dirty="0" err="1"/>
              <a:t>dist</a:t>
            </a:r>
            <a:r>
              <a:rPr lang="en-US" sz="2000" dirty="0"/>
              <a:t>(v,0) = </a:t>
            </a:r>
            <a:r>
              <a:rPr lang="en-CA" sz="2000" dirty="0"/>
              <a:t>∞ for all </a:t>
            </a:r>
            <a:r>
              <a:rPr lang="en-CA" sz="2000" dirty="0" err="1"/>
              <a:t>v∈V</a:t>
            </a:r>
            <a:r>
              <a:rPr lang="en-CA" sz="2000" dirty="0"/>
              <a:t>\ {s}</a:t>
            </a:r>
          </a:p>
          <a:p>
            <a:pPr marL="457200" indent="-457200">
              <a:buAutoNum type="arabicPeriod"/>
            </a:pPr>
            <a:r>
              <a:rPr lang="en-CA" sz="2000" dirty="0"/>
              <a:t>For </a:t>
            </a:r>
            <a:r>
              <a:rPr lang="en-CA" sz="2000" dirty="0" err="1"/>
              <a:t>i</a:t>
            </a:r>
            <a:r>
              <a:rPr lang="en-CA" sz="2000" dirty="0"/>
              <a:t>=1…n  </a:t>
            </a:r>
          </a:p>
          <a:p>
            <a:pPr marL="342900" lvl="1" indent="0">
              <a:buNone/>
            </a:pPr>
            <a:r>
              <a:rPr lang="en-US" sz="2000" dirty="0"/>
              <a:t>	For each</a:t>
            </a:r>
            <a:r>
              <a:rPr lang="en-CA" sz="2000" dirty="0"/>
              <a:t> </a:t>
            </a:r>
            <a:r>
              <a:rPr lang="en-CA" sz="2000" dirty="0" err="1"/>
              <a:t>v∈V</a:t>
            </a:r>
            <a:endParaRPr lang="en-CA" sz="2000" dirty="0"/>
          </a:p>
          <a:p>
            <a:pPr marL="342900" lvl="1" indent="0">
              <a:buNone/>
            </a:pPr>
            <a:r>
              <a:rPr lang="en-US" sz="2000" dirty="0"/>
              <a:t>		Set d</a:t>
            </a:r>
            <a:r>
              <a:rPr lang="en-US" sz="2000" baseline="-25000" dirty="0"/>
              <a:t>1</a:t>
            </a:r>
            <a:r>
              <a:rPr lang="en-US" sz="2000" dirty="0"/>
              <a:t> = min </a:t>
            </a:r>
            <a:r>
              <a:rPr lang="en-US" sz="2000" baseline="-25000" dirty="0"/>
              <a:t>(</a:t>
            </a:r>
            <a:r>
              <a:rPr lang="en-US" sz="2000" baseline="-25000" dirty="0" err="1"/>
              <a:t>u,v</a:t>
            </a:r>
            <a:r>
              <a:rPr lang="en-US" sz="2000" baseline="-25000" dirty="0"/>
              <a:t>)</a:t>
            </a:r>
            <a:r>
              <a:rPr lang="en-CA" sz="2000" baseline="-25000" dirty="0"/>
              <a:t>∈E</a:t>
            </a:r>
            <a:r>
              <a:rPr lang="en-CA" sz="2000" dirty="0"/>
              <a:t> { </a:t>
            </a:r>
            <a:r>
              <a:rPr lang="en-CA" sz="2000" dirty="0" err="1"/>
              <a:t>dist</a:t>
            </a:r>
            <a:r>
              <a:rPr lang="en-CA" sz="2000" dirty="0"/>
              <a:t>(u,i-1) + c</a:t>
            </a:r>
            <a:r>
              <a:rPr lang="en-CA" sz="2000" baseline="-25000" dirty="0"/>
              <a:t>(</a:t>
            </a:r>
            <a:r>
              <a:rPr lang="en-CA" sz="2000" baseline="-25000" dirty="0" err="1"/>
              <a:t>u,v</a:t>
            </a:r>
            <a:r>
              <a:rPr lang="en-CA" sz="2000" baseline="-25000" dirty="0"/>
              <a:t>)</a:t>
            </a:r>
            <a:r>
              <a:rPr lang="en-CA" sz="2000" dirty="0"/>
              <a:t> }</a:t>
            </a:r>
            <a:endParaRPr lang="en-US" sz="2000" dirty="0"/>
          </a:p>
          <a:p>
            <a:pPr marL="342900" lvl="1" indent="0">
              <a:buNone/>
            </a:pPr>
            <a:r>
              <a:rPr lang="en-US" sz="2000" dirty="0"/>
              <a:t>		Set d</a:t>
            </a:r>
            <a:r>
              <a:rPr lang="en-US" sz="2000" baseline="-25000" dirty="0"/>
              <a:t>2</a:t>
            </a:r>
            <a:r>
              <a:rPr lang="en-US" sz="2000" dirty="0"/>
              <a:t> = </a:t>
            </a:r>
            <a:r>
              <a:rPr lang="en-CA" sz="2000" dirty="0" err="1"/>
              <a:t>dist</a:t>
            </a:r>
            <a:r>
              <a:rPr lang="en-CA" sz="2000" dirty="0"/>
              <a:t>(v,i-1)</a:t>
            </a:r>
          </a:p>
          <a:p>
            <a:pPr marL="342900" lvl="1" indent="0">
              <a:buNone/>
            </a:pPr>
            <a:r>
              <a:rPr lang="en-US" sz="2000" dirty="0"/>
              <a:t>		Set </a:t>
            </a:r>
            <a:r>
              <a:rPr lang="en-US" sz="2000" dirty="0" err="1"/>
              <a:t>dist</a:t>
            </a:r>
            <a:r>
              <a:rPr lang="en-US" sz="2000" dirty="0"/>
              <a:t>(</a:t>
            </a:r>
            <a:r>
              <a:rPr lang="en-US" sz="2000" dirty="0" err="1"/>
              <a:t>v,i</a:t>
            </a:r>
            <a:r>
              <a:rPr lang="en-US" sz="2000" dirty="0"/>
              <a:t>) = min(d</a:t>
            </a:r>
            <a:r>
              <a:rPr lang="en-US" sz="2000" baseline="-25000" dirty="0"/>
              <a:t>1</a:t>
            </a:r>
            <a:r>
              <a:rPr lang="en-US" sz="2000" dirty="0"/>
              <a:t>, d</a:t>
            </a:r>
            <a:r>
              <a:rPr lang="en-US" sz="2000" baseline="-25000" dirty="0"/>
              <a:t>2</a:t>
            </a:r>
            <a:r>
              <a:rPr lang="en-US" sz="2000" dirty="0"/>
              <a:t>)</a:t>
            </a:r>
          </a:p>
          <a:p>
            <a:pPr marL="457200" indent="-457200">
              <a:buAutoNum type="arabicPeriod"/>
            </a:pPr>
            <a:r>
              <a:rPr lang="en-CA" sz="2000" dirty="0"/>
              <a:t>Return </a:t>
            </a:r>
            <a:r>
              <a:rPr lang="en-CA" sz="2000" dirty="0" err="1"/>
              <a:t>dist</a:t>
            </a:r>
            <a:r>
              <a:rPr lang="en-CA" sz="2000" dirty="0"/>
              <a:t>(t,n-1)</a:t>
            </a:r>
          </a:p>
        </p:txBody>
      </p:sp>
      <p:sp>
        <p:nvSpPr>
          <p:cNvPr id="21" name="Rounded Rectangle 8">
            <a:extLst>
              <a:ext uri="{FF2B5EF4-FFF2-40B4-BE49-F238E27FC236}">
                <a16:creationId xmlns:a16="http://schemas.microsoft.com/office/drawing/2014/main" id="{41F50BAE-F2D4-445A-8240-65D43CA0BA63}"/>
              </a:ext>
            </a:extLst>
          </p:cNvPr>
          <p:cNvSpPr/>
          <p:nvPr/>
        </p:nvSpPr>
        <p:spPr>
          <a:xfrm>
            <a:off x="4362450" y="2253527"/>
            <a:ext cx="4400550" cy="87067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What is the runtime of the algorithm?</a:t>
            </a:r>
          </a:p>
        </p:txBody>
      </p:sp>
      <p:sp>
        <p:nvSpPr>
          <p:cNvPr id="22" name="Rounded Rectangle 8">
            <a:extLst>
              <a:ext uri="{FF2B5EF4-FFF2-40B4-BE49-F238E27FC236}">
                <a16:creationId xmlns:a16="http://schemas.microsoft.com/office/drawing/2014/main" id="{36B06668-A52E-4543-9996-F6496940DBF6}"/>
              </a:ext>
            </a:extLst>
          </p:cNvPr>
          <p:cNvSpPr/>
          <p:nvPr/>
        </p:nvSpPr>
        <p:spPr>
          <a:xfrm>
            <a:off x="6000750" y="3962400"/>
            <a:ext cx="2971800" cy="1219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n*n iterations</a:t>
            </a:r>
          </a:p>
          <a:p>
            <a:pPr marL="0" indent="0">
              <a:buNone/>
            </a:pPr>
            <a:r>
              <a:rPr lang="en-US" sz="2000" dirty="0"/>
              <a:t>n steps in each iteration</a:t>
            </a:r>
          </a:p>
        </p:txBody>
      </p:sp>
      <p:sp>
        <p:nvSpPr>
          <p:cNvPr id="23" name="Rounded Rectangle 8">
            <a:extLst>
              <a:ext uri="{FF2B5EF4-FFF2-40B4-BE49-F238E27FC236}">
                <a16:creationId xmlns:a16="http://schemas.microsoft.com/office/drawing/2014/main" id="{4384ED9B-D8ED-4C32-9693-C18499014F55}"/>
              </a:ext>
            </a:extLst>
          </p:cNvPr>
          <p:cNvSpPr/>
          <p:nvPr/>
        </p:nvSpPr>
        <p:spPr>
          <a:xfrm>
            <a:off x="5715000" y="5355185"/>
            <a:ext cx="2971800" cy="85872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Total runtime is O(n</a:t>
            </a:r>
            <a:r>
              <a:rPr lang="en-US" sz="2000" baseline="30000" dirty="0"/>
              <a:t>3</a:t>
            </a:r>
            <a:r>
              <a:rPr lang="en-US" sz="2000" dirty="0"/>
              <a:t>)</a:t>
            </a:r>
          </a:p>
        </p:txBody>
      </p:sp>
      <p:sp>
        <p:nvSpPr>
          <p:cNvPr id="24" name="Rounded Rectangle 8">
            <a:extLst>
              <a:ext uri="{FF2B5EF4-FFF2-40B4-BE49-F238E27FC236}">
                <a16:creationId xmlns:a16="http://schemas.microsoft.com/office/drawing/2014/main" id="{9AF4068D-8F91-4B2F-BB40-D6A28AB10966}"/>
              </a:ext>
            </a:extLst>
          </p:cNvPr>
          <p:cNvSpPr/>
          <p:nvPr/>
        </p:nvSpPr>
        <p:spPr>
          <a:xfrm>
            <a:off x="5574030" y="483871"/>
            <a:ext cx="3398520" cy="10972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What would be the runtime</a:t>
            </a:r>
            <a:br>
              <a:rPr lang="en-US" sz="2000" dirty="0"/>
            </a:br>
            <a:r>
              <a:rPr lang="en-US" sz="2000" dirty="0"/>
              <a:t>if we used recursion?</a:t>
            </a:r>
          </a:p>
        </p:txBody>
      </p:sp>
    </p:spTree>
    <p:extLst>
      <p:ext uri="{BB962C8B-B14F-4D97-AF65-F5344CB8AC3E}">
        <p14:creationId xmlns:p14="http://schemas.microsoft.com/office/powerpoint/2010/main" val="7239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The Knapsack problem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Approximation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267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The Knapsack problem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Dynamic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A set of n objects each having values {v</a:t>
            </a:r>
            <a:r>
              <a:rPr lang="en-US" sz="2000" baseline="-25000" dirty="0"/>
              <a:t>i</a:t>
            </a:r>
            <a:r>
              <a:rPr lang="en-US" sz="2000" dirty="0"/>
              <a:t>}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=1…n</a:t>
            </a:r>
            <a:r>
              <a:rPr lang="en-US" sz="2000" dirty="0"/>
              <a:t> and weight {</a:t>
            </a:r>
            <a:r>
              <a:rPr lang="en-US" sz="2000" dirty="0" err="1"/>
              <a:t>w</a:t>
            </a:r>
            <a:r>
              <a:rPr lang="en-US" sz="2000" baseline="-25000" dirty="0" err="1"/>
              <a:t>i</a:t>
            </a:r>
            <a:r>
              <a:rPr lang="en-US" sz="2000" dirty="0"/>
              <a:t>}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=1…n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A weight limit W. - all </a:t>
            </a:r>
            <a:r>
              <a:rPr lang="en-US" sz="2000" dirty="0" err="1"/>
              <a:t>w</a:t>
            </a:r>
            <a:r>
              <a:rPr lang="en-US" sz="2000" baseline="-25000" dirty="0" err="1"/>
              <a:t>i</a:t>
            </a:r>
            <a:r>
              <a:rPr lang="en-US" sz="2000" dirty="0" err="1"/>
              <a:t>’s</a:t>
            </a:r>
            <a:r>
              <a:rPr lang="en-US" sz="2000" dirty="0"/>
              <a:t> and W are positive integers.</a:t>
            </a:r>
          </a:p>
          <a:p>
            <a:pPr marL="0" indent="0">
              <a:buNone/>
            </a:pPr>
            <a:r>
              <a:rPr lang="en-US" sz="2000" u="sng" dirty="0"/>
              <a:t>Output</a:t>
            </a:r>
            <a:r>
              <a:rPr lang="en-US" sz="2000" dirty="0"/>
              <a:t>: Select objects of total weight at most W such that the sum of values is maximized.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Idea</a:t>
            </a:r>
            <a:r>
              <a:rPr lang="en-US" sz="2000" dirty="0"/>
              <a:t>: Suppose we decided on all objects except for the last one.</a:t>
            </a:r>
          </a:p>
          <a:p>
            <a:pPr marL="0" indent="0">
              <a:buNone/>
            </a:pPr>
            <a:r>
              <a:rPr lang="en-US" sz="2000" dirty="0"/>
              <a:t>Should we add the last object?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Two cases: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Take a solution that does not involve the last object.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If there is room for the last object, i.e., total weight is less than W-</a:t>
            </a:r>
            <a:r>
              <a:rPr lang="en-US" sz="2000" dirty="0" err="1"/>
              <a:t>w</a:t>
            </a:r>
            <a:r>
              <a:rPr lang="en-US" sz="2000" baseline="-25000" dirty="0" err="1"/>
              <a:t>n</a:t>
            </a:r>
            <a:r>
              <a:rPr lang="en-US" sz="2000" dirty="0"/>
              <a:t>, then we can add it to the solution– this adds value </a:t>
            </a:r>
            <a:r>
              <a:rPr lang="en-US" sz="2000" dirty="0" err="1"/>
              <a:t>v</a:t>
            </a:r>
            <a:r>
              <a:rPr lang="en-US" sz="2000" baseline="-25000" dirty="0" err="1"/>
              <a:t>n</a:t>
            </a:r>
            <a:r>
              <a:rPr lang="en-US" sz="2000" dirty="0"/>
              <a:t> 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9353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The Knapsack problem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Dynamic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A set of n objects each having values {v</a:t>
            </a:r>
            <a:r>
              <a:rPr lang="en-US" sz="2000" baseline="-25000" dirty="0"/>
              <a:t>i</a:t>
            </a:r>
            <a:r>
              <a:rPr lang="en-US" sz="2000" dirty="0"/>
              <a:t>}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=1…n</a:t>
            </a:r>
            <a:r>
              <a:rPr lang="en-US" sz="2000" dirty="0"/>
              <a:t> and weight {</a:t>
            </a:r>
            <a:r>
              <a:rPr lang="en-US" sz="2000" dirty="0" err="1"/>
              <a:t>w</a:t>
            </a:r>
            <a:r>
              <a:rPr lang="en-US" sz="2000" baseline="-25000" dirty="0" err="1"/>
              <a:t>i</a:t>
            </a:r>
            <a:r>
              <a:rPr lang="en-US" sz="2000" dirty="0"/>
              <a:t>}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=1…n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A weight limit W  - all </a:t>
            </a:r>
            <a:r>
              <a:rPr lang="en-US" sz="2000" dirty="0" err="1"/>
              <a:t>w</a:t>
            </a:r>
            <a:r>
              <a:rPr lang="en-US" sz="2000" baseline="-25000" dirty="0" err="1"/>
              <a:t>i</a:t>
            </a:r>
            <a:r>
              <a:rPr lang="en-US" sz="2000" dirty="0" err="1"/>
              <a:t>’s</a:t>
            </a:r>
            <a:r>
              <a:rPr lang="en-US" sz="2000" dirty="0"/>
              <a:t> and W are positive integers</a:t>
            </a:r>
          </a:p>
          <a:p>
            <a:pPr marL="0" indent="0">
              <a:buNone/>
            </a:pPr>
            <a:r>
              <a:rPr lang="en-US" sz="2000" u="sng" dirty="0"/>
              <a:t>Output</a:t>
            </a:r>
            <a:r>
              <a:rPr lang="en-US" sz="2000" dirty="0"/>
              <a:t>: Select objects of total weight at most W such that the sum of values is maximized.</a:t>
            </a:r>
          </a:p>
          <a:p>
            <a:pPr marL="0" indent="0">
              <a:buNone/>
            </a:pPr>
            <a:endParaRPr lang="en-US" sz="2000" baseline="-25000" dirty="0"/>
          </a:p>
          <a:p>
            <a:pPr marL="0" indent="0">
              <a:buNone/>
            </a:pPr>
            <a:r>
              <a:rPr lang="en-US" sz="2000" u="sng" dirty="0"/>
              <a:t>Algorithm</a:t>
            </a:r>
            <a:r>
              <a:rPr lang="en-US" sz="2000" dirty="0"/>
              <a:t>:</a:t>
            </a:r>
          </a:p>
          <a:p>
            <a:pPr marL="457200" indent="-457200">
              <a:buAutoNum type="arabicPeriod"/>
            </a:pPr>
            <a:r>
              <a:rPr lang="en-US" sz="2000" dirty="0"/>
              <a:t>Create a matrix of dimensions n x W</a:t>
            </a:r>
          </a:p>
          <a:p>
            <a:pPr marL="342900" lvl="1" indent="0">
              <a:buNone/>
            </a:pPr>
            <a:r>
              <a:rPr lang="en-US" sz="2000" dirty="0"/>
              <a:t>	M[ </a:t>
            </a:r>
            <a:r>
              <a:rPr lang="en-US" sz="2000" dirty="0" err="1"/>
              <a:t>i</a:t>
            </a:r>
            <a:r>
              <a:rPr lang="en-US" sz="2000" dirty="0"/>
              <a:t>, w ] will have the optimal value up to weight w using items 1…</a:t>
            </a:r>
            <a:r>
              <a:rPr lang="en-US" sz="2000" dirty="0" err="1"/>
              <a:t>i</a:t>
            </a:r>
            <a:endParaRPr lang="en-US" sz="2000" dirty="0"/>
          </a:p>
          <a:p>
            <a:pPr marL="457200" indent="-457200">
              <a:buAutoNum type="arabicPeriod"/>
            </a:pPr>
            <a:r>
              <a:rPr lang="en-CA" sz="2000" dirty="0"/>
              <a:t>For w = 1…W</a:t>
            </a:r>
          </a:p>
          <a:p>
            <a:pPr marL="342900" lvl="1" indent="0">
              <a:buNone/>
            </a:pPr>
            <a:r>
              <a:rPr lang="en-CA" sz="2000" dirty="0"/>
              <a:t>	Set M[ 0 , w ] = 0 // no items used</a:t>
            </a:r>
          </a:p>
          <a:p>
            <a:pPr marL="457200" indent="-457200">
              <a:buAutoNum type="arabicPeriod"/>
            </a:pPr>
            <a:r>
              <a:rPr lang="en-CA" sz="2000" dirty="0"/>
              <a:t>For </a:t>
            </a:r>
            <a:r>
              <a:rPr lang="en-CA" sz="2000" dirty="0" err="1"/>
              <a:t>i</a:t>
            </a:r>
            <a:r>
              <a:rPr lang="en-CA" sz="2000" dirty="0"/>
              <a:t>=1…n</a:t>
            </a:r>
          </a:p>
          <a:p>
            <a:pPr marL="342900" lvl="1" indent="0">
              <a:buNone/>
            </a:pPr>
            <a:r>
              <a:rPr lang="en-US" sz="2000" dirty="0"/>
              <a:t>	For each w = 1…</a:t>
            </a:r>
            <a:r>
              <a:rPr lang="en-CA" sz="2000" dirty="0"/>
              <a:t>W</a:t>
            </a:r>
          </a:p>
          <a:p>
            <a:pPr marL="342900" lvl="1" indent="0">
              <a:buNone/>
            </a:pPr>
            <a:r>
              <a:rPr lang="en-US" sz="2000" dirty="0"/>
              <a:t>		Set M[ </a:t>
            </a:r>
            <a:r>
              <a:rPr lang="en-US" sz="2000" dirty="0" err="1"/>
              <a:t>i</a:t>
            </a:r>
            <a:r>
              <a:rPr lang="en-US" sz="2000" dirty="0"/>
              <a:t> , w ] = max ( M[i-1, w], M[i-1, w - </a:t>
            </a:r>
            <a:r>
              <a:rPr lang="en-US" sz="2000" dirty="0" err="1"/>
              <a:t>w</a:t>
            </a:r>
            <a:r>
              <a:rPr lang="en-US" sz="2000" baseline="-25000" dirty="0" err="1"/>
              <a:t>i</a:t>
            </a:r>
            <a:r>
              <a:rPr lang="en-US" sz="2000" dirty="0"/>
              <a:t> ] + v</a:t>
            </a:r>
            <a:r>
              <a:rPr lang="en-US" sz="2000" baseline="-25000" dirty="0"/>
              <a:t>i</a:t>
            </a:r>
            <a:r>
              <a:rPr lang="en-US" sz="2000" dirty="0"/>
              <a:t> )</a:t>
            </a:r>
          </a:p>
          <a:p>
            <a:pPr marL="457200" indent="-457200">
              <a:buAutoNum type="arabicPeriod"/>
            </a:pPr>
            <a:r>
              <a:rPr lang="en-CA" sz="2000" dirty="0"/>
              <a:t>Return M[n ,W]</a:t>
            </a:r>
          </a:p>
        </p:txBody>
      </p:sp>
      <p:sp>
        <p:nvSpPr>
          <p:cNvPr id="21" name="Rounded Rectangle 8">
            <a:extLst>
              <a:ext uri="{FF2B5EF4-FFF2-40B4-BE49-F238E27FC236}">
                <a16:creationId xmlns:a16="http://schemas.microsoft.com/office/drawing/2014/main" id="{41F50BAE-F2D4-445A-8240-65D43CA0BA63}"/>
              </a:ext>
            </a:extLst>
          </p:cNvPr>
          <p:cNvSpPr/>
          <p:nvPr/>
        </p:nvSpPr>
        <p:spPr>
          <a:xfrm>
            <a:off x="4819650" y="653327"/>
            <a:ext cx="4324350" cy="87067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What is the runtime of the algorithm?</a:t>
            </a:r>
          </a:p>
        </p:txBody>
      </p:sp>
      <p:sp>
        <p:nvSpPr>
          <p:cNvPr id="22" name="Rounded Rectangle 8">
            <a:extLst>
              <a:ext uri="{FF2B5EF4-FFF2-40B4-BE49-F238E27FC236}">
                <a16:creationId xmlns:a16="http://schemas.microsoft.com/office/drawing/2014/main" id="{36B06668-A52E-4543-9996-F6496940DBF6}"/>
              </a:ext>
            </a:extLst>
          </p:cNvPr>
          <p:cNvSpPr/>
          <p:nvPr/>
        </p:nvSpPr>
        <p:spPr>
          <a:xfrm>
            <a:off x="5861050" y="3048000"/>
            <a:ext cx="3105150" cy="1066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n*W iterations</a:t>
            </a:r>
          </a:p>
          <a:p>
            <a:pPr marL="0" indent="0">
              <a:buNone/>
            </a:pPr>
            <a:r>
              <a:rPr lang="en-US" sz="2000" dirty="0"/>
              <a:t>O(1) steps in each iteration</a:t>
            </a:r>
          </a:p>
        </p:txBody>
      </p:sp>
      <p:sp>
        <p:nvSpPr>
          <p:cNvPr id="23" name="Rounded Rectangle 8">
            <a:extLst>
              <a:ext uri="{FF2B5EF4-FFF2-40B4-BE49-F238E27FC236}">
                <a16:creationId xmlns:a16="http://schemas.microsoft.com/office/drawing/2014/main" id="{4384ED9B-D8ED-4C32-9693-C18499014F55}"/>
              </a:ext>
            </a:extLst>
          </p:cNvPr>
          <p:cNvSpPr/>
          <p:nvPr/>
        </p:nvSpPr>
        <p:spPr>
          <a:xfrm>
            <a:off x="5867400" y="4898707"/>
            <a:ext cx="2971800" cy="85872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Total runtime is O(n W)</a:t>
            </a:r>
          </a:p>
        </p:txBody>
      </p:sp>
    </p:spTree>
    <p:extLst>
      <p:ext uri="{BB962C8B-B14F-4D97-AF65-F5344CB8AC3E}">
        <p14:creationId xmlns:p14="http://schemas.microsoft.com/office/powerpoint/2010/main" val="33299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The Knapsack problem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Dynamic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Example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Let the values be 1,3,4,2,   the weights  1,1,3,2,    and W = 5</a:t>
            </a:r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A8EEBCFF-25C6-464D-B936-05EB74358A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102019"/>
              </p:ext>
            </p:extLst>
          </p:nvPr>
        </p:nvGraphicFramePr>
        <p:xfrm>
          <a:off x="1524000" y="2814320"/>
          <a:ext cx="6095999" cy="3297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934553857"/>
                    </a:ext>
                  </a:extLst>
                </a:gridCol>
                <a:gridCol w="674914">
                  <a:extLst>
                    <a:ext uri="{9D8B030D-6E8A-4147-A177-3AD203B41FA5}">
                      <a16:colId xmlns:a16="http://schemas.microsoft.com/office/drawing/2014/main" val="28704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07371917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86783886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91734002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4176745196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296542948"/>
                    </a:ext>
                  </a:extLst>
                </a:gridCol>
              </a:tblGrid>
              <a:tr h="549656">
                <a:tc>
                  <a:txBody>
                    <a:bodyPr/>
                    <a:lstStyle/>
                    <a:p>
                      <a:pPr algn="l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          W</a:t>
                      </a:r>
                      <a:br>
                        <a:rPr lang="en-US" sz="15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lang="en-US" sz="1500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459499"/>
                  </a:ext>
                </a:extLst>
              </a:tr>
              <a:tr h="54965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1925773"/>
                  </a:ext>
                </a:extLst>
              </a:tr>
              <a:tr h="54965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1</a:t>
                      </a:r>
                      <a:br>
                        <a:rPr lang="en-US" sz="15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(w=1,v=1)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6411301"/>
                  </a:ext>
                </a:extLst>
              </a:tr>
              <a:tr h="54965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(w=1,v=3)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6278819"/>
                  </a:ext>
                </a:extLst>
              </a:tr>
              <a:tr h="54965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(w=3,v=4)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9272784"/>
                  </a:ext>
                </a:extLst>
              </a:tr>
              <a:tr h="54965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(w=2,v=2)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CA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0415191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AD0A17C-A238-49E6-91AE-422EA0BA3E85}"/>
              </a:ext>
            </a:extLst>
          </p:cNvPr>
          <p:cNvCxnSpPr>
            <a:cxnSpLocks/>
          </p:cNvCxnSpPr>
          <p:nvPr/>
        </p:nvCxnSpPr>
        <p:spPr>
          <a:xfrm flipH="1" flipV="1">
            <a:off x="3886200" y="4800600"/>
            <a:ext cx="2228850" cy="4572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9342C35-1FF2-4C8D-A52D-F37807E2ECFA}"/>
              </a:ext>
            </a:extLst>
          </p:cNvPr>
          <p:cNvCxnSpPr>
            <a:cxnSpLocks/>
          </p:cNvCxnSpPr>
          <p:nvPr/>
        </p:nvCxnSpPr>
        <p:spPr>
          <a:xfrm flipV="1">
            <a:off x="6115050" y="4800600"/>
            <a:ext cx="0" cy="4572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7FCA9C0-8A57-4194-A24C-59381E999CA6}"/>
              </a:ext>
            </a:extLst>
          </p:cNvPr>
          <p:cNvCxnSpPr>
            <a:cxnSpLocks/>
          </p:cNvCxnSpPr>
          <p:nvPr/>
        </p:nvCxnSpPr>
        <p:spPr>
          <a:xfrm flipH="1" flipV="1">
            <a:off x="4648200" y="4267200"/>
            <a:ext cx="628650" cy="3810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393B85D-A238-47E7-81E6-3C0A6C9D0DC8}"/>
              </a:ext>
            </a:extLst>
          </p:cNvPr>
          <p:cNvCxnSpPr>
            <a:cxnSpLocks/>
          </p:cNvCxnSpPr>
          <p:nvPr/>
        </p:nvCxnSpPr>
        <p:spPr>
          <a:xfrm flipV="1">
            <a:off x="5276850" y="4191000"/>
            <a:ext cx="0" cy="4572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E3665AB-305C-4F1B-9EC1-D42112D455A4}"/>
              </a:ext>
            </a:extLst>
          </p:cNvPr>
          <p:cNvCxnSpPr>
            <a:cxnSpLocks/>
          </p:cNvCxnSpPr>
          <p:nvPr/>
        </p:nvCxnSpPr>
        <p:spPr>
          <a:xfrm flipH="1" flipV="1">
            <a:off x="5562600" y="5400243"/>
            <a:ext cx="1466850" cy="46715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6D574BB-FFE9-47EE-93FA-F39D42709197}"/>
              </a:ext>
            </a:extLst>
          </p:cNvPr>
          <p:cNvCxnSpPr>
            <a:cxnSpLocks/>
          </p:cNvCxnSpPr>
          <p:nvPr/>
        </p:nvCxnSpPr>
        <p:spPr>
          <a:xfrm flipV="1">
            <a:off x="7029450" y="5410200"/>
            <a:ext cx="0" cy="4572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3165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Reading </a:t>
            </a:r>
            <a:r>
              <a:rPr lang="en-US" altLang="en-US" dirty="0"/>
              <a:t>for next time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2400" dirty="0">
                <a:sym typeface="Symbol" pitchFamily="18" charset="2"/>
              </a:rPr>
              <a:t>Exercises from the Book:</a:t>
            </a:r>
          </a:p>
          <a:p>
            <a:pPr marL="0" indent="0">
              <a:buNone/>
            </a:pPr>
            <a:r>
              <a:rPr lang="en-US" altLang="en-US" sz="2400" dirty="0">
                <a:sym typeface="Symbol" pitchFamily="18" charset="2"/>
              </a:rPr>
              <a:t>	6.2, 6.3, 6.6</a:t>
            </a:r>
          </a:p>
          <a:p>
            <a:pPr marL="0" indent="0">
              <a:buNone/>
            </a:pPr>
            <a:r>
              <a:rPr lang="en-US" altLang="en-US" sz="2400" dirty="0">
                <a:sym typeface="Symbol" pitchFamily="18" charset="2"/>
              </a:rPr>
              <a:t>Reading</a:t>
            </a:r>
          </a:p>
          <a:p>
            <a:pPr marL="0" indent="0">
              <a:buNone/>
            </a:pPr>
            <a:r>
              <a:rPr lang="en-US" altLang="en-US" sz="2400" dirty="0">
                <a:sym typeface="Symbol" pitchFamily="18" charset="2"/>
              </a:rPr>
              <a:t>	6.2, 6.3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Huffman Code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5219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A general paradigm that in which a problem is solved by</a:t>
            </a:r>
          </a:p>
          <a:p>
            <a:r>
              <a:rPr lang="en-US" sz="2000" dirty="0"/>
              <a:t>breaking it into smaller subproblems</a:t>
            </a:r>
          </a:p>
          <a:p>
            <a:r>
              <a:rPr lang="en-US" sz="2000" dirty="0"/>
              <a:t>tackling them one by one, smallest first</a:t>
            </a:r>
          </a:p>
          <a:p>
            <a:r>
              <a:rPr lang="en-US" sz="2000" dirty="0"/>
              <a:t>using the answers to small subproblems  solve the larger problem</a:t>
            </a:r>
          </a:p>
          <a:p>
            <a:pPr marL="0" indent="0">
              <a:buNone/>
            </a:pPr>
            <a:r>
              <a:rPr lang="en-US" sz="2000" dirty="0"/>
              <a:t>Similar to the divide-and-conquer paradigm using recursion</a:t>
            </a:r>
          </a:p>
          <a:p>
            <a:pPr marL="0" indent="0">
              <a:buNone/>
            </a:pPr>
            <a:r>
              <a:rPr lang="en-US" sz="2000" dirty="0"/>
              <a:t>However, instead of recursive calls we use memorization.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Dynamic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5412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A simple example Fibonacci sequence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Approximation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9249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Fibonacci sequence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Dynamic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Fibonacci sequence</a:t>
            </a:r>
            <a:r>
              <a:rPr lang="en-US" sz="2000" dirty="0"/>
              <a:t>:</a:t>
            </a:r>
          </a:p>
          <a:p>
            <a:r>
              <a:rPr lang="en-US" sz="2000" dirty="0"/>
              <a:t>F</a:t>
            </a:r>
            <a:r>
              <a:rPr lang="en-US" sz="2000" baseline="-25000" dirty="0"/>
              <a:t>0</a:t>
            </a:r>
            <a:r>
              <a:rPr lang="en-US" sz="2000" dirty="0"/>
              <a:t> = 0,  F</a:t>
            </a:r>
            <a:r>
              <a:rPr lang="en-US" sz="2000" baseline="-25000" dirty="0"/>
              <a:t>1</a:t>
            </a:r>
            <a:r>
              <a:rPr lang="en-US" sz="2000" dirty="0"/>
              <a:t> = 1</a:t>
            </a:r>
          </a:p>
          <a:p>
            <a:r>
              <a:rPr lang="en-US" sz="2000" dirty="0" err="1"/>
              <a:t>F</a:t>
            </a:r>
            <a:r>
              <a:rPr lang="en-US" sz="2000" baseline="-25000" dirty="0" err="1"/>
              <a:t>n</a:t>
            </a:r>
            <a:r>
              <a:rPr lang="en-US" sz="2000" dirty="0"/>
              <a:t> = F</a:t>
            </a:r>
            <a:r>
              <a:rPr lang="en-US" sz="2000" baseline="-25000" dirty="0"/>
              <a:t>n-1</a:t>
            </a:r>
            <a:r>
              <a:rPr lang="en-US" sz="2000" dirty="0"/>
              <a:t> + F</a:t>
            </a:r>
            <a:r>
              <a:rPr lang="en-US" sz="2000" baseline="-25000" dirty="0"/>
              <a:t>n-2</a:t>
            </a:r>
            <a:r>
              <a:rPr lang="en-US" sz="2000" dirty="0"/>
              <a:t> for all n&gt;1.</a:t>
            </a:r>
          </a:p>
          <a:p>
            <a:pPr marL="0" indent="0">
              <a:buNone/>
            </a:pPr>
            <a:r>
              <a:rPr lang="en-US" sz="2000" dirty="0"/>
              <a:t>That is, the sequence is: 0, 1, 1, 2, 3, 5, 8, 13, 21, 34, 55, 89, 144…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Write an algorithm for the following problem</a:t>
            </a:r>
          </a:p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A positive integer n</a:t>
            </a:r>
          </a:p>
          <a:p>
            <a:pPr marL="0" indent="0">
              <a:buNone/>
            </a:pPr>
            <a:r>
              <a:rPr lang="en-US" sz="2000" u="sng" dirty="0"/>
              <a:t>Output</a:t>
            </a:r>
            <a:r>
              <a:rPr lang="en-US" sz="2000" dirty="0"/>
              <a:t>: </a:t>
            </a:r>
            <a:r>
              <a:rPr lang="en-US" sz="2000" dirty="0" err="1"/>
              <a:t>F</a:t>
            </a:r>
            <a:r>
              <a:rPr lang="en-US" sz="2000" baseline="-25000" dirty="0" err="1"/>
              <a:t>n</a:t>
            </a:r>
            <a:endParaRPr lang="en-US" sz="2000" baseline="-25000" dirty="0"/>
          </a:p>
        </p:txBody>
      </p:sp>
    </p:spTree>
    <p:extLst>
      <p:ext uri="{BB962C8B-B14F-4D97-AF65-F5344CB8AC3E}">
        <p14:creationId xmlns:p14="http://schemas.microsoft.com/office/powerpoint/2010/main" val="157853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34646"/>
            <a:ext cx="7886700" cy="1325563"/>
          </a:xfrm>
        </p:spPr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Fibonacci sequence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Dynamic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A positive integer n</a:t>
            </a:r>
          </a:p>
          <a:p>
            <a:pPr marL="0" indent="0">
              <a:buNone/>
            </a:pPr>
            <a:r>
              <a:rPr lang="en-US" sz="2000" u="sng" dirty="0"/>
              <a:t>Output</a:t>
            </a:r>
            <a:r>
              <a:rPr lang="en-US" sz="2000" dirty="0"/>
              <a:t>: </a:t>
            </a:r>
            <a:r>
              <a:rPr lang="en-US" sz="2000" dirty="0" err="1"/>
              <a:t>F</a:t>
            </a:r>
            <a:r>
              <a:rPr lang="en-US" sz="2000" baseline="-25000" dirty="0" err="1"/>
              <a:t>n</a:t>
            </a:r>
            <a:endParaRPr lang="en-US" sz="2000" baseline="-25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Recursive algorithm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Fib(n)</a:t>
            </a:r>
          </a:p>
          <a:p>
            <a:pPr marL="457200" indent="-457200">
              <a:buAutoNum type="arabicPeriod"/>
            </a:pPr>
            <a:r>
              <a:rPr lang="en-US" sz="2000" dirty="0"/>
              <a:t>If n = 0 or n = 1</a:t>
            </a:r>
          </a:p>
          <a:p>
            <a:pPr marL="0" indent="0">
              <a:buNone/>
            </a:pPr>
            <a:r>
              <a:rPr lang="en-US" sz="2000" dirty="0"/>
              <a:t>		return n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sz="2000" dirty="0"/>
              <a:t>Otherwise</a:t>
            </a:r>
          </a:p>
          <a:p>
            <a:pPr marL="0" indent="0">
              <a:buNone/>
            </a:pPr>
            <a:r>
              <a:rPr lang="en-US" sz="2000" dirty="0"/>
              <a:t>	Let x = Fib(n-1)</a:t>
            </a:r>
          </a:p>
          <a:p>
            <a:pPr marL="0" indent="0">
              <a:buNone/>
            </a:pPr>
            <a:r>
              <a:rPr lang="en-US" sz="2000" dirty="0"/>
              <a:t>	Let y = Fib(n-2)</a:t>
            </a:r>
          </a:p>
          <a:p>
            <a:pPr marL="0" indent="0">
              <a:buNone/>
            </a:pPr>
            <a:r>
              <a:rPr lang="en-US" sz="2000" dirty="0"/>
              <a:t>	return </a:t>
            </a:r>
            <a:r>
              <a:rPr lang="en-US" sz="2000" dirty="0" err="1"/>
              <a:t>x+y</a:t>
            </a:r>
            <a:endParaRPr lang="en-US" sz="2000" dirty="0"/>
          </a:p>
          <a:p>
            <a:pPr marL="457200" indent="-457200">
              <a:buFont typeface="+mj-lt"/>
              <a:buAutoNum type="arabicPeriod" startAt="2"/>
            </a:pPr>
            <a:endParaRPr lang="en-US" sz="2000" dirty="0"/>
          </a:p>
          <a:p>
            <a:pPr marL="457200" indent="-457200">
              <a:buAutoNum type="arabicPeriod" startAt="2"/>
            </a:pPr>
            <a:endParaRPr lang="en-US" sz="2000" dirty="0"/>
          </a:p>
        </p:txBody>
      </p:sp>
      <p:sp>
        <p:nvSpPr>
          <p:cNvPr id="6" name="Rounded Rectangle 8">
            <a:extLst>
              <a:ext uri="{FF2B5EF4-FFF2-40B4-BE49-F238E27FC236}">
                <a16:creationId xmlns:a16="http://schemas.microsoft.com/office/drawing/2014/main" id="{0B6F2B2D-8436-4969-BE75-51CF572F8F39}"/>
              </a:ext>
            </a:extLst>
          </p:cNvPr>
          <p:cNvSpPr/>
          <p:nvPr/>
        </p:nvSpPr>
        <p:spPr>
          <a:xfrm>
            <a:off x="3733800" y="1720127"/>
            <a:ext cx="5029200" cy="87067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What is the runtime of the algorithm?</a:t>
            </a:r>
          </a:p>
        </p:txBody>
      </p:sp>
      <p:sp>
        <p:nvSpPr>
          <p:cNvPr id="8" name="Rounded Rectangle 8">
            <a:extLst>
              <a:ext uri="{FF2B5EF4-FFF2-40B4-BE49-F238E27FC236}">
                <a16:creationId xmlns:a16="http://schemas.microsoft.com/office/drawing/2014/main" id="{58B55D1E-EEAA-4129-A33E-B8DD07E8F2CB}"/>
              </a:ext>
            </a:extLst>
          </p:cNvPr>
          <p:cNvSpPr/>
          <p:nvPr/>
        </p:nvSpPr>
        <p:spPr>
          <a:xfrm>
            <a:off x="3733800" y="2895600"/>
            <a:ext cx="5029200" cy="1219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Denote by T(n) the runtime of Fib(n)</a:t>
            </a:r>
          </a:p>
          <a:p>
            <a:pPr marL="0" indent="0">
              <a:buNone/>
            </a:pPr>
            <a:r>
              <a:rPr lang="en-US" dirty="0"/>
              <a:t>Then</a:t>
            </a:r>
          </a:p>
          <a:p>
            <a:pPr marL="0" indent="0">
              <a:buNone/>
            </a:pPr>
            <a:r>
              <a:rPr lang="en-US" dirty="0"/>
              <a:t>T(n) = T(n-1) + T(n-2) + O(1) &gt; 2*T(n-2)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625B7EF6-98B5-404C-ABC5-1F3B6DE1A5A5}"/>
              </a:ext>
            </a:extLst>
          </p:cNvPr>
          <p:cNvSpPr/>
          <p:nvPr/>
        </p:nvSpPr>
        <p:spPr>
          <a:xfrm>
            <a:off x="3733800" y="4419600"/>
            <a:ext cx="5029200" cy="93662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T(n) &gt; 2*T(n-2) &gt; 4*T(n-4) &gt; 8*T(n-6)…</a:t>
            </a:r>
          </a:p>
        </p:txBody>
      </p:sp>
      <p:sp>
        <p:nvSpPr>
          <p:cNvPr id="10" name="Rounded Rectangle 8">
            <a:extLst>
              <a:ext uri="{FF2B5EF4-FFF2-40B4-BE49-F238E27FC236}">
                <a16:creationId xmlns:a16="http://schemas.microsoft.com/office/drawing/2014/main" id="{45F668C5-29E4-4826-ADC3-3F0339D7F22F}"/>
              </a:ext>
            </a:extLst>
          </p:cNvPr>
          <p:cNvSpPr/>
          <p:nvPr/>
        </p:nvSpPr>
        <p:spPr>
          <a:xfrm>
            <a:off x="5029200" y="5486401"/>
            <a:ext cx="2133600" cy="7275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T(n) &gt; 2</a:t>
            </a:r>
            <a:r>
              <a:rPr lang="en-US" baseline="30000" dirty="0"/>
              <a:t>n/2</a:t>
            </a:r>
            <a:r>
              <a:rPr lang="en-US" dirty="0"/>
              <a:t>=1.4</a:t>
            </a:r>
            <a:r>
              <a:rPr lang="en-US" baseline="300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059559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Fibonacci sequence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Dynamic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A positive integer n</a:t>
            </a:r>
          </a:p>
          <a:p>
            <a:pPr marL="0" indent="0">
              <a:buNone/>
            </a:pPr>
            <a:r>
              <a:rPr lang="en-US" sz="2000" u="sng" dirty="0"/>
              <a:t>Output</a:t>
            </a:r>
            <a:r>
              <a:rPr lang="en-US" sz="2000" dirty="0"/>
              <a:t>: </a:t>
            </a:r>
            <a:r>
              <a:rPr lang="en-US" sz="2000" dirty="0" err="1"/>
              <a:t>F</a:t>
            </a:r>
            <a:r>
              <a:rPr lang="en-US" sz="2000" baseline="-25000" dirty="0" err="1"/>
              <a:t>n</a:t>
            </a:r>
            <a:endParaRPr lang="en-US" sz="2000" baseline="-25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A “dynamic programming approach” 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Fib(n)</a:t>
            </a:r>
          </a:p>
          <a:p>
            <a:pPr marL="457200" indent="-457200">
              <a:buAutoNum type="arabicPeriod"/>
            </a:pPr>
            <a:r>
              <a:rPr lang="en-US" sz="2000" dirty="0"/>
              <a:t>Create an array A[0…n] of length n+1</a:t>
            </a:r>
          </a:p>
          <a:p>
            <a:pPr marL="457200" indent="-457200">
              <a:buAutoNum type="arabicPeriod"/>
            </a:pPr>
            <a:r>
              <a:rPr lang="en-US" sz="2000" dirty="0"/>
              <a:t>Set A[0] = 0</a:t>
            </a:r>
          </a:p>
          <a:p>
            <a:pPr marL="457200" indent="-457200">
              <a:buAutoNum type="arabicPeriod"/>
            </a:pPr>
            <a:r>
              <a:rPr lang="en-US" sz="2000" dirty="0"/>
              <a:t>Set A[1] = 1</a:t>
            </a:r>
          </a:p>
          <a:p>
            <a:pPr marL="457200" indent="-457200">
              <a:buAutoNum type="arabicPeriod"/>
            </a:pPr>
            <a:r>
              <a:rPr lang="en-US" sz="2000" dirty="0"/>
              <a:t>For </a:t>
            </a:r>
            <a:r>
              <a:rPr lang="en-US" sz="2000" dirty="0" err="1"/>
              <a:t>i</a:t>
            </a:r>
            <a:r>
              <a:rPr lang="en-US" sz="2000" dirty="0"/>
              <a:t>=2…n</a:t>
            </a:r>
          </a:p>
          <a:p>
            <a:pPr marL="0" indent="0">
              <a:buNone/>
            </a:pPr>
            <a:r>
              <a:rPr lang="en-US" sz="2000" dirty="0"/>
              <a:t>	A[</a:t>
            </a:r>
            <a:r>
              <a:rPr lang="en-US" sz="2000" dirty="0" err="1"/>
              <a:t>i</a:t>
            </a:r>
            <a:r>
              <a:rPr lang="en-US" sz="2000" dirty="0"/>
              <a:t>] = A[i-1] + A[i-2]</a:t>
            </a:r>
          </a:p>
          <a:p>
            <a:pPr marL="457200" indent="-457200">
              <a:buAutoNum type="arabicPeriod"/>
            </a:pPr>
            <a:r>
              <a:rPr lang="en-US" sz="2000" dirty="0"/>
              <a:t>Return A[n]</a:t>
            </a:r>
          </a:p>
        </p:txBody>
      </p:sp>
      <p:sp>
        <p:nvSpPr>
          <p:cNvPr id="6" name="Rounded Rectangle 8">
            <a:extLst>
              <a:ext uri="{FF2B5EF4-FFF2-40B4-BE49-F238E27FC236}">
                <a16:creationId xmlns:a16="http://schemas.microsoft.com/office/drawing/2014/main" id="{0B6F2B2D-8436-4969-BE75-51CF572F8F39}"/>
              </a:ext>
            </a:extLst>
          </p:cNvPr>
          <p:cNvSpPr/>
          <p:nvPr/>
        </p:nvSpPr>
        <p:spPr>
          <a:xfrm>
            <a:off x="3733800" y="1720127"/>
            <a:ext cx="5029200" cy="87067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What is the runtime of the algorithm?</a:t>
            </a:r>
          </a:p>
        </p:txBody>
      </p:sp>
      <p:sp>
        <p:nvSpPr>
          <p:cNvPr id="8" name="Rounded Rectangle 8">
            <a:extLst>
              <a:ext uri="{FF2B5EF4-FFF2-40B4-BE49-F238E27FC236}">
                <a16:creationId xmlns:a16="http://schemas.microsoft.com/office/drawing/2014/main" id="{58B55D1E-EEAA-4129-A33E-B8DD07E8F2CB}"/>
              </a:ext>
            </a:extLst>
          </p:cNvPr>
          <p:cNvSpPr/>
          <p:nvPr/>
        </p:nvSpPr>
        <p:spPr>
          <a:xfrm>
            <a:off x="5182870" y="3607982"/>
            <a:ext cx="3590290" cy="87067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Clearly the runtime is O(n) operations on numbers</a:t>
            </a:r>
          </a:p>
        </p:txBody>
      </p:sp>
      <p:sp>
        <p:nvSpPr>
          <p:cNvPr id="11" name="Rounded Rectangle 8">
            <a:extLst>
              <a:ext uri="{FF2B5EF4-FFF2-40B4-BE49-F238E27FC236}">
                <a16:creationId xmlns:a16="http://schemas.microsoft.com/office/drawing/2014/main" id="{D337AAB1-5C7A-4BDC-BF78-2761FA337F6E}"/>
              </a:ext>
            </a:extLst>
          </p:cNvPr>
          <p:cNvSpPr/>
          <p:nvPr/>
        </p:nvSpPr>
        <p:spPr>
          <a:xfrm>
            <a:off x="4400550" y="5060500"/>
            <a:ext cx="3429000" cy="87067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We used “memorization”</a:t>
            </a:r>
          </a:p>
          <a:p>
            <a:pPr marL="0" indent="0">
              <a:buNone/>
            </a:pPr>
            <a:r>
              <a:rPr lang="en-US" dirty="0"/>
              <a:t>to save on runtime</a:t>
            </a:r>
          </a:p>
        </p:txBody>
      </p:sp>
    </p:spTree>
    <p:extLst>
      <p:ext uri="{BB962C8B-B14F-4D97-AF65-F5344CB8AC3E}">
        <p14:creationId xmlns:p14="http://schemas.microsoft.com/office/powerpoint/2010/main" val="1838325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Fun facts about Fibonacci sequence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Dynamic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7</a:t>
            </a:fld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62570"/>
                <a:ext cx="7886700" cy="435133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000" u="sng" dirty="0"/>
                  <a:t>Fibonacci sequence</a:t>
                </a:r>
                <a:r>
                  <a:rPr lang="en-US" sz="2000" dirty="0"/>
                  <a:t>:</a:t>
                </a:r>
              </a:p>
              <a:p>
                <a:r>
                  <a:rPr lang="en-US" sz="2000" dirty="0"/>
                  <a:t>F</a:t>
                </a:r>
                <a:r>
                  <a:rPr lang="en-US" sz="2000" baseline="-25000" dirty="0"/>
                  <a:t>0</a:t>
                </a:r>
                <a:r>
                  <a:rPr lang="en-US" sz="2000" dirty="0"/>
                  <a:t> = 0,  F</a:t>
                </a:r>
                <a:r>
                  <a:rPr lang="en-US" sz="2000" baseline="-25000" dirty="0"/>
                  <a:t>1</a:t>
                </a:r>
                <a:r>
                  <a:rPr lang="en-US" sz="2000" dirty="0"/>
                  <a:t> = 1</a:t>
                </a:r>
              </a:p>
              <a:p>
                <a:r>
                  <a:rPr lang="en-US" sz="2000" dirty="0" err="1"/>
                  <a:t>F</a:t>
                </a:r>
                <a:r>
                  <a:rPr lang="en-US" sz="2000" baseline="-25000" dirty="0" err="1"/>
                  <a:t>n</a:t>
                </a:r>
                <a:r>
                  <a:rPr lang="en-US" sz="2000" dirty="0"/>
                  <a:t> = F</a:t>
                </a:r>
                <a:r>
                  <a:rPr lang="en-US" sz="2000" baseline="-25000" dirty="0"/>
                  <a:t>n-1</a:t>
                </a:r>
                <a:r>
                  <a:rPr lang="en-US" sz="2000" dirty="0"/>
                  <a:t> + F</a:t>
                </a:r>
                <a:r>
                  <a:rPr lang="en-US" sz="2000" baseline="-25000" dirty="0"/>
                  <a:t>n-2</a:t>
                </a:r>
                <a:r>
                  <a:rPr lang="en-US" sz="2000" dirty="0"/>
                  <a:t> for all n&gt;1.</a:t>
                </a:r>
              </a:p>
              <a:p>
                <a:pPr marL="0" indent="0">
                  <a:buNone/>
                </a:pPr>
                <a:endParaRPr lang="en-US" sz="2000" baseline="-25000" dirty="0"/>
              </a:p>
              <a:p>
                <a:pPr marL="0" indent="0">
                  <a:buNone/>
                </a:pPr>
                <a:r>
                  <a:rPr lang="en-US" sz="2000" dirty="0" err="1"/>
                  <a:t>F</a:t>
                </a:r>
                <a:r>
                  <a:rPr lang="en-US" sz="2000" baseline="-25000" dirty="0" err="1"/>
                  <a:t>n</a:t>
                </a:r>
                <a:r>
                  <a:rPr lang="en-US" sz="2000" dirty="0"/>
                  <a:t> has a closed formula: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en-US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altLang="en-US" sz="20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en-US" sz="20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altLang="en-US" sz="20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altLang="en-US" sz="2000" b="0" i="1" smtClean="0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5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en-US" altLang="en-US" sz="20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altLang="en-US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alt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alt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alt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en-US" altLang="en-US" sz="2000" b="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altLang="en-US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altLang="en-US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5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en-US" alt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alt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en-US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en-US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/>
                  <a:t>This can be done in O(log(n)) time. 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u="sng" dirty="0"/>
                  <a:t>Note also</a:t>
                </a:r>
                <a:r>
                  <a:rPr lang="en-US" sz="2000" dirty="0"/>
                  <a:t>: since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altLang="en-US" sz="20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altLang="en-US" sz="20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en-US" alt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altLang="en-US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&lt;0.5</m:t>
                    </m:r>
                  </m:oMath>
                </a14:m>
                <a:r>
                  <a:rPr lang="en-US" sz="2000" dirty="0"/>
                  <a:t>  we can simply compute </a:t>
                </a:r>
                <a14:m>
                  <m:oMath xmlns:m="http://schemas.openxmlformats.org/officeDocument/2006/math">
                    <m:r>
                      <a:rPr lang="en-US" altLang="en-US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⌊ </m:t>
                    </m:r>
                    <m:f>
                      <m:fPr>
                        <m:ctrlPr>
                          <a:rPr lang="en-US" alt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en-US" sz="20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altLang="en-US" sz="20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en-US" sz="20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1+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n-US" altLang="en-US" sz="20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altLang="en-US" sz="20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altLang="en-US" sz="20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alt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en-US" sz="2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den>
                    </m:f>
                    <m:r>
                      <a:rPr lang="en-US" altLang="en-US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⌋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62570"/>
                <a:ext cx="7886700" cy="4351338"/>
              </a:xfrm>
              <a:blipFill>
                <a:blip r:embed="rId3"/>
                <a:stretch>
                  <a:fillRect l="-773" t="-1543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306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The shortest path problem (again)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Approximation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9587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The shortest path problem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Dynamic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G= (V,E) with distances {c(e) : e</a:t>
            </a:r>
            <a:r>
              <a:rPr lang="en-CA" sz="2000" dirty="0"/>
              <a:t>∈E</a:t>
            </a:r>
            <a:r>
              <a:rPr lang="en-US" sz="2000" dirty="0"/>
              <a:t>} on edges, and two vertices </a:t>
            </a:r>
            <a:r>
              <a:rPr lang="en-US" sz="2000" dirty="0" err="1"/>
              <a:t>s,t</a:t>
            </a:r>
            <a:r>
              <a:rPr lang="en-CA" sz="2000" dirty="0"/>
              <a:t>∈V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u="sng" dirty="0"/>
              <a:t>Output</a:t>
            </a:r>
            <a:r>
              <a:rPr lang="en-US" sz="2000" dirty="0"/>
              <a:t>: Shortest path from s to t.</a:t>
            </a:r>
          </a:p>
          <a:p>
            <a:pPr marL="0" indent="0">
              <a:buNone/>
            </a:pPr>
            <a:endParaRPr lang="en-US" sz="2000" baseline="-25000" dirty="0"/>
          </a:p>
          <a:p>
            <a:pPr marL="0" indent="0">
              <a:buNone/>
            </a:pPr>
            <a:r>
              <a:rPr lang="en-US" sz="2000" dirty="0"/>
              <a:t>Denote by </a:t>
            </a:r>
            <a:r>
              <a:rPr lang="en-US" sz="2000" u="sng" dirty="0" err="1"/>
              <a:t>dist</a:t>
            </a:r>
            <a:r>
              <a:rPr lang="en-US" sz="2000" u="sng" dirty="0"/>
              <a:t>(</a:t>
            </a:r>
            <a:r>
              <a:rPr lang="en-US" sz="2000" u="sng" dirty="0" err="1"/>
              <a:t>v,i</a:t>
            </a:r>
            <a:r>
              <a:rPr lang="en-US" sz="2000" u="sng" dirty="0"/>
              <a:t>)</a:t>
            </a:r>
            <a:r>
              <a:rPr lang="en-US" sz="2000" dirty="0"/>
              <a:t> the shortest path from s to v that uses at most </a:t>
            </a:r>
            <a:r>
              <a:rPr lang="en-US" sz="2000" dirty="0" err="1"/>
              <a:t>i</a:t>
            </a:r>
            <a:r>
              <a:rPr lang="en-US" sz="2000" dirty="0"/>
              <a:t> edges.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Observation1</a:t>
            </a:r>
            <a:r>
              <a:rPr lang="en-US" sz="2000" dirty="0"/>
              <a:t>: </a:t>
            </a:r>
            <a:r>
              <a:rPr lang="en-US" sz="2000" dirty="0" err="1"/>
              <a:t>dist</a:t>
            </a:r>
            <a:r>
              <a:rPr lang="en-US" sz="2000" dirty="0"/>
              <a:t>(</a:t>
            </a:r>
            <a:r>
              <a:rPr lang="en-US" sz="2000" dirty="0" err="1"/>
              <a:t>v,i</a:t>
            </a:r>
            <a:r>
              <a:rPr lang="en-US" sz="2000" dirty="0"/>
              <a:t>) is either </a:t>
            </a:r>
            <a:r>
              <a:rPr lang="en-US" sz="2000" i="1" dirty="0" err="1"/>
              <a:t>dist</a:t>
            </a:r>
            <a:r>
              <a:rPr lang="en-US" sz="2000" i="1" dirty="0"/>
              <a:t>(v,i-1)</a:t>
            </a:r>
            <a:r>
              <a:rPr lang="en-US" sz="2000" dirty="0"/>
              <a:t> or </a:t>
            </a:r>
            <a:r>
              <a:rPr lang="en-US" sz="2000" i="1" dirty="0"/>
              <a:t>min </a:t>
            </a:r>
            <a:r>
              <a:rPr lang="en-US" sz="2000" i="1" baseline="-25000" dirty="0"/>
              <a:t>(</a:t>
            </a:r>
            <a:r>
              <a:rPr lang="en-US" sz="2000" i="1" baseline="-25000" dirty="0" err="1"/>
              <a:t>u,v</a:t>
            </a:r>
            <a:r>
              <a:rPr lang="en-US" sz="2000" i="1" baseline="-25000" dirty="0"/>
              <a:t>)</a:t>
            </a:r>
            <a:r>
              <a:rPr lang="en-CA" sz="2000" i="1" baseline="-25000" dirty="0"/>
              <a:t>∈E</a:t>
            </a:r>
            <a:r>
              <a:rPr lang="en-CA" sz="2000" i="1" dirty="0"/>
              <a:t> { </a:t>
            </a:r>
            <a:r>
              <a:rPr lang="en-CA" sz="2000" i="1" dirty="0" err="1"/>
              <a:t>dist</a:t>
            </a:r>
            <a:r>
              <a:rPr lang="en-CA" sz="2000" i="1" dirty="0"/>
              <a:t>(u,i-1) + c</a:t>
            </a:r>
            <a:r>
              <a:rPr lang="en-CA" sz="2000" i="1" baseline="-25000" dirty="0"/>
              <a:t>(</a:t>
            </a:r>
            <a:r>
              <a:rPr lang="en-CA" sz="2000" i="1" baseline="-25000" dirty="0" err="1"/>
              <a:t>u,v</a:t>
            </a:r>
            <a:r>
              <a:rPr lang="en-CA" sz="2000" i="1" baseline="-25000" dirty="0"/>
              <a:t>)</a:t>
            </a:r>
            <a:r>
              <a:rPr lang="en-CA" sz="2000" i="1" dirty="0"/>
              <a:t> }</a:t>
            </a:r>
            <a:endParaRPr lang="en-US" sz="2000" i="1" dirty="0"/>
          </a:p>
          <a:p>
            <a:pPr marL="0" indent="0">
              <a:buNone/>
            </a:pPr>
            <a:endParaRPr lang="en-US" sz="2000" baseline="-25000" dirty="0"/>
          </a:p>
          <a:p>
            <a:pPr marL="0" indent="0">
              <a:buNone/>
            </a:pPr>
            <a:endParaRPr lang="en-US" sz="2000" baseline="-25000" dirty="0"/>
          </a:p>
          <a:p>
            <a:pPr marL="0" indent="0">
              <a:buNone/>
            </a:pPr>
            <a:endParaRPr lang="en-US" sz="2000" baseline="-25000" dirty="0"/>
          </a:p>
          <a:p>
            <a:pPr marL="0" indent="0">
              <a:buNone/>
            </a:pPr>
            <a:endParaRPr lang="en-US" sz="2000" baseline="-25000" dirty="0"/>
          </a:p>
          <a:p>
            <a:pPr marL="0" indent="0">
              <a:buNone/>
            </a:pPr>
            <a:endParaRPr lang="en-US" sz="2000" baseline="-25000" dirty="0"/>
          </a:p>
          <a:p>
            <a:pPr marL="0" indent="0">
              <a:buNone/>
            </a:pPr>
            <a:endParaRPr lang="en-US" sz="2000" baseline="-25000" dirty="0"/>
          </a:p>
          <a:p>
            <a:pPr marL="0" indent="0">
              <a:buNone/>
            </a:pPr>
            <a:r>
              <a:rPr lang="en-US" sz="2000" u="sng" dirty="0"/>
              <a:t>Observation2</a:t>
            </a:r>
            <a:r>
              <a:rPr lang="en-US" sz="2000" dirty="0"/>
              <a:t>: the shortest path uses at most n-1 edges.</a:t>
            </a:r>
            <a:endParaRPr lang="en-US" sz="2000" baseline="-25000" dirty="0"/>
          </a:p>
        </p:txBody>
      </p:sp>
      <p:grpSp>
        <p:nvGrpSpPr>
          <p:cNvPr id="6" name="Group 21">
            <a:extLst>
              <a:ext uri="{FF2B5EF4-FFF2-40B4-BE49-F238E27FC236}">
                <a16:creationId xmlns:a16="http://schemas.microsoft.com/office/drawing/2014/main" id="{FE003B93-6A58-4021-AC08-9DCE7A3029B7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4419600"/>
            <a:ext cx="7162800" cy="1219200"/>
            <a:chOff x="768" y="2064"/>
            <a:chExt cx="4512" cy="768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C4CA38D7-0F56-4274-BE29-45ABEFA441D4}"/>
                </a:ext>
              </a:extLst>
            </p:cNvPr>
            <p:cNvSpPr/>
            <p:nvPr/>
          </p:nvSpPr>
          <p:spPr>
            <a:xfrm>
              <a:off x="768" y="2304"/>
              <a:ext cx="192" cy="192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s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FCE1B60-27C6-407C-B616-017D5140C505}"/>
                </a:ext>
              </a:extLst>
            </p:cNvPr>
            <p:cNvSpPr/>
            <p:nvPr/>
          </p:nvSpPr>
          <p:spPr>
            <a:xfrm>
              <a:off x="5088" y="2304"/>
              <a:ext cx="192" cy="192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t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BEE9819C-0607-480F-9343-2C4957CC7567}"/>
                </a:ext>
              </a:extLst>
            </p:cNvPr>
            <p:cNvSpPr/>
            <p:nvPr/>
          </p:nvSpPr>
          <p:spPr>
            <a:xfrm>
              <a:off x="1440" y="2064"/>
              <a:ext cx="192" cy="192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687719A-0C41-44CE-B053-132E51460C7D}"/>
                </a:ext>
              </a:extLst>
            </p:cNvPr>
            <p:cNvSpPr/>
            <p:nvPr/>
          </p:nvSpPr>
          <p:spPr>
            <a:xfrm>
              <a:off x="2016" y="2640"/>
              <a:ext cx="192" cy="192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BE0E9ECD-7ECE-4A9B-904F-7E0BA6482E02}"/>
                </a:ext>
              </a:extLst>
            </p:cNvPr>
            <p:cNvSpPr/>
            <p:nvPr/>
          </p:nvSpPr>
          <p:spPr>
            <a:xfrm>
              <a:off x="2640" y="2112"/>
              <a:ext cx="192" cy="192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u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3DB40D6-FAB7-4AC5-BA91-0D5E01D44B1C}"/>
                </a:ext>
              </a:extLst>
            </p:cNvPr>
            <p:cNvSpPr/>
            <p:nvPr/>
          </p:nvSpPr>
          <p:spPr>
            <a:xfrm>
              <a:off x="3504" y="2496"/>
              <a:ext cx="192" cy="192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v</a:t>
              </a: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7B829B7-369D-4F0E-BCA2-D52C3FA27A0E}"/>
                </a:ext>
              </a:extLst>
            </p:cNvPr>
            <p:cNvSpPr/>
            <p:nvPr/>
          </p:nvSpPr>
          <p:spPr>
            <a:xfrm>
              <a:off x="4272" y="2064"/>
              <a:ext cx="192" cy="192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3A5AEDC5-678F-4692-8AEC-344B818843EA}"/>
                </a:ext>
              </a:extLst>
            </p:cNvPr>
            <p:cNvCxnSpPr>
              <a:stCxn id="8" idx="6"/>
              <a:endCxn id="10" idx="2"/>
            </p:cNvCxnSpPr>
            <p:nvPr/>
          </p:nvCxnSpPr>
          <p:spPr>
            <a:xfrm flipV="1">
              <a:off x="960" y="2160"/>
              <a:ext cx="480" cy="240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597BF30D-202C-4509-951A-27EAE2C20D92}"/>
                </a:ext>
              </a:extLst>
            </p:cNvPr>
            <p:cNvCxnSpPr>
              <a:stCxn id="10" idx="5"/>
              <a:endCxn id="11" idx="1"/>
            </p:cNvCxnSpPr>
            <p:nvPr/>
          </p:nvCxnSpPr>
          <p:spPr>
            <a:xfrm rot="16200000" flipH="1">
              <a:off x="1604" y="2228"/>
              <a:ext cx="440" cy="440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640E17FE-55FE-4FCB-BF79-AECAD9B519F7}"/>
                </a:ext>
              </a:extLst>
            </p:cNvPr>
            <p:cNvCxnSpPr>
              <a:stCxn id="11" idx="7"/>
              <a:endCxn id="12" idx="3"/>
            </p:cNvCxnSpPr>
            <p:nvPr/>
          </p:nvCxnSpPr>
          <p:spPr>
            <a:xfrm rot="5400000" flipH="1" flipV="1">
              <a:off x="2228" y="2228"/>
              <a:ext cx="392" cy="488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844F4BDA-948F-452D-8B32-7CEAD2F8AF31}"/>
                </a:ext>
              </a:extLst>
            </p:cNvPr>
            <p:cNvCxnSpPr>
              <a:stCxn id="12" idx="6"/>
              <a:endCxn id="13" idx="1"/>
            </p:cNvCxnSpPr>
            <p:nvPr/>
          </p:nvCxnSpPr>
          <p:spPr>
            <a:xfrm>
              <a:off x="2832" y="2208"/>
              <a:ext cx="700" cy="316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071D0918-9916-4BAD-93B9-A19E7EF833D0}"/>
                </a:ext>
              </a:extLst>
            </p:cNvPr>
            <p:cNvCxnSpPr>
              <a:stCxn id="13" idx="7"/>
              <a:endCxn id="14" idx="3"/>
            </p:cNvCxnSpPr>
            <p:nvPr/>
          </p:nvCxnSpPr>
          <p:spPr>
            <a:xfrm rot="5400000" flipH="1" flipV="1">
              <a:off x="3836" y="2060"/>
              <a:ext cx="296" cy="632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7C008178-EEB8-42B2-B759-650912D07F08}"/>
                </a:ext>
              </a:extLst>
            </p:cNvPr>
            <p:cNvCxnSpPr>
              <a:stCxn id="14" idx="6"/>
              <a:endCxn id="9" idx="2"/>
            </p:cNvCxnSpPr>
            <p:nvPr/>
          </p:nvCxnSpPr>
          <p:spPr>
            <a:xfrm>
              <a:off x="4464" y="2160"/>
              <a:ext cx="624" cy="240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6198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21685</TotalTime>
  <Words>1039</Words>
  <Application>Microsoft Office PowerPoint</Application>
  <PresentationFormat>On-screen Show (4:3)</PresentationFormat>
  <Paragraphs>224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Narrow</vt:lpstr>
      <vt:lpstr>Calibri</vt:lpstr>
      <vt:lpstr>Calibri Light</vt:lpstr>
      <vt:lpstr>Cambria Math</vt:lpstr>
      <vt:lpstr>Office Theme</vt:lpstr>
      <vt:lpstr>CMPT 706 - Algorithms for Big Data  </vt:lpstr>
      <vt:lpstr>Dynamic Programming</vt:lpstr>
      <vt:lpstr>A simple example Fibonacci sequence</vt:lpstr>
      <vt:lpstr>Fibonacci sequence</vt:lpstr>
      <vt:lpstr>Fibonacci sequence</vt:lpstr>
      <vt:lpstr>Fibonacci sequence</vt:lpstr>
      <vt:lpstr>Fun facts about Fibonacci sequence</vt:lpstr>
      <vt:lpstr>The shortest path problem (again)</vt:lpstr>
      <vt:lpstr>The shortest path problem</vt:lpstr>
      <vt:lpstr>The shortest path problem</vt:lpstr>
      <vt:lpstr>The Knapsack problem</vt:lpstr>
      <vt:lpstr>The Knapsack problem</vt:lpstr>
      <vt:lpstr>The Knapsack problem</vt:lpstr>
      <vt:lpstr>The Knapsack problem</vt:lpstr>
      <vt:lpstr>Reading for next time</vt:lpstr>
    </vt:vector>
  </TitlesOfParts>
  <Company>School of Computing Science, SFU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Igor Shinkar</dc:creator>
  <cp:lastModifiedBy>Igor Shinkar</cp:lastModifiedBy>
  <cp:revision>1682</cp:revision>
  <cp:lastPrinted>2018-01-03T13:57:37Z</cp:lastPrinted>
  <dcterms:created xsi:type="dcterms:W3CDTF">2007-01-06T04:11:40Z</dcterms:created>
  <dcterms:modified xsi:type="dcterms:W3CDTF">2020-03-24T21:27:24Z</dcterms:modified>
</cp:coreProperties>
</file>