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1"/>
  </p:notesMasterIdLst>
  <p:handoutMasterIdLst>
    <p:handoutMasterId r:id="rId22"/>
  </p:handoutMasterIdLst>
  <p:sldIdLst>
    <p:sldId id="290" r:id="rId2"/>
    <p:sldId id="550" r:id="rId3"/>
    <p:sldId id="551" r:id="rId4"/>
    <p:sldId id="552" r:id="rId5"/>
    <p:sldId id="553" r:id="rId6"/>
    <p:sldId id="554" r:id="rId7"/>
    <p:sldId id="555" r:id="rId8"/>
    <p:sldId id="557" r:id="rId9"/>
    <p:sldId id="556" r:id="rId10"/>
    <p:sldId id="559" r:id="rId11"/>
    <p:sldId id="560" r:id="rId12"/>
    <p:sldId id="561" r:id="rId13"/>
    <p:sldId id="562" r:id="rId14"/>
    <p:sldId id="564" r:id="rId15"/>
    <p:sldId id="563" r:id="rId16"/>
    <p:sldId id="565" r:id="rId17"/>
    <p:sldId id="568" r:id="rId18"/>
    <p:sldId id="569" r:id="rId19"/>
    <p:sldId id="460" r:id="rId2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000000"/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84274" autoAdjust="0"/>
  </p:normalViewPr>
  <p:slideViewPr>
    <p:cSldViewPr>
      <p:cViewPr varScale="1">
        <p:scale>
          <a:sx n="56" d="100"/>
          <a:sy n="56" d="100"/>
        </p:scale>
        <p:origin x="15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02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923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772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335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165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49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159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3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1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8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364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352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451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538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7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Dynamic Programming</a:t>
            </a:r>
          </a:p>
          <a:p>
            <a:r>
              <a:rPr lang="en-US" sz="2400" dirty="0"/>
              <a:t>March 26,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Claim</a:t>
            </a:r>
            <a:r>
              <a:rPr lang="en-US" sz="2000" dirty="0"/>
              <a:t>: For two strings X, Y of equal length</a:t>
            </a:r>
          </a:p>
          <a:p>
            <a:pPr marL="0" indent="0">
              <a:buNone/>
            </a:pPr>
            <a:r>
              <a:rPr lang="en-US" sz="2000" dirty="0"/>
              <a:t>	 </a:t>
            </a:r>
            <a:r>
              <a:rPr lang="en-US" sz="2000" dirty="0" err="1"/>
              <a:t>EditDist</a:t>
            </a:r>
            <a:r>
              <a:rPr lang="en-US" sz="2000" dirty="0"/>
              <a:t>(X, Y) &lt;= </a:t>
            </a:r>
            <a:r>
              <a:rPr lang="en-US" sz="2000" dirty="0" err="1"/>
              <a:t>HammingDist</a:t>
            </a:r>
            <a:r>
              <a:rPr lang="en-US" sz="2000" dirty="0"/>
              <a:t>(X, Y)</a:t>
            </a:r>
          </a:p>
          <a:p>
            <a:pPr marL="0" indent="0">
              <a:buNone/>
            </a:pPr>
            <a:r>
              <a:rPr lang="en-US" sz="2000" u="sng" dirty="0"/>
              <a:t>Proof</a:t>
            </a:r>
            <a:r>
              <a:rPr lang="en-US" sz="2000" dirty="0"/>
              <a:t>: can use substitution only.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What about the other direction? Is there any non-trivial relation?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u="sng" dirty="0"/>
              <a:t>Example</a:t>
            </a:r>
            <a:r>
              <a:rPr lang="en-CA" sz="2000" dirty="0"/>
              <a:t>:</a:t>
            </a:r>
          </a:p>
          <a:p>
            <a:pPr marL="0" indent="0">
              <a:buNone/>
            </a:pPr>
            <a:r>
              <a:rPr lang="en-CA" sz="2000" dirty="0"/>
              <a:t>X = </a:t>
            </a:r>
            <a:r>
              <a:rPr lang="en-CA" sz="2000" dirty="0" err="1"/>
              <a:t>ababababababababab</a:t>
            </a:r>
            <a:endParaRPr lang="en-CA" sz="2000" dirty="0"/>
          </a:p>
          <a:p>
            <a:pPr marL="0" indent="0">
              <a:buNone/>
            </a:pPr>
            <a:r>
              <a:rPr lang="en-CA" sz="2000" dirty="0"/>
              <a:t>Y = </a:t>
            </a:r>
            <a:r>
              <a:rPr lang="en-CA" sz="2000" dirty="0" err="1"/>
              <a:t>bababababababababa</a:t>
            </a:r>
            <a:endParaRPr lang="en-CA" sz="2000" dirty="0"/>
          </a:p>
          <a:p>
            <a:pPr marL="0" indent="0">
              <a:buNone/>
            </a:pPr>
            <a:r>
              <a:rPr lang="en-CA" sz="2000" u="sng" dirty="0"/>
              <a:t>Q</a:t>
            </a:r>
            <a:r>
              <a:rPr lang="en-CA" sz="2000" dirty="0"/>
              <a:t>: What is the edit distance between X and Y?</a:t>
            </a:r>
          </a:p>
          <a:p>
            <a:pPr marL="0" indent="0">
              <a:buNone/>
            </a:pPr>
            <a:r>
              <a:rPr lang="en-CA" sz="2000" u="sng" dirty="0"/>
              <a:t>A</a:t>
            </a:r>
            <a:r>
              <a:rPr lang="en-CA" sz="2000" dirty="0"/>
              <a:t>: 2 - we can remove a from the beginning of X and add a to the end.</a:t>
            </a:r>
          </a:p>
          <a:p>
            <a:pPr marL="0" indent="0">
              <a:buNone/>
            </a:pPr>
            <a:r>
              <a:rPr lang="en-CA" sz="2000" u="sng" dirty="0"/>
              <a:t>Q</a:t>
            </a:r>
            <a:r>
              <a:rPr lang="en-CA" sz="2000" dirty="0"/>
              <a:t>: What is the Hamming distance between X and Y? -  n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39296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 X and Y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Operations are</a:t>
            </a:r>
            <a:r>
              <a:rPr lang="en-US" sz="2000" dirty="0"/>
              <a:t>: </a:t>
            </a:r>
          </a:p>
          <a:p>
            <a:r>
              <a:rPr lang="en-US" sz="2000" dirty="0"/>
              <a:t>R – replace</a:t>
            </a:r>
          </a:p>
          <a:p>
            <a:r>
              <a:rPr lang="en-US" sz="2000" dirty="0"/>
              <a:t>I – insert into X</a:t>
            </a:r>
          </a:p>
          <a:p>
            <a:r>
              <a:rPr lang="en-US" sz="2000" dirty="0"/>
              <a:t>D – delete from X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025F608-EF16-44FD-AFB1-FA20C7ABA4EE}"/>
              </a:ext>
            </a:extLst>
          </p:cNvPr>
          <p:cNvSpPr/>
          <p:nvPr/>
        </p:nvSpPr>
        <p:spPr>
          <a:xfrm>
            <a:off x="3581400" y="3657600"/>
            <a:ext cx="4506912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C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–</a:t>
            </a:r>
            <a:r>
              <a:rPr lang="en-CA" sz="2000" dirty="0"/>
              <a:t> A C G C</a:t>
            </a:r>
          </a:p>
          <a:p>
            <a:pPr marL="0" indent="0">
              <a:buNone/>
            </a:pPr>
            <a:r>
              <a:rPr lang="en-CA" sz="2000" dirty="0"/>
              <a:t>Y = G C </a:t>
            </a:r>
            <a:r>
              <a:rPr lang="en-CA" sz="2000" dirty="0">
                <a:solidFill>
                  <a:srgbClr val="FF0000"/>
                </a:solidFill>
              </a:rPr>
              <a:t>– 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A C G C 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B83111-1735-4166-BE9D-1A6E8243D2B7}"/>
              </a:ext>
            </a:extLst>
          </p:cNvPr>
          <p:cNvGrpSpPr/>
          <p:nvPr/>
        </p:nvGrpSpPr>
        <p:grpSpPr>
          <a:xfrm>
            <a:off x="4076700" y="4724400"/>
            <a:ext cx="3234817" cy="1329897"/>
            <a:chOff x="4076700" y="4724400"/>
            <a:chExt cx="3234817" cy="1329897"/>
          </a:xfrm>
        </p:grpSpPr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F7BBBC2F-FCD2-44BB-8BE8-68526A1A127A}"/>
                </a:ext>
              </a:extLst>
            </p:cNvPr>
            <p:cNvSpPr/>
            <p:nvPr/>
          </p:nvSpPr>
          <p:spPr>
            <a:xfrm rot="10800000">
              <a:off x="4415917" y="4724401"/>
              <a:ext cx="251967" cy="76981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86104BFA-FC66-4EFE-AF0B-44A100C30A81}"/>
                </a:ext>
              </a:extLst>
            </p:cNvPr>
            <p:cNvSpPr/>
            <p:nvPr/>
          </p:nvSpPr>
          <p:spPr>
            <a:xfrm rot="10800000">
              <a:off x="5486401" y="4724400"/>
              <a:ext cx="251967" cy="76981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305BFC05-01E5-4DA4-9F81-4B9997D407E4}"/>
                </a:ext>
              </a:extLst>
            </p:cNvPr>
            <p:cNvSpPr/>
            <p:nvPr/>
          </p:nvSpPr>
          <p:spPr>
            <a:xfrm rot="10800000">
              <a:off x="6682868" y="4724401"/>
              <a:ext cx="251967" cy="76981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F383D-6330-4D81-B6ED-1AE6A0B433EF}"/>
                </a:ext>
              </a:extLst>
            </p:cNvPr>
            <p:cNvSpPr txBox="1"/>
            <p:nvPr/>
          </p:nvSpPr>
          <p:spPr>
            <a:xfrm flipH="1">
              <a:off x="4076700" y="559263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delete</a:t>
              </a:r>
              <a:endParaRPr lang="en-CA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5B9F4AA-5E8C-4A3E-BED0-8AC8D506B107}"/>
                </a:ext>
              </a:extLst>
            </p:cNvPr>
            <p:cNvSpPr txBox="1"/>
            <p:nvPr/>
          </p:nvSpPr>
          <p:spPr>
            <a:xfrm flipH="1">
              <a:off x="5117083" y="5592631"/>
              <a:ext cx="1203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replace</a:t>
              </a:r>
              <a:endParaRPr lang="en-CA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93B6294-727A-4AF9-9816-501AE540B919}"/>
                </a:ext>
              </a:extLst>
            </p:cNvPr>
            <p:cNvSpPr txBox="1"/>
            <p:nvPr/>
          </p:nvSpPr>
          <p:spPr>
            <a:xfrm flipH="1">
              <a:off x="6320917" y="559263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insert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181461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288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 X of length n, and Y of length m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Algorithm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Let’s consider the substrings X[1…</a:t>
            </a:r>
            <a:r>
              <a:rPr lang="en-US" sz="2000" dirty="0" err="1"/>
              <a:t>i</a:t>
            </a:r>
            <a:r>
              <a:rPr lang="en-US" sz="2000" dirty="0"/>
              <a:t>] and Y[1…j].</a:t>
            </a:r>
          </a:p>
          <a:p>
            <a:pPr marL="0" indent="0">
              <a:buNone/>
            </a:pPr>
            <a:r>
              <a:rPr lang="en-US" sz="2000" dirty="0"/>
              <a:t>Suppose that (by recursion) we can solve the shorter subproblems.</a:t>
            </a:r>
          </a:p>
          <a:p>
            <a:pPr marL="0" indent="0">
              <a:buNone/>
            </a:pPr>
            <a:r>
              <a:rPr lang="en-US" sz="2000" dirty="0"/>
              <a:t>We have 4 options to handle the last symbols</a:t>
            </a:r>
          </a:p>
          <a:p>
            <a:r>
              <a:rPr lang="en-US" sz="2000" dirty="0"/>
              <a:t>if X[</a:t>
            </a:r>
            <a:r>
              <a:rPr lang="en-US" sz="2000" dirty="0" err="1"/>
              <a:t>i</a:t>
            </a:r>
            <a:r>
              <a:rPr lang="en-US" sz="2000" dirty="0"/>
              <a:t>] = Y[j] </a:t>
            </a:r>
            <a:r>
              <a:rPr lang="en-US" sz="2000" dirty="0">
                <a:sym typeface="Wingdings" panose="05000000000000000000" pitchFamily="2" charset="2"/>
              </a:rPr>
              <a:t> </a:t>
            </a:r>
            <a:r>
              <a:rPr lang="en-US" sz="2000" dirty="0"/>
              <a:t>use the optimal alignment for X[1…i-1] and Y[1…j-1]</a:t>
            </a:r>
          </a:p>
          <a:p>
            <a:r>
              <a:rPr lang="en-US" sz="2000" dirty="0"/>
              <a:t>Otherwise</a:t>
            </a:r>
          </a:p>
          <a:p>
            <a:pPr lvl="1"/>
            <a:r>
              <a:rPr lang="en-US" sz="2000" dirty="0"/>
              <a:t>Set X[</a:t>
            </a:r>
            <a:r>
              <a:rPr lang="en-US" sz="2000" dirty="0" err="1"/>
              <a:t>i</a:t>
            </a:r>
            <a:r>
              <a:rPr lang="en-US" sz="2000" dirty="0"/>
              <a:t>] to be Y[j]</a:t>
            </a:r>
          </a:p>
          <a:p>
            <a:pPr lvl="1"/>
            <a:r>
              <a:rPr lang="en-US" sz="2000" dirty="0"/>
              <a:t>Delete X[</a:t>
            </a:r>
            <a:r>
              <a:rPr lang="en-US" sz="2000" dirty="0" err="1"/>
              <a:t>i</a:t>
            </a:r>
            <a:r>
              <a:rPr lang="en-US" sz="2000" dirty="0"/>
              <a:t>] from X</a:t>
            </a:r>
          </a:p>
          <a:p>
            <a:pPr lvl="1"/>
            <a:r>
              <a:rPr lang="en-US" sz="2000" dirty="0"/>
              <a:t>Append Y[j] to X</a:t>
            </a:r>
          </a:p>
        </p:txBody>
      </p:sp>
    </p:spTree>
    <p:extLst>
      <p:ext uri="{BB962C8B-B14F-4D97-AF65-F5344CB8AC3E}">
        <p14:creationId xmlns:p14="http://schemas.microsoft.com/office/powerpoint/2010/main" val="21597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strings: X of length n and Y of length m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r>
              <a:rPr lang="en-US" sz="2000" u="sng" dirty="0"/>
              <a:t>Idea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Define a matrix D[0…n,0….m]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D[i,0] = </a:t>
            </a:r>
            <a:r>
              <a:rPr lang="en-US" sz="2000" dirty="0" err="1"/>
              <a:t>i</a:t>
            </a:r>
            <a:r>
              <a:rPr lang="en-US" sz="2000" dirty="0"/>
              <a:t> for all </a:t>
            </a:r>
            <a:r>
              <a:rPr lang="en-US" sz="2000" dirty="0" err="1"/>
              <a:t>i</a:t>
            </a:r>
            <a:r>
              <a:rPr lang="en-US" sz="2000" dirty="0"/>
              <a:t>=0…n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D[0,j] = j for all j=0…m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</a:t>
            </a:r>
            <a:r>
              <a:rPr lang="en-US" sz="2000" dirty="0" err="1"/>
              <a:t>i,j</a:t>
            </a:r>
            <a:r>
              <a:rPr lang="en-US" sz="2000" dirty="0"/>
              <a:t> both non-zeros define</a:t>
            </a:r>
          </a:p>
          <a:p>
            <a:pPr marL="0" indent="0">
              <a:buNone/>
            </a:pPr>
            <a:r>
              <a:rPr lang="en-US" sz="2000" dirty="0"/>
              <a:t>		          (	D[ i-1 , j ] + 1 	// Delete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 D[</a:t>
            </a:r>
            <a:r>
              <a:rPr lang="en-US" sz="2000" dirty="0" err="1"/>
              <a:t>i,j</a:t>
            </a:r>
            <a:r>
              <a:rPr lang="en-US" sz="2000" dirty="0"/>
              <a:t>] = min (	D[ </a:t>
            </a:r>
            <a:r>
              <a:rPr lang="en-US" sz="2000" dirty="0" err="1"/>
              <a:t>i</a:t>
            </a:r>
            <a:r>
              <a:rPr lang="en-US" sz="2000" dirty="0"/>
              <a:t>, j-1 ] + 1 	// Insert Y[j] after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	          (	D[ i-1 , j-1 ] + 1</a:t>
            </a:r>
            <a:r>
              <a:rPr lang="en-US" sz="2000" baseline="-25000" dirty="0"/>
              <a:t>(X[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baseline="-25000" dirty="0"/>
              <a:t> ≠</a:t>
            </a:r>
            <a:r>
              <a:rPr lang="en-US" sz="2000" baseline="-25000" dirty="0"/>
              <a:t> Y[j]) </a:t>
            </a:r>
            <a:r>
              <a:rPr lang="en-US" sz="2000" dirty="0"/>
              <a:t>// Match or Mismatch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15D75D58-9BB8-4C4F-B682-543506F01FB1}"/>
              </a:ext>
            </a:extLst>
          </p:cNvPr>
          <p:cNvSpPr/>
          <p:nvPr/>
        </p:nvSpPr>
        <p:spPr>
          <a:xfrm>
            <a:off x="4419601" y="3429000"/>
            <a:ext cx="4038599" cy="990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		 |   1 if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  <a:r>
              <a:rPr lang="en-CA" sz="2000" dirty="0"/>
              <a:t> ≠</a:t>
            </a:r>
            <a:r>
              <a:rPr lang="en-US" sz="2000" dirty="0"/>
              <a:t> Y[j]</a:t>
            </a:r>
          </a:p>
          <a:p>
            <a:pPr marL="0" indent="0">
              <a:buNone/>
            </a:pPr>
            <a:r>
              <a:rPr lang="en-US" sz="2000" dirty="0"/>
              <a:t>Here  1</a:t>
            </a:r>
            <a:r>
              <a:rPr lang="en-US" sz="2000" baseline="-25000" dirty="0"/>
              <a:t>(X[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sz="2000" baseline="-25000" dirty="0"/>
              <a:t> ≠</a:t>
            </a:r>
            <a:r>
              <a:rPr lang="en-US" sz="2000" baseline="-25000" dirty="0"/>
              <a:t> Y[j])</a:t>
            </a:r>
            <a:r>
              <a:rPr lang="en-US" sz="2000" dirty="0"/>
              <a:t> =  	&lt;	</a:t>
            </a:r>
          </a:p>
          <a:p>
            <a:pPr marL="0" indent="0">
              <a:buNone/>
            </a:pPr>
            <a:r>
              <a:rPr lang="en-US" sz="2000" dirty="0"/>
              <a:t>		 |   0 if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  <a:r>
              <a:rPr lang="en-CA" sz="2000" dirty="0"/>
              <a:t> =</a:t>
            </a:r>
            <a:r>
              <a:rPr lang="en-US" sz="2000" dirty="0"/>
              <a:t> Y[j]</a:t>
            </a:r>
          </a:p>
        </p:txBody>
      </p:sp>
    </p:spTree>
    <p:extLst>
      <p:ext uri="{BB962C8B-B14F-4D97-AF65-F5344CB8AC3E}">
        <p14:creationId xmlns:p14="http://schemas.microsoft.com/office/powerpoint/2010/main" val="373562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6546"/>
            <a:ext cx="7886700" cy="1325563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93115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strings: X of length n and Y of length m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</a:t>
            </a:r>
            <a:br>
              <a:rPr lang="en-US" sz="2000" dirty="0"/>
            </a:b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r>
              <a:rPr lang="en-US" sz="2000" u="sng" dirty="0"/>
              <a:t>Example</a:t>
            </a:r>
            <a:r>
              <a:rPr lang="en-US" sz="2000" dirty="0"/>
              <a:t>: [doing online]  </a:t>
            </a:r>
          </a:p>
          <a:p>
            <a:pPr marL="0" indent="0">
              <a:buNone/>
            </a:pPr>
            <a:r>
              <a:rPr lang="en-US" sz="2000" dirty="0"/>
              <a:t>X = BLOCK   Y = BOOK:  A solution: (1) remove L and (2) replace C with O.</a:t>
            </a:r>
            <a:endParaRPr lang="en-CA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2808ADF-02BA-475A-B5FF-8D6E7710F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822437"/>
              </p:ext>
            </p:extLst>
          </p:nvPr>
        </p:nvGraphicFramePr>
        <p:xfrm>
          <a:off x="609600" y="3727260"/>
          <a:ext cx="7886697" cy="308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671">
                  <a:extLst>
                    <a:ext uri="{9D8B030D-6E8A-4147-A177-3AD203B41FA5}">
                      <a16:colId xmlns:a16="http://schemas.microsoft.com/office/drawing/2014/main" val="2325989025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85185285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739434433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873466916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283661877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483879894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218316069"/>
                    </a:ext>
                  </a:extLst>
                </a:gridCol>
              </a:tblGrid>
              <a:tr h="52310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j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489508"/>
                  </a:ext>
                </a:extLst>
              </a:tr>
              <a:tr h="336915">
                <a:tc>
                  <a:txBody>
                    <a:bodyPr/>
                    <a:lstStyle/>
                    <a:p>
                      <a:pPr algn="ctr"/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75500"/>
                  </a:ext>
                </a:extLst>
              </a:tr>
              <a:tr h="52310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Min(2,2,0)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Min(3,1,2)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Min(4,2,3)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Min(5,3,4) = 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Min(6,4,5) = 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193"/>
                  </a:ext>
                </a:extLst>
              </a:tr>
              <a:tr h="336915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Min(1,3,2) = 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Min(2,2,1) = 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Min(3,2,1) = 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Min(4,2,3)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Min(5,3,4)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= 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48229"/>
                  </a:ext>
                </a:extLst>
              </a:tr>
              <a:tr h="336915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Min(2,4,3)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Min(2,3,2)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Min(2,3,1)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Min(3,2,2)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Min(4,3,3)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25397"/>
                  </a:ext>
                </a:extLst>
              </a:tr>
              <a:tr h="336915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Min(3,5,4)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Min(3,4,3)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Min(2,4,3)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Min(3,3,2)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Min(4,3,2)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37306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BEFC59F-3864-4C00-83A8-F6B0A9A21904}"/>
              </a:ext>
            </a:extLst>
          </p:cNvPr>
          <p:cNvCxnSpPr>
            <a:cxnSpLocks/>
          </p:cNvCxnSpPr>
          <p:nvPr/>
        </p:nvCxnSpPr>
        <p:spPr>
          <a:xfrm flipH="1" flipV="1">
            <a:off x="2590800" y="4497806"/>
            <a:ext cx="535940" cy="3789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7A0FEB-8FAC-4C67-B9A6-C1ECA7BC190B}"/>
              </a:ext>
            </a:extLst>
          </p:cNvPr>
          <p:cNvCxnSpPr>
            <a:cxnSpLocks/>
          </p:cNvCxnSpPr>
          <p:nvPr/>
        </p:nvCxnSpPr>
        <p:spPr>
          <a:xfrm flipV="1">
            <a:off x="3126740" y="44196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1E1D42-64B1-47FA-8FB9-84EF3353B359}"/>
              </a:ext>
            </a:extLst>
          </p:cNvPr>
          <p:cNvCxnSpPr>
            <a:cxnSpLocks/>
          </p:cNvCxnSpPr>
          <p:nvPr/>
        </p:nvCxnSpPr>
        <p:spPr>
          <a:xfrm flipH="1" flipV="1">
            <a:off x="2600325" y="4861561"/>
            <a:ext cx="507366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02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strings: X of length n and Y of length m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err="1"/>
              <a:t>Dist</a:t>
            </a:r>
            <a:r>
              <a:rPr lang="en-US" sz="2000" u="sng" dirty="0"/>
              <a:t>(X,Y)</a:t>
            </a:r>
            <a:r>
              <a:rPr lang="en-US" sz="2000" dirty="0"/>
              <a:t>: |X| = n, |Y| = m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n = 0, return 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m = 0, return 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Otherwise</a:t>
            </a:r>
          </a:p>
          <a:p>
            <a:pPr marL="342900" lvl="1" indent="0">
              <a:buNone/>
            </a:pPr>
            <a:r>
              <a:rPr lang="en-US" sz="2000" dirty="0"/>
              <a:t> 	compute 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en-US" sz="2000" dirty="0" err="1"/>
              <a:t>Dist</a:t>
            </a:r>
            <a:r>
              <a:rPr lang="en-US" sz="2000" dirty="0"/>
              <a:t>( X[1…n-1] , Y[1…m] ) + 1</a:t>
            </a:r>
          </a:p>
          <a:p>
            <a:pPr marL="342900" lvl="1" indent="0">
              <a:buNone/>
            </a:pPr>
            <a:r>
              <a:rPr lang="en-US" sz="2000" dirty="0"/>
              <a:t> 	compute 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US" sz="2000" dirty="0" err="1"/>
              <a:t>Dist</a:t>
            </a:r>
            <a:r>
              <a:rPr lang="en-US" sz="2000" dirty="0"/>
              <a:t>( X[1…n] , Y[1…m-1] ) + 1</a:t>
            </a:r>
          </a:p>
          <a:p>
            <a:pPr marL="342900" lvl="1" indent="0">
              <a:buNone/>
            </a:pPr>
            <a:r>
              <a:rPr lang="en-US" sz="2000" dirty="0"/>
              <a:t> 	compute d</a:t>
            </a:r>
            <a:r>
              <a:rPr lang="en-US" sz="2000" baseline="-25000" dirty="0"/>
              <a:t>3</a:t>
            </a:r>
            <a:r>
              <a:rPr lang="en-US" sz="2000" dirty="0"/>
              <a:t> = </a:t>
            </a:r>
            <a:r>
              <a:rPr lang="en-US" sz="2000" dirty="0" err="1"/>
              <a:t>Dist</a:t>
            </a:r>
            <a:r>
              <a:rPr lang="en-US" sz="2000" dirty="0"/>
              <a:t>( X[1…n-1] , Y[1…m-1] ) + 1</a:t>
            </a:r>
            <a:r>
              <a:rPr lang="en-US" sz="2000" baseline="-25000" dirty="0"/>
              <a:t>(X[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baseline="-25000" dirty="0"/>
              <a:t> ≠</a:t>
            </a:r>
            <a:r>
              <a:rPr lang="en-US" sz="2000" baseline="-25000" dirty="0"/>
              <a:t> Y[j])</a:t>
            </a:r>
          </a:p>
          <a:p>
            <a:pPr marL="342900" lvl="1" indent="0">
              <a:buNone/>
            </a:pPr>
            <a:r>
              <a:rPr lang="en-US" sz="2000" dirty="0"/>
              <a:t>	return min(d</a:t>
            </a:r>
            <a:r>
              <a:rPr lang="en-US" sz="2000" baseline="-25000" dirty="0"/>
              <a:t>1</a:t>
            </a:r>
            <a:r>
              <a:rPr lang="en-US" sz="2000" dirty="0"/>
              <a:t>, d</a:t>
            </a:r>
            <a:r>
              <a:rPr lang="en-US" sz="2000" baseline="-25000" dirty="0"/>
              <a:t>2</a:t>
            </a:r>
            <a:r>
              <a:rPr lang="en-US" sz="2000" dirty="0"/>
              <a:t>, d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F6DF4D75-C2A8-4683-BC18-EDF31FA781FE}"/>
              </a:ext>
            </a:extLst>
          </p:cNvPr>
          <p:cNvSpPr/>
          <p:nvPr/>
        </p:nvSpPr>
        <p:spPr>
          <a:xfrm>
            <a:off x="4591050" y="2590800"/>
            <a:ext cx="432435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 of the algorithm?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D239B08-F197-4C9B-84A7-2F31F499C049}"/>
              </a:ext>
            </a:extLst>
          </p:cNvPr>
          <p:cNvSpPr/>
          <p:nvPr/>
        </p:nvSpPr>
        <p:spPr>
          <a:xfrm>
            <a:off x="6115050" y="3657600"/>
            <a:ext cx="2571750" cy="10900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Let’s say m=n</a:t>
            </a:r>
          </a:p>
          <a:p>
            <a:pPr marL="0" indent="0">
              <a:buNone/>
            </a:pPr>
            <a:r>
              <a:rPr lang="en-US" sz="2000" dirty="0"/>
              <a:t>Then T(n) &gt;= 3T(n-1)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9E5DAD1C-241A-4EA9-93FF-50D6441E2256}"/>
              </a:ext>
            </a:extLst>
          </p:cNvPr>
          <p:cNvSpPr/>
          <p:nvPr/>
        </p:nvSpPr>
        <p:spPr>
          <a:xfrm>
            <a:off x="6762750" y="4800600"/>
            <a:ext cx="2228850" cy="16028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T(n) = 3T(n-1)</a:t>
            </a:r>
            <a:br>
              <a:rPr lang="en-US" sz="2000" dirty="0"/>
            </a:br>
            <a:r>
              <a:rPr lang="en-US" sz="2000" dirty="0"/>
              <a:t>=3</a:t>
            </a:r>
            <a:r>
              <a:rPr lang="en-US" sz="2000" baseline="30000" dirty="0"/>
              <a:t>2</a:t>
            </a:r>
            <a:r>
              <a:rPr lang="en-US" sz="2000" dirty="0"/>
              <a:t>*T(n-2)</a:t>
            </a:r>
            <a:br>
              <a:rPr lang="en-US" sz="2000" dirty="0"/>
            </a:br>
            <a:r>
              <a:rPr lang="en-US" sz="2000" dirty="0"/>
              <a:t>=3</a:t>
            </a:r>
            <a:r>
              <a:rPr lang="en-US" sz="2000" baseline="30000" dirty="0"/>
              <a:t>3</a:t>
            </a:r>
            <a:r>
              <a:rPr lang="en-US" sz="2000" dirty="0"/>
              <a:t>*T(n-3)…</a:t>
            </a:r>
            <a:br>
              <a:rPr lang="en-US" sz="2000" dirty="0"/>
            </a:br>
            <a:r>
              <a:rPr lang="en-US" sz="2000"/>
              <a:t>=3</a:t>
            </a:r>
            <a:r>
              <a:rPr lang="en-US" sz="2000" baseline="30000"/>
              <a:t>10</a:t>
            </a:r>
            <a:r>
              <a:rPr lang="en-US" sz="2000"/>
              <a:t>*T(n-10)…</a:t>
            </a:r>
            <a:br>
              <a:rPr lang="en-US" sz="2000" dirty="0"/>
            </a:br>
            <a:r>
              <a:rPr lang="en-US" sz="2000" dirty="0"/>
              <a:t>=3</a:t>
            </a:r>
            <a:r>
              <a:rPr lang="en-US" sz="2000" baseline="30000" dirty="0"/>
              <a:t>n-1</a:t>
            </a:r>
            <a:r>
              <a:rPr lang="en-US" sz="2000" dirty="0"/>
              <a:t>*T(1) = O(3</a:t>
            </a:r>
            <a:r>
              <a:rPr lang="en-US" sz="2000" baseline="30000" dirty="0"/>
              <a:t>n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84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strings: X of length n and Y of length m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the edit distance between X and Y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Dynamix programming approach</a:t>
            </a:r>
            <a:r>
              <a:rPr lang="en-US" sz="2000" dirty="0"/>
              <a:t>: |X| = n, |Y| = m </a:t>
            </a:r>
          </a:p>
          <a:p>
            <a:pPr marL="0" indent="0">
              <a:buNone/>
            </a:pPr>
            <a:r>
              <a:rPr lang="en-US" sz="2000" dirty="0"/>
              <a:t>Define a matrix D[0…n,0….m]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D[i,0] = </a:t>
            </a:r>
            <a:r>
              <a:rPr lang="en-US" sz="2000" dirty="0" err="1"/>
              <a:t>i</a:t>
            </a:r>
            <a:r>
              <a:rPr lang="en-US" sz="2000" dirty="0"/>
              <a:t> for all </a:t>
            </a:r>
            <a:r>
              <a:rPr lang="en-US" sz="2000" dirty="0" err="1"/>
              <a:t>i</a:t>
            </a:r>
            <a:r>
              <a:rPr lang="en-US" sz="2000" dirty="0"/>
              <a:t>=0…n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D[0,j] = j for all j=0…m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=1…n and for j=1…m</a:t>
            </a:r>
          </a:p>
          <a:p>
            <a:pPr marL="0" indent="0">
              <a:buNone/>
            </a:pPr>
            <a:r>
              <a:rPr lang="en-US" sz="2000" dirty="0"/>
              <a:t> 		D[</a:t>
            </a:r>
            <a:r>
              <a:rPr lang="en-US" sz="2000" dirty="0" err="1"/>
              <a:t>i,j</a:t>
            </a:r>
            <a:r>
              <a:rPr lang="en-US" sz="2000" dirty="0"/>
              <a:t>] = min( 	D[ i-1 , j ] + 1 	// Delete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			D[ </a:t>
            </a:r>
            <a:r>
              <a:rPr lang="en-US" sz="2000" dirty="0" err="1"/>
              <a:t>i</a:t>
            </a:r>
            <a:r>
              <a:rPr lang="en-US" sz="2000" dirty="0"/>
              <a:t>, j-1 ] + 1 	// Insert Y[j] after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			D[ i-1 , j-1 ] + 1</a:t>
            </a:r>
            <a:r>
              <a:rPr lang="en-US" sz="2000" baseline="-25000" dirty="0"/>
              <a:t>(X[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sz="2000" baseline="-25000" dirty="0"/>
              <a:t> ≠</a:t>
            </a:r>
            <a:r>
              <a:rPr lang="en-US" sz="2000" baseline="-25000" dirty="0"/>
              <a:t> Y[j]) </a:t>
            </a:r>
            <a:r>
              <a:rPr lang="en-US" sz="2000" dirty="0"/>
              <a:t>// Match or Mismatch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Return D[</a:t>
            </a:r>
            <a:r>
              <a:rPr lang="en-US" sz="2000" dirty="0" err="1"/>
              <a:t>n,m</a:t>
            </a:r>
            <a:r>
              <a:rPr lang="en-US" sz="2000" dirty="0"/>
              <a:t>]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F6DF4D75-C2A8-4683-BC18-EDF31FA781FE}"/>
              </a:ext>
            </a:extLst>
          </p:cNvPr>
          <p:cNvSpPr/>
          <p:nvPr/>
        </p:nvSpPr>
        <p:spPr>
          <a:xfrm>
            <a:off x="6036310" y="1981200"/>
            <a:ext cx="257429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runtime?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8E067500-C590-44AD-8E0B-133CEFFC1F3F}"/>
              </a:ext>
            </a:extLst>
          </p:cNvPr>
          <p:cNvSpPr/>
          <p:nvPr/>
        </p:nvSpPr>
        <p:spPr>
          <a:xfrm>
            <a:off x="5410200" y="3276600"/>
            <a:ext cx="33528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n*m iterations in step 2</a:t>
            </a:r>
            <a:br>
              <a:rPr lang="en-US" sz="2000" dirty="0"/>
            </a:br>
            <a:r>
              <a:rPr lang="en-US" sz="2000" dirty="0"/>
              <a:t>O(1) steps in each iteration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15FB68C-7317-46F3-B7B4-4D34836FBCDA}"/>
              </a:ext>
            </a:extLst>
          </p:cNvPr>
          <p:cNvSpPr/>
          <p:nvPr/>
        </p:nvSpPr>
        <p:spPr>
          <a:xfrm>
            <a:off x="4343400" y="4114800"/>
            <a:ext cx="4572000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How do you find the optimal sequence of operations that turns X into Y</a:t>
            </a:r>
          </a:p>
        </p:txBody>
      </p:sp>
    </p:spTree>
    <p:extLst>
      <p:ext uri="{BB962C8B-B14F-4D97-AF65-F5344CB8AC3E}">
        <p14:creationId xmlns:p14="http://schemas.microsoft.com/office/powerpoint/2010/main" val="141240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An alternative view</a:t>
            </a:r>
            <a:r>
              <a:rPr lang="en-US" sz="2000" dirty="0"/>
              <a:t>: We can think about the matrix and a shortest path problem on the weighted grid graph from D[0,0] to D[</a:t>
            </a:r>
            <a:r>
              <a:rPr lang="en-US" sz="2000" dirty="0" err="1"/>
              <a:t>n,m</a:t>
            </a:r>
            <a:r>
              <a:rPr lang="en-US" sz="2000" dirty="0"/>
              <a:t>].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On horizontal/vertical edges the weight is 1.</a:t>
            </a:r>
          </a:p>
          <a:p>
            <a:pPr marL="0" indent="0">
              <a:buNone/>
            </a:pPr>
            <a:r>
              <a:rPr lang="en-US" sz="2000" dirty="0"/>
              <a:t>On the diagonal edges the weight is either 0 (if match) or 1 (if mismatch)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2808ADF-02BA-475A-B5FF-8D6E7710FF0C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590800"/>
          <a:ext cx="6095999" cy="240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32598902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518528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73943443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734669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8366187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83879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18316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j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4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75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48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2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37306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893B00-A4E0-4F0E-B0EA-58C5A0DF6D43}"/>
              </a:ext>
            </a:extLst>
          </p:cNvPr>
          <p:cNvCxnSpPr>
            <a:cxnSpLocks/>
          </p:cNvCxnSpPr>
          <p:nvPr/>
        </p:nvCxnSpPr>
        <p:spPr>
          <a:xfrm>
            <a:off x="4648200" y="4038600"/>
            <a:ext cx="685801" cy="3885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F59D13-8663-4C7A-A9E1-989FE8DD3830}"/>
              </a:ext>
            </a:extLst>
          </p:cNvPr>
          <p:cNvCxnSpPr>
            <a:cxnSpLocks/>
          </p:cNvCxnSpPr>
          <p:nvPr/>
        </p:nvCxnSpPr>
        <p:spPr>
          <a:xfrm>
            <a:off x="4648200" y="4038600"/>
            <a:ext cx="0" cy="4647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E42C05E-B592-47B9-8C11-24586B274B7E}"/>
              </a:ext>
            </a:extLst>
          </p:cNvPr>
          <p:cNvCxnSpPr>
            <a:cxnSpLocks/>
          </p:cNvCxnSpPr>
          <p:nvPr/>
        </p:nvCxnSpPr>
        <p:spPr>
          <a:xfrm>
            <a:off x="4648200" y="4038600"/>
            <a:ext cx="68580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2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Weighted variant</a:t>
            </a:r>
            <a:r>
              <a:rPr lang="en-US" sz="2000" dirty="0"/>
              <a:t>: We can also consider the problem where different operations have different costs.</a:t>
            </a:r>
          </a:p>
          <a:p>
            <a:pPr marL="0" indent="0">
              <a:buNone/>
            </a:pPr>
            <a:r>
              <a:rPr lang="en-US" sz="2000" dirty="0"/>
              <a:t>For example, mismatch-cost(A, E) &lt; mismatch-cost(B, Q)</a:t>
            </a:r>
          </a:p>
          <a:p>
            <a:pPr marL="0" indent="0">
              <a:buNone/>
            </a:pPr>
            <a:r>
              <a:rPr lang="en-US" sz="2000" dirty="0"/>
              <a:t>Inserting/deleting a letter more than mismatch</a:t>
            </a:r>
          </a:p>
          <a:p>
            <a:pPr marL="0" indent="0">
              <a:buNone/>
            </a:pPr>
            <a:r>
              <a:rPr lang="en-US" sz="2000" u="sng" dirty="0"/>
              <a:t>Homework</a:t>
            </a:r>
            <a:r>
              <a:rPr lang="en-US" sz="2000" dirty="0"/>
              <a:t>: solve the weighted variant of </a:t>
            </a:r>
            <a:r>
              <a:rPr lang="en-US" sz="2000" dirty="0" err="1"/>
              <a:t>EditDistance</a:t>
            </a:r>
            <a:r>
              <a:rPr lang="en-US" sz="2000" dirty="0"/>
              <a:t>.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2808ADF-02BA-475A-B5FF-8D6E7710FF0C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997960"/>
          <a:ext cx="6095999" cy="240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32598902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8518528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73943443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7346691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8366187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838798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18316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    j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4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75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48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2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C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37306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BEFC59F-3864-4C00-83A8-F6B0A9A21904}"/>
              </a:ext>
            </a:extLst>
          </p:cNvPr>
          <p:cNvCxnSpPr>
            <a:cxnSpLocks/>
          </p:cNvCxnSpPr>
          <p:nvPr/>
        </p:nvCxnSpPr>
        <p:spPr>
          <a:xfrm flipH="1" flipV="1">
            <a:off x="2988310" y="4726406"/>
            <a:ext cx="535940" cy="3789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7A0FEB-8FAC-4C67-B9A6-C1ECA7BC190B}"/>
              </a:ext>
            </a:extLst>
          </p:cNvPr>
          <p:cNvCxnSpPr>
            <a:cxnSpLocks/>
          </p:cNvCxnSpPr>
          <p:nvPr/>
        </p:nvCxnSpPr>
        <p:spPr>
          <a:xfrm flipV="1">
            <a:off x="3524250" y="46482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1E1D42-64B1-47FA-8FB9-84EF3353B359}"/>
              </a:ext>
            </a:extLst>
          </p:cNvPr>
          <p:cNvCxnSpPr>
            <a:cxnSpLocks/>
          </p:cNvCxnSpPr>
          <p:nvPr/>
        </p:nvCxnSpPr>
        <p:spPr>
          <a:xfrm flipH="1" flipV="1">
            <a:off x="2997835" y="5090161"/>
            <a:ext cx="507366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893B00-A4E0-4F0E-B0EA-58C5A0DF6D43}"/>
              </a:ext>
            </a:extLst>
          </p:cNvPr>
          <p:cNvCxnSpPr>
            <a:cxnSpLocks/>
          </p:cNvCxnSpPr>
          <p:nvPr/>
        </p:nvCxnSpPr>
        <p:spPr>
          <a:xfrm flipH="1" flipV="1">
            <a:off x="4724400" y="5488406"/>
            <a:ext cx="535940" cy="3789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F59D13-8663-4C7A-A9E1-989FE8DD3830}"/>
              </a:ext>
            </a:extLst>
          </p:cNvPr>
          <p:cNvCxnSpPr>
            <a:cxnSpLocks/>
          </p:cNvCxnSpPr>
          <p:nvPr/>
        </p:nvCxnSpPr>
        <p:spPr>
          <a:xfrm flipV="1">
            <a:off x="5260340" y="54102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E42C05E-B592-47B9-8C11-24586B274B7E}"/>
              </a:ext>
            </a:extLst>
          </p:cNvPr>
          <p:cNvCxnSpPr>
            <a:cxnSpLocks/>
          </p:cNvCxnSpPr>
          <p:nvPr/>
        </p:nvCxnSpPr>
        <p:spPr>
          <a:xfrm flipH="1" flipV="1">
            <a:off x="4733925" y="5852161"/>
            <a:ext cx="507366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9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</a:t>
            </a:r>
            <a:r>
              <a:rPr lang="en-US" altLang="en-US" dirty="0"/>
              <a:t>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6.7, 6.8, 6.11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Knapsack problem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weight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 weight limit W. - all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 err="1"/>
              <a:t>’s</a:t>
            </a:r>
            <a:r>
              <a:rPr lang="en-US" sz="2000" dirty="0"/>
              <a:t> and W are positive integers.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Idea</a:t>
            </a:r>
            <a:r>
              <a:rPr lang="en-US" sz="2000" dirty="0"/>
              <a:t>: Suppose we decided on all objects except for the last one.</a:t>
            </a:r>
          </a:p>
          <a:p>
            <a:pPr marL="0" indent="0">
              <a:buNone/>
            </a:pPr>
            <a:r>
              <a:rPr lang="en-US" sz="2000" dirty="0"/>
              <a:t>Should we add the last object?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Two cases: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Take a solution that does not involve the last object.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there is room for the last object, i.e., total weight is less than W-</a:t>
            </a:r>
            <a:r>
              <a:rPr lang="en-US" sz="2000" dirty="0" err="1"/>
              <a:t>w</a:t>
            </a:r>
            <a:r>
              <a:rPr lang="en-US" sz="2000" baseline="-25000" dirty="0" err="1"/>
              <a:t>n</a:t>
            </a:r>
            <a:r>
              <a:rPr lang="en-US" sz="2000" dirty="0"/>
              <a:t>, then we can add it to the solution– this adds value </a:t>
            </a:r>
            <a:r>
              <a:rPr lang="en-US" sz="2000" dirty="0" err="1"/>
              <a:t>v</a:t>
            </a:r>
            <a:r>
              <a:rPr lang="en-US" sz="2000" baseline="-25000" dirty="0" err="1"/>
              <a:t>n</a:t>
            </a:r>
            <a:r>
              <a:rPr lang="en-US" sz="2000" dirty="0"/>
              <a:t> 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35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weight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 weight limit W  - all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 err="1"/>
              <a:t>’s</a:t>
            </a:r>
            <a:r>
              <a:rPr lang="en-US" sz="2000" dirty="0"/>
              <a:t> and W are positive integers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 matrix of dimensions n x W</a:t>
            </a:r>
          </a:p>
          <a:p>
            <a:pPr marL="342900" lvl="1" indent="0">
              <a:buNone/>
            </a:pPr>
            <a:r>
              <a:rPr lang="en-US" sz="2000" dirty="0"/>
              <a:t>	M[ </a:t>
            </a:r>
            <a:r>
              <a:rPr lang="en-US" sz="2000" dirty="0" err="1"/>
              <a:t>i</a:t>
            </a:r>
            <a:r>
              <a:rPr lang="en-US" sz="2000" dirty="0"/>
              <a:t>, w ] will have the optimal value up to weight w using items 1…</a:t>
            </a:r>
            <a:r>
              <a:rPr lang="en-US" sz="2000" dirty="0" err="1"/>
              <a:t>i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CA" sz="2000" dirty="0"/>
              <a:t>For w = 1…W</a:t>
            </a:r>
          </a:p>
          <a:p>
            <a:pPr marL="342900" lvl="1" indent="0">
              <a:buNone/>
            </a:pPr>
            <a:r>
              <a:rPr lang="en-CA" sz="2000" dirty="0"/>
              <a:t>	Set M[ 0 , w ] = 0 // no items used</a:t>
            </a:r>
          </a:p>
          <a:p>
            <a:pPr marL="457200" indent="-457200">
              <a:buAutoNum type="arabicPeriod"/>
            </a:pPr>
            <a:r>
              <a:rPr lang="en-CA" sz="2000" dirty="0"/>
              <a:t>For </a:t>
            </a:r>
            <a:r>
              <a:rPr lang="en-CA" sz="2000" dirty="0" err="1"/>
              <a:t>i</a:t>
            </a:r>
            <a:r>
              <a:rPr lang="en-CA" sz="2000" dirty="0"/>
              <a:t>=1…n</a:t>
            </a:r>
          </a:p>
          <a:p>
            <a:pPr marL="342900" lvl="1" indent="0">
              <a:buNone/>
            </a:pPr>
            <a:r>
              <a:rPr lang="en-US" sz="2000" dirty="0"/>
              <a:t>	For each w = 1…</a:t>
            </a:r>
            <a:r>
              <a:rPr lang="en-CA" sz="2000" dirty="0"/>
              <a:t>W</a:t>
            </a:r>
          </a:p>
          <a:p>
            <a:pPr marL="342900" lvl="1" indent="0">
              <a:buNone/>
            </a:pPr>
            <a:r>
              <a:rPr lang="en-US" sz="2000" dirty="0"/>
              <a:t>		Set M[ </a:t>
            </a:r>
            <a:r>
              <a:rPr lang="en-US" sz="2000" dirty="0" err="1"/>
              <a:t>i</a:t>
            </a:r>
            <a:r>
              <a:rPr lang="en-US" sz="2000" dirty="0"/>
              <a:t> , w ] = max ( M[i-1, w], M[i-1, w -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] + v</a:t>
            </a:r>
            <a:r>
              <a:rPr lang="en-US" sz="2000" baseline="-25000" dirty="0"/>
              <a:t>i</a:t>
            </a:r>
            <a:r>
              <a:rPr lang="en-US" sz="2000" dirty="0"/>
              <a:t> )</a:t>
            </a:r>
          </a:p>
          <a:p>
            <a:pPr marL="457200" indent="-457200">
              <a:buAutoNum type="arabicPeriod"/>
            </a:pPr>
            <a:r>
              <a:rPr lang="en-CA" sz="2000" dirty="0"/>
              <a:t>Return M[n ,W]</a:t>
            </a: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41F50BAE-F2D4-445A-8240-65D43CA0BA63}"/>
              </a:ext>
            </a:extLst>
          </p:cNvPr>
          <p:cNvSpPr/>
          <p:nvPr/>
        </p:nvSpPr>
        <p:spPr>
          <a:xfrm>
            <a:off x="4819650" y="653327"/>
            <a:ext cx="432435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 of the algorithm?</a:t>
            </a: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36B06668-A52E-4543-9996-F6496940DBF6}"/>
              </a:ext>
            </a:extLst>
          </p:cNvPr>
          <p:cNvSpPr/>
          <p:nvPr/>
        </p:nvSpPr>
        <p:spPr>
          <a:xfrm>
            <a:off x="5861050" y="3048000"/>
            <a:ext cx="3105150" cy="106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n*W iterations</a:t>
            </a:r>
          </a:p>
          <a:p>
            <a:pPr marL="0" indent="0">
              <a:buNone/>
            </a:pPr>
            <a:r>
              <a:rPr lang="en-US" sz="2000" dirty="0"/>
              <a:t>O(1) steps in each iteration</a:t>
            </a:r>
          </a:p>
        </p:txBody>
      </p: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4384ED9B-D8ED-4C32-9693-C18499014F55}"/>
              </a:ext>
            </a:extLst>
          </p:cNvPr>
          <p:cNvSpPr/>
          <p:nvPr/>
        </p:nvSpPr>
        <p:spPr>
          <a:xfrm>
            <a:off x="5867400" y="4898707"/>
            <a:ext cx="2971800" cy="8587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Total runtime is O(n W)</a:t>
            </a:r>
          </a:p>
        </p:txBody>
      </p:sp>
    </p:spTree>
    <p:extLst>
      <p:ext uri="{BB962C8B-B14F-4D97-AF65-F5344CB8AC3E}">
        <p14:creationId xmlns:p14="http://schemas.microsoft.com/office/powerpoint/2010/main" val="33299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Example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Let the values be 1,3,4,2,   the weights  1,1,3,2,    and W = 5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A8EEBCFF-25C6-464D-B936-05EB74358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25199"/>
              </p:ext>
            </p:extLst>
          </p:nvPr>
        </p:nvGraphicFramePr>
        <p:xfrm>
          <a:off x="1524000" y="2814320"/>
          <a:ext cx="6095999" cy="329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934553857"/>
                    </a:ext>
                  </a:extLst>
                </a:gridCol>
                <a:gridCol w="674914">
                  <a:extLst>
                    <a:ext uri="{9D8B030D-6E8A-4147-A177-3AD203B41FA5}">
                      <a16:colId xmlns:a16="http://schemas.microsoft.com/office/drawing/2014/main" val="28704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7371917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8678388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1734002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1767451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96542948"/>
                    </a:ext>
                  </a:extLst>
                </a:gridCol>
              </a:tblGrid>
              <a:tr h="549656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         W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5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59499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1925773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(w=1,v=1)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6411301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(w=1,v=3)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278819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(w=3,v=4)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272784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(w=2,v=2)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41519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AD0A17C-A238-49E6-91AE-422EA0BA3E85}"/>
              </a:ext>
            </a:extLst>
          </p:cNvPr>
          <p:cNvCxnSpPr>
            <a:cxnSpLocks/>
          </p:cNvCxnSpPr>
          <p:nvPr/>
        </p:nvCxnSpPr>
        <p:spPr>
          <a:xfrm flipH="1" flipV="1">
            <a:off x="3886200" y="4800600"/>
            <a:ext cx="222885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9342C35-1FF2-4C8D-A52D-F37807E2ECFA}"/>
              </a:ext>
            </a:extLst>
          </p:cNvPr>
          <p:cNvCxnSpPr>
            <a:cxnSpLocks/>
          </p:cNvCxnSpPr>
          <p:nvPr/>
        </p:nvCxnSpPr>
        <p:spPr>
          <a:xfrm flipV="1">
            <a:off x="6115050" y="48006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7FCA9C0-8A57-4194-A24C-59381E999CA6}"/>
              </a:ext>
            </a:extLst>
          </p:cNvPr>
          <p:cNvCxnSpPr>
            <a:cxnSpLocks/>
          </p:cNvCxnSpPr>
          <p:nvPr/>
        </p:nvCxnSpPr>
        <p:spPr>
          <a:xfrm flipH="1" flipV="1">
            <a:off x="3810000" y="4343400"/>
            <a:ext cx="666750" cy="3147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393B85D-A238-47E7-81E6-3C0A6C9D0DC8}"/>
              </a:ext>
            </a:extLst>
          </p:cNvPr>
          <p:cNvCxnSpPr>
            <a:cxnSpLocks/>
          </p:cNvCxnSpPr>
          <p:nvPr/>
        </p:nvCxnSpPr>
        <p:spPr>
          <a:xfrm flipV="1">
            <a:off x="5276850" y="4191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3665AB-305C-4F1B-9EC1-D42112D455A4}"/>
              </a:ext>
            </a:extLst>
          </p:cNvPr>
          <p:cNvCxnSpPr>
            <a:cxnSpLocks/>
          </p:cNvCxnSpPr>
          <p:nvPr/>
        </p:nvCxnSpPr>
        <p:spPr>
          <a:xfrm flipH="1" flipV="1">
            <a:off x="5562600" y="5400243"/>
            <a:ext cx="1466850" cy="4671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6D574BB-FFE9-47EE-93FA-F39D42709197}"/>
              </a:ext>
            </a:extLst>
          </p:cNvPr>
          <p:cNvCxnSpPr>
            <a:cxnSpLocks/>
          </p:cNvCxnSpPr>
          <p:nvPr/>
        </p:nvCxnSpPr>
        <p:spPr>
          <a:xfrm flipV="1">
            <a:off x="7029450" y="54102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D9C305-93FB-450E-80B0-311F8B70C104}"/>
              </a:ext>
            </a:extLst>
          </p:cNvPr>
          <p:cNvCxnSpPr>
            <a:cxnSpLocks/>
          </p:cNvCxnSpPr>
          <p:nvPr/>
        </p:nvCxnSpPr>
        <p:spPr>
          <a:xfrm flipV="1">
            <a:off x="3581400" y="4191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680C64-55A9-4BE9-9227-78AB629E3D9E}"/>
              </a:ext>
            </a:extLst>
          </p:cNvPr>
          <p:cNvCxnSpPr>
            <a:cxnSpLocks/>
          </p:cNvCxnSpPr>
          <p:nvPr/>
        </p:nvCxnSpPr>
        <p:spPr>
          <a:xfrm flipH="1" flipV="1">
            <a:off x="2952750" y="4343400"/>
            <a:ext cx="62865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FBFB55-909D-4AE2-8AA4-B6022CDB2515}"/>
              </a:ext>
            </a:extLst>
          </p:cNvPr>
          <p:cNvCxnSpPr>
            <a:cxnSpLocks/>
          </p:cNvCxnSpPr>
          <p:nvPr/>
        </p:nvCxnSpPr>
        <p:spPr>
          <a:xfrm flipV="1">
            <a:off x="4495800" y="4191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1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Edit Distance Problem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63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 X and Y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Examples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1C7A3AF-7EB0-4B3F-8AE4-FA9006B58BCF}"/>
              </a:ext>
            </a:extLst>
          </p:cNvPr>
          <p:cNvSpPr/>
          <p:nvPr/>
        </p:nvSpPr>
        <p:spPr>
          <a:xfrm>
            <a:off x="3810000" y="3352800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One mismatch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84DA8E-F5D5-49F3-B1CA-F3FC3AE5CD92}"/>
              </a:ext>
            </a:extLst>
          </p:cNvPr>
          <p:cNvSpPr/>
          <p:nvPr/>
        </p:nvSpPr>
        <p:spPr>
          <a:xfrm>
            <a:off x="583565" y="3281962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X = G T A G C G </a:t>
            </a:r>
            <a:r>
              <a:rPr lang="en-CA" sz="2000" dirty="0" err="1">
                <a:solidFill>
                  <a:schemeClr val="tx1"/>
                </a:solidFill>
              </a:rPr>
              <a:t>G</a:t>
            </a:r>
            <a:r>
              <a:rPr lang="en-CA" sz="2000" dirty="0">
                <a:solidFill>
                  <a:schemeClr val="tx1"/>
                </a:solidFill>
              </a:rPr>
              <a:t> C G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Y = G T A </a:t>
            </a:r>
            <a:r>
              <a:rPr lang="en-CA" sz="2000" dirty="0" err="1">
                <a:solidFill>
                  <a:schemeClr val="tx1"/>
                </a:solidFill>
              </a:rPr>
              <a:t>A</a:t>
            </a:r>
            <a:r>
              <a:rPr lang="en-CA" sz="2000" dirty="0">
                <a:solidFill>
                  <a:schemeClr val="tx1"/>
                </a:solidFill>
              </a:rPr>
              <a:t> C G </a:t>
            </a:r>
            <a:r>
              <a:rPr lang="en-CA" sz="2000" dirty="0" err="1">
                <a:solidFill>
                  <a:schemeClr val="tx1"/>
                </a:solidFill>
              </a:rPr>
              <a:t>G</a:t>
            </a:r>
            <a:r>
              <a:rPr lang="en-CA" sz="2000" dirty="0">
                <a:solidFill>
                  <a:schemeClr val="tx1"/>
                </a:solidFill>
              </a:rPr>
              <a:t> C 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FBED4AD-DED7-437C-B1D7-47B257DBBFCE}"/>
              </a:ext>
            </a:extLst>
          </p:cNvPr>
          <p:cNvSpPr/>
          <p:nvPr/>
        </p:nvSpPr>
        <p:spPr>
          <a:xfrm>
            <a:off x="583565" y="4419600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A G C G C G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>
                <a:solidFill>
                  <a:schemeClr val="tx1"/>
                </a:solidFill>
              </a:rPr>
              <a:t>G C G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2BE6D8D9-8ABD-43D6-B283-0F07447F221C}"/>
              </a:ext>
            </a:extLst>
          </p:cNvPr>
          <p:cNvSpPr/>
          <p:nvPr/>
        </p:nvSpPr>
        <p:spPr>
          <a:xfrm>
            <a:off x="3810000" y="4485076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Gap in X / Insertion in 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09739A0-238A-45DF-AF84-23C6BB7EB004}"/>
              </a:ext>
            </a:extLst>
          </p:cNvPr>
          <p:cNvSpPr/>
          <p:nvPr/>
        </p:nvSpPr>
        <p:spPr>
          <a:xfrm>
            <a:off x="5974081" y="4419600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A G C </a:t>
            </a:r>
            <a:r>
              <a:rPr lang="en-CA" sz="2000" dirty="0">
                <a:solidFill>
                  <a:srgbClr val="FF0000"/>
                </a:solidFill>
              </a:rPr>
              <a:t>–</a:t>
            </a:r>
            <a:r>
              <a:rPr lang="en-CA" sz="2000" dirty="0"/>
              <a:t> G C G</a:t>
            </a:r>
          </a:p>
          <a:p>
            <a:pPr marL="0" indent="0">
              <a:buNone/>
            </a:pPr>
            <a:r>
              <a:rPr lang="en-CA" sz="2000" dirty="0"/>
              <a:t>Y = G T A G C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6019800" y="3276600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A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 err="1">
                <a:solidFill>
                  <a:srgbClr val="FF0000"/>
                </a:solidFill>
              </a:rPr>
              <a:t>A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8C6F4F-2945-4CFA-AA14-FDBF224075D2}"/>
              </a:ext>
            </a:extLst>
          </p:cNvPr>
          <p:cNvSpPr/>
          <p:nvPr/>
        </p:nvSpPr>
        <p:spPr>
          <a:xfrm>
            <a:off x="583565" y="5486400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A G C G C G</a:t>
            </a:r>
          </a:p>
          <a:p>
            <a:pPr marL="0" indent="0">
              <a:buNone/>
            </a:pPr>
            <a:r>
              <a:rPr lang="en-CA" sz="2000" dirty="0"/>
              <a:t>Y = G T </a:t>
            </a:r>
            <a:r>
              <a:rPr lang="en-CA" sz="2000" dirty="0">
                <a:solidFill>
                  <a:schemeClr val="tx1"/>
                </a:solidFill>
              </a:rPr>
              <a:t>G C G</a:t>
            </a:r>
            <a:r>
              <a:rPr lang="en-CA" sz="2000" dirty="0"/>
              <a:t> C G</a:t>
            </a:r>
          </a:p>
        </p:txBody>
      </p:sp>
      <p:sp>
        <p:nvSpPr>
          <p:cNvPr id="14" name="Rounded Rectangle 8">
            <a:extLst>
              <a:ext uri="{FF2B5EF4-FFF2-40B4-BE49-F238E27FC236}">
                <a16:creationId xmlns:a16="http://schemas.microsoft.com/office/drawing/2014/main" id="{E86831D5-9A50-46A3-99C9-DFB48D6B332B}"/>
              </a:ext>
            </a:extLst>
          </p:cNvPr>
          <p:cNvSpPr/>
          <p:nvPr/>
        </p:nvSpPr>
        <p:spPr>
          <a:xfrm>
            <a:off x="3810000" y="5551876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Gap in Y /</a:t>
            </a:r>
            <a:br>
              <a:rPr lang="en-US" sz="2000" dirty="0"/>
            </a:br>
            <a:r>
              <a:rPr lang="en-US" sz="2000" dirty="0"/>
              <a:t>Insertion in X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8896F36-7DCD-44AF-827E-4ABEFF6489D3}"/>
              </a:ext>
            </a:extLst>
          </p:cNvPr>
          <p:cNvSpPr/>
          <p:nvPr/>
        </p:nvSpPr>
        <p:spPr>
          <a:xfrm>
            <a:off x="5974081" y="5486400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C G C G</a:t>
            </a:r>
          </a:p>
          <a:p>
            <a:pPr marL="0" indent="0">
              <a:buNone/>
            </a:pPr>
            <a:r>
              <a:rPr lang="en-CA" sz="2000" dirty="0"/>
              <a:t>Y = G T </a:t>
            </a:r>
            <a:r>
              <a:rPr lang="en-CA" sz="2000" dirty="0">
                <a:solidFill>
                  <a:srgbClr val="FF0000"/>
                </a:solidFill>
              </a:rPr>
              <a:t>– </a:t>
            </a:r>
            <a:r>
              <a:rPr lang="en-CA" sz="2000" dirty="0"/>
              <a:t>G C G C G</a:t>
            </a:r>
          </a:p>
        </p:txBody>
      </p:sp>
    </p:spTree>
    <p:extLst>
      <p:ext uri="{BB962C8B-B14F-4D97-AF65-F5344CB8AC3E}">
        <p14:creationId xmlns:p14="http://schemas.microsoft.com/office/powerpoint/2010/main" val="28322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Edit Distance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Two strings X and Y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Find an optimal alignment of X and Y, i.e. smallest number of </a:t>
            </a:r>
            <a:r>
              <a:rPr lang="en-US" sz="2000" i="1" dirty="0"/>
              <a:t>edit operations</a:t>
            </a:r>
            <a:r>
              <a:rPr lang="en-US" sz="2000" dirty="0"/>
              <a:t> required to convert X to Y.</a:t>
            </a:r>
          </a:p>
          <a:p>
            <a:pPr marL="0" indent="0">
              <a:buNone/>
            </a:pPr>
            <a:r>
              <a:rPr lang="en-US" sz="2000" u="sng" dirty="0"/>
              <a:t>Another example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1C7A3AF-7EB0-4B3F-8AE4-FA9006B58BCF}"/>
              </a:ext>
            </a:extLst>
          </p:cNvPr>
          <p:cNvSpPr/>
          <p:nvPr/>
        </p:nvSpPr>
        <p:spPr>
          <a:xfrm>
            <a:off x="2808288" y="4617549"/>
            <a:ext cx="25336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Optimal alignment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84DA8E-F5D5-49F3-B1CA-F3FC3AE5CD92}"/>
              </a:ext>
            </a:extLst>
          </p:cNvPr>
          <p:cNvSpPr/>
          <p:nvPr/>
        </p:nvSpPr>
        <p:spPr>
          <a:xfrm>
            <a:off x="1258253" y="3429000"/>
            <a:ext cx="4083685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X = </a:t>
            </a:r>
            <a:r>
              <a:rPr lang="en-CA" sz="2000" dirty="0"/>
              <a:t>G C G T A T G A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 err="1"/>
              <a:t>A</a:t>
            </a:r>
            <a:r>
              <a:rPr lang="en-CA" sz="2000" dirty="0"/>
              <a:t> C G C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Y = </a:t>
            </a:r>
            <a:r>
              <a:rPr lang="en-CA" sz="2000" dirty="0"/>
              <a:t>G C T A T G C G </a:t>
            </a:r>
            <a:r>
              <a:rPr lang="en-CA" sz="2000" dirty="0" err="1"/>
              <a:t>G</a:t>
            </a:r>
            <a:r>
              <a:rPr lang="en-CA" sz="2000" dirty="0"/>
              <a:t> C T A T A C G C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2808288" y="5481038"/>
            <a:ext cx="4506912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C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–</a:t>
            </a:r>
            <a:r>
              <a:rPr lang="en-CA" sz="2000" dirty="0"/>
              <a:t> A C G C</a:t>
            </a:r>
          </a:p>
          <a:p>
            <a:pPr marL="0" indent="0">
              <a:buNone/>
            </a:pPr>
            <a:r>
              <a:rPr lang="en-CA" sz="2000" dirty="0"/>
              <a:t>Y = G C </a:t>
            </a:r>
            <a:r>
              <a:rPr lang="en-CA" sz="2000" dirty="0">
                <a:solidFill>
                  <a:srgbClr val="FF0000"/>
                </a:solidFill>
              </a:rPr>
              <a:t>– 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A C G C  </a:t>
            </a:r>
          </a:p>
        </p:txBody>
      </p:sp>
    </p:spTree>
    <p:extLst>
      <p:ext uri="{BB962C8B-B14F-4D97-AF65-F5344CB8AC3E}">
        <p14:creationId xmlns:p14="http://schemas.microsoft.com/office/powerpoint/2010/main" val="7806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Hamming Distance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A related (simpler) notion</a:t>
            </a:r>
            <a:r>
              <a:rPr lang="en-US" sz="2000" dirty="0"/>
              <a:t>: Two strings X and Y of the same length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smallest number of </a:t>
            </a:r>
            <a:r>
              <a:rPr lang="en-US" sz="2000" i="1" dirty="0"/>
              <a:t>mismatches </a:t>
            </a:r>
            <a:r>
              <a:rPr lang="en-US" sz="2000" dirty="0"/>
              <a:t>between X to 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Examples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628650" y="3657600"/>
            <a:ext cx="31813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G T A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A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 err="1">
                <a:solidFill>
                  <a:srgbClr val="FF0000"/>
                </a:solidFill>
              </a:rPr>
              <a:t>A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E10962E-1967-4A9B-AACB-10DDD924989B}"/>
              </a:ext>
            </a:extLst>
          </p:cNvPr>
          <p:cNvSpPr/>
          <p:nvPr/>
        </p:nvSpPr>
        <p:spPr>
          <a:xfrm>
            <a:off x="628650" y="4930674"/>
            <a:ext cx="27241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CA" sz="2000" dirty="0"/>
              <a:t>X = S T R </a:t>
            </a:r>
            <a:r>
              <a:rPr lang="en-CA" sz="2000" dirty="0">
                <a:solidFill>
                  <a:srgbClr val="FF0000"/>
                </a:solidFill>
              </a:rPr>
              <a:t>O</a:t>
            </a:r>
            <a:r>
              <a:rPr lang="en-CA" sz="2000" dirty="0"/>
              <a:t> N G </a:t>
            </a:r>
            <a:r>
              <a:rPr lang="en-CA" sz="2000" dirty="0">
                <a:solidFill>
                  <a:srgbClr val="FF0000"/>
                </a:solidFill>
              </a:rPr>
              <a:t>E R</a:t>
            </a:r>
          </a:p>
          <a:p>
            <a:pPr marL="0" indent="0">
              <a:buNone/>
            </a:pPr>
            <a:r>
              <a:rPr lang="en-CA" sz="2000" dirty="0"/>
              <a:t>Y = S T R </a:t>
            </a:r>
            <a:r>
              <a:rPr lang="en-CA" sz="2000" dirty="0">
                <a:solidFill>
                  <a:srgbClr val="FF0000"/>
                </a:solidFill>
              </a:rPr>
              <a:t>E </a:t>
            </a:r>
            <a:r>
              <a:rPr lang="en-CA" sz="2000" dirty="0"/>
              <a:t> N G </a:t>
            </a:r>
            <a:r>
              <a:rPr lang="en-CA" sz="2000" dirty="0">
                <a:solidFill>
                  <a:srgbClr val="FF0000"/>
                </a:solidFill>
              </a:rPr>
              <a:t>T H</a:t>
            </a:r>
          </a:p>
        </p:txBody>
      </p:sp>
    </p:spTree>
    <p:extLst>
      <p:ext uri="{BB962C8B-B14F-4D97-AF65-F5344CB8AC3E}">
        <p14:creationId xmlns:p14="http://schemas.microsoft.com/office/powerpoint/2010/main" val="6097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21898</TotalTime>
  <Words>1684</Words>
  <Application>Microsoft Office PowerPoint</Application>
  <PresentationFormat>On-screen Show (4:3)</PresentationFormat>
  <Paragraphs>358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Office Theme</vt:lpstr>
      <vt:lpstr>CMPT 706 - Algorithms for Big Data  </vt:lpstr>
      <vt:lpstr>The Knapsack problem</vt:lpstr>
      <vt:lpstr>The Knapsack problem</vt:lpstr>
      <vt:lpstr>The Knapsack problem</vt:lpstr>
      <vt:lpstr>The Knapsack problem</vt:lpstr>
      <vt:lpstr>The Edit Distance Problem</vt:lpstr>
      <vt:lpstr>The Edit Distance Problem</vt:lpstr>
      <vt:lpstr>The Edit Distance Problem</vt:lpstr>
      <vt:lpstr>The Hamming Distance</vt:lpstr>
      <vt:lpstr>The Edit Distance Problem</vt:lpstr>
      <vt:lpstr>The Edit Distance Problem</vt:lpstr>
      <vt:lpstr>The Edit Distance Problem</vt:lpstr>
      <vt:lpstr>The Edit Distance Problem</vt:lpstr>
      <vt:lpstr>The Edit Distance Problem</vt:lpstr>
      <vt:lpstr>The Edit Distance Problem</vt:lpstr>
      <vt:lpstr>The Edit Distance Problem</vt:lpstr>
      <vt:lpstr>The Edit Distance Problem</vt:lpstr>
      <vt:lpstr>The Edit Distance Problem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1788</cp:revision>
  <cp:lastPrinted>2018-01-03T13:57:37Z</cp:lastPrinted>
  <dcterms:created xsi:type="dcterms:W3CDTF">2007-01-06T04:11:40Z</dcterms:created>
  <dcterms:modified xsi:type="dcterms:W3CDTF">2020-03-26T20:44:41Z</dcterms:modified>
</cp:coreProperties>
</file>