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20"/>
  </p:notesMasterIdLst>
  <p:handoutMasterIdLst>
    <p:handoutMasterId r:id="rId21"/>
  </p:handoutMasterIdLst>
  <p:sldIdLst>
    <p:sldId id="290" r:id="rId2"/>
    <p:sldId id="551" r:id="rId3"/>
    <p:sldId id="554" r:id="rId4"/>
    <p:sldId id="556" r:id="rId5"/>
    <p:sldId id="558" r:id="rId6"/>
    <p:sldId id="559" r:id="rId7"/>
    <p:sldId id="573" r:id="rId8"/>
    <p:sldId id="560" r:id="rId9"/>
    <p:sldId id="562" r:id="rId10"/>
    <p:sldId id="563" r:id="rId11"/>
    <p:sldId id="568" r:id="rId12"/>
    <p:sldId id="566" r:id="rId13"/>
    <p:sldId id="567" r:id="rId14"/>
    <p:sldId id="569" r:id="rId15"/>
    <p:sldId id="570" r:id="rId16"/>
    <p:sldId id="574" r:id="rId17"/>
    <p:sldId id="571" r:id="rId18"/>
    <p:sldId id="572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2CC"/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84274" autoAdjust="0"/>
  </p:normalViewPr>
  <p:slideViewPr>
    <p:cSldViewPr>
      <p:cViewPr varScale="1">
        <p:scale>
          <a:sx n="56" d="100"/>
          <a:sy n="56" d="100"/>
        </p:scale>
        <p:origin x="15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902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43962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33953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495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723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730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322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425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446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886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604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945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201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446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48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CMPT 706 - Algorithms for Big Data</a:t>
            </a:r>
            <a:br>
              <a:rPr lang="en-US" altLang="en-US" sz="3600" dirty="0"/>
            </a:b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Sublinear Time Algorithms</a:t>
            </a:r>
          </a:p>
          <a:p>
            <a:r>
              <a:rPr lang="en-US" sz="2400" dirty="0"/>
              <a:t>April 9,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Testing if an array is sorted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An array A of n distinct numbers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Check if the array is sorted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Let’s still try to do something here….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Algorithm</a:t>
            </a:r>
            <a:r>
              <a:rPr lang="en-US" sz="2000" dirty="0"/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a random coordinate </a:t>
            </a:r>
            <a:r>
              <a:rPr lang="en-US" sz="2000" dirty="0" err="1"/>
              <a:t>i</a:t>
            </a:r>
            <a:r>
              <a:rPr lang="en-CA" dirty="0"/>
              <a:t>∈{1…n}, and read A[</a:t>
            </a:r>
            <a:r>
              <a:rPr lang="en-CA" dirty="0" err="1"/>
              <a:t>i</a:t>
            </a:r>
            <a:r>
              <a:rPr lang="en-CA" dirty="0"/>
              <a:t>].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Let z = A[</a:t>
            </a:r>
            <a:r>
              <a:rPr lang="en-CA" dirty="0" err="1"/>
              <a:t>i</a:t>
            </a:r>
            <a:r>
              <a:rPr lang="en-CA" dirty="0"/>
              <a:t>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Run binary search searching for z (without knowing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found, output SORTED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Otherwise, output NOT-SORTED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54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Testing if an array is sorted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a random coordinate </a:t>
            </a:r>
            <a:r>
              <a:rPr lang="en-US" sz="2000" dirty="0" err="1"/>
              <a:t>i</a:t>
            </a:r>
            <a:r>
              <a:rPr lang="en-CA" dirty="0"/>
              <a:t>∈{1…n}, and read A[</a:t>
            </a:r>
            <a:r>
              <a:rPr lang="en-CA" dirty="0" err="1"/>
              <a:t>i</a:t>
            </a:r>
            <a:r>
              <a:rPr lang="en-CA" dirty="0"/>
              <a:t>].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Let z = A[</a:t>
            </a:r>
            <a:r>
              <a:rPr lang="en-CA" dirty="0" err="1"/>
              <a:t>i</a:t>
            </a:r>
            <a:r>
              <a:rPr lang="en-CA" dirty="0"/>
              <a:t>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Run binary search searching for z (without knowing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found, output SORTED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Otherwise, output NOT-SORTED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Searching for 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D646170-26C1-4F40-9152-15B7D7415F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336591"/>
              </p:ext>
            </p:extLst>
          </p:nvPr>
        </p:nvGraphicFramePr>
        <p:xfrm>
          <a:off x="1066800" y="3733800"/>
          <a:ext cx="6106025" cy="39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8588">
                  <a:extLst>
                    <a:ext uri="{9D8B030D-6E8A-4147-A177-3AD203B41FA5}">
                      <a16:colId xmlns:a16="http://schemas.microsoft.com/office/drawing/2014/main" val="596967005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389990318"/>
                    </a:ext>
                  </a:extLst>
                </a:gridCol>
                <a:gridCol w="368617">
                  <a:extLst>
                    <a:ext uri="{9D8B030D-6E8A-4147-A177-3AD203B41FA5}">
                      <a16:colId xmlns:a16="http://schemas.microsoft.com/office/drawing/2014/main" val="4206634634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1644976672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1967898990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3510256490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369480106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3764831838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2116134398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2991869350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184431798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2280071262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4192283298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1321964175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4073730402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2259086035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2188753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87543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C55F66B0-8F56-4CEB-BE21-142E44C73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55099"/>
              </p:ext>
            </p:extLst>
          </p:nvPr>
        </p:nvGraphicFramePr>
        <p:xfrm>
          <a:off x="1066801" y="4495800"/>
          <a:ext cx="6042667" cy="39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5451">
                  <a:extLst>
                    <a:ext uri="{9D8B030D-6E8A-4147-A177-3AD203B41FA5}">
                      <a16:colId xmlns:a16="http://schemas.microsoft.com/office/drawing/2014/main" val="59696700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8999031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206634634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64497667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96789899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51025649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69480106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76483183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1161343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99186935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844317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28007126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1922832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32196417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07373040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25908603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188753744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87543"/>
                  </a:ext>
                </a:extLst>
              </a:tr>
            </a:tbl>
          </a:graphicData>
        </a:graphic>
      </p:graphicFrame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A25B720C-81BA-4D7E-B503-280A61FF7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669067"/>
              </p:ext>
            </p:extLst>
          </p:nvPr>
        </p:nvGraphicFramePr>
        <p:xfrm>
          <a:off x="1066800" y="5013960"/>
          <a:ext cx="6042667" cy="39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5451">
                  <a:extLst>
                    <a:ext uri="{9D8B030D-6E8A-4147-A177-3AD203B41FA5}">
                      <a16:colId xmlns:a16="http://schemas.microsoft.com/office/drawing/2014/main" val="59696700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8999031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206634634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64497667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96789899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51025649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69480106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76483183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1161343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99186935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844317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28007126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1922832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32196417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07373040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25908603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188753744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87543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56A872C1-4D8B-40D4-A4C6-8C31DD7C2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675527"/>
              </p:ext>
            </p:extLst>
          </p:nvPr>
        </p:nvGraphicFramePr>
        <p:xfrm>
          <a:off x="1066800" y="5471160"/>
          <a:ext cx="6042667" cy="39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5451">
                  <a:extLst>
                    <a:ext uri="{9D8B030D-6E8A-4147-A177-3AD203B41FA5}">
                      <a16:colId xmlns:a16="http://schemas.microsoft.com/office/drawing/2014/main" val="59696700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8999031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206634634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64497667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96789899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51025649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69480106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76483183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1161343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99186935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844317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28007126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1922832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32196417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07373040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25908603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188753744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87543"/>
                  </a:ext>
                </a:extLst>
              </a:tr>
            </a:tbl>
          </a:graphicData>
        </a:graphic>
      </p:graphicFrame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EE73A7CB-6077-4338-BCD3-28680002E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902211"/>
              </p:ext>
            </p:extLst>
          </p:nvPr>
        </p:nvGraphicFramePr>
        <p:xfrm>
          <a:off x="1066800" y="5928360"/>
          <a:ext cx="6042667" cy="39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5451">
                  <a:extLst>
                    <a:ext uri="{9D8B030D-6E8A-4147-A177-3AD203B41FA5}">
                      <a16:colId xmlns:a16="http://schemas.microsoft.com/office/drawing/2014/main" val="59696700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8999031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206634634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64497667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96789899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51025649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69480106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376483183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1161343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991869350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844317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28007126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192283298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132196417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4073730402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259086035"/>
                    </a:ext>
                  </a:extLst>
                </a:gridCol>
                <a:gridCol w="355451">
                  <a:extLst>
                    <a:ext uri="{9D8B030D-6E8A-4147-A177-3AD203B41FA5}">
                      <a16:colId xmlns:a16="http://schemas.microsoft.com/office/drawing/2014/main" val="2188753744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87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76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Testing if an array is sorted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Theorem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1) If the algorithm is sorted, then the algorithm always outputs SORTED.</a:t>
            </a:r>
          </a:p>
          <a:p>
            <a:pPr marL="0" indent="0">
              <a:buNone/>
            </a:pPr>
            <a:r>
              <a:rPr lang="en-US" sz="2000" dirty="0"/>
              <a:t>2) If the algorithm outputs SORTED with probability 1-</a:t>
            </a:r>
            <a:r>
              <a:rPr lang="el-GR" sz="2000" dirty="0"/>
              <a:t>ε</a:t>
            </a:r>
            <a:r>
              <a:rPr lang="en-US" sz="2000" dirty="0"/>
              <a:t>, then the array is sorted in (1-</a:t>
            </a:r>
            <a:r>
              <a:rPr lang="el-GR" sz="2000" dirty="0"/>
              <a:t>ε</a:t>
            </a:r>
            <a:r>
              <a:rPr lang="en-US" sz="2000" dirty="0"/>
              <a:t>)n coordinates.</a:t>
            </a:r>
          </a:p>
          <a:p>
            <a:pPr marL="0" indent="0">
              <a:buNone/>
            </a:pPr>
            <a:r>
              <a:rPr lang="en-US" sz="2000" dirty="0"/>
              <a:t>2’) If the array is </a:t>
            </a:r>
            <a:r>
              <a:rPr lang="el-GR" sz="2000" dirty="0"/>
              <a:t>ε</a:t>
            </a:r>
            <a:r>
              <a:rPr lang="en-US" sz="2000" dirty="0"/>
              <a:t>-far from sorted, then the algorithm outputs NOT-SORTED with probability &gt;</a:t>
            </a:r>
            <a:r>
              <a:rPr lang="el-GR" sz="2000" dirty="0"/>
              <a:t>ε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Note that we can repeat the algorithm 100 times.</a:t>
            </a:r>
          </a:p>
          <a:p>
            <a:pPr marL="0" indent="0">
              <a:buNone/>
            </a:pPr>
            <a:r>
              <a:rPr lang="en-US" sz="2000" dirty="0"/>
              <a:t>If the algorithm outputs SORTED with high probability, then we should be pretty confident that it is mostly sorted.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u="sng" dirty="0"/>
              <a:t>Conclusion</a:t>
            </a:r>
            <a:r>
              <a:rPr lang="en-US" sz="2000" dirty="0"/>
              <a:t>: Using only O(log(n)) queries we can check with high probability that the array is mostly sorted.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4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Testing if an array is sorted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Theorem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1) If the array is sorted, then the algorithm always outputs SORTED.</a:t>
            </a:r>
          </a:p>
          <a:p>
            <a:pPr marL="0" indent="0">
              <a:buNone/>
            </a:pPr>
            <a:r>
              <a:rPr lang="en-US" sz="2000" dirty="0"/>
              <a:t>2) If the algorithm outputs SORTED with probability 1-</a:t>
            </a:r>
            <a:r>
              <a:rPr lang="el-GR" sz="2000" dirty="0"/>
              <a:t>ε</a:t>
            </a:r>
            <a:r>
              <a:rPr lang="en-US" sz="2000" dirty="0"/>
              <a:t>, then the array is sorted in (1-</a:t>
            </a:r>
            <a:r>
              <a:rPr lang="el-GR" sz="2000" dirty="0"/>
              <a:t>ε</a:t>
            </a:r>
            <a:r>
              <a:rPr lang="en-US" sz="2000" dirty="0"/>
              <a:t>)n coordinates.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Proof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1) Obvious. If the array is sorted the binary search algorithm succeeds.</a:t>
            </a:r>
          </a:p>
          <a:p>
            <a:pPr marL="0" indent="0">
              <a:buNone/>
            </a:pPr>
            <a:r>
              <a:rPr lang="en-US" sz="2000" dirty="0"/>
              <a:t>2) Suppose that the algorithm outputs SORTED with probability 1-</a:t>
            </a:r>
            <a:r>
              <a:rPr lang="el-GR" sz="2000" dirty="0"/>
              <a:t>ε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We want to show that there are some (1-</a:t>
            </a:r>
            <a:r>
              <a:rPr lang="el-GR" sz="2000" dirty="0"/>
              <a:t>ε</a:t>
            </a:r>
            <a:r>
              <a:rPr lang="en-US" sz="2000" dirty="0"/>
              <a:t>)n coordinates in which the array is sorted.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773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Testing if an array is sorted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Proof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Suppose that the algorithm outputs SORTED with probability 1-</a:t>
            </a:r>
            <a:r>
              <a:rPr lang="el-GR" sz="2000" dirty="0"/>
              <a:t>ε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We want to show that there are some (1-</a:t>
            </a:r>
            <a:r>
              <a:rPr lang="el-GR" sz="2000" dirty="0"/>
              <a:t>ε</a:t>
            </a:r>
            <a:r>
              <a:rPr lang="en-US" sz="2000" dirty="0"/>
              <a:t>)n coordinates in which the array is sorted.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randomness of the algorithm is only in choosing a random coordinate.</a:t>
            </a:r>
          </a:p>
          <a:p>
            <a:pPr marL="0" indent="0">
              <a:buNone/>
            </a:pPr>
            <a:r>
              <a:rPr lang="en-US" sz="2000" dirty="0"/>
              <a:t>Once the coordinate is chosen, the algorithm run Binary Search (which is a deterministic algorithm).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Let’s G = {</a:t>
            </a:r>
            <a:r>
              <a:rPr lang="en-US" sz="2000" dirty="0" err="1"/>
              <a:t>i</a:t>
            </a:r>
            <a:r>
              <a:rPr lang="en-CA" sz="2000" dirty="0"/>
              <a:t>∈{1…n}: coordinates on which the algorithm outputs SORTED}</a:t>
            </a:r>
          </a:p>
          <a:p>
            <a:pPr marL="0" indent="0">
              <a:buNone/>
            </a:pPr>
            <a:r>
              <a:rPr lang="en-CA" sz="2000" dirty="0"/>
              <a:t>Note that |G| = </a:t>
            </a:r>
            <a:r>
              <a:rPr lang="en-US" sz="2000" dirty="0"/>
              <a:t>(1-</a:t>
            </a:r>
            <a:r>
              <a:rPr lang="el-GR" sz="2000" dirty="0"/>
              <a:t>ε</a:t>
            </a:r>
            <a:r>
              <a:rPr lang="en-US" sz="2000" dirty="0"/>
              <a:t>)n.</a:t>
            </a:r>
            <a:endParaRPr lang="en-CA" sz="2000" dirty="0"/>
          </a:p>
          <a:p>
            <a:pPr marL="0" indent="0">
              <a:buNone/>
            </a:pPr>
            <a:r>
              <a:rPr lang="en-US" sz="2000" u="sng" dirty="0"/>
              <a:t>Claim</a:t>
            </a:r>
            <a:r>
              <a:rPr lang="en-US" sz="2000" dirty="0"/>
              <a:t>: A is sorted on the coordinates of 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5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Testing if an array is sorted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Let’s G = {</a:t>
            </a:r>
            <a:r>
              <a:rPr lang="en-US" sz="2000" dirty="0" err="1"/>
              <a:t>i</a:t>
            </a:r>
            <a:r>
              <a:rPr lang="en-CA" sz="2000" dirty="0"/>
              <a:t>∈{1…n}: coordinates on which the algorithm outputs SORTED}</a:t>
            </a:r>
          </a:p>
          <a:p>
            <a:pPr marL="0" indent="0">
              <a:buNone/>
            </a:pPr>
            <a:r>
              <a:rPr lang="en-CA" sz="2000" dirty="0"/>
              <a:t>Note that |G| = </a:t>
            </a:r>
            <a:r>
              <a:rPr lang="en-US" sz="2000" dirty="0"/>
              <a:t>(1-</a:t>
            </a:r>
            <a:r>
              <a:rPr lang="el-GR" sz="2000" dirty="0"/>
              <a:t>ε</a:t>
            </a:r>
            <a:r>
              <a:rPr lang="en-US" sz="2000" dirty="0"/>
              <a:t>)n.</a:t>
            </a:r>
            <a:endParaRPr lang="en-CA" sz="2000" dirty="0"/>
          </a:p>
          <a:p>
            <a:pPr marL="0" indent="0">
              <a:buNone/>
            </a:pPr>
            <a:r>
              <a:rPr lang="en-US" sz="2000" u="sng" dirty="0"/>
              <a:t>Claim</a:t>
            </a:r>
            <a:r>
              <a:rPr lang="en-US" sz="2000" dirty="0"/>
              <a:t>: A is sorted on the coordinates of G.</a:t>
            </a:r>
          </a:p>
          <a:p>
            <a:pPr marL="0" indent="0">
              <a:buNone/>
            </a:pPr>
            <a:r>
              <a:rPr lang="en-US" sz="2000" u="sng" dirty="0"/>
              <a:t>Proof of Claim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Fix </a:t>
            </a:r>
            <a:r>
              <a:rPr lang="en-US" sz="2000" dirty="0" err="1"/>
              <a:t>i</a:t>
            </a:r>
            <a:r>
              <a:rPr lang="en-US" sz="2000" dirty="0"/>
              <a:t>&lt;j two coordinates in G. We want to show that A[</a:t>
            </a:r>
            <a:r>
              <a:rPr lang="en-US" sz="2000" dirty="0" err="1"/>
              <a:t>i</a:t>
            </a:r>
            <a:r>
              <a:rPr lang="en-US" sz="2000" dirty="0"/>
              <a:t>]&lt;A[j].</a:t>
            </a:r>
          </a:p>
          <a:p>
            <a:pPr marL="0" indent="0">
              <a:buNone/>
            </a:pPr>
            <a:r>
              <a:rPr lang="en-US" sz="2000" dirty="0"/>
              <a:t>Consider the “splits” leading to </a:t>
            </a:r>
            <a:r>
              <a:rPr lang="en-US" sz="2000" dirty="0" err="1"/>
              <a:t>i</a:t>
            </a:r>
            <a:r>
              <a:rPr lang="en-US" sz="2000" dirty="0"/>
              <a:t> and splits leading to j.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u="sng" dirty="0"/>
              <a:t>For example</a:t>
            </a:r>
            <a:r>
              <a:rPr lang="en-US" sz="2000" dirty="0"/>
              <a:t>: suppose </a:t>
            </a:r>
            <a:r>
              <a:rPr lang="en-US" sz="2000" dirty="0" err="1"/>
              <a:t>i</a:t>
            </a:r>
            <a:r>
              <a:rPr lang="en-US" sz="2000" dirty="0"/>
              <a:t> = n/8 and j =3n/8</a:t>
            </a:r>
          </a:p>
          <a:p>
            <a:pPr marL="0" indent="0">
              <a:buNone/>
            </a:pPr>
            <a:r>
              <a:rPr lang="en-US" sz="2000" dirty="0"/>
              <a:t>Then the “splits” for </a:t>
            </a:r>
            <a:r>
              <a:rPr lang="en-US" sz="2000" dirty="0" err="1"/>
              <a:t>i</a:t>
            </a:r>
            <a:r>
              <a:rPr lang="en-US" sz="2000" dirty="0"/>
              <a:t> are: n/2, n/4, n/8</a:t>
            </a:r>
          </a:p>
          <a:p>
            <a:pPr marL="0" indent="0">
              <a:buNone/>
            </a:pPr>
            <a:r>
              <a:rPr lang="en-US" sz="2000" dirty="0"/>
              <a:t>And the “splits” for j are: n/2, n/4, 3n/8</a:t>
            </a:r>
          </a:p>
          <a:p>
            <a:pPr marL="0" indent="0">
              <a:buNone/>
            </a:pPr>
            <a:r>
              <a:rPr lang="en-US" sz="2000" dirty="0"/>
              <a:t>Since the binary search finds both </a:t>
            </a:r>
            <a:r>
              <a:rPr lang="en-US" sz="2000" dirty="0" err="1"/>
              <a:t>i</a:t>
            </a:r>
            <a:r>
              <a:rPr lang="en-US" sz="2000" dirty="0"/>
              <a:t> and j it follows that A[</a:t>
            </a:r>
            <a:r>
              <a:rPr lang="en-US" sz="2000" dirty="0" err="1"/>
              <a:t>i</a:t>
            </a:r>
            <a:r>
              <a:rPr lang="en-US" sz="2000" dirty="0"/>
              <a:t>] &lt; A[n/4] &lt; A[j].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473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Testing if an array is sorted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Example</a:t>
            </a:r>
            <a:r>
              <a:rPr lang="en-US" sz="1800" dirty="0"/>
              <a:t>: suppose </a:t>
            </a:r>
            <a:r>
              <a:rPr lang="en-US" sz="1800" dirty="0" err="1"/>
              <a:t>i</a:t>
            </a:r>
            <a:r>
              <a:rPr lang="en-US" sz="1800" dirty="0"/>
              <a:t> = n/8 and j =3n/8</a:t>
            </a:r>
          </a:p>
          <a:p>
            <a:pPr marL="0" indent="0">
              <a:buNone/>
            </a:pPr>
            <a:r>
              <a:rPr lang="en-US" sz="1800" dirty="0"/>
              <a:t>Then the “splits” for </a:t>
            </a:r>
            <a:r>
              <a:rPr lang="en-US" sz="1800" dirty="0" err="1"/>
              <a:t>i</a:t>
            </a:r>
            <a:r>
              <a:rPr lang="en-US" sz="1800" dirty="0"/>
              <a:t> are: n/2, n/4, n/8</a:t>
            </a:r>
          </a:p>
          <a:p>
            <a:pPr marL="0" indent="0">
              <a:buNone/>
            </a:pPr>
            <a:r>
              <a:rPr lang="en-US" sz="1800" dirty="0"/>
              <a:t>And the “splits” for j are: n/2, n/4, 3n/8</a:t>
            </a:r>
          </a:p>
          <a:p>
            <a:pPr marL="0" indent="0">
              <a:buNone/>
            </a:pPr>
            <a:r>
              <a:rPr lang="en-US" sz="1800" u="sng" dirty="0"/>
              <a:t>Binary search for A[</a:t>
            </a:r>
            <a:r>
              <a:rPr lang="en-US" sz="1800" u="sng" dirty="0" err="1"/>
              <a:t>i</a:t>
            </a:r>
            <a:r>
              <a:rPr lang="en-US" sz="1800" u="sng" dirty="0"/>
              <a:t>]</a:t>
            </a:r>
            <a:r>
              <a:rPr lang="en-US" sz="1800" dirty="0"/>
              <a:t>:</a:t>
            </a:r>
          </a:p>
          <a:p>
            <a:r>
              <a:rPr lang="en-US" sz="1800" dirty="0"/>
              <a:t>Look at A[n/2], we know that </a:t>
            </a:r>
            <a:r>
              <a:rPr lang="en-US" sz="1800" dirty="0" err="1"/>
              <a:t>BinSearch</a:t>
            </a:r>
            <a:r>
              <a:rPr lang="en-US" sz="1800" dirty="0"/>
              <a:t> reached </a:t>
            </a:r>
            <a:r>
              <a:rPr lang="en-US" sz="1800" dirty="0" err="1"/>
              <a:t>i</a:t>
            </a:r>
            <a:r>
              <a:rPr lang="en-US" sz="1800" dirty="0"/>
              <a:t>=n/8.</a:t>
            </a:r>
          </a:p>
          <a:p>
            <a:r>
              <a:rPr lang="en-US" sz="1800" dirty="0"/>
              <a:t>It mean that A[</a:t>
            </a:r>
            <a:r>
              <a:rPr lang="en-US" sz="1800" dirty="0" err="1"/>
              <a:t>i</a:t>
            </a:r>
            <a:r>
              <a:rPr lang="en-US" sz="1800" dirty="0"/>
              <a:t>] &lt; A[n/2]</a:t>
            </a:r>
          </a:p>
          <a:p>
            <a:r>
              <a:rPr lang="en-US" sz="1800" dirty="0"/>
              <a:t>Next we go to n/4: Look at A[n/4]. We know that </a:t>
            </a:r>
            <a:r>
              <a:rPr lang="en-US" sz="1800" dirty="0" err="1"/>
              <a:t>BinSearch</a:t>
            </a:r>
            <a:r>
              <a:rPr lang="en-US" sz="1800" dirty="0"/>
              <a:t> reached </a:t>
            </a:r>
            <a:r>
              <a:rPr lang="en-US" sz="1800" dirty="0" err="1"/>
              <a:t>i</a:t>
            </a:r>
            <a:r>
              <a:rPr lang="en-US" sz="1800" dirty="0"/>
              <a:t>=n/8.</a:t>
            </a:r>
          </a:p>
          <a:p>
            <a:r>
              <a:rPr lang="en-US" sz="1800" dirty="0"/>
              <a:t>It means that </a:t>
            </a:r>
            <a:r>
              <a:rPr lang="en-US" sz="1800" b="1" u="sng" dirty="0">
                <a:solidFill>
                  <a:srgbClr val="FF0000"/>
                </a:solidFill>
              </a:rPr>
              <a:t>A[</a:t>
            </a:r>
            <a:r>
              <a:rPr lang="en-US" sz="1800" b="1" u="sng" dirty="0" err="1">
                <a:solidFill>
                  <a:srgbClr val="FF0000"/>
                </a:solidFill>
              </a:rPr>
              <a:t>i</a:t>
            </a:r>
            <a:r>
              <a:rPr lang="en-US" sz="1800" b="1" u="sng" dirty="0">
                <a:solidFill>
                  <a:srgbClr val="FF0000"/>
                </a:solidFill>
              </a:rPr>
              <a:t>] &lt; A[n/4]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u="sng" dirty="0"/>
              <a:t>Binary search for A[j]</a:t>
            </a:r>
            <a:r>
              <a:rPr lang="en-US" sz="1800" dirty="0"/>
              <a:t>:</a:t>
            </a:r>
          </a:p>
          <a:p>
            <a:r>
              <a:rPr lang="en-US" sz="1800" dirty="0"/>
              <a:t>Look at A[n/2], we know that </a:t>
            </a:r>
            <a:r>
              <a:rPr lang="en-US" sz="1800" dirty="0" err="1"/>
              <a:t>BinSearch</a:t>
            </a:r>
            <a:r>
              <a:rPr lang="en-US" sz="1800" dirty="0"/>
              <a:t> reached j=3n/8.</a:t>
            </a:r>
          </a:p>
          <a:p>
            <a:r>
              <a:rPr lang="en-US" sz="1800" dirty="0"/>
              <a:t>It mean that A[j] &lt; A[n/2]</a:t>
            </a:r>
          </a:p>
          <a:p>
            <a:r>
              <a:rPr lang="en-US" sz="1800" dirty="0"/>
              <a:t>Look at A[n/4], and we know that </a:t>
            </a:r>
            <a:r>
              <a:rPr lang="en-US" sz="1800" dirty="0" err="1"/>
              <a:t>BinSearch</a:t>
            </a:r>
            <a:r>
              <a:rPr lang="en-US" sz="1800" dirty="0"/>
              <a:t> reached j=3n/8.</a:t>
            </a:r>
          </a:p>
          <a:p>
            <a:r>
              <a:rPr lang="en-US" sz="1800" dirty="0"/>
              <a:t>It means that </a:t>
            </a:r>
            <a:r>
              <a:rPr lang="en-US" sz="1800" b="1" u="sng" dirty="0">
                <a:solidFill>
                  <a:srgbClr val="FF0000"/>
                </a:solidFill>
              </a:rPr>
              <a:t>A[n/4] &lt; A[j]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78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Testing if an array is sorted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Let’s G = {</a:t>
            </a:r>
            <a:r>
              <a:rPr lang="en-US" sz="2000" dirty="0" err="1"/>
              <a:t>i</a:t>
            </a:r>
            <a:r>
              <a:rPr lang="en-CA" sz="2000" dirty="0"/>
              <a:t>∈{1…n}: coordinates on which the algorithm outputs SORTED}</a:t>
            </a:r>
          </a:p>
          <a:p>
            <a:pPr marL="0" indent="0">
              <a:buNone/>
            </a:pPr>
            <a:r>
              <a:rPr lang="en-CA" sz="2000" dirty="0"/>
              <a:t>Note that |G| = </a:t>
            </a:r>
            <a:r>
              <a:rPr lang="en-US" sz="2000" dirty="0"/>
              <a:t>(1-</a:t>
            </a:r>
            <a:r>
              <a:rPr lang="el-GR" sz="2000" dirty="0"/>
              <a:t>ε</a:t>
            </a:r>
            <a:r>
              <a:rPr lang="en-US" sz="2000" dirty="0"/>
              <a:t>)n.</a:t>
            </a:r>
            <a:endParaRPr lang="en-CA" sz="2000" dirty="0"/>
          </a:p>
          <a:p>
            <a:pPr marL="0" indent="0">
              <a:buNone/>
            </a:pPr>
            <a:r>
              <a:rPr lang="en-US" sz="2000" u="sng" dirty="0"/>
              <a:t>Claim</a:t>
            </a:r>
            <a:r>
              <a:rPr lang="en-US" sz="2000" dirty="0"/>
              <a:t>: A is sorted on the coordinates of G.</a:t>
            </a:r>
          </a:p>
          <a:p>
            <a:pPr marL="0" indent="0">
              <a:buNone/>
            </a:pPr>
            <a:r>
              <a:rPr lang="en-US" sz="2000" u="sng" dirty="0"/>
              <a:t>Proof of Claim</a:t>
            </a:r>
            <a:r>
              <a:rPr lang="en-US" sz="2000" dirty="0"/>
              <a:t>: Fix </a:t>
            </a:r>
            <a:r>
              <a:rPr lang="en-US" sz="2000" dirty="0" err="1"/>
              <a:t>i</a:t>
            </a:r>
            <a:r>
              <a:rPr lang="en-US" sz="2000" dirty="0"/>
              <a:t>&lt;j two coordinates in G. We show that A[</a:t>
            </a:r>
            <a:r>
              <a:rPr lang="en-US" sz="2000" dirty="0" err="1"/>
              <a:t>i</a:t>
            </a:r>
            <a:r>
              <a:rPr lang="en-US" sz="2000" dirty="0"/>
              <a:t>]&lt;A[j].</a:t>
            </a:r>
          </a:p>
          <a:p>
            <a:pPr marL="0" indent="0">
              <a:buNone/>
            </a:pPr>
            <a:r>
              <a:rPr lang="en-US" sz="2000" dirty="0"/>
              <a:t>Consider the “splits” leading to </a:t>
            </a:r>
            <a:r>
              <a:rPr lang="en-US" sz="2000" dirty="0" err="1"/>
              <a:t>i</a:t>
            </a:r>
            <a:r>
              <a:rPr lang="en-US" sz="2000" dirty="0"/>
              <a:t> and splits leading to j.</a:t>
            </a:r>
          </a:p>
          <a:p>
            <a:pPr marL="0" indent="0">
              <a:buNone/>
            </a:pPr>
            <a:r>
              <a:rPr lang="en-US" sz="2000" dirty="0"/>
              <a:t>For example, the first “splits” is n/2 for both.</a:t>
            </a:r>
          </a:p>
          <a:p>
            <a:pPr marL="0" indent="0">
              <a:buNone/>
            </a:pPr>
            <a:r>
              <a:rPr lang="en-US" sz="2000" dirty="0"/>
              <a:t>Let k be their last common split.</a:t>
            </a:r>
          </a:p>
          <a:p>
            <a:pPr marL="0" indent="0">
              <a:buNone/>
            </a:pPr>
            <a:r>
              <a:rPr lang="en-US" sz="2000" dirty="0"/>
              <a:t>Since the binary search finds both </a:t>
            </a:r>
            <a:r>
              <a:rPr lang="en-US" sz="2000" dirty="0" err="1"/>
              <a:t>i</a:t>
            </a:r>
            <a:r>
              <a:rPr lang="en-US" sz="2000" dirty="0"/>
              <a:t> and j it follows that A[</a:t>
            </a:r>
            <a:r>
              <a:rPr lang="en-US" sz="2000" dirty="0" err="1"/>
              <a:t>i</a:t>
            </a:r>
            <a:r>
              <a:rPr lang="en-US" sz="2000" dirty="0"/>
              <a:t>] &lt; A[k] &lt; A[j].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Therefore, A is sorted on G.</a:t>
            </a:r>
          </a:p>
          <a:p>
            <a:pPr marL="0" indent="0">
              <a:buNone/>
            </a:pPr>
            <a:r>
              <a:rPr lang="en-US" sz="2000" dirty="0"/>
              <a:t>Since |G| = (1-</a:t>
            </a:r>
            <a:r>
              <a:rPr lang="el-GR" sz="2000" dirty="0"/>
              <a:t>ε</a:t>
            </a:r>
            <a:r>
              <a:rPr lang="en-US" sz="2000" dirty="0"/>
              <a:t>)n, it follows that A is “(1-</a:t>
            </a:r>
            <a:r>
              <a:rPr lang="el-GR" sz="2000" dirty="0"/>
              <a:t>ε</a:t>
            </a:r>
            <a:r>
              <a:rPr lang="en-US" sz="2000" dirty="0"/>
              <a:t>)-sorted”.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03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Sublinear time algorithms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A fascinating research area that studies algorithms that</a:t>
            </a:r>
          </a:p>
          <a:p>
            <a:pPr marL="457200" indent="-457200">
              <a:buAutoNum type="arabicParenR"/>
            </a:pPr>
            <a:r>
              <a:rPr lang="en-US" sz="2000" dirty="0"/>
              <a:t>read only tiny portion of the input</a:t>
            </a:r>
          </a:p>
          <a:p>
            <a:pPr marL="457200" indent="-457200">
              <a:buAutoNum type="arabicParenR"/>
            </a:pPr>
            <a:r>
              <a:rPr lang="en-US" sz="2000" dirty="0"/>
              <a:t>learn meaningful information about it.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Applied to every area studied by general algorithms:</a:t>
            </a:r>
          </a:p>
          <a:p>
            <a:r>
              <a:rPr lang="en-US" sz="2000" dirty="0"/>
              <a:t>Graphs</a:t>
            </a:r>
          </a:p>
          <a:p>
            <a:r>
              <a:rPr lang="en-US" sz="2000" dirty="0"/>
              <a:t>Arrays</a:t>
            </a:r>
          </a:p>
          <a:p>
            <a:r>
              <a:rPr lang="en-US" sz="2000" dirty="0"/>
              <a:t>Functions</a:t>
            </a:r>
          </a:p>
          <a:p>
            <a:r>
              <a:rPr lang="en-US" sz="2000" dirty="0"/>
              <a:t>Distributions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If you are interested, I’ll be happy to tell you </a:t>
            </a:r>
            <a:r>
              <a:rPr lang="en-US" sz="2000"/>
              <a:t>more about it.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17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6546"/>
            <a:ext cx="7886700" cy="1325563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altLang="en-US" sz="3600" dirty="0"/>
              <a:t>Sublinear Time Algorithms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0380" y="6402707"/>
            <a:ext cx="3063240" cy="272414"/>
          </a:xfrm>
        </p:spPr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65570" y="6402707"/>
            <a:ext cx="2042160" cy="272414"/>
          </a:xfrm>
        </p:spPr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altLang="en-US" sz="2000" dirty="0"/>
              <a:t>There are many scenarios where we get a large input, and would like to get a meaningful information about it without reading the entire input.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In the beginning this may seem impossible. How can I say anything meaningful without reading the input.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However, statisticians do it all the time when running polls.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Sublinear time algorithms combine between statistics and (sometimes very sophisticated) algorithms.</a:t>
            </a:r>
          </a:p>
        </p:txBody>
      </p:sp>
    </p:spTree>
    <p:extLst>
      <p:ext uri="{BB962C8B-B14F-4D97-AF65-F5344CB8AC3E}">
        <p14:creationId xmlns:p14="http://schemas.microsoft.com/office/powerpoint/2010/main" val="99353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z="4800" dirty="0"/>
              <a:t>First Example</a:t>
            </a:r>
            <a:br>
              <a:rPr lang="en-GB" altLang="en-US" sz="4800" dirty="0"/>
            </a:br>
            <a:r>
              <a:rPr lang="en-GB" altLang="en-US" sz="4800" dirty="0"/>
              <a:t>Estimating the fraction of 1’s in a string</a:t>
            </a:r>
            <a:endParaRPr lang="en-US" sz="4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30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the number of 1’s in a string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An n-bit string x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Compute the number of ones in x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We can read the entire input and count the number of 1’s</a:t>
            </a:r>
          </a:p>
          <a:p>
            <a:pPr marL="0" indent="0">
              <a:buNone/>
            </a:pPr>
            <a:r>
              <a:rPr lang="en-US" sz="2000" dirty="0"/>
              <a:t>The runtime time is O(n).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Can we do it faster?</a:t>
            </a:r>
          </a:p>
          <a:p>
            <a:pPr marL="0" indent="0">
              <a:buNone/>
            </a:pPr>
            <a:r>
              <a:rPr lang="en-US" sz="2000" dirty="0"/>
              <a:t>Well, if we allow small error, then we certainly can.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the number of 1’s in a string</a:t>
            </a:r>
            <a:endParaRPr lang="en-CA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u="sng" dirty="0"/>
                  <a:t>Input</a:t>
                </a:r>
                <a:r>
                  <a:rPr lang="en-US" sz="2000" dirty="0"/>
                  <a:t>: An n-bit string s</a:t>
                </a:r>
              </a:p>
              <a:p>
                <a:pPr marL="0" indent="0">
                  <a:buNone/>
                </a:pPr>
                <a:r>
                  <a:rPr lang="en-US" sz="2000" u="sng" dirty="0"/>
                  <a:t>Goal</a:t>
                </a:r>
                <a:r>
                  <a:rPr lang="en-US" sz="2000" dirty="0"/>
                  <a:t>: Compute approximately the number of ones in s</a:t>
                </a:r>
              </a:p>
              <a:p>
                <a:pPr marL="0" indent="0">
                  <a:buNone/>
                </a:pPr>
                <a:endParaRPr lang="en-US" sz="2000" u="sng" dirty="0"/>
              </a:p>
              <a:p>
                <a:pPr marL="0" indent="0">
                  <a:buNone/>
                </a:pPr>
                <a:r>
                  <a:rPr lang="en-US" sz="2000" u="sng" dirty="0"/>
                  <a:t>Algorithm</a:t>
                </a:r>
                <a:r>
                  <a:rPr lang="en-US" sz="2000" dirty="0"/>
                  <a:t>: Let k be a parameter.</a:t>
                </a:r>
              </a:p>
              <a:p>
                <a:pPr marL="0" indent="0">
                  <a:buNone/>
                </a:pPr>
                <a:r>
                  <a:rPr lang="en-US" sz="2000" dirty="0"/>
                  <a:t>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lit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1,…,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m:rPr>
                        <m:lit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uniformly independently of each other.</a:t>
                </a:r>
              </a:p>
              <a:p>
                <a:pPr marL="0" indent="0">
                  <a:buNone/>
                </a:pPr>
                <a:r>
                  <a:rPr lang="en-US" sz="2000" dirty="0"/>
                  <a:t>Read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Output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]+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u="sng" dirty="0"/>
                  <a:t>Theorem</a:t>
                </a:r>
                <a:r>
                  <a:rPr lang="en-US" sz="2000" dirty="0"/>
                  <a:t>: Fix an error parameter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000" dirty="0"/>
                  <a:t>, and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lit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1,…,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m:rPr>
                        <m:lit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be the number of ones in s. Then,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𝑂𝑢𝑡𝑝𝑢𝑡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&lt;2⋅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In particular,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=9/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 we have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𝑂𝑢𝑡𝑝𝑢𝑡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0.1</m:t>
                    </m: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3" t="-14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2BD4A875-5957-4C4E-AAD2-3767D80EC8C5}"/>
              </a:ext>
            </a:extLst>
          </p:cNvPr>
          <p:cNvSpPr/>
          <p:nvPr/>
        </p:nvSpPr>
        <p:spPr>
          <a:xfrm>
            <a:off x="4471987" y="3733800"/>
            <a:ext cx="3971925" cy="685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The algorithm outputs</a:t>
            </a:r>
            <a:br>
              <a:rPr lang="en-US" sz="2000" dirty="0"/>
            </a:br>
            <a:r>
              <a:rPr lang="en-US" sz="2000" dirty="0"/>
              <a:t>a close answer with high probability</a:t>
            </a:r>
            <a:endParaRPr lang="en-US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122170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the number of 1’s in a string</a:t>
            </a:r>
            <a:endParaRPr lang="en-CA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u="sng" dirty="0"/>
                  <a:t>Theorem</a:t>
                </a:r>
                <a:r>
                  <a:rPr lang="en-US" sz="2000" dirty="0"/>
                  <a:t>: Fix an error parameter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000" dirty="0"/>
                  <a:t>, and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lit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1,…,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m:rPr>
                        <m:lit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be the number of ones in s. Then,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=9/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 we have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𝑂𝑢𝑡𝑝𝑢𝑡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&lt;2⋅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&lt;0.1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u="sng" dirty="0"/>
                  <a:t>Proof</a:t>
                </a:r>
                <a:r>
                  <a:rPr lang="en-US" sz="2000" dirty="0"/>
                  <a:t>: In lecture 8 we saw </a:t>
                </a:r>
                <a:r>
                  <a:rPr lang="en-US" sz="2000" u="sng" dirty="0"/>
                  <a:t>Chernoff bound</a:t>
                </a:r>
                <a:r>
                  <a:rPr lang="en-US" sz="2000" dirty="0"/>
                  <a:t>:</a:t>
                </a:r>
              </a:p>
              <a:p>
                <a:pPr marL="0" indent="0">
                  <a:buNone/>
                </a:pPr>
                <a:r>
                  <a:rPr lang="en-US" sz="2000" dirty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dirty="0"/>
                  <a:t> are independent 0-1 random variables, 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. Let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dirty="0"/>
                  <a:t> . Then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𝑂𝑢𝑡𝑝𝑢𝑡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en-US" sz="2000" dirty="0"/>
                  <a:t>, and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𝑝𝑘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𝑝𝑘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𝑝𝑘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/3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000" dirty="0"/>
                  <a:t> be equal to the </a:t>
                </a:r>
                <a:r>
                  <a:rPr lang="en-US" sz="2000" dirty="0" err="1"/>
                  <a:t>j’th</a:t>
                </a:r>
                <a:r>
                  <a:rPr lang="en-US" sz="2000" dirty="0"/>
                  <a:t> sample of the algorithm. </a:t>
                </a:r>
                <a:br>
                  <a:rPr lang="en-US" sz="2000" dirty="0"/>
                </a:br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, and letting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US" sz="2000" dirty="0"/>
                  <a:t> we are getting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𝑂𝑢𝑡𝑝𝑢𝑡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𝑝𝑛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𝑝𝑘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r>
                  <a:rPr lang="en-US" sz="2000" dirty="0"/>
                  <a:t>For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=9/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 this is at most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&lt;2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&lt;0.1</m:t>
                    </m:r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3" t="-1401" b="-1162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87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the number of 1’s in a string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Ex</a:t>
            </a:r>
            <a:r>
              <a:rPr lang="en-US" sz="2000" dirty="0"/>
              <a:t>: An 2-query algorithm that gets an input s – n-bit string, and it’s goal is to check that the number of 1’s in s is exactly n/2.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algorithm gets an n-bit string s</a:t>
            </a:r>
          </a:p>
          <a:p>
            <a:pPr marL="0" indent="0">
              <a:buNone/>
            </a:pPr>
            <a:r>
              <a:rPr lang="en-US" sz="2000" dirty="0"/>
              <a:t>It makes 2 queries to s, i.e. reads 2 coordinates from s</a:t>
            </a:r>
          </a:p>
          <a:p>
            <a:pPr marL="0" indent="0">
              <a:buNone/>
            </a:pPr>
            <a:r>
              <a:rPr lang="en-US" sz="2000" dirty="0"/>
              <a:t> and decides to say YES or NO (maybe using more randomness.</a:t>
            </a:r>
          </a:p>
          <a:p>
            <a:pPr marL="0" indent="0">
              <a:buNone/>
            </a:pPr>
            <a:r>
              <a:rPr lang="en-US" sz="2000" dirty="0"/>
              <a:t>The algorithm has the following guarantee</a:t>
            </a:r>
          </a:p>
          <a:p>
            <a:r>
              <a:rPr lang="en-US" sz="2000" dirty="0"/>
              <a:t>If the number of 1’s in s is exactly n/2</a:t>
            </a:r>
          </a:p>
          <a:p>
            <a:pPr marL="0" indent="0">
              <a:buNone/>
            </a:pPr>
            <a:r>
              <a:rPr lang="en-US" sz="2000" dirty="0"/>
              <a:t>		then </a:t>
            </a:r>
            <a:r>
              <a:rPr lang="en-US" sz="2000" dirty="0" err="1"/>
              <a:t>Pr</a:t>
            </a:r>
            <a:r>
              <a:rPr lang="en-US" sz="2000" dirty="0"/>
              <a:t>[algorithm says YES] = 0.9</a:t>
            </a:r>
          </a:p>
          <a:p>
            <a:r>
              <a:rPr lang="en-US" sz="2000" dirty="0"/>
              <a:t>If the number of 1’s in s is either &gt; 0.6n or less than 0.4n</a:t>
            </a:r>
          </a:p>
          <a:p>
            <a:pPr marL="0" indent="0">
              <a:buNone/>
            </a:pPr>
            <a:r>
              <a:rPr lang="en-US" sz="2000" dirty="0"/>
              <a:t>		then </a:t>
            </a:r>
            <a:r>
              <a:rPr lang="en-US" sz="2000" dirty="0" err="1"/>
              <a:t>Pr</a:t>
            </a:r>
            <a:r>
              <a:rPr lang="en-US" sz="2000" dirty="0"/>
              <a:t>[algorithm says YES] &lt; 0.85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04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z="4800" dirty="0"/>
              <a:t>Testing if an array is sorted</a:t>
            </a:r>
            <a:endParaRPr lang="en-US" sz="4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651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/>
              <a:t>Testing if an array is sorted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An array of n distinct numbers</a:t>
            </a:r>
          </a:p>
          <a:p>
            <a:pPr marL="0" indent="0">
              <a:buNone/>
            </a:pPr>
            <a:r>
              <a:rPr lang="en-US" sz="2000" u="sng" dirty="0"/>
              <a:t>Goal</a:t>
            </a:r>
            <a:r>
              <a:rPr lang="en-US" sz="2000" dirty="0"/>
              <a:t>: Check if the array is sorted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We can read the entire input and check that it is sorted</a:t>
            </a:r>
          </a:p>
          <a:p>
            <a:pPr marL="0" indent="0">
              <a:buNone/>
            </a:pPr>
            <a:r>
              <a:rPr lang="en-US" sz="2000" dirty="0"/>
              <a:t>The runtime time is O(n).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Q</a:t>
            </a:r>
            <a:r>
              <a:rPr lang="en-US" sz="2000" dirty="0"/>
              <a:t>: Can we do it faster?</a:t>
            </a:r>
          </a:p>
          <a:p>
            <a:pPr marL="0" indent="0">
              <a:buNone/>
            </a:pPr>
            <a:r>
              <a:rPr lang="en-US" sz="2000" u="sng" dirty="0"/>
              <a:t>A</a:t>
            </a:r>
            <a:r>
              <a:rPr lang="en-US" sz="2000" dirty="0"/>
              <a:t>: Clearly the answer is no.</a:t>
            </a:r>
          </a:p>
          <a:p>
            <a:pPr marL="0" indent="0">
              <a:buNone/>
            </a:pPr>
            <a:r>
              <a:rPr lang="en-US" sz="2000" dirty="0"/>
              <a:t>For example consider the array A = [1,2,3…n] and now change a random entry to be 0.</a:t>
            </a:r>
          </a:p>
          <a:p>
            <a:pPr marL="0" indent="0">
              <a:buNone/>
            </a:pPr>
            <a:r>
              <a:rPr lang="en-US" sz="2000" dirty="0"/>
              <a:t>Then, it is unlikely that we will see that anything is wrong without reading the entire input (or at least a good fraction of the input).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Sublinear Time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17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22371</TotalTime>
  <Words>1735</Words>
  <Application>Microsoft Office PowerPoint</Application>
  <PresentationFormat>On-screen Show (4:3)</PresentationFormat>
  <Paragraphs>227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Calibri</vt:lpstr>
      <vt:lpstr>Calibri Light</vt:lpstr>
      <vt:lpstr>Cambria Math</vt:lpstr>
      <vt:lpstr>Office Theme</vt:lpstr>
      <vt:lpstr>CMPT 706 - Algorithms for Big Data  </vt:lpstr>
      <vt:lpstr>Sublinear Time Algorithms</vt:lpstr>
      <vt:lpstr>First Example Estimating the fraction of 1’s in a string</vt:lpstr>
      <vt:lpstr>Estimating the number of 1’s in a string</vt:lpstr>
      <vt:lpstr>Estimating the number of 1’s in a string</vt:lpstr>
      <vt:lpstr>Estimating the number of 1’s in a string</vt:lpstr>
      <vt:lpstr>Estimating the number of 1’s in a string</vt:lpstr>
      <vt:lpstr>Testing if an array is sorted</vt:lpstr>
      <vt:lpstr>Testing if an array is sorted</vt:lpstr>
      <vt:lpstr>Testing if an array is sorted</vt:lpstr>
      <vt:lpstr>Testing if an array is sorted</vt:lpstr>
      <vt:lpstr>Testing if an array is sorted</vt:lpstr>
      <vt:lpstr>Testing if an array is sorted</vt:lpstr>
      <vt:lpstr>Testing if an array is sorted</vt:lpstr>
      <vt:lpstr>Testing if an array is sorted</vt:lpstr>
      <vt:lpstr>Testing if an array is sorted</vt:lpstr>
      <vt:lpstr>Testing if an array is sorted</vt:lpstr>
      <vt:lpstr>Sublinear time algorithms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Igor Shinkar</dc:creator>
  <cp:lastModifiedBy>Igor Shinkar</cp:lastModifiedBy>
  <cp:revision>1981</cp:revision>
  <cp:lastPrinted>2018-01-03T13:57:37Z</cp:lastPrinted>
  <dcterms:created xsi:type="dcterms:W3CDTF">2007-01-06T04:11:40Z</dcterms:created>
  <dcterms:modified xsi:type="dcterms:W3CDTF">2020-04-09T21:06:56Z</dcterms:modified>
</cp:coreProperties>
</file>