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511" r:id="rId4"/>
    <p:sldId id="501" r:id="rId5"/>
    <p:sldId id="513" r:id="rId6"/>
    <p:sldId id="512" r:id="rId7"/>
    <p:sldId id="514" r:id="rId8"/>
    <p:sldId id="516" r:id="rId9"/>
    <p:sldId id="515" r:id="rId10"/>
    <p:sldId id="518" r:id="rId11"/>
    <p:sldId id="517" r:id="rId12"/>
    <p:sldId id="334" r:id="rId1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3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13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12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59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52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72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36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9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15,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Arrays are always on the heap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Arrays are always stored on the </a:t>
            </a:r>
            <a:r>
              <a:rPr lang="en-US" altLang="he-IL" sz="2000" b="1" dirty="0"/>
              <a:t>heap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They are treated as objects.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to create an arrays? 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a[]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[10]; 	// here a is a reference to an array</a:t>
            </a:r>
          </a:p>
          <a:p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save[] = a;		// save the 10 </a:t>
            </a:r>
            <a:r>
              <a:rPr lang="en-US" altLang="he-IL" sz="2000" dirty="0" err="1"/>
              <a:t>ints</a:t>
            </a:r>
            <a:r>
              <a:rPr lang="en-US" altLang="he-IL" sz="2000"/>
              <a:t> array</a:t>
            </a:r>
            <a:endParaRPr lang="en-US" altLang="he-IL" sz="2000" dirty="0"/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a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[20]; 	// now a points to another array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b[] = {1,3,8}; 		// here b points to the array {1,3,8} of length 3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b = a; 			// now b points to array of length 20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c[5]; 		</a:t>
            </a:r>
            <a:r>
              <a:rPr lang="en-US" altLang="he-IL" sz="2000" dirty="0">
                <a:solidFill>
                  <a:srgbClr val="FF0000"/>
                </a:solidFill>
              </a:rPr>
              <a:t>// NO!</a:t>
            </a:r>
            <a:endParaRPr lang="en-US" altLang="he-IL" sz="2000" b="1" dirty="0">
              <a:solidFill>
                <a:srgbClr val="FF0000"/>
              </a:solidFill>
            </a:endParaRPr>
          </a:p>
          <a:p>
            <a:endParaRPr lang="en-US" altLang="he-IL" sz="2000" b="1" dirty="0">
              <a:solidFill>
                <a:srgbClr val="C00000"/>
              </a:solidFill>
            </a:endParaRPr>
          </a:p>
          <a:p>
            <a:r>
              <a:rPr lang="en-US" altLang="he-IL" sz="2000" dirty="0"/>
              <a:t>	</a:t>
            </a:r>
          </a:p>
          <a:p>
            <a:endParaRPr lang="en-US" altLang="he-IL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8526D0-2662-4B26-81EA-203618ABF368}"/>
              </a:ext>
            </a:extLst>
          </p:cNvPr>
          <p:cNvCxnSpPr>
            <a:cxnSpLocks/>
          </p:cNvCxnSpPr>
          <p:nvPr/>
        </p:nvCxnSpPr>
        <p:spPr>
          <a:xfrm flipH="1">
            <a:off x="1237785" y="5252224"/>
            <a:ext cx="2129883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F648BB-09E0-4262-8A60-CF14F91E12DE}"/>
              </a:ext>
            </a:extLst>
          </p:cNvPr>
          <p:cNvCxnSpPr>
            <a:cxnSpLocks/>
          </p:cNvCxnSpPr>
          <p:nvPr/>
        </p:nvCxnSpPr>
        <p:spPr>
          <a:xfrm flipH="1" flipV="1">
            <a:off x="1237785" y="5252224"/>
            <a:ext cx="1951464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34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Passing arguments 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to functions</a:t>
            </a:r>
          </a:p>
        </p:txBody>
      </p:sp>
    </p:spTree>
    <p:extLst>
      <p:ext uri="{BB962C8B-B14F-4D97-AF65-F5344CB8AC3E}">
        <p14:creationId xmlns:p14="http://schemas.microsoft.com/office/powerpoint/2010/main" val="357418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sz="3800" dirty="0">
                <a:latin typeface="Arial" panose="020B0604020202020204" pitchFamily="34" charset="0"/>
                <a:cs typeface="Arial" panose="020B0604020202020204" pitchFamily="34" charset="0"/>
              </a:rPr>
              <a:t>Primite datatypes are passed by value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b="1" dirty="0">
                <a:solidFill>
                  <a:srgbClr val="C00000"/>
                </a:solidFill>
              </a:rPr>
              <a:t>int </a:t>
            </a:r>
            <a:r>
              <a:rPr lang="en-US" altLang="he-IL" sz="2000" b="1" dirty="0"/>
              <a:t>n = …;</a:t>
            </a:r>
          </a:p>
          <a:p>
            <a:r>
              <a:rPr lang="en-US" altLang="he-IL" sz="2000" dirty="0"/>
              <a:t>When invoking a method with parameter n</a:t>
            </a:r>
          </a:p>
          <a:p>
            <a:r>
              <a:rPr lang="en-US" altLang="he-IL" sz="2000" b="1" dirty="0"/>
              <a:t>	bar(n)…</a:t>
            </a:r>
          </a:p>
          <a:p>
            <a:r>
              <a:rPr lang="en-US" altLang="he-IL" sz="2000" dirty="0"/>
              <a:t>the argument is sent by value.</a:t>
            </a:r>
          </a:p>
          <a:p>
            <a:r>
              <a:rPr lang="en-US" altLang="he-IL" sz="2000" dirty="0"/>
              <a:t>That is, if n is changed inside bar(), it has no effect outside of bar()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n = 5;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= 1;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bar(n);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(n);  // prints 1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40494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Objects are passed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	</a:t>
            </a:r>
            <a:r>
              <a:rPr lang="en-US" altLang="he-IL" sz="2000" b="1" dirty="0" err="1"/>
              <a:t>MyClass</a:t>
            </a:r>
            <a:r>
              <a:rPr lang="en-US" altLang="he-IL" sz="2000" b="1" dirty="0"/>
              <a:t> mc = …;</a:t>
            </a:r>
          </a:p>
          <a:p>
            <a:r>
              <a:rPr lang="en-US" altLang="he-IL" sz="2000" dirty="0"/>
              <a:t>The variable </a:t>
            </a:r>
            <a:r>
              <a:rPr lang="en-US" altLang="he-IL" sz="2000" i="1" dirty="0"/>
              <a:t>mc</a:t>
            </a:r>
            <a:r>
              <a:rPr lang="en-US" altLang="he-IL" sz="2000" dirty="0"/>
              <a:t> is a reference variable that stores the memory address of the object it points to.</a:t>
            </a:r>
          </a:p>
          <a:p>
            <a:r>
              <a:rPr lang="en-US" altLang="he-IL" sz="2000" dirty="0"/>
              <a:t>When invoking a method with parameter mc</a:t>
            </a:r>
          </a:p>
          <a:p>
            <a:r>
              <a:rPr lang="en-US" altLang="he-IL" sz="2000" b="1" dirty="0"/>
              <a:t>	foo(mc)…</a:t>
            </a:r>
          </a:p>
          <a:p>
            <a:r>
              <a:rPr lang="en-US" altLang="he-IL" sz="2000" dirty="0"/>
              <a:t>we are sending to foo() the address of the object in memory.</a:t>
            </a:r>
          </a:p>
          <a:p>
            <a:r>
              <a:rPr lang="en-US" altLang="he-IL" sz="2000" dirty="0"/>
              <a:t>If we change a data field of mc in foo(), it affects the object everywhere.</a:t>
            </a:r>
          </a:p>
        </p:txBody>
      </p:sp>
    </p:spTree>
    <p:extLst>
      <p:ext uri="{BB962C8B-B14F-4D97-AF65-F5344CB8AC3E}">
        <p14:creationId xmlns:p14="http://schemas.microsoft.com/office/powerpoint/2010/main" val="278866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p.setName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</p:spTree>
    <p:extLst>
      <p:ext uri="{BB962C8B-B14F-4D97-AF65-F5344CB8AC3E}">
        <p14:creationId xmlns:p14="http://schemas.microsoft.com/office/powerpoint/2010/main" val="23192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r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r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s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null;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BC8358-B1E6-44F4-ADC3-68DD41322E55}"/>
              </a:ext>
            </a:extLst>
          </p:cNvPr>
          <p:cNvGrpSpPr>
            <a:grpSpLocks/>
          </p:cNvGrpSpPr>
          <p:nvPr/>
        </p:nvGrpSpPr>
        <p:grpSpPr bwMode="auto">
          <a:xfrm>
            <a:off x="5845902" y="4670618"/>
            <a:ext cx="3916362" cy="346075"/>
            <a:chOff x="4726546" y="3606085"/>
            <a:chExt cx="3915178" cy="34558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215D40-041F-47DE-B346-3EDF93C13E20}"/>
                </a:ext>
              </a:extLst>
            </p:cNvPr>
            <p:cNvSpPr/>
            <p:nvPr/>
          </p:nvSpPr>
          <p:spPr>
            <a:xfrm>
              <a:off x="4726546" y="3606085"/>
              <a:ext cx="836359" cy="33448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CF4464-88A3-4DE4-ADA8-201254708F05}"/>
                </a:ext>
              </a:extLst>
            </p:cNvPr>
            <p:cNvSpPr/>
            <p:nvPr/>
          </p:nvSpPr>
          <p:spPr>
            <a:xfrm>
              <a:off x="6424657" y="3617182"/>
              <a:ext cx="2217067" cy="3344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Person</a:t>
              </a:r>
              <a:r>
                <a:rPr lang="en-US" dirty="0">
                  <a:solidFill>
                    <a:schemeClr val="tx1"/>
                  </a:solidFill>
                </a:rPr>
                <a:t>: name=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8EF7CBF-3A4A-4279-988A-24658770613F}"/>
                </a:ext>
              </a:extLst>
            </p:cNvPr>
            <p:cNvCxnSpPr>
              <a:stCxn id="25" idx="3"/>
              <a:endCxn id="26" idx="1"/>
            </p:cNvCxnSpPr>
            <p:nvPr/>
          </p:nvCxnSpPr>
          <p:spPr>
            <a:xfrm>
              <a:off x="5562905" y="3774120"/>
              <a:ext cx="861752" cy="9511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19201F1-5E53-4D3D-A7F6-9E7266FEFDF8}"/>
              </a:ext>
            </a:extLst>
          </p:cNvPr>
          <p:cNvGrpSpPr>
            <a:grpSpLocks/>
          </p:cNvGrpSpPr>
          <p:nvPr/>
        </p:nvGrpSpPr>
        <p:grpSpPr bwMode="auto">
          <a:xfrm>
            <a:off x="5161689" y="3195832"/>
            <a:ext cx="3332163" cy="1512888"/>
            <a:chOff x="4041819" y="2865531"/>
            <a:chExt cx="4422488" cy="181566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36D526E-EF73-4250-99B0-ED25633B97DC}"/>
                </a:ext>
              </a:extLst>
            </p:cNvPr>
            <p:cNvSpPr/>
            <p:nvPr/>
          </p:nvSpPr>
          <p:spPr>
            <a:xfrm>
              <a:off x="4041819" y="2865531"/>
              <a:ext cx="836695" cy="3348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7CCD04A-D802-4677-8D0A-67AF6A6E3163}"/>
                </a:ext>
              </a:extLst>
            </p:cNvPr>
            <p:cNvCxnSpPr>
              <a:stCxn id="29" idx="3"/>
              <a:endCxn id="26" idx="0"/>
            </p:cNvCxnSpPr>
            <p:nvPr/>
          </p:nvCxnSpPr>
          <p:spPr>
            <a:xfrm>
              <a:off x="4878514" y="3032954"/>
              <a:ext cx="3585793" cy="1648244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195883F-EE2A-4A7C-AD4A-12FA8DD6A151}"/>
              </a:ext>
            </a:extLst>
          </p:cNvPr>
          <p:cNvSpPr/>
          <p:nvPr/>
        </p:nvSpPr>
        <p:spPr>
          <a:xfrm>
            <a:off x="5206139" y="1902018"/>
            <a:ext cx="838200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3C9932-E86C-4ACE-A047-8EC822A7737F}"/>
              </a:ext>
            </a:extLst>
          </p:cNvPr>
          <p:cNvCxnSpPr>
            <a:stCxn id="31" idx="3"/>
            <a:endCxn id="26" idx="0"/>
          </p:cNvCxnSpPr>
          <p:nvPr/>
        </p:nvCxnSpPr>
        <p:spPr>
          <a:xfrm>
            <a:off x="6044339" y="2068706"/>
            <a:ext cx="2608263" cy="261302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493ECBF-6706-46EB-9C08-DEC715A63795}"/>
              </a:ext>
            </a:extLst>
          </p:cNvPr>
          <p:cNvCxnSpPr>
            <a:stCxn id="31" idx="3"/>
            <a:endCxn id="39" idx="0"/>
          </p:cNvCxnSpPr>
          <p:nvPr/>
        </p:nvCxnSpPr>
        <p:spPr>
          <a:xfrm>
            <a:off x="6044339" y="2068706"/>
            <a:ext cx="2206625" cy="3048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62FFE9F-093D-4F63-9416-D5D12CEE20A7}"/>
              </a:ext>
            </a:extLst>
          </p:cNvPr>
          <p:cNvSpPr/>
          <p:nvPr/>
        </p:nvSpPr>
        <p:spPr>
          <a:xfrm>
            <a:off x="8165239" y="5388168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John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9BCE50-A855-42D8-B616-A386C24CA80D}"/>
              </a:ext>
            </a:extLst>
          </p:cNvPr>
          <p:cNvSpPr/>
          <p:nvPr/>
        </p:nvSpPr>
        <p:spPr>
          <a:xfrm>
            <a:off x="8165239" y="3687956"/>
            <a:ext cx="15065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Tom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F489D3B-4EFE-439E-A005-C273808BBC9D}"/>
              </a:ext>
            </a:extLst>
          </p:cNvPr>
          <p:cNvCxnSpPr>
            <a:endCxn id="34" idx="0"/>
          </p:cNvCxnSpPr>
          <p:nvPr/>
        </p:nvCxnSpPr>
        <p:spPr>
          <a:xfrm flipH="1">
            <a:off x="8917714" y="4837306"/>
            <a:ext cx="469900" cy="550862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23B36F-B2F9-4E9D-BD65-2155C81AA241}"/>
              </a:ext>
            </a:extLst>
          </p:cNvPr>
          <p:cNvCxnSpPr>
            <a:endCxn id="35" idx="2"/>
          </p:cNvCxnSpPr>
          <p:nvPr/>
        </p:nvCxnSpPr>
        <p:spPr>
          <a:xfrm flipH="1" flipV="1">
            <a:off x="8917714" y="4022918"/>
            <a:ext cx="469900" cy="8255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10503A82-07C1-45D9-9482-AC72C67FC00F}"/>
              </a:ext>
            </a:extLst>
          </p:cNvPr>
          <p:cNvSpPr/>
          <p:nvPr/>
        </p:nvSpPr>
        <p:spPr>
          <a:xfrm>
            <a:off x="5445852" y="2362393"/>
            <a:ext cx="836612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F9F277-00F3-4767-8D7A-58EF63BBD798}"/>
              </a:ext>
            </a:extLst>
          </p:cNvPr>
          <p:cNvSpPr/>
          <p:nvPr/>
        </p:nvSpPr>
        <p:spPr>
          <a:xfrm>
            <a:off x="7142889" y="2373506"/>
            <a:ext cx="22177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Person</a:t>
            </a:r>
            <a:r>
              <a:rPr lang="en-US" dirty="0">
                <a:solidFill>
                  <a:schemeClr val="tx1"/>
                </a:solidFill>
              </a:rPr>
              <a:t>: name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BB48B5F-B699-456F-8DA0-FFA302B15507}"/>
              </a:ext>
            </a:extLst>
          </p:cNvPr>
          <p:cNvCxnSpPr>
            <a:stCxn id="38" idx="3"/>
            <a:endCxn id="39" idx="1"/>
          </p:cNvCxnSpPr>
          <p:nvPr/>
        </p:nvCxnSpPr>
        <p:spPr>
          <a:xfrm>
            <a:off x="6282464" y="2530668"/>
            <a:ext cx="860425" cy="1111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836835E-45A3-4D08-8A47-CEA87F7F2797}"/>
              </a:ext>
            </a:extLst>
          </p:cNvPr>
          <p:cNvSpPr/>
          <p:nvPr/>
        </p:nvSpPr>
        <p:spPr>
          <a:xfrm>
            <a:off x="7739789" y="3143443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Jack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7B904B5-0E7D-464A-B3A0-AF0EE0104CD6}"/>
              </a:ext>
            </a:extLst>
          </p:cNvPr>
          <p:cNvCxnSpPr>
            <a:endCxn id="41" idx="0"/>
          </p:cNvCxnSpPr>
          <p:nvPr/>
        </p:nvCxnSpPr>
        <p:spPr>
          <a:xfrm flipH="1">
            <a:off x="8493852" y="2530668"/>
            <a:ext cx="404812" cy="61277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93DA75A-2EAF-4F47-9792-30ECB5C18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327" y="5350068"/>
            <a:ext cx="2647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u="sng">
                <a:latin typeface="Arial" panose="020B0604020202020204" pitchFamily="34" charset="0"/>
              </a:rPr>
              <a:t>Output:::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 Tom</a:t>
            </a:r>
          </a:p>
        </p:txBody>
      </p:sp>
    </p:spTree>
    <p:extLst>
      <p:ext uri="{BB962C8B-B14F-4D97-AF65-F5344CB8AC3E}">
        <p14:creationId xmlns:p14="http://schemas.microsoft.com/office/powerpoint/2010/main" val="2841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4" grpId="0" animBg="1"/>
      <p:bldP spid="35" grpId="0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All objects are created in the </a:t>
            </a:r>
            <a:r>
              <a:rPr lang="en-US" altLang="he-IL" sz="2000" b="1" dirty="0"/>
              <a:t>heap memory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in the heap space have global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remain in the memory after the method 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frees the memory when it is not used anymore.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As opposed to C/C++, we don’t need to release the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keeps track of the references for each object and releases it when it is not used anymore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24271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Local variables are held on the </a:t>
            </a:r>
            <a:r>
              <a:rPr lang="en-US" altLang="he-IL" sz="2000" b="1" dirty="0"/>
              <a:t>stack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Whenever a method is invoked, a new block is created in the stack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Variables/references can be accessed only within the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memory on stack becomes unused when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Local variables cannot be accessed after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 of primitive types (int, char) are always on the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we have int inside a class, then it is always created on the heap, because the class in on the heap</a:t>
            </a:r>
          </a:p>
        </p:txBody>
      </p:sp>
    </p:spTree>
    <p:extLst>
      <p:ext uri="{BB962C8B-B14F-4D97-AF65-F5344CB8AC3E}">
        <p14:creationId xmlns:p14="http://schemas.microsoft.com/office/powerpoint/2010/main" val="149513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Arrays </a:t>
            </a:r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in Java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27138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2120</TotalTime>
  <Words>747</Words>
  <Application>Microsoft Office PowerPoint</Application>
  <PresentationFormat>Custom</PresentationFormat>
  <Paragraphs>105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Primite datatypes are passed by value</vt:lpstr>
      <vt:lpstr>Objects are passed by reference</vt:lpstr>
      <vt:lpstr>Passing Argument by Reference</vt:lpstr>
      <vt:lpstr>Passing Argument by Reference</vt:lpstr>
      <vt:lpstr>Stack memory vs Heap memory</vt:lpstr>
      <vt:lpstr>Stack memory vs Heap memory</vt:lpstr>
      <vt:lpstr>PowerPoint Presentation</vt:lpstr>
      <vt:lpstr>Arrays are always on the heap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656</cp:revision>
  <dcterms:created xsi:type="dcterms:W3CDTF">2017-07-19T12:15:02Z</dcterms:created>
  <dcterms:modified xsi:type="dcterms:W3CDTF">2021-01-18T03:06:49Z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